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291" r:id="rId5"/>
    <p:sldId id="286" r:id="rId6"/>
    <p:sldId id="261" r:id="rId7"/>
    <p:sldId id="298" r:id="rId8"/>
    <p:sldId id="301" r:id="rId9"/>
    <p:sldId id="295" r:id="rId10"/>
    <p:sldId id="292" r:id="rId11"/>
    <p:sldId id="264" r:id="rId12"/>
    <p:sldId id="287" r:id="rId13"/>
    <p:sldId id="288" r:id="rId14"/>
    <p:sldId id="303" r:id="rId15"/>
    <p:sldId id="290" r:id="rId16"/>
    <p:sldId id="297"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022"/>
    <a:srgbClr val="549E3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794" autoAdjust="0"/>
  </p:normalViewPr>
  <p:slideViewPr>
    <p:cSldViewPr snapToGrid="0">
      <p:cViewPr>
        <p:scale>
          <a:sx n="86" d="100"/>
          <a:sy n="86" d="100"/>
        </p:scale>
        <p:origin x="514"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tma\SDacosta\Rt%20130%20Connection\Wayfair_Employe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i="1" dirty="0">
                <a:latin typeface="Bahnschrift" panose="020B0502040204020203" pitchFamily="34" charset="0"/>
              </a:rPr>
              <a:t>Location</a:t>
            </a:r>
            <a:r>
              <a:rPr lang="en-US" b="0" i="1" baseline="0" dirty="0">
                <a:latin typeface="Bahnschrift" panose="020B0502040204020203" pitchFamily="34" charset="0"/>
              </a:rPr>
              <a:t> of Cranbury Warehouse Employees</a:t>
            </a:r>
            <a:endParaRPr lang="en-US" b="0" i="1" dirty="0">
              <a:latin typeface="Bahnschrift" panose="020B0502040204020203" pitchFamily="34" charset="0"/>
            </a:endParaRPr>
          </a:p>
        </c:rich>
      </c:tx>
      <c:overlay val="0"/>
    </c:title>
    <c:autoTitleDeleted val="0"/>
    <c:plotArea>
      <c:layout/>
      <c:barChart>
        <c:barDir val="bar"/>
        <c:grouping val="clustered"/>
        <c:varyColors val="0"/>
        <c:ser>
          <c:idx val="0"/>
          <c:order val="0"/>
          <c:tx>
            <c:strRef>
              <c:f>Sheet4!$L$1</c:f>
              <c:strCache>
                <c:ptCount val="1"/>
                <c:pt idx="0">
                  <c:v>Percent</c:v>
                </c:pt>
              </c:strCache>
            </c:strRef>
          </c:tx>
          <c:spPr>
            <a:solidFill>
              <a:srgbClr val="006838"/>
            </a:solidFill>
          </c:spPr>
          <c:invertIfNegative val="0"/>
          <c:dPt>
            <c:idx val="0"/>
            <c:invertIfNegative val="0"/>
            <c:bubble3D val="0"/>
            <c:spPr>
              <a:solidFill>
                <a:schemeClr val="tx1">
                  <a:lumMod val="65000"/>
                  <a:lumOff val="35000"/>
                </a:schemeClr>
              </a:solidFill>
            </c:spPr>
            <c:extLst>
              <c:ext xmlns:c16="http://schemas.microsoft.com/office/drawing/2014/chart" uri="{C3380CC4-5D6E-409C-BE32-E72D297353CC}">
                <c16:uniqueId val="{00000001-C8A8-435C-B6D2-E2F7D236CF83}"/>
              </c:ext>
            </c:extLst>
          </c:dPt>
          <c:dPt>
            <c:idx val="1"/>
            <c:invertIfNegative val="0"/>
            <c:bubble3D val="0"/>
            <c:spPr>
              <a:solidFill>
                <a:schemeClr val="accent1"/>
              </a:solidFill>
            </c:spPr>
            <c:extLst>
              <c:ext xmlns:c16="http://schemas.microsoft.com/office/drawing/2014/chart" uri="{C3380CC4-5D6E-409C-BE32-E72D297353CC}">
                <c16:uniqueId val="{00000003-C8A8-435C-B6D2-E2F7D236CF83}"/>
              </c:ext>
            </c:extLst>
          </c:dPt>
          <c:dPt>
            <c:idx val="2"/>
            <c:invertIfNegative val="0"/>
            <c:bubble3D val="0"/>
            <c:spPr>
              <a:solidFill>
                <a:schemeClr val="tx1">
                  <a:lumMod val="65000"/>
                  <a:lumOff val="35000"/>
                </a:schemeClr>
              </a:solidFill>
            </c:spPr>
            <c:extLst>
              <c:ext xmlns:c16="http://schemas.microsoft.com/office/drawing/2014/chart" uri="{C3380CC4-5D6E-409C-BE32-E72D297353CC}">
                <c16:uniqueId val="{00000005-C8A8-435C-B6D2-E2F7D236CF83}"/>
              </c:ext>
            </c:extLst>
          </c:dPt>
          <c:dPt>
            <c:idx val="3"/>
            <c:invertIfNegative val="0"/>
            <c:bubble3D val="0"/>
            <c:spPr>
              <a:solidFill>
                <a:schemeClr val="tx1">
                  <a:lumMod val="65000"/>
                  <a:lumOff val="35000"/>
                </a:schemeClr>
              </a:solidFill>
            </c:spPr>
            <c:extLst>
              <c:ext xmlns:c16="http://schemas.microsoft.com/office/drawing/2014/chart" uri="{C3380CC4-5D6E-409C-BE32-E72D297353CC}">
                <c16:uniqueId val="{00000007-C8A8-435C-B6D2-E2F7D236CF83}"/>
              </c:ext>
            </c:extLst>
          </c:dPt>
          <c:dPt>
            <c:idx val="4"/>
            <c:invertIfNegative val="0"/>
            <c:bubble3D val="0"/>
            <c:spPr>
              <a:solidFill>
                <a:schemeClr val="accent1"/>
              </a:solidFill>
            </c:spPr>
            <c:extLst>
              <c:ext xmlns:c16="http://schemas.microsoft.com/office/drawing/2014/chart" uri="{C3380CC4-5D6E-409C-BE32-E72D297353CC}">
                <c16:uniqueId val="{00000009-C8A8-435C-B6D2-E2F7D236CF83}"/>
              </c:ext>
            </c:extLst>
          </c:dPt>
          <c:dPt>
            <c:idx val="5"/>
            <c:invertIfNegative val="0"/>
            <c:bubble3D val="0"/>
            <c:spPr>
              <a:solidFill>
                <a:schemeClr val="tx1">
                  <a:lumMod val="65000"/>
                  <a:lumOff val="35000"/>
                </a:schemeClr>
              </a:solidFill>
            </c:spPr>
            <c:extLst>
              <c:ext xmlns:c16="http://schemas.microsoft.com/office/drawing/2014/chart" uri="{C3380CC4-5D6E-409C-BE32-E72D297353CC}">
                <c16:uniqueId val="{0000000B-C8A8-435C-B6D2-E2F7D236CF83}"/>
              </c:ext>
            </c:extLst>
          </c:dPt>
          <c:dPt>
            <c:idx val="6"/>
            <c:invertIfNegative val="0"/>
            <c:bubble3D val="0"/>
            <c:spPr>
              <a:solidFill>
                <a:schemeClr val="tx1">
                  <a:lumMod val="65000"/>
                  <a:lumOff val="35000"/>
                </a:schemeClr>
              </a:solidFill>
            </c:spPr>
            <c:extLst>
              <c:ext xmlns:c16="http://schemas.microsoft.com/office/drawing/2014/chart" uri="{C3380CC4-5D6E-409C-BE32-E72D297353CC}">
                <c16:uniqueId val="{0000000D-C8A8-435C-B6D2-E2F7D236CF83}"/>
              </c:ext>
            </c:extLst>
          </c:dPt>
          <c:dPt>
            <c:idx val="7"/>
            <c:invertIfNegative val="0"/>
            <c:bubble3D val="0"/>
            <c:spPr>
              <a:solidFill>
                <a:schemeClr val="tx1">
                  <a:lumMod val="65000"/>
                  <a:lumOff val="35000"/>
                </a:schemeClr>
              </a:solidFill>
            </c:spPr>
            <c:extLst>
              <c:ext xmlns:c16="http://schemas.microsoft.com/office/drawing/2014/chart" uri="{C3380CC4-5D6E-409C-BE32-E72D297353CC}">
                <c16:uniqueId val="{0000000F-C8A8-435C-B6D2-E2F7D236CF83}"/>
              </c:ext>
            </c:extLst>
          </c:dPt>
          <c:dPt>
            <c:idx val="8"/>
            <c:invertIfNegative val="0"/>
            <c:bubble3D val="0"/>
            <c:spPr>
              <a:solidFill>
                <a:schemeClr val="tx1">
                  <a:lumMod val="65000"/>
                  <a:lumOff val="35000"/>
                </a:schemeClr>
              </a:solidFill>
            </c:spPr>
            <c:extLst>
              <c:ext xmlns:c16="http://schemas.microsoft.com/office/drawing/2014/chart" uri="{C3380CC4-5D6E-409C-BE32-E72D297353CC}">
                <c16:uniqueId val="{00000011-C8A8-435C-B6D2-E2F7D236CF83}"/>
              </c:ext>
            </c:extLst>
          </c:dPt>
          <c:dPt>
            <c:idx val="9"/>
            <c:invertIfNegative val="0"/>
            <c:bubble3D val="0"/>
            <c:spPr>
              <a:solidFill>
                <a:schemeClr val="tx1">
                  <a:lumMod val="65000"/>
                  <a:lumOff val="35000"/>
                </a:schemeClr>
              </a:solidFill>
            </c:spPr>
            <c:extLst>
              <c:ext xmlns:c16="http://schemas.microsoft.com/office/drawing/2014/chart" uri="{C3380CC4-5D6E-409C-BE32-E72D297353CC}">
                <c16:uniqueId val="{00000013-C8A8-435C-B6D2-E2F7D236CF83}"/>
              </c:ext>
            </c:extLst>
          </c:dPt>
          <c:dPt>
            <c:idx val="10"/>
            <c:invertIfNegative val="0"/>
            <c:bubble3D val="0"/>
            <c:spPr>
              <a:solidFill>
                <a:schemeClr val="accent6"/>
              </a:solidFill>
            </c:spPr>
            <c:extLst>
              <c:ext xmlns:c16="http://schemas.microsoft.com/office/drawing/2014/chart" uri="{C3380CC4-5D6E-409C-BE32-E72D297353CC}">
                <c16:uniqueId val="{00000015-C8A8-435C-B6D2-E2F7D236CF83}"/>
              </c:ext>
            </c:extLst>
          </c:dPt>
          <c:dLbls>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Sheet4!$K$2:$K$12</c:f>
              <c:strCache>
                <c:ptCount val="11"/>
                <c:pt idx="0">
                  <c:v>Other</c:v>
                </c:pt>
                <c:pt idx="1">
                  <c:v>Hightstown</c:v>
                </c:pt>
                <c:pt idx="2">
                  <c:v>Plainsboro</c:v>
                </c:pt>
                <c:pt idx="3">
                  <c:v>North Brunswick</c:v>
                </c:pt>
                <c:pt idx="4">
                  <c:v>East Windsor</c:v>
                </c:pt>
                <c:pt idx="5">
                  <c:v>New Brunswick</c:v>
                </c:pt>
                <c:pt idx="6">
                  <c:v>Somerset</c:v>
                </c:pt>
                <c:pt idx="7">
                  <c:v>Irvington</c:v>
                </c:pt>
                <c:pt idx="8">
                  <c:v>Hamilton</c:v>
                </c:pt>
                <c:pt idx="9">
                  <c:v>Newark</c:v>
                </c:pt>
                <c:pt idx="10">
                  <c:v>Trenton</c:v>
                </c:pt>
              </c:strCache>
            </c:strRef>
          </c:cat>
          <c:val>
            <c:numRef>
              <c:f>Sheet4!$L$2:$L$12</c:f>
              <c:numCache>
                <c:formatCode>0%</c:formatCode>
                <c:ptCount val="11"/>
                <c:pt idx="0">
                  <c:v>0.44355758266818801</c:v>
                </c:pt>
                <c:pt idx="1">
                  <c:v>1.9384264538198401E-2</c:v>
                </c:pt>
                <c:pt idx="2">
                  <c:v>1.9384264538198401E-2</c:v>
                </c:pt>
                <c:pt idx="3">
                  <c:v>2.9646522234891701E-2</c:v>
                </c:pt>
                <c:pt idx="4">
                  <c:v>3.9908779931584898E-2</c:v>
                </c:pt>
                <c:pt idx="5">
                  <c:v>4.1049030786773098E-2</c:v>
                </c:pt>
                <c:pt idx="6">
                  <c:v>4.5610034207525699E-2</c:v>
                </c:pt>
                <c:pt idx="7">
                  <c:v>4.9030786773090099E-2</c:v>
                </c:pt>
                <c:pt idx="8">
                  <c:v>7.0695553021664803E-2</c:v>
                </c:pt>
                <c:pt idx="9">
                  <c:v>8.3238312428734307E-2</c:v>
                </c:pt>
                <c:pt idx="10">
                  <c:v>0.15849486887115199</c:v>
                </c:pt>
              </c:numCache>
            </c:numRef>
          </c:val>
          <c:extLst>
            <c:ext xmlns:c16="http://schemas.microsoft.com/office/drawing/2014/chart" uri="{C3380CC4-5D6E-409C-BE32-E72D297353CC}">
              <c16:uniqueId val="{00000016-C8A8-435C-B6D2-E2F7D236CF83}"/>
            </c:ext>
          </c:extLst>
        </c:ser>
        <c:dLbls>
          <c:showLegendKey val="0"/>
          <c:showVal val="0"/>
          <c:showCatName val="0"/>
          <c:showSerName val="0"/>
          <c:showPercent val="0"/>
          <c:showBubbleSize val="0"/>
        </c:dLbls>
        <c:gapWidth val="56"/>
        <c:axId val="210303816"/>
        <c:axId val="210304992"/>
      </c:barChart>
      <c:catAx>
        <c:axId val="210303816"/>
        <c:scaling>
          <c:orientation val="minMax"/>
        </c:scaling>
        <c:delete val="0"/>
        <c:axPos val="l"/>
        <c:numFmt formatCode="General" sourceLinked="0"/>
        <c:majorTickMark val="out"/>
        <c:minorTickMark val="none"/>
        <c:tickLblPos val="nextTo"/>
        <c:crossAx val="210304992"/>
        <c:crosses val="autoZero"/>
        <c:auto val="1"/>
        <c:lblAlgn val="ctr"/>
        <c:lblOffset val="100"/>
        <c:noMultiLvlLbl val="0"/>
      </c:catAx>
      <c:valAx>
        <c:axId val="210304992"/>
        <c:scaling>
          <c:orientation val="minMax"/>
        </c:scaling>
        <c:delete val="0"/>
        <c:axPos val="b"/>
        <c:majorGridlines/>
        <c:numFmt formatCode="0%" sourceLinked="1"/>
        <c:majorTickMark val="out"/>
        <c:minorTickMark val="none"/>
        <c:tickLblPos val="nextTo"/>
        <c:crossAx val="210303816"/>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4/29/2020</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4/29/2020</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70275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3646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7</a:t>
            </a:fld>
            <a:endParaRPr lang="en-US" noProof="0"/>
          </a:p>
        </p:txBody>
      </p:sp>
    </p:spTree>
    <p:extLst>
      <p:ext uri="{BB962C8B-B14F-4D97-AF65-F5344CB8AC3E}">
        <p14:creationId xmlns:p14="http://schemas.microsoft.com/office/powerpoint/2010/main" val="3731407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2689802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14</a:t>
            </a:fld>
            <a:endParaRPr lang="en-US" noProof="0"/>
          </a:p>
        </p:txBody>
      </p:sp>
    </p:spTree>
    <p:extLst>
      <p:ext uri="{BB962C8B-B14F-4D97-AF65-F5344CB8AC3E}">
        <p14:creationId xmlns:p14="http://schemas.microsoft.com/office/powerpoint/2010/main" val="1387242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027" y="6359429"/>
            <a:ext cx="80561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024" y="6359430"/>
            <a:ext cx="805616"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027" y="6359429"/>
            <a:ext cx="80561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With Image">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027" y="6359429"/>
            <a:ext cx="80561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027" y="6359429"/>
            <a:ext cx="80561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93027" y="6359429"/>
            <a:ext cx="80561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10793024" y="6359430"/>
            <a:ext cx="805616"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2.xml"/><Relationship Id="rId1" Type="http://schemas.openxmlformats.org/officeDocument/2006/relationships/vmlDrawing" Target="../drawings/vmlDrawing3.vml"/><Relationship Id="rId5" Type="http://schemas.openxmlformats.org/officeDocument/2006/relationships/chart" Target="../charts/chart1.xml"/><Relationship Id="rId4" Type="http://schemas.openxmlformats.org/officeDocument/2006/relationships/image" Target="../media/image2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9.xml"/><Relationship Id="rId1" Type="http://schemas.openxmlformats.org/officeDocument/2006/relationships/vmlDrawing" Target="../drawings/vmlDrawing4.v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 Id="rId9" Type="http://schemas.openxmlformats.org/officeDocument/2006/relationships/image" Target="../media/image39.sv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588311" y="310626"/>
            <a:ext cx="4099187" cy="2078700"/>
          </a:xfrm>
        </p:spPr>
        <p:txBody>
          <a:bodyPr/>
          <a:lstStyle/>
          <a:p>
            <a:r>
              <a:rPr lang="en-US" dirty="0">
                <a:solidFill>
                  <a:schemeClr val="accent1"/>
                </a:solidFill>
              </a:rPr>
              <a:t>Mercer County</a:t>
            </a:r>
            <a:br>
              <a:rPr lang="en-US" dirty="0">
                <a:solidFill>
                  <a:schemeClr val="accent1"/>
                </a:solidFill>
              </a:rPr>
            </a:br>
            <a:r>
              <a:rPr lang="en-US" dirty="0">
                <a:solidFill>
                  <a:schemeClr val="accent1"/>
                </a:solidFill>
              </a:rPr>
              <a:t>New jersey</a:t>
            </a:r>
          </a:p>
        </p:txBody>
      </p:sp>
      <p:pic>
        <p:nvPicPr>
          <p:cNvPr id="6" name="Picture Placeholder 5">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142512" y="2009470"/>
            <a:ext cx="5039333" cy="2839060"/>
          </a:xfrm>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750081" y="2945972"/>
            <a:ext cx="1592826" cy="1200329"/>
          </a:xfrm>
          <a:prstGeom prst="rect">
            <a:avLst/>
          </a:prstGeom>
          <a:noFill/>
        </p:spPr>
        <p:txBody>
          <a:bodyPr wrap="square" rtlCol="0">
            <a:spAutoFit/>
          </a:bodyPr>
          <a:lstStyle/>
          <a:p>
            <a:pPr algn="ctr"/>
            <a:r>
              <a:rPr lang="en-US" sz="2400" b="1" dirty="0">
                <a:solidFill>
                  <a:schemeClr val="accent1"/>
                </a:solidFill>
              </a:rPr>
              <a:t>Get Me to Work on Time!</a:t>
            </a:r>
          </a:p>
        </p:txBody>
      </p:sp>
      <p:sp>
        <p:nvSpPr>
          <p:cNvPr id="5" name="TextBox 4">
            <a:extLst>
              <a:ext uri="{FF2B5EF4-FFF2-40B4-BE49-F238E27FC236}">
                <a16:creationId xmlns:a16="http://schemas.microsoft.com/office/drawing/2014/main" id="{B5BC560D-43D9-43C4-97F8-17CA5DBD66DB}"/>
              </a:ext>
            </a:extLst>
          </p:cNvPr>
          <p:cNvSpPr txBox="1"/>
          <p:nvPr/>
        </p:nvSpPr>
        <p:spPr>
          <a:xfrm>
            <a:off x="8629095" y="2576640"/>
            <a:ext cx="3444536" cy="3139321"/>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rPr>
              <a:t>Greater Mercer TMA</a:t>
            </a:r>
          </a:p>
          <a:p>
            <a:pPr marL="285750" indent="-285750">
              <a:buFont typeface="Arial" panose="020B0604020202020204" pitchFamily="34" charset="0"/>
              <a:buChar char="•"/>
            </a:pPr>
            <a:r>
              <a:rPr lang="en-US" dirty="0">
                <a:solidFill>
                  <a:schemeClr val="tx2"/>
                </a:solidFill>
              </a:rPr>
              <a:t>Mercer County Planning</a:t>
            </a:r>
          </a:p>
          <a:p>
            <a:pPr marL="285750" indent="-285750">
              <a:buFont typeface="Arial" panose="020B0604020202020204" pitchFamily="34" charset="0"/>
              <a:buChar char="•"/>
            </a:pPr>
            <a:r>
              <a:rPr lang="en-US" dirty="0">
                <a:solidFill>
                  <a:schemeClr val="tx2"/>
                </a:solidFill>
              </a:rPr>
              <a:t>Mercer County TRADE</a:t>
            </a:r>
          </a:p>
          <a:p>
            <a:pPr marL="285750" indent="-285750">
              <a:buFont typeface="Arial" panose="020B0604020202020204" pitchFamily="34" charset="0"/>
              <a:buChar char="•"/>
            </a:pPr>
            <a:r>
              <a:rPr lang="en-US" dirty="0">
                <a:solidFill>
                  <a:schemeClr val="tx2"/>
                </a:solidFill>
              </a:rPr>
              <a:t>NJ Transit</a:t>
            </a:r>
          </a:p>
          <a:p>
            <a:pPr marL="285750" indent="-285750">
              <a:buFont typeface="Arial" panose="020B0604020202020204" pitchFamily="34" charset="0"/>
              <a:buChar char="•"/>
            </a:pPr>
            <a:r>
              <a:rPr lang="en-US" dirty="0">
                <a:solidFill>
                  <a:schemeClr val="tx2"/>
                </a:solidFill>
              </a:rPr>
              <a:t>Delaware Valley Regional Planning Commission (DVRPC)</a:t>
            </a:r>
          </a:p>
          <a:p>
            <a:pPr marL="285750" indent="-285750">
              <a:buFont typeface="Arial" panose="020B0604020202020204" pitchFamily="34" charset="0"/>
              <a:buChar char="•"/>
            </a:pPr>
            <a:r>
              <a:rPr lang="en-US" dirty="0">
                <a:solidFill>
                  <a:schemeClr val="tx2"/>
                </a:solidFill>
              </a:rPr>
              <a:t>RISE, A community partnership</a:t>
            </a:r>
          </a:p>
          <a:p>
            <a:pPr marL="285750" indent="-285750">
              <a:buFont typeface="Arial" panose="020B0604020202020204" pitchFamily="34" charset="0"/>
              <a:buChar char="•"/>
            </a:pPr>
            <a:r>
              <a:rPr lang="en-US" dirty="0">
                <a:solidFill>
                  <a:schemeClr val="tx2"/>
                </a:solidFill>
              </a:rPr>
              <a:t>Trenton Area Soup Kitchen (TASK)</a:t>
            </a:r>
          </a:p>
          <a:p>
            <a:pPr marL="285750" indent="-285750">
              <a:buFont typeface="Arial" panose="020B0604020202020204" pitchFamily="34" charset="0"/>
              <a:buChar char="•"/>
            </a:pPr>
            <a:r>
              <a:rPr lang="en-US" dirty="0">
                <a:solidFill>
                  <a:schemeClr val="tx2"/>
                </a:solidFill>
              </a:rPr>
              <a:t>East Trenton Collaborative</a:t>
            </a:r>
          </a:p>
          <a:p>
            <a:endParaRPr lang="en-US" dirty="0">
              <a:solidFill>
                <a:schemeClr val="bg2"/>
              </a:solidFill>
            </a:endParaRPr>
          </a:p>
        </p:txBody>
      </p:sp>
    </p:spTree>
    <p:extLst>
      <p:ext uri="{BB962C8B-B14F-4D97-AF65-F5344CB8AC3E}">
        <p14:creationId xmlns:p14="http://schemas.microsoft.com/office/powerpoint/2010/main" val="101147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Map of Warehouse Employee Locations</a:t>
            </a:r>
          </a:p>
        </p:txBody>
      </p:sp>
      <p:sp>
        <p:nvSpPr>
          <p:cNvPr id="3" name="Slide Number Placeholder 2"/>
          <p:cNvSpPr>
            <a:spLocks noGrp="1"/>
          </p:cNvSpPr>
          <p:nvPr>
            <p:ph type="sldNum" sz="quarter" idx="11"/>
          </p:nvPr>
        </p:nvSpPr>
        <p:spPr/>
        <p:txBody>
          <a:bodyPr/>
          <a:lstStyle/>
          <a:p>
            <a:pPr algn="ctr"/>
            <a:fld id="{B67B645E-C5E5-4727-B977-D372A0AA71D9}" type="slidenum">
              <a:rPr lang="en-US" noProof="0" smtClean="0"/>
              <a:pPr algn="ctr"/>
              <a:t>10</a:t>
            </a:fld>
            <a:endParaRPr lang="en-US" noProof="0"/>
          </a:p>
        </p:txBody>
      </p:sp>
      <p:graphicFrame>
        <p:nvGraphicFramePr>
          <p:cNvPr id="4" name="Object 3"/>
          <p:cNvGraphicFramePr>
            <a:graphicFrameLocks noChangeAspect="1"/>
          </p:cNvGraphicFramePr>
          <p:nvPr>
            <p:extLst>
              <p:ext uri="{D42A27DB-BD31-4B8C-83A1-F6EECF244321}">
                <p14:modId xmlns:p14="http://schemas.microsoft.com/office/powerpoint/2010/main" val="3324515572"/>
              </p:ext>
            </p:extLst>
          </p:nvPr>
        </p:nvGraphicFramePr>
        <p:xfrm>
          <a:off x="741309" y="1244600"/>
          <a:ext cx="3886200" cy="5029200"/>
        </p:xfrm>
        <a:graphic>
          <a:graphicData uri="http://schemas.openxmlformats.org/presentationml/2006/ole">
            <mc:AlternateContent xmlns:mc="http://schemas.openxmlformats.org/markup-compatibility/2006">
              <mc:Choice xmlns:v="urn:schemas-microsoft-com:vml" Requires="v">
                <p:oleObj spid="_x0000_s2069" name="Acrobat Document" r:id="rId3" imgW="3885997" imgH="5028931" progId="AcroExch.Document.DC">
                  <p:embed/>
                </p:oleObj>
              </mc:Choice>
              <mc:Fallback>
                <p:oleObj name="Acrobat Document" r:id="rId3" imgW="3885997" imgH="5028931" progId="AcroExch.Document.DC">
                  <p:embed/>
                  <p:pic>
                    <p:nvPicPr>
                      <p:cNvPr id="0" name=""/>
                      <p:cNvPicPr/>
                      <p:nvPr/>
                    </p:nvPicPr>
                    <p:blipFill>
                      <a:blip r:embed="rId4"/>
                      <a:stretch>
                        <a:fillRect/>
                      </a:stretch>
                    </p:blipFill>
                    <p:spPr>
                      <a:xfrm>
                        <a:off x="741309" y="1244600"/>
                        <a:ext cx="3886200" cy="5029200"/>
                      </a:xfrm>
                      <a:prstGeom prst="rect">
                        <a:avLst/>
                      </a:prstGeom>
                      <a:ln>
                        <a:solidFill>
                          <a:schemeClr val="tx1"/>
                        </a:solidFill>
                      </a:ln>
                    </p:spPr>
                  </p:pic>
                </p:oleObj>
              </mc:Fallback>
            </mc:AlternateContent>
          </a:graphicData>
        </a:graphic>
      </p:graphicFrame>
      <p:graphicFrame>
        <p:nvGraphicFramePr>
          <p:cNvPr id="6" name="Chart 5"/>
          <p:cNvGraphicFramePr>
            <a:graphicFrameLocks/>
          </p:cNvGraphicFramePr>
          <p:nvPr>
            <p:extLst>
              <p:ext uri="{D42A27DB-BD31-4B8C-83A1-F6EECF244321}">
                <p14:modId xmlns:p14="http://schemas.microsoft.com/office/powerpoint/2010/main" val="1681008611"/>
              </p:ext>
            </p:extLst>
          </p:nvPr>
        </p:nvGraphicFramePr>
        <p:xfrm>
          <a:off x="5298483" y="1421969"/>
          <a:ext cx="6019800" cy="4296906"/>
        </p:xfrm>
        <a:graphic>
          <a:graphicData uri="http://schemas.openxmlformats.org/drawingml/2006/chart">
            <c:chart xmlns:c="http://schemas.openxmlformats.org/drawingml/2006/chart" xmlns:r="http://schemas.openxmlformats.org/officeDocument/2006/relationships" r:id="rId5"/>
          </a:graphicData>
        </a:graphic>
      </p:graphicFrame>
      <p:sp>
        <p:nvSpPr>
          <p:cNvPr id="7" name="Oval 6"/>
          <p:cNvSpPr/>
          <p:nvPr/>
        </p:nvSpPr>
        <p:spPr>
          <a:xfrm>
            <a:off x="2492617" y="3458104"/>
            <a:ext cx="383583" cy="333213"/>
          </a:xfrm>
          <a:prstGeom prst="ellipse">
            <a:avLst/>
          </a:prstGeom>
          <a:noFill/>
          <a:ln w="28575">
            <a:solidFill>
              <a:schemeClr val="accent6"/>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50000"/>
                  </a:schemeClr>
                </a:solidFill>
              </a:ln>
              <a:solidFill>
                <a:schemeClr val="lt1"/>
              </a:solidFill>
            </a:endParaRPr>
          </a:p>
        </p:txBody>
      </p:sp>
      <p:sp>
        <p:nvSpPr>
          <p:cNvPr id="8" name="Oval 7"/>
          <p:cNvSpPr/>
          <p:nvPr/>
        </p:nvSpPr>
        <p:spPr>
          <a:xfrm>
            <a:off x="2876200" y="3401878"/>
            <a:ext cx="262207" cy="251847"/>
          </a:xfrm>
          <a:prstGeom prst="ellipse">
            <a:avLst/>
          </a:prstGeom>
          <a:noFill/>
          <a:ln w="28575">
            <a:solidFill>
              <a:schemeClr val="accent1"/>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accent1">
                    <a:lumMod val="50000"/>
                  </a:schemeClr>
                </a:solidFill>
              </a:ln>
              <a:solidFill>
                <a:schemeClr val="lt1"/>
              </a:solidFill>
            </a:endParaRPr>
          </a:p>
        </p:txBody>
      </p:sp>
    </p:spTree>
    <p:extLst>
      <p:ext uri="{BB962C8B-B14F-4D97-AF65-F5344CB8AC3E}">
        <p14:creationId xmlns:p14="http://schemas.microsoft.com/office/powerpoint/2010/main" val="3304073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2000"/>
            <a:ext cx="5313997" cy="5039250"/>
          </a:xfrm>
        </p:spPr>
        <p:txBody>
          <a:bodyPr/>
          <a:lstStyle/>
          <a:p>
            <a:r>
              <a:rPr lang="en-US" sz="2400" dirty="0"/>
              <a:t>The area we are looking to serve consists of approximately </a:t>
            </a:r>
            <a:r>
              <a:rPr lang="en-US" sz="2400" i="1" dirty="0">
                <a:solidFill>
                  <a:schemeClr val="accent6"/>
                </a:solidFill>
              </a:rPr>
              <a:t>211</a:t>
            </a:r>
            <a:r>
              <a:rPr lang="en-US" sz="2400" dirty="0"/>
              <a:t> </a:t>
            </a:r>
            <a:r>
              <a:rPr lang="en-US" sz="2400" i="1" dirty="0">
                <a:solidFill>
                  <a:schemeClr val="accent6"/>
                </a:solidFill>
              </a:rPr>
              <a:t>warehouses</a:t>
            </a:r>
            <a:r>
              <a:rPr lang="en-US" sz="2400" dirty="0"/>
              <a:t> or other industrial buildings, totaling 50 million square feet</a:t>
            </a:r>
          </a:p>
          <a:p>
            <a:r>
              <a:rPr lang="en-US" sz="2400" dirty="0"/>
              <a:t>Outreach to warehouses found need for transportation</a:t>
            </a:r>
          </a:p>
          <a:p>
            <a:endParaRPr lang="en-US" dirty="0"/>
          </a:p>
          <a:p>
            <a:endParaRPr lang="en-US" dirty="0"/>
          </a:p>
        </p:txBody>
      </p:sp>
      <p:sp>
        <p:nvSpPr>
          <p:cNvPr id="3" name="Title 2"/>
          <p:cNvSpPr>
            <a:spLocks noGrp="1"/>
          </p:cNvSpPr>
          <p:nvPr>
            <p:ph type="title"/>
          </p:nvPr>
        </p:nvSpPr>
        <p:spPr/>
        <p:txBody>
          <a:bodyPr/>
          <a:lstStyle/>
          <a:p>
            <a:r>
              <a:rPr lang="en-US" dirty="0"/>
              <a:t>Need for Transportation Solution</a:t>
            </a: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11</a:t>
            </a:fld>
            <a:endParaRPr lang="en-US" noProof="0"/>
          </a:p>
        </p:txBody>
      </p:sp>
      <p:sp>
        <p:nvSpPr>
          <p:cNvPr id="5" name="TextBox 4"/>
          <p:cNvSpPr txBox="1"/>
          <p:nvPr/>
        </p:nvSpPr>
        <p:spPr>
          <a:xfrm>
            <a:off x="432000" y="5114033"/>
            <a:ext cx="11137838" cy="1115690"/>
          </a:xfrm>
          <a:prstGeom prst="rect">
            <a:avLst/>
          </a:prstGeom>
          <a:noFill/>
        </p:spPr>
        <p:txBody>
          <a:bodyPr wrap="square" rtlCol="0">
            <a:spAutoFit/>
          </a:bodyPr>
          <a:lstStyle/>
          <a:p>
            <a:pPr>
              <a:spcAft>
                <a:spcPts val="300"/>
              </a:spcAft>
            </a:pPr>
            <a:r>
              <a:rPr lang="en-US" sz="2400" i="1" dirty="0">
                <a:solidFill>
                  <a:schemeClr val="accent1"/>
                </a:solidFill>
              </a:rPr>
              <a:t> ”I’m so glad I got your email.  Transportation is one of our biggest issues for our Dayton, NJ location.”</a:t>
            </a:r>
            <a:endParaRPr lang="en-US" dirty="0"/>
          </a:p>
          <a:p>
            <a:r>
              <a:rPr lang="en-US" sz="1600" dirty="0"/>
              <a:t>-Warehouse Talent Acquisition Coordinator</a:t>
            </a:r>
          </a:p>
        </p:txBody>
      </p:sp>
      <p:cxnSp>
        <p:nvCxnSpPr>
          <p:cNvPr id="6" name="Straight Connector 5">
            <a:extLst>
              <a:ext uri="{FF2B5EF4-FFF2-40B4-BE49-F238E27FC236}">
                <a16:creationId xmlns:a16="http://schemas.microsoft.com/office/drawing/2014/main" id="{A624832A-8E34-4158-9D6D-0B24D800D833}"/>
              </a:ext>
            </a:extLst>
          </p:cNvPr>
          <p:cNvCxnSpPr/>
          <p:nvPr/>
        </p:nvCxnSpPr>
        <p:spPr>
          <a:xfrm>
            <a:off x="674703" y="6191250"/>
            <a:ext cx="1020932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nvGraphicFramePr>
        <p:xfrm>
          <a:off x="6827004" y="969895"/>
          <a:ext cx="3041001" cy="3935412"/>
        </p:xfrm>
        <a:graphic>
          <a:graphicData uri="http://schemas.openxmlformats.org/presentationml/2006/ole">
            <mc:AlternateContent xmlns:mc="http://schemas.openxmlformats.org/markup-compatibility/2006">
              <mc:Choice xmlns:v="urn:schemas-microsoft-com:vml" Requires="v">
                <p:oleObj spid="_x0000_s5126" name="Acrobat Document" r:id="rId3" imgW="3885997" imgH="5028931" progId="AcroExch.Document.DC">
                  <p:embed/>
                </p:oleObj>
              </mc:Choice>
              <mc:Fallback>
                <p:oleObj name="Acrobat Document" r:id="rId3" imgW="3885997" imgH="5028931" progId="AcroExch.Document.DC">
                  <p:embed/>
                  <p:pic>
                    <p:nvPicPr>
                      <p:cNvPr id="7" name="Object 6"/>
                      <p:cNvPicPr/>
                      <p:nvPr/>
                    </p:nvPicPr>
                    <p:blipFill>
                      <a:blip r:embed="rId4"/>
                      <a:stretch>
                        <a:fillRect/>
                      </a:stretch>
                    </p:blipFill>
                    <p:spPr>
                      <a:xfrm>
                        <a:off x="6827004" y="969895"/>
                        <a:ext cx="3041001" cy="3935412"/>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259981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152000"/>
            <a:ext cx="6637873" cy="5039250"/>
          </a:xfrm>
        </p:spPr>
        <p:txBody>
          <a:bodyPr/>
          <a:lstStyle/>
          <a:p>
            <a:r>
              <a:rPr lang="en-US" dirty="0"/>
              <a:t>New Jersey is the “warehouse state”, as it is a 24-hour drive to 40% of the total US population</a:t>
            </a:r>
          </a:p>
          <a:p>
            <a:r>
              <a:rPr lang="en-US" dirty="0"/>
              <a:t>Warehouse jobs have exploded in recent years, nearly doubling from 2013 to 2018 (NJDOL)</a:t>
            </a:r>
          </a:p>
          <a:p>
            <a:r>
              <a:rPr lang="en-US" dirty="0"/>
              <a:t>Warehouse jobs are expected to grow by another 42% through 2026</a:t>
            </a:r>
          </a:p>
          <a:p>
            <a:r>
              <a:rPr lang="en-US" dirty="0"/>
              <a:t>Laborers and Freight, Stock, and Material Movers, (Hand) make up 16.7% of this sector, the highest proportion of all occupations</a:t>
            </a:r>
          </a:p>
          <a:p>
            <a:r>
              <a:rPr lang="en-US" dirty="0"/>
              <a:t>The average salary for this occupation is $30,275</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a:solidFill>
                  <a:schemeClr val="tx1"/>
                </a:solidFill>
              </a:rPr>
              <a:t>Growth of  Warehouse Industries in NJ</a:t>
            </a: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12</a:t>
            </a:fld>
            <a:endParaRPr lang="en-US" noProof="0"/>
          </a:p>
        </p:txBody>
      </p:sp>
      <p:pic>
        <p:nvPicPr>
          <p:cNvPr id="5" name="Picture 4"/>
          <p:cNvPicPr>
            <a:picLocks noChangeAspect="1"/>
          </p:cNvPicPr>
          <p:nvPr/>
        </p:nvPicPr>
        <p:blipFill>
          <a:blip r:embed="rId2"/>
          <a:stretch>
            <a:fillRect/>
          </a:stretch>
        </p:blipFill>
        <p:spPr>
          <a:xfrm>
            <a:off x="7524843" y="1152000"/>
            <a:ext cx="3906281" cy="3584258"/>
          </a:xfrm>
          <a:prstGeom prst="rect">
            <a:avLst/>
          </a:prstGeom>
          <a:ln>
            <a:solidFill>
              <a:schemeClr val="tx1"/>
            </a:solidFill>
          </a:ln>
        </p:spPr>
      </p:pic>
      <p:cxnSp>
        <p:nvCxnSpPr>
          <p:cNvPr id="6" name="Straight Connector 5">
            <a:extLst>
              <a:ext uri="{FF2B5EF4-FFF2-40B4-BE49-F238E27FC236}">
                <a16:creationId xmlns:a16="http://schemas.microsoft.com/office/drawing/2014/main" id="{1B88C191-5779-43E0-80A3-DBCB86D0A60B}"/>
              </a:ext>
            </a:extLst>
          </p:cNvPr>
          <p:cNvCxnSpPr/>
          <p:nvPr/>
        </p:nvCxnSpPr>
        <p:spPr>
          <a:xfrm>
            <a:off x="674703" y="6191250"/>
            <a:ext cx="102093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20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B382FE-6462-490C-AF74-26C16900E3F7}"/>
              </a:ext>
            </a:extLst>
          </p:cNvPr>
          <p:cNvSpPr>
            <a:spLocks noGrp="1"/>
          </p:cNvSpPr>
          <p:nvPr>
            <p:ph type="body" sz="quarter" idx="17"/>
          </p:nvPr>
        </p:nvSpPr>
        <p:spPr/>
        <p:txBody>
          <a:bodyPr/>
          <a:lstStyle/>
          <a:p>
            <a:r>
              <a:rPr lang="en-US" dirty="0"/>
              <a:t>Research</a:t>
            </a:r>
          </a:p>
        </p:txBody>
      </p:sp>
      <p:sp>
        <p:nvSpPr>
          <p:cNvPr id="4" name="Text Placeholder 3">
            <a:extLst>
              <a:ext uri="{FF2B5EF4-FFF2-40B4-BE49-F238E27FC236}">
                <a16:creationId xmlns:a16="http://schemas.microsoft.com/office/drawing/2014/main" id="{F20D4713-EAD9-4106-8D89-9D30263E530C}"/>
              </a:ext>
            </a:extLst>
          </p:cNvPr>
          <p:cNvSpPr>
            <a:spLocks noGrp="1"/>
          </p:cNvSpPr>
          <p:nvPr>
            <p:ph type="body" sz="quarter" idx="18"/>
          </p:nvPr>
        </p:nvSpPr>
        <p:spPr/>
        <p:txBody>
          <a:bodyPr/>
          <a:lstStyle/>
          <a:p>
            <a:r>
              <a:rPr lang="en-US" dirty="0"/>
              <a:t>Fine tune the solution and research funding streams</a:t>
            </a:r>
          </a:p>
        </p:txBody>
      </p:sp>
      <p:sp>
        <p:nvSpPr>
          <p:cNvPr id="6" name="Text Placeholder 5">
            <a:extLst>
              <a:ext uri="{FF2B5EF4-FFF2-40B4-BE49-F238E27FC236}">
                <a16:creationId xmlns:a16="http://schemas.microsoft.com/office/drawing/2014/main" id="{EFF946A8-DF47-40CB-994D-6FB8FAF41758}"/>
              </a:ext>
            </a:extLst>
          </p:cNvPr>
          <p:cNvSpPr>
            <a:spLocks noGrp="1"/>
          </p:cNvSpPr>
          <p:nvPr>
            <p:ph type="body" sz="quarter" idx="33"/>
          </p:nvPr>
        </p:nvSpPr>
        <p:spPr/>
        <p:txBody>
          <a:bodyPr/>
          <a:lstStyle/>
          <a:p>
            <a:r>
              <a:rPr lang="en-US" dirty="0"/>
              <a:t>Operations</a:t>
            </a:r>
          </a:p>
        </p:txBody>
      </p:sp>
      <p:sp>
        <p:nvSpPr>
          <p:cNvPr id="7" name="Text Placeholder 6">
            <a:extLst>
              <a:ext uri="{FF2B5EF4-FFF2-40B4-BE49-F238E27FC236}">
                <a16:creationId xmlns:a16="http://schemas.microsoft.com/office/drawing/2014/main" id="{6AA06B22-AACC-4FF1-873C-1C36843718C3}"/>
              </a:ext>
            </a:extLst>
          </p:cNvPr>
          <p:cNvSpPr>
            <a:spLocks noGrp="1"/>
          </p:cNvSpPr>
          <p:nvPr>
            <p:ph type="body" sz="quarter" idx="34"/>
          </p:nvPr>
        </p:nvSpPr>
        <p:spPr/>
        <p:txBody>
          <a:bodyPr/>
          <a:lstStyle/>
          <a:p>
            <a:r>
              <a:rPr lang="en-US" dirty="0"/>
              <a:t>Set up logistics to oversee the program</a:t>
            </a:r>
          </a:p>
        </p:txBody>
      </p:sp>
      <p:pic>
        <p:nvPicPr>
          <p:cNvPr id="24" name="Picture Placeholder 23" descr="Target Audience">
            <a:extLst>
              <a:ext uri="{FF2B5EF4-FFF2-40B4-BE49-F238E27FC236}">
                <a16:creationId xmlns:a16="http://schemas.microsoft.com/office/drawing/2014/main" id="{BB8E5447-22C7-49D4-8290-20ED0A39AD3B}"/>
              </a:ext>
            </a:extLst>
          </p:cNvPr>
          <p:cNvPicPr>
            <a:picLocks noGrp="1" noChangeAspect="1"/>
          </p:cNvPicPr>
          <p:nvPr>
            <p:ph type="pic" sz="quarter" idx="53"/>
          </p:nvPr>
        </p:nvPicPr>
        <p:blipFill>
          <a:blip r:embed="rId2">
            <a:extLst>
              <a:ext uri="{96DAC541-7B7A-43D3-8B79-37D633B846F1}">
                <asvg:svgBlip xmlns:asvg="http://schemas.microsoft.com/office/drawing/2016/SVG/main" r:embed="rId3"/>
              </a:ext>
            </a:extLst>
          </a:blip>
          <a:srcRect/>
          <a:stretch>
            <a:fillRect/>
          </a:stretch>
        </p:blipFill>
        <p:spPr/>
      </p:pic>
      <p:sp>
        <p:nvSpPr>
          <p:cNvPr id="9" name="Text Placeholder 8">
            <a:extLst>
              <a:ext uri="{FF2B5EF4-FFF2-40B4-BE49-F238E27FC236}">
                <a16:creationId xmlns:a16="http://schemas.microsoft.com/office/drawing/2014/main" id="{EE59765F-2500-4966-8BA2-EF9003F0208B}"/>
              </a:ext>
            </a:extLst>
          </p:cNvPr>
          <p:cNvSpPr>
            <a:spLocks noGrp="1"/>
          </p:cNvSpPr>
          <p:nvPr>
            <p:ph type="body" sz="quarter" idx="45"/>
          </p:nvPr>
        </p:nvSpPr>
        <p:spPr/>
        <p:txBody>
          <a:bodyPr/>
          <a:lstStyle/>
          <a:p>
            <a:pPr>
              <a:spcBef>
                <a:spcPts val="0"/>
              </a:spcBef>
            </a:pPr>
            <a:r>
              <a:rPr lang="en-US" dirty="0"/>
              <a:t>Outreach and Marketing</a:t>
            </a:r>
          </a:p>
        </p:txBody>
      </p:sp>
      <p:sp>
        <p:nvSpPr>
          <p:cNvPr id="10" name="Text Placeholder 9">
            <a:extLst>
              <a:ext uri="{FF2B5EF4-FFF2-40B4-BE49-F238E27FC236}">
                <a16:creationId xmlns:a16="http://schemas.microsoft.com/office/drawing/2014/main" id="{471CFCE7-745D-4ADD-AC0B-E9CE324A6035}"/>
              </a:ext>
            </a:extLst>
          </p:cNvPr>
          <p:cNvSpPr>
            <a:spLocks noGrp="1"/>
          </p:cNvSpPr>
          <p:nvPr>
            <p:ph type="body" sz="quarter" idx="46"/>
          </p:nvPr>
        </p:nvSpPr>
        <p:spPr>
          <a:xfrm>
            <a:off x="1526819" y="5867986"/>
            <a:ext cx="1620000" cy="434302"/>
          </a:xfrm>
        </p:spPr>
        <p:txBody>
          <a:bodyPr/>
          <a:lstStyle/>
          <a:p>
            <a:r>
              <a:rPr lang="en-US" dirty="0"/>
              <a:t>Create plan to engage business, gov’t, community, and consumers</a:t>
            </a:r>
          </a:p>
        </p:txBody>
      </p:sp>
      <p:sp>
        <p:nvSpPr>
          <p:cNvPr id="12" name="Text Placeholder 11">
            <a:extLst>
              <a:ext uri="{FF2B5EF4-FFF2-40B4-BE49-F238E27FC236}">
                <a16:creationId xmlns:a16="http://schemas.microsoft.com/office/drawing/2014/main" id="{276F043E-D723-479C-BFDE-1A3A0F217F09}"/>
              </a:ext>
            </a:extLst>
          </p:cNvPr>
          <p:cNvSpPr>
            <a:spLocks noGrp="1"/>
          </p:cNvSpPr>
          <p:nvPr>
            <p:ph type="body" sz="quarter" idx="47"/>
          </p:nvPr>
        </p:nvSpPr>
        <p:spPr/>
        <p:txBody>
          <a:bodyPr/>
          <a:lstStyle/>
          <a:p>
            <a:r>
              <a:rPr lang="en-US" dirty="0"/>
              <a:t>Funding</a:t>
            </a:r>
          </a:p>
        </p:txBody>
      </p:sp>
      <p:sp>
        <p:nvSpPr>
          <p:cNvPr id="13" name="Text Placeholder 12">
            <a:extLst>
              <a:ext uri="{FF2B5EF4-FFF2-40B4-BE49-F238E27FC236}">
                <a16:creationId xmlns:a16="http://schemas.microsoft.com/office/drawing/2014/main" id="{5EC7980A-747C-42B7-8CC7-14A44C97091F}"/>
              </a:ext>
            </a:extLst>
          </p:cNvPr>
          <p:cNvSpPr>
            <a:spLocks noGrp="1"/>
          </p:cNvSpPr>
          <p:nvPr>
            <p:ph type="body" sz="quarter" idx="48"/>
          </p:nvPr>
        </p:nvSpPr>
        <p:spPr/>
        <p:txBody>
          <a:bodyPr/>
          <a:lstStyle/>
          <a:p>
            <a:r>
              <a:rPr lang="en-US" dirty="0"/>
              <a:t>Businesses, grant opportunities</a:t>
            </a:r>
          </a:p>
        </p:txBody>
      </p:sp>
      <p:sp>
        <p:nvSpPr>
          <p:cNvPr id="14" name="Slide Number Placeholder 13">
            <a:extLst>
              <a:ext uri="{FF2B5EF4-FFF2-40B4-BE49-F238E27FC236}">
                <a16:creationId xmlns:a16="http://schemas.microsoft.com/office/drawing/2014/main" id="{B65CCEA0-8666-4275-B0CD-B9760AD21BDA}"/>
              </a:ext>
            </a:extLst>
          </p:cNvPr>
          <p:cNvSpPr>
            <a:spLocks noGrp="1"/>
          </p:cNvSpPr>
          <p:nvPr>
            <p:ph type="sldNum" sz="quarter" idx="56"/>
          </p:nvPr>
        </p:nvSpPr>
        <p:spPr/>
        <p:txBody>
          <a:bodyPr/>
          <a:lstStyle/>
          <a:p>
            <a:fld id="{B67B645E-C5E5-4727-B977-D372A0AA71D9}" type="slidenum">
              <a:rPr lang="en-US" noProof="0" smtClean="0"/>
              <a:pPr/>
              <a:t>13</a:t>
            </a:fld>
            <a:endParaRPr lang="en-US" noProof="0"/>
          </a:p>
        </p:txBody>
      </p:sp>
      <p:sp>
        <p:nvSpPr>
          <p:cNvPr id="15" name="Title 14">
            <a:extLst>
              <a:ext uri="{FF2B5EF4-FFF2-40B4-BE49-F238E27FC236}">
                <a16:creationId xmlns:a16="http://schemas.microsoft.com/office/drawing/2014/main" id="{5251D18E-79E2-4837-9DA3-3021B24CF682}"/>
              </a:ext>
            </a:extLst>
          </p:cNvPr>
          <p:cNvSpPr>
            <a:spLocks noGrp="1"/>
          </p:cNvSpPr>
          <p:nvPr>
            <p:ph type="ctrTitle"/>
          </p:nvPr>
        </p:nvSpPr>
        <p:spPr/>
        <p:txBody>
          <a:bodyPr/>
          <a:lstStyle/>
          <a:p>
            <a:r>
              <a:rPr lang="en-US" dirty="0"/>
              <a:t>Business Plan</a:t>
            </a:r>
          </a:p>
        </p:txBody>
      </p:sp>
      <p:sp>
        <p:nvSpPr>
          <p:cNvPr id="16" name="Subtitle 15">
            <a:extLst>
              <a:ext uri="{FF2B5EF4-FFF2-40B4-BE49-F238E27FC236}">
                <a16:creationId xmlns:a16="http://schemas.microsoft.com/office/drawing/2014/main" id="{283E0AFD-C151-4F33-8208-345BE900468E}"/>
              </a:ext>
            </a:extLst>
          </p:cNvPr>
          <p:cNvSpPr>
            <a:spLocks noGrp="1"/>
          </p:cNvSpPr>
          <p:nvPr>
            <p:ph type="subTitle" idx="1"/>
          </p:nvPr>
        </p:nvSpPr>
        <p:spPr/>
        <p:txBody>
          <a:bodyPr/>
          <a:lstStyle/>
          <a:p>
            <a:r>
              <a:rPr lang="en-US" dirty="0"/>
              <a:t>Waze to Work</a:t>
            </a:r>
          </a:p>
        </p:txBody>
      </p:sp>
      <p:pic>
        <p:nvPicPr>
          <p:cNvPr id="26" name="Picture Placeholder 25" descr="Circular flowchart">
            <a:extLst>
              <a:ext uri="{FF2B5EF4-FFF2-40B4-BE49-F238E27FC236}">
                <a16:creationId xmlns:a16="http://schemas.microsoft.com/office/drawing/2014/main" id="{136FACE9-7EA7-4215-A122-F70D0BF37251}"/>
              </a:ext>
            </a:extLst>
          </p:cNvPr>
          <p:cNvPicPr>
            <a:picLocks noGrp="1" noChangeAspect="1"/>
          </p:cNvPicPr>
          <p:nvPr>
            <p:ph type="pic" sz="quarter" idx="52"/>
          </p:nvPr>
        </p:nvPicPr>
        <p:blipFill>
          <a:blip r:embed="rId4">
            <a:extLst>
              <a:ext uri="{96DAC541-7B7A-43D3-8B79-37D633B846F1}">
                <asvg:svgBlip xmlns:asvg="http://schemas.microsoft.com/office/drawing/2016/SVG/main" r:embed="rId5"/>
              </a:ext>
            </a:extLst>
          </a:blip>
          <a:srcRect/>
          <a:stretch>
            <a:fillRect/>
          </a:stretch>
        </p:blipFill>
        <p:spPr/>
      </p:pic>
      <p:pic>
        <p:nvPicPr>
          <p:cNvPr id="32" name="Picture Placeholder 31" descr="Signature">
            <a:extLst>
              <a:ext uri="{FF2B5EF4-FFF2-40B4-BE49-F238E27FC236}">
                <a16:creationId xmlns:a16="http://schemas.microsoft.com/office/drawing/2014/main" id="{82FE1064-18C9-4320-9A77-72B29ECE0939}"/>
              </a:ext>
            </a:extLst>
          </p:cNvPr>
          <p:cNvPicPr>
            <a:picLocks noGrp="1" noChangeAspect="1"/>
          </p:cNvPicPr>
          <p:nvPr>
            <p:ph type="pic" sz="quarter" idx="54"/>
          </p:nvPr>
        </p:nvPicPr>
        <p:blipFill>
          <a:blip r:embed="rId6">
            <a:extLst>
              <a:ext uri="{96DAC541-7B7A-43D3-8B79-37D633B846F1}">
                <asvg:svgBlip xmlns:asvg="http://schemas.microsoft.com/office/drawing/2016/SVG/main" r:embed="rId7"/>
              </a:ext>
            </a:extLst>
          </a:blip>
          <a:srcRect/>
          <a:stretch>
            <a:fillRect/>
          </a:stretch>
        </p:blipFill>
        <p:spPr/>
      </p:pic>
      <p:pic>
        <p:nvPicPr>
          <p:cNvPr id="36" name="Picture Placeholder 35" descr="Research">
            <a:extLst>
              <a:ext uri="{FF2B5EF4-FFF2-40B4-BE49-F238E27FC236}">
                <a16:creationId xmlns:a16="http://schemas.microsoft.com/office/drawing/2014/main" id="{DBEF1135-0E4C-4A14-BA49-3E1FB9BD9A38}"/>
              </a:ext>
            </a:extLst>
          </p:cNvPr>
          <p:cNvPicPr>
            <a:picLocks noGrp="1" noChangeAspect="1"/>
          </p:cNvPicPr>
          <p:nvPr>
            <p:ph type="pic" sz="quarter" idx="51"/>
          </p:nvPr>
        </p:nvPicPr>
        <p:blipFill>
          <a:blip r:embed="rId8">
            <a:extLst>
              <a:ext uri="{96DAC541-7B7A-43D3-8B79-37D633B846F1}">
                <asvg:svgBlip xmlns:asvg="http://schemas.microsoft.com/office/drawing/2016/SVG/main" r:embed="rId9"/>
              </a:ext>
            </a:extLst>
          </a:blip>
          <a:srcRect t="128" b="128"/>
          <a:stretch>
            <a:fillRect/>
          </a:stretch>
        </p:blipFill>
        <p:spPr/>
      </p:pic>
    </p:spTree>
    <p:extLst>
      <p:ext uri="{BB962C8B-B14F-4D97-AF65-F5344CB8AC3E}">
        <p14:creationId xmlns:p14="http://schemas.microsoft.com/office/powerpoint/2010/main" val="261040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5E3BD5-1051-4A50-9F18-DFC536C0E08E}"/>
              </a:ext>
            </a:extLst>
          </p:cNvPr>
          <p:cNvSpPr>
            <a:spLocks noGrp="1"/>
          </p:cNvSpPr>
          <p:nvPr>
            <p:ph type="ctrTitle"/>
          </p:nvPr>
        </p:nvSpPr>
        <p:spPr bwMode="gray">
          <a:xfrm>
            <a:off x="7942488" y="1456549"/>
            <a:ext cx="3863221" cy="720000"/>
          </a:xfrm>
        </p:spPr>
        <p:txBody>
          <a:bodyPr/>
          <a:lstStyle/>
          <a:p>
            <a:r>
              <a:rPr lang="en-US" dirty="0"/>
              <a:t>Summary</a:t>
            </a:r>
          </a:p>
        </p:txBody>
      </p:sp>
      <p:sp>
        <p:nvSpPr>
          <p:cNvPr id="4" name="Subtitle 3">
            <a:extLst>
              <a:ext uri="{FF2B5EF4-FFF2-40B4-BE49-F238E27FC236}">
                <a16:creationId xmlns:a16="http://schemas.microsoft.com/office/drawing/2014/main" id="{EC56582A-55F9-4B18-95E7-DD8795CF21B9}"/>
              </a:ext>
            </a:extLst>
          </p:cNvPr>
          <p:cNvSpPr>
            <a:spLocks noGrp="1"/>
          </p:cNvSpPr>
          <p:nvPr>
            <p:ph type="subTitle" idx="1"/>
          </p:nvPr>
        </p:nvSpPr>
        <p:spPr bwMode="gray">
          <a:xfrm>
            <a:off x="8902527" y="2339114"/>
            <a:ext cx="2903182" cy="1043477"/>
          </a:xfrm>
        </p:spPr>
        <p:txBody>
          <a:bodyPr/>
          <a:lstStyle/>
          <a:p>
            <a:r>
              <a:rPr lang="en-US" dirty="0"/>
              <a:t>Win – Win For Workers and Employers</a:t>
            </a:r>
          </a:p>
        </p:txBody>
      </p:sp>
      <p:sp>
        <p:nvSpPr>
          <p:cNvPr id="6" name="Content Placeholder 5">
            <a:extLst>
              <a:ext uri="{FF2B5EF4-FFF2-40B4-BE49-F238E27FC236}">
                <a16:creationId xmlns:a16="http://schemas.microsoft.com/office/drawing/2014/main" id="{F9513B8E-BE7A-486A-9F5A-9FEE77C9ED27}"/>
              </a:ext>
            </a:extLst>
          </p:cNvPr>
          <p:cNvSpPr>
            <a:spLocks noGrp="1"/>
          </p:cNvSpPr>
          <p:nvPr>
            <p:ph idx="13"/>
          </p:nvPr>
        </p:nvSpPr>
        <p:spPr>
          <a:xfrm>
            <a:off x="209791" y="363668"/>
            <a:ext cx="3253592" cy="1752441"/>
          </a:xfrm>
        </p:spPr>
        <p:txBody>
          <a:bodyPr/>
          <a:lstStyle/>
          <a:p>
            <a:pPr marL="0" indent="0">
              <a:buNone/>
            </a:pPr>
            <a:r>
              <a:rPr lang="en-US" noProof="1"/>
              <a:t>Concept Is:</a:t>
            </a:r>
          </a:p>
          <a:p>
            <a:pPr>
              <a:lnSpc>
                <a:spcPct val="100000"/>
              </a:lnSpc>
              <a:spcBef>
                <a:spcPts val="0"/>
              </a:spcBef>
            </a:pPr>
            <a:r>
              <a:rPr lang="en-US" noProof="1"/>
              <a:t>Affordable</a:t>
            </a:r>
          </a:p>
          <a:p>
            <a:pPr>
              <a:lnSpc>
                <a:spcPct val="100000"/>
              </a:lnSpc>
              <a:spcBef>
                <a:spcPts val="0"/>
              </a:spcBef>
            </a:pPr>
            <a:r>
              <a:rPr lang="en-US" noProof="1"/>
              <a:t>Flexible</a:t>
            </a:r>
          </a:p>
          <a:p>
            <a:pPr>
              <a:lnSpc>
                <a:spcPct val="100000"/>
              </a:lnSpc>
              <a:spcBef>
                <a:spcPts val="0"/>
              </a:spcBef>
            </a:pPr>
            <a:r>
              <a:rPr lang="en-US" noProof="1"/>
              <a:t>Low cost investment</a:t>
            </a:r>
          </a:p>
        </p:txBody>
      </p:sp>
      <p:pic>
        <p:nvPicPr>
          <p:cNvPr id="11" name="Picture Placeholder 10">
            <a:extLst>
              <a:ext uri="{FF2B5EF4-FFF2-40B4-BE49-F238E27FC236}">
                <a16:creationId xmlns:a16="http://schemas.microsoft.com/office/drawing/2014/main" id="{70AAE794-2F38-416E-B928-BB5474A812D7}"/>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564609" y="627298"/>
            <a:ext cx="3475177" cy="2606382"/>
          </a:xfrm>
        </p:spPr>
      </p:pic>
      <p:sp>
        <p:nvSpPr>
          <p:cNvPr id="2" name="Rectangle 1">
            <a:extLst>
              <a:ext uri="{FF2B5EF4-FFF2-40B4-BE49-F238E27FC236}">
                <a16:creationId xmlns:a16="http://schemas.microsoft.com/office/drawing/2014/main" id="{50ABC872-8461-47CE-90B6-688EDA725D82}"/>
              </a:ext>
            </a:extLst>
          </p:cNvPr>
          <p:cNvSpPr/>
          <p:nvPr/>
        </p:nvSpPr>
        <p:spPr>
          <a:xfrm>
            <a:off x="6835805" y="3674060"/>
            <a:ext cx="5539666" cy="1508105"/>
          </a:xfrm>
          <a:prstGeom prst="rect">
            <a:avLst/>
          </a:prstGeom>
        </p:spPr>
        <p:txBody>
          <a:bodyPr wrap="square">
            <a:spAutoFit/>
          </a:bodyPr>
          <a:lstStyle/>
          <a:p>
            <a:r>
              <a:rPr lang="en-US" sz="2000" b="1" dirty="0">
                <a:solidFill>
                  <a:schemeClr val="accent5">
                    <a:lumMod val="40000"/>
                    <a:lumOff val="60000"/>
                  </a:schemeClr>
                </a:solidFill>
              </a:rPr>
              <a:t>“Without adequate transit for the less-advantaged, opportunity will tend to pass them by, like overcrowded buses on a cold winter day.” </a:t>
            </a:r>
            <a:endParaRPr lang="en-US" sz="2000" dirty="0">
              <a:solidFill>
                <a:schemeClr val="bg1"/>
              </a:solidFill>
            </a:endParaRPr>
          </a:p>
          <a:p>
            <a:pPr lvl="2"/>
            <a:r>
              <a:rPr lang="en-US" dirty="0">
                <a:solidFill>
                  <a:schemeClr val="bg1"/>
                </a:solidFill>
              </a:rPr>
              <a:t> -</a:t>
            </a:r>
            <a:r>
              <a:rPr lang="en-US" sz="1400" dirty="0">
                <a:solidFill>
                  <a:schemeClr val="bg1"/>
                </a:solidFill>
              </a:rPr>
              <a:t>Rosabeth Ross Kanter, PhD Move: Putting Americas Infrastructure Back in the Lead</a:t>
            </a:r>
          </a:p>
        </p:txBody>
      </p:sp>
      <p:sp>
        <p:nvSpPr>
          <p:cNvPr id="7" name="Content Placeholder 5">
            <a:extLst>
              <a:ext uri="{FF2B5EF4-FFF2-40B4-BE49-F238E27FC236}">
                <a16:creationId xmlns:a16="http://schemas.microsoft.com/office/drawing/2014/main" id="{F9513B8E-BE7A-486A-9F5A-9FEE77C9ED27}"/>
              </a:ext>
            </a:extLst>
          </p:cNvPr>
          <p:cNvSpPr txBox="1">
            <a:spLocks/>
          </p:cNvSpPr>
          <p:nvPr/>
        </p:nvSpPr>
        <p:spPr>
          <a:xfrm>
            <a:off x="1119909" y="1816549"/>
            <a:ext cx="3206215" cy="1385698"/>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noProof="1"/>
              <a:t>Worker Benefits:</a:t>
            </a:r>
          </a:p>
          <a:p>
            <a:pPr>
              <a:lnSpc>
                <a:spcPct val="100000"/>
              </a:lnSpc>
              <a:spcBef>
                <a:spcPts val="0"/>
              </a:spcBef>
            </a:pPr>
            <a:r>
              <a:rPr lang="en-US" noProof="1"/>
              <a:t>Access to Employment</a:t>
            </a:r>
          </a:p>
          <a:p>
            <a:pPr>
              <a:lnSpc>
                <a:spcPct val="100000"/>
              </a:lnSpc>
              <a:spcBef>
                <a:spcPts val="0"/>
              </a:spcBef>
            </a:pPr>
            <a:r>
              <a:rPr lang="en-US" noProof="1"/>
              <a:t>Income</a:t>
            </a:r>
          </a:p>
          <a:p>
            <a:pPr>
              <a:lnSpc>
                <a:spcPct val="100000"/>
              </a:lnSpc>
              <a:spcBef>
                <a:spcPts val="0"/>
              </a:spcBef>
            </a:pPr>
            <a:r>
              <a:rPr lang="en-US" noProof="1"/>
              <a:t>Improved opportunity for Upward Mobility</a:t>
            </a:r>
          </a:p>
        </p:txBody>
      </p:sp>
      <p:sp>
        <p:nvSpPr>
          <p:cNvPr id="8" name="Content Placeholder 5">
            <a:extLst>
              <a:ext uri="{FF2B5EF4-FFF2-40B4-BE49-F238E27FC236}">
                <a16:creationId xmlns:a16="http://schemas.microsoft.com/office/drawing/2014/main" id="{F9513B8E-BE7A-486A-9F5A-9FEE77C9ED27}"/>
              </a:ext>
            </a:extLst>
          </p:cNvPr>
          <p:cNvSpPr txBox="1">
            <a:spLocks/>
          </p:cNvSpPr>
          <p:nvPr/>
        </p:nvSpPr>
        <p:spPr>
          <a:xfrm>
            <a:off x="209791" y="3674060"/>
            <a:ext cx="3253592" cy="1752441"/>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noProof="1"/>
              <a:t>Driver Benefits:</a:t>
            </a:r>
          </a:p>
          <a:p>
            <a:pPr>
              <a:spcBef>
                <a:spcPts val="0"/>
              </a:spcBef>
            </a:pPr>
            <a:r>
              <a:rPr lang="en-US" noProof="1"/>
              <a:t>Extra Income</a:t>
            </a:r>
          </a:p>
          <a:p>
            <a:pPr>
              <a:spcBef>
                <a:spcPts val="0"/>
              </a:spcBef>
            </a:pPr>
            <a:r>
              <a:rPr lang="en-US" noProof="1"/>
              <a:t>Helping Others</a:t>
            </a:r>
          </a:p>
          <a:p>
            <a:pPr>
              <a:spcBef>
                <a:spcPts val="0"/>
              </a:spcBef>
            </a:pPr>
            <a:r>
              <a:rPr lang="en-US" noProof="1"/>
              <a:t>Camaraderie</a:t>
            </a:r>
          </a:p>
        </p:txBody>
      </p:sp>
      <p:sp>
        <p:nvSpPr>
          <p:cNvPr id="5" name="TextBox 4">
            <a:extLst>
              <a:ext uri="{FF2B5EF4-FFF2-40B4-BE49-F238E27FC236}">
                <a16:creationId xmlns:a16="http://schemas.microsoft.com/office/drawing/2014/main" id="{4179C2D9-3581-464A-B538-C7246D40118E}"/>
              </a:ext>
            </a:extLst>
          </p:cNvPr>
          <p:cNvSpPr txBox="1"/>
          <p:nvPr/>
        </p:nvSpPr>
        <p:spPr>
          <a:xfrm>
            <a:off x="896682" y="5017004"/>
            <a:ext cx="2805305" cy="1477328"/>
          </a:xfrm>
          <a:prstGeom prst="rect">
            <a:avLst/>
          </a:prstGeom>
          <a:noFill/>
        </p:spPr>
        <p:txBody>
          <a:bodyPr wrap="square" rtlCol="0">
            <a:spAutoFit/>
          </a:bodyPr>
          <a:lstStyle/>
          <a:p>
            <a:r>
              <a:rPr lang="en-US" noProof="1"/>
              <a:t>Employer Benefits:</a:t>
            </a:r>
          </a:p>
          <a:p>
            <a:pPr marL="285750" indent="-285750">
              <a:buFont typeface="Arial" panose="020B0604020202020204" pitchFamily="34" charset="0"/>
              <a:buChar char="•"/>
            </a:pPr>
            <a:r>
              <a:rPr lang="en-US" noProof="1"/>
              <a:t>Improved recruitment and retention</a:t>
            </a:r>
          </a:p>
          <a:p>
            <a:pPr marL="285750" indent="-285750">
              <a:buFont typeface="Arial" panose="020B0604020202020204" pitchFamily="34" charset="0"/>
              <a:buChar char="•"/>
            </a:pPr>
            <a:r>
              <a:rPr lang="en-US" noProof="1"/>
              <a:t>Reduced tardiness </a:t>
            </a:r>
          </a:p>
          <a:p>
            <a:pPr marL="285750" indent="-285750">
              <a:buFont typeface="Arial" panose="020B0604020202020204" pitchFamily="34" charset="0"/>
              <a:buChar char="•"/>
            </a:pPr>
            <a:r>
              <a:rPr lang="en-US" noProof="1"/>
              <a:t>Employee benefit  </a:t>
            </a:r>
          </a:p>
        </p:txBody>
      </p:sp>
    </p:spTree>
    <p:extLst>
      <p:ext uri="{BB962C8B-B14F-4D97-AF65-F5344CB8AC3E}">
        <p14:creationId xmlns:p14="http://schemas.microsoft.com/office/powerpoint/2010/main" val="1746912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Area Map</a:t>
            </a:r>
          </a:p>
        </p:txBody>
      </p:sp>
      <p:sp>
        <p:nvSpPr>
          <p:cNvPr id="3" name="Slide Number Placeholder 2"/>
          <p:cNvSpPr>
            <a:spLocks noGrp="1"/>
          </p:cNvSpPr>
          <p:nvPr>
            <p:ph type="sldNum" sz="quarter" idx="11"/>
          </p:nvPr>
        </p:nvSpPr>
        <p:spPr/>
        <p:txBody>
          <a:bodyPr/>
          <a:lstStyle/>
          <a:p>
            <a:pPr algn="ctr"/>
            <a:fld id="{B67B645E-C5E5-4727-B977-D372A0AA71D9}" type="slidenum">
              <a:rPr lang="en-US" noProof="0" smtClean="0"/>
              <a:pPr algn="ctr"/>
              <a:t>2</a:t>
            </a:fld>
            <a:endParaRPr lang="en-US" noProof="0"/>
          </a:p>
        </p:txBody>
      </p:sp>
      <p:graphicFrame>
        <p:nvGraphicFramePr>
          <p:cNvPr id="4" name="Object 3"/>
          <p:cNvGraphicFramePr>
            <a:graphicFrameLocks noChangeAspect="1"/>
          </p:cNvGraphicFramePr>
          <p:nvPr>
            <p:extLst>
              <p:ext uri="{D42A27DB-BD31-4B8C-83A1-F6EECF244321}">
                <p14:modId xmlns:p14="http://schemas.microsoft.com/office/powerpoint/2010/main" val="1493115241"/>
              </p:ext>
            </p:extLst>
          </p:nvPr>
        </p:nvGraphicFramePr>
        <p:xfrm>
          <a:off x="1780179" y="1050010"/>
          <a:ext cx="6995735" cy="5405795"/>
        </p:xfrm>
        <a:graphic>
          <a:graphicData uri="http://schemas.openxmlformats.org/presentationml/2006/ole">
            <mc:AlternateContent xmlns:mc="http://schemas.openxmlformats.org/markup-compatibility/2006">
              <mc:Choice xmlns:v="urn:schemas-microsoft-com:vml" Requires="v">
                <p:oleObj spid="_x0000_s1046" name="Acrobat Document" r:id="rId3" imgW="5029200" imgH="3886066" progId="AcroExch.Document.DC">
                  <p:embed/>
                </p:oleObj>
              </mc:Choice>
              <mc:Fallback>
                <p:oleObj name="Acrobat Document" r:id="rId3" imgW="5029200" imgH="3886066" progId="AcroExch.Document.DC">
                  <p:embed/>
                  <p:pic>
                    <p:nvPicPr>
                      <p:cNvPr id="0" name=""/>
                      <p:cNvPicPr/>
                      <p:nvPr/>
                    </p:nvPicPr>
                    <p:blipFill>
                      <a:blip r:embed="rId4"/>
                      <a:stretch>
                        <a:fillRect/>
                      </a:stretch>
                    </p:blipFill>
                    <p:spPr>
                      <a:xfrm>
                        <a:off x="1780179" y="1050010"/>
                        <a:ext cx="6995735" cy="5405795"/>
                      </a:xfrm>
                      <a:prstGeom prst="rect">
                        <a:avLst/>
                      </a:prstGeom>
                      <a:ln>
                        <a:solidFill>
                          <a:schemeClr val="tx1"/>
                        </a:solidFill>
                      </a:ln>
                    </p:spPr>
                  </p:pic>
                </p:oleObj>
              </mc:Fallback>
            </mc:AlternateContent>
          </a:graphicData>
        </a:graphic>
      </p:graphicFrame>
      <p:cxnSp>
        <p:nvCxnSpPr>
          <p:cNvPr id="6" name="Straight Arrow Connector 5"/>
          <p:cNvCxnSpPr/>
          <p:nvPr/>
        </p:nvCxnSpPr>
        <p:spPr>
          <a:xfrm flipV="1">
            <a:off x="3971441" y="2874936"/>
            <a:ext cx="3777712" cy="1886918"/>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rot="19988756">
            <a:off x="4656723" y="3696288"/>
            <a:ext cx="1242648"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17 Miles</a:t>
            </a:r>
          </a:p>
        </p:txBody>
      </p:sp>
    </p:spTree>
    <p:extLst>
      <p:ext uri="{BB962C8B-B14F-4D97-AF65-F5344CB8AC3E}">
        <p14:creationId xmlns:p14="http://schemas.microsoft.com/office/powerpoint/2010/main" val="4290547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p:txBody>
          <a:bodyPr/>
          <a:lstStyle/>
          <a:p>
            <a:r>
              <a:rPr lang="en-US" dirty="0"/>
              <a:t>The Focus Question</a:t>
            </a:r>
          </a:p>
        </p:txBody>
      </p:sp>
      <p:pic>
        <p:nvPicPr>
          <p:cNvPr id="41" name="Picture Placeholder 40">
            <a:extLst>
              <a:ext uri="{FF2B5EF4-FFF2-40B4-BE49-F238E27FC236}">
                <a16:creationId xmlns:a16="http://schemas.microsoft.com/office/drawing/2014/main" id="{B811075A-E743-458A-83DD-C9C3924D79D2}"/>
              </a:ext>
            </a:extLst>
          </p:cNvPr>
          <p:cNvPicPr>
            <a:picLocks noGrp="1" noChangeAspect="1"/>
          </p:cNvPicPr>
          <p:nvPr>
            <p:ph type="pic" sz="quarter" idx="41"/>
          </p:nvPr>
        </p:nvPicPr>
        <p:blipFill>
          <a:blip r:embed="rId3">
            <a:extLst>
              <a:ext uri="{28A0092B-C50C-407E-A947-70E740481C1C}">
                <a14:useLocalDpi xmlns:a14="http://schemas.microsoft.com/office/drawing/2010/main" val="0"/>
              </a:ext>
            </a:extLst>
          </a:blip>
          <a:stretch>
            <a:fillRect/>
          </a:stretch>
        </p:blipFill>
        <p:spPr>
          <a:xfrm>
            <a:off x="1494358" y="2744416"/>
            <a:ext cx="621792" cy="572585"/>
          </a:xfrm>
        </p:spPr>
      </p:pic>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p:txBody>
          <a:bodyPr/>
          <a:lstStyle/>
          <a:p>
            <a:r>
              <a:rPr lang="en-US" dirty="0"/>
              <a:t>Lack of Public Transportation</a:t>
            </a:r>
          </a:p>
        </p:txBody>
      </p:sp>
      <p:pic>
        <p:nvPicPr>
          <p:cNvPr id="43" name="Picture Placeholder 42" descr="Coins">
            <a:extLst>
              <a:ext uri="{FF2B5EF4-FFF2-40B4-BE49-F238E27FC236}">
                <a16:creationId xmlns:a16="http://schemas.microsoft.com/office/drawing/2014/main" id="{869A15CA-3DF8-417D-B9D8-F994D15851BB}"/>
              </a:ext>
            </a:extLst>
          </p:cNvPr>
          <p:cNvPicPr>
            <a:picLocks noGrp="1" noChangeAspect="1"/>
          </p:cNvPicPr>
          <p:nvPr>
            <p:ph type="pic" sz="quarter" idx="47"/>
          </p:nvPr>
        </p:nvPicPr>
        <p:blipFill>
          <a:blip r:embed="rId4" cstate="screen">
            <a:biLevel thresh="75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p:pic>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p:txBody>
          <a:bodyPr/>
          <a:lstStyle/>
          <a:p>
            <a:r>
              <a:rPr lang="en-US" dirty="0"/>
              <a:t>Limited </a:t>
            </a:r>
            <a:br>
              <a:rPr lang="en-US" dirty="0"/>
            </a:br>
            <a:r>
              <a:rPr lang="en-US" dirty="0"/>
              <a:t>Income</a:t>
            </a:r>
          </a:p>
        </p:txBody>
      </p:sp>
      <p:pic>
        <p:nvPicPr>
          <p:cNvPr id="45" name="Picture Placeholder 44">
            <a:extLst>
              <a:ext uri="{FF2B5EF4-FFF2-40B4-BE49-F238E27FC236}">
                <a16:creationId xmlns:a16="http://schemas.microsoft.com/office/drawing/2014/main" id="{D18F8380-4F68-4979-BEC0-C897519AD437}"/>
              </a:ext>
            </a:extLst>
          </p:cNvPr>
          <p:cNvPicPr>
            <a:picLocks noGrp="1" noChangeAspect="1"/>
          </p:cNvPicPr>
          <p:nvPr>
            <p:ph type="pic" sz="quarter" idx="48"/>
          </p:nvPr>
        </p:nvPicPr>
        <p:blipFill>
          <a:blip r:embed="rId6">
            <a:extLst>
              <a:ext uri="{28A0092B-C50C-407E-A947-70E740481C1C}">
                <a14:useLocalDpi xmlns:a14="http://schemas.microsoft.com/office/drawing/2010/main" val="0"/>
              </a:ext>
            </a:extLst>
          </a:blip>
          <a:stretch>
            <a:fillRect/>
          </a:stretch>
        </p:blipFill>
        <p:spPr>
          <a:xfrm>
            <a:off x="5756076" y="2853705"/>
            <a:ext cx="621792" cy="354008"/>
          </a:xfrm>
        </p:spPr>
      </p:pic>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p:txBody>
          <a:bodyPr/>
          <a:lstStyle/>
          <a:p>
            <a:r>
              <a:rPr lang="en-US" dirty="0"/>
              <a:t>Jobs are located  miles away</a:t>
            </a:r>
          </a:p>
        </p:txBody>
      </p:sp>
      <p:pic>
        <p:nvPicPr>
          <p:cNvPr id="47" name="Picture Placeholder 46">
            <a:extLst>
              <a:ext uri="{FF2B5EF4-FFF2-40B4-BE49-F238E27FC236}">
                <a16:creationId xmlns:a16="http://schemas.microsoft.com/office/drawing/2014/main" id="{3B1C03DA-0209-4A1A-96AE-B3FF2B5F7533}"/>
              </a:ext>
            </a:extLst>
          </p:cNvPr>
          <p:cNvPicPr>
            <a:picLocks noGrp="1" noChangeAspect="1"/>
          </p:cNvPicPr>
          <p:nvPr>
            <p:ph type="pic" sz="quarter" idx="49"/>
          </p:nvPr>
        </p:nvPicPr>
        <p:blipFill>
          <a:blip r:embed="rId7">
            <a:biLevel thresh="25000"/>
            <a:extLst>
              <a:ext uri="{28A0092B-C50C-407E-A947-70E740481C1C}">
                <a14:useLocalDpi xmlns:a14="http://schemas.microsoft.com/office/drawing/2010/main" val="0"/>
              </a:ext>
            </a:extLst>
          </a:blip>
          <a:stretch>
            <a:fillRect/>
          </a:stretch>
        </p:blipFill>
        <p:spPr>
          <a:xfrm>
            <a:off x="7886935" y="2719813"/>
            <a:ext cx="707149" cy="707149"/>
          </a:xfrm>
        </p:spPr>
      </p:pic>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p:txBody>
          <a:bodyPr/>
          <a:lstStyle/>
          <a:p>
            <a:r>
              <a:rPr lang="en-US" dirty="0"/>
              <a:t>Employers Need Workers, Workers Need Jobs</a:t>
            </a:r>
          </a:p>
        </p:txBody>
      </p:sp>
      <p:pic>
        <p:nvPicPr>
          <p:cNvPr id="49" name="Picture Placeholder 48">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8">
            <a:extLst>
              <a:ext uri="{28A0092B-C50C-407E-A947-70E740481C1C}">
                <a14:useLocalDpi xmlns:a14="http://schemas.microsoft.com/office/drawing/2010/main" val="0"/>
              </a:ext>
            </a:extLst>
          </a:blip>
          <a:stretch>
            <a:fillRect/>
          </a:stretch>
        </p:blipFill>
        <p:spPr>
          <a:xfrm>
            <a:off x="9983248" y="2853705"/>
            <a:ext cx="765252" cy="390597"/>
          </a:xfrm>
        </p:spPr>
      </p:pic>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p:txBody>
          <a:bodyPr/>
          <a:lstStyle/>
          <a:p>
            <a:r>
              <a:rPr lang="en-US" dirty="0"/>
              <a:t>Current Private Options Unreliable, Expensive</a:t>
            </a:r>
          </a:p>
        </p:txBody>
      </p:sp>
      <p:sp>
        <p:nvSpPr>
          <p:cNvPr id="17" name="TextBox 16"/>
          <p:cNvSpPr txBox="1"/>
          <p:nvPr/>
        </p:nvSpPr>
        <p:spPr>
          <a:xfrm>
            <a:off x="243368" y="1214684"/>
            <a:ext cx="11599444" cy="830997"/>
          </a:xfrm>
          <a:prstGeom prst="rect">
            <a:avLst/>
          </a:prstGeom>
          <a:noFill/>
        </p:spPr>
        <p:txBody>
          <a:bodyPr wrap="square" rtlCol="0">
            <a:spAutoFit/>
          </a:bodyPr>
          <a:lstStyle/>
          <a:p>
            <a:pPr algn="ctr"/>
            <a:r>
              <a:rPr lang="en-US" sz="2400" dirty="0"/>
              <a:t>How do we get underserved workers in Trenton and Hightstown to warehouse jobs in </a:t>
            </a:r>
          </a:p>
          <a:p>
            <a:pPr algn="ctr"/>
            <a:r>
              <a:rPr lang="en-US" sz="2400" dirty="0"/>
              <a:t>East Windsor and Cranbury?</a:t>
            </a:r>
          </a:p>
        </p:txBody>
      </p:sp>
    </p:spTree>
    <p:extLst>
      <p:ext uri="{BB962C8B-B14F-4D97-AF65-F5344CB8AC3E}">
        <p14:creationId xmlns:p14="http://schemas.microsoft.com/office/powerpoint/2010/main" val="27126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a:xfrm>
            <a:off x="7739506" y="3110716"/>
            <a:ext cx="3863221" cy="636567"/>
          </a:xfrm>
        </p:spPr>
        <p:txBody>
          <a:bodyPr/>
          <a:lstStyle/>
          <a:p>
            <a:r>
              <a:rPr lang="en-US" dirty="0"/>
              <a:t>Insights</a:t>
            </a:r>
          </a:p>
        </p:txBody>
      </p:sp>
      <p:sp>
        <p:nvSpPr>
          <p:cNvPr id="4" name="Subtitle 3">
            <a:extLst>
              <a:ext uri="{FF2B5EF4-FFF2-40B4-BE49-F238E27FC236}">
                <a16:creationId xmlns:a16="http://schemas.microsoft.com/office/drawing/2014/main" id="{8E41F722-BA6E-4DCA-864E-876ECDFB5336}"/>
              </a:ext>
            </a:extLst>
          </p:cNvPr>
          <p:cNvSpPr>
            <a:spLocks noGrp="1"/>
          </p:cNvSpPr>
          <p:nvPr>
            <p:ph type="subTitle" idx="1"/>
          </p:nvPr>
        </p:nvSpPr>
        <p:spPr bwMode="gray">
          <a:xfrm>
            <a:off x="7627392" y="3873287"/>
            <a:ext cx="4087450" cy="1415429"/>
          </a:xfrm>
        </p:spPr>
        <p:txBody>
          <a:bodyPr/>
          <a:lstStyle/>
          <a:p>
            <a:r>
              <a:rPr lang="en-US" noProof="1"/>
              <a:t>Servicing sprawling warehouse districts requires innovative solutions</a:t>
            </a:r>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90936" y="525938"/>
            <a:ext cx="4473674" cy="6221091"/>
          </a:xfrm>
        </p:spPr>
        <p:txBody>
          <a:bodyPr/>
          <a:lstStyle/>
          <a:p>
            <a:r>
              <a:rPr lang="en-US" b="1" dirty="0"/>
              <a:t>Insights</a:t>
            </a:r>
          </a:p>
          <a:p>
            <a:pPr lvl="1">
              <a:lnSpc>
                <a:spcPct val="100000"/>
              </a:lnSpc>
            </a:pPr>
            <a:r>
              <a:rPr lang="en-US" noProof="1"/>
              <a:t>Mismatch between labor market origins, public transit and job destinations</a:t>
            </a:r>
          </a:p>
          <a:p>
            <a:pPr lvl="1">
              <a:lnSpc>
                <a:spcPct val="100000"/>
              </a:lnSpc>
            </a:pPr>
            <a:r>
              <a:rPr lang="en-US" dirty="0"/>
              <a:t>Fixed route service doesn’t fit well with warehouse development patterns and schedules</a:t>
            </a:r>
          </a:p>
          <a:p>
            <a:pPr lvl="1">
              <a:lnSpc>
                <a:spcPct val="100000"/>
              </a:lnSpc>
            </a:pPr>
            <a:r>
              <a:rPr lang="en-US" dirty="0"/>
              <a:t>Warehousing is growing in region</a:t>
            </a:r>
          </a:p>
          <a:p>
            <a:pPr lvl="1">
              <a:lnSpc>
                <a:spcPct val="100000"/>
              </a:lnSpc>
            </a:pPr>
            <a:r>
              <a:rPr lang="en-US" dirty="0"/>
              <a:t>Employers are actively seeking employees</a:t>
            </a:r>
          </a:p>
          <a:p>
            <a:pPr lvl="1">
              <a:lnSpc>
                <a:spcPct val="100000"/>
              </a:lnSpc>
            </a:pPr>
            <a:r>
              <a:rPr lang="en-US" dirty="0"/>
              <a:t>Carpooling is an acceptable option</a:t>
            </a:r>
          </a:p>
          <a:p>
            <a:pPr lvl="1">
              <a:lnSpc>
                <a:spcPct val="100000"/>
              </a:lnSpc>
            </a:pPr>
            <a:r>
              <a:rPr lang="en-US" dirty="0"/>
              <a:t>Temp Agency transportation has shortcomings</a:t>
            </a:r>
          </a:p>
          <a:p>
            <a:pPr lvl="1">
              <a:lnSpc>
                <a:spcPct val="100000"/>
              </a:lnSpc>
            </a:pPr>
            <a:r>
              <a:rPr lang="en-US" dirty="0"/>
              <a:t>Customers need a backup transportation plan</a:t>
            </a:r>
          </a:p>
          <a:p>
            <a:pPr lvl="1">
              <a:lnSpc>
                <a:spcPct val="100000"/>
              </a:lnSpc>
            </a:pPr>
            <a:r>
              <a:rPr lang="en-US" dirty="0"/>
              <a:t>Customer “ask” is modest</a:t>
            </a:r>
          </a:p>
          <a:p>
            <a:pPr marL="266700" lvl="1" indent="0">
              <a:lnSpc>
                <a:spcPct val="100000"/>
              </a:lnSpc>
              <a:buNone/>
            </a:pPr>
            <a:endParaRPr lang="en-US" dirty="0"/>
          </a:p>
          <a:p>
            <a:pPr>
              <a:lnSpc>
                <a:spcPct val="100000"/>
              </a:lnSpc>
            </a:pPr>
            <a:r>
              <a:rPr lang="en-US" b="1" dirty="0"/>
              <a:t>Design Criteria</a:t>
            </a:r>
            <a:endParaRPr lang="en-US" b="1" noProof="1"/>
          </a:p>
          <a:p>
            <a:pPr lvl="1">
              <a:lnSpc>
                <a:spcPct val="100000"/>
              </a:lnSpc>
            </a:pPr>
            <a:r>
              <a:rPr lang="en-US" noProof="1"/>
              <a:t>Needs to be affordable</a:t>
            </a:r>
          </a:p>
          <a:p>
            <a:pPr lvl="1">
              <a:lnSpc>
                <a:spcPct val="100000"/>
              </a:lnSpc>
            </a:pPr>
            <a:r>
              <a:rPr lang="en-US" noProof="1"/>
              <a:t>Needs to be convenient</a:t>
            </a:r>
          </a:p>
          <a:p>
            <a:pPr lvl="1">
              <a:lnSpc>
                <a:spcPct val="100000"/>
              </a:lnSpc>
            </a:pPr>
            <a:r>
              <a:rPr lang="en-US" noProof="1"/>
              <a:t>Needs to be flexible</a:t>
            </a:r>
          </a:p>
          <a:p>
            <a:pPr lvl="1">
              <a:lnSpc>
                <a:spcPct val="100000"/>
              </a:lnSpc>
            </a:pPr>
            <a:r>
              <a:rPr lang="en-US" noProof="1"/>
              <a:t>Needs to be reliable</a:t>
            </a:r>
          </a:p>
          <a:p>
            <a:pPr lvl="1">
              <a:lnSpc>
                <a:spcPct val="100000"/>
              </a:lnSpc>
            </a:pPr>
            <a:r>
              <a:rPr lang="en-US" noProof="1"/>
              <a:t>Appropriate for leveraging various funding sources (public, private, corporate)</a:t>
            </a:r>
          </a:p>
          <a:p>
            <a:pPr lvl="1"/>
            <a:endParaRPr lang="en-US" dirty="0"/>
          </a:p>
          <a:p>
            <a:endParaRPr lang="en-US" dirty="0"/>
          </a:p>
          <a:p>
            <a:pPr marL="266700" lvl="1" indent="0">
              <a:buNone/>
            </a:pPr>
            <a:endParaRPr lang="en-US" noProof="1"/>
          </a:p>
          <a:p>
            <a:pPr lvl="1"/>
            <a:endParaRPr lang="en-US" noProof="1"/>
          </a:p>
        </p:txBody>
      </p:sp>
      <p:pic>
        <p:nvPicPr>
          <p:cNvPr id="12" name="Picture Placeholder 11">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564609" y="525938"/>
            <a:ext cx="3475177" cy="2809101"/>
          </a:xfrm>
        </p:spPr>
      </p:pic>
    </p:spTree>
    <p:extLst>
      <p:ext uri="{BB962C8B-B14F-4D97-AF65-F5344CB8AC3E}">
        <p14:creationId xmlns:p14="http://schemas.microsoft.com/office/powerpoint/2010/main" val="1171665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23E47492-FB74-4FBE-9D51-1DF0120C8E27}"/>
              </a:ext>
            </a:extLst>
          </p:cNvPr>
          <p:cNvSpPr>
            <a:spLocks noGrp="1"/>
          </p:cNvSpPr>
          <p:nvPr>
            <p:ph type="title"/>
          </p:nvPr>
        </p:nvSpPr>
        <p:spPr>
          <a:xfrm>
            <a:off x="7079234" y="4882718"/>
            <a:ext cx="4793714" cy="861053"/>
          </a:xfrm>
        </p:spPr>
        <p:txBody>
          <a:bodyPr/>
          <a:lstStyle/>
          <a:p>
            <a:pPr>
              <a:lnSpc>
                <a:spcPct val="100000"/>
              </a:lnSpc>
            </a:pPr>
            <a:r>
              <a:rPr lang="en-US" sz="2400" dirty="0">
                <a:solidFill>
                  <a:schemeClr val="accent1"/>
                </a:solidFill>
              </a:rPr>
              <a:t>customer interview , </a:t>
            </a:r>
            <a:br>
              <a:rPr lang="en-US" sz="2400" dirty="0">
                <a:solidFill>
                  <a:schemeClr val="accent1"/>
                </a:solidFill>
              </a:rPr>
            </a:br>
            <a:r>
              <a:rPr lang="en-US" sz="2400" dirty="0">
                <a:solidFill>
                  <a:schemeClr val="accent1"/>
                </a:solidFill>
              </a:rPr>
              <a:t> Trenton Area soup kitchen</a:t>
            </a:r>
          </a:p>
        </p:txBody>
      </p:sp>
      <p:sp>
        <p:nvSpPr>
          <p:cNvPr id="3" name="Slide Number Placeholder 2">
            <a:extLst>
              <a:ext uri="{FF2B5EF4-FFF2-40B4-BE49-F238E27FC236}">
                <a16:creationId xmlns:a16="http://schemas.microsoft.com/office/drawing/2014/main" id="{48FA6C2D-371D-48B5-9BDA-D9D1D7DC485A}"/>
              </a:ext>
            </a:extLst>
          </p:cNvPr>
          <p:cNvSpPr>
            <a:spLocks noGrp="1"/>
          </p:cNvSpPr>
          <p:nvPr>
            <p:ph type="sldNum" sz="quarter" idx="11"/>
          </p:nvPr>
        </p:nvSpPr>
        <p:spPr/>
        <p:txBody>
          <a:bodyPr/>
          <a:lstStyle/>
          <a:p>
            <a:pPr algn="ctr"/>
            <a:fld id="{B67B645E-C5E5-4727-B977-D372A0AA71D9}" type="slidenum">
              <a:rPr lang="en-US" noProof="0" smtClean="0"/>
              <a:pPr algn="ctr"/>
              <a:t>5</a:t>
            </a:fld>
            <a:endParaRPr lang="en-US" noProof="0"/>
          </a:p>
        </p:txBody>
      </p:sp>
      <p:sp>
        <p:nvSpPr>
          <p:cNvPr id="4" name="Rectangle 3">
            <a:extLst>
              <a:ext uri="{FF2B5EF4-FFF2-40B4-BE49-F238E27FC236}">
                <a16:creationId xmlns:a16="http://schemas.microsoft.com/office/drawing/2014/main" id="{8434E746-7CC3-4316-8875-9417B3EC16F1}"/>
              </a:ext>
            </a:extLst>
          </p:cNvPr>
          <p:cNvSpPr/>
          <p:nvPr/>
        </p:nvSpPr>
        <p:spPr>
          <a:xfrm>
            <a:off x="349189" y="1982450"/>
            <a:ext cx="6096000" cy="2893100"/>
          </a:xfrm>
          <a:prstGeom prst="rect">
            <a:avLst/>
          </a:prstGeom>
        </p:spPr>
        <p:txBody>
          <a:bodyPr>
            <a:spAutoFit/>
          </a:bodyPr>
          <a:lstStyle/>
          <a:p>
            <a:r>
              <a:rPr lang="en-US" sz="2600" b="1" dirty="0">
                <a:solidFill>
                  <a:schemeClr val="bg1"/>
                </a:solidFill>
                <a:latin typeface="+mj-lt"/>
              </a:rPr>
              <a:t>“She shared stories of terrible bus conditions from temp agency buses, with overcrowding and people sitting on each other and folded chairs in the aisle.  And was terribly frustrated by the high cost for the temp agency bus service, which is $5.00 each way.”</a:t>
            </a:r>
            <a:endParaRPr lang="en-US" sz="2600" b="1" noProof="1">
              <a:solidFill>
                <a:schemeClr val="bg1"/>
              </a:solidFill>
              <a:latin typeface="+mj-lt"/>
            </a:endParaRPr>
          </a:p>
        </p:txBody>
      </p:sp>
    </p:spTree>
    <p:extLst>
      <p:ext uri="{BB962C8B-B14F-4D97-AF65-F5344CB8AC3E}">
        <p14:creationId xmlns:p14="http://schemas.microsoft.com/office/powerpoint/2010/main" val="2768252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F6D78D-6A2E-44D6-81FA-68B316DF9BA5}"/>
              </a:ext>
            </a:extLst>
          </p:cNvPr>
          <p:cNvSpPr>
            <a:spLocks noGrp="1"/>
          </p:cNvSpPr>
          <p:nvPr>
            <p:ph type="body" sz="quarter" idx="13"/>
          </p:nvPr>
        </p:nvSpPr>
        <p:spPr/>
        <p:txBody>
          <a:bodyPr/>
          <a:lstStyle/>
          <a:p>
            <a:r>
              <a:rPr lang="en-US" dirty="0">
                <a:solidFill>
                  <a:schemeClr val="accent4"/>
                </a:solidFill>
              </a:rPr>
              <a:t>ADAPTED TO ADDRESS CUSTOMER NEEDS</a:t>
            </a:r>
          </a:p>
        </p:txBody>
      </p:sp>
      <p:sp>
        <p:nvSpPr>
          <p:cNvPr id="4" name="Text Placeholder 3">
            <a:extLst>
              <a:ext uri="{FF2B5EF4-FFF2-40B4-BE49-F238E27FC236}">
                <a16:creationId xmlns:a16="http://schemas.microsoft.com/office/drawing/2014/main" id="{D354AAB2-238A-4D8B-A101-9EBF6F1E546A}"/>
              </a:ext>
            </a:extLst>
          </p:cNvPr>
          <p:cNvSpPr>
            <a:spLocks noGrp="1"/>
          </p:cNvSpPr>
          <p:nvPr>
            <p:ph type="body" sz="quarter" idx="17"/>
          </p:nvPr>
        </p:nvSpPr>
        <p:spPr/>
        <p:txBody>
          <a:bodyPr/>
          <a:lstStyle/>
          <a:p>
            <a:r>
              <a:rPr lang="en-US" dirty="0"/>
              <a:t>Waze App</a:t>
            </a:r>
          </a:p>
        </p:txBody>
      </p:sp>
      <p:sp>
        <p:nvSpPr>
          <p:cNvPr id="5" name="Text Placeholder 4">
            <a:extLst>
              <a:ext uri="{FF2B5EF4-FFF2-40B4-BE49-F238E27FC236}">
                <a16:creationId xmlns:a16="http://schemas.microsoft.com/office/drawing/2014/main" id="{9C61B4F1-D685-481E-8A3A-DEFC7E289FE6}"/>
              </a:ext>
            </a:extLst>
          </p:cNvPr>
          <p:cNvSpPr>
            <a:spLocks noGrp="1"/>
          </p:cNvSpPr>
          <p:nvPr>
            <p:ph type="body" sz="quarter" idx="18"/>
          </p:nvPr>
        </p:nvSpPr>
        <p:spPr/>
        <p:txBody>
          <a:bodyPr/>
          <a:lstStyle/>
          <a:p>
            <a:pPr marL="285750" indent="-285750" algn="l">
              <a:spcBef>
                <a:spcPts val="0"/>
              </a:spcBef>
              <a:buFont typeface="Arial" panose="020B0604020202020204" pitchFamily="34" charset="0"/>
              <a:buChar char="•"/>
            </a:pPr>
            <a:r>
              <a:rPr lang="en-US" dirty="0"/>
              <a:t>Existing app</a:t>
            </a:r>
          </a:p>
          <a:p>
            <a:pPr marL="285750" indent="-285750" algn="l">
              <a:spcBef>
                <a:spcPts val="0"/>
              </a:spcBef>
              <a:buFont typeface="Arial" panose="020B0604020202020204" pitchFamily="34" charset="0"/>
              <a:buChar char="•"/>
            </a:pPr>
            <a:r>
              <a:rPr lang="en-US" dirty="0"/>
              <a:t>$.58/mile rate</a:t>
            </a:r>
          </a:p>
          <a:p>
            <a:pPr marL="285750" indent="-285750" algn="l">
              <a:spcBef>
                <a:spcPts val="0"/>
              </a:spcBef>
              <a:buFont typeface="Arial" panose="020B0604020202020204" pitchFamily="34" charset="0"/>
              <a:buChar char="•"/>
            </a:pPr>
            <a:r>
              <a:rPr lang="en-US" dirty="0"/>
              <a:t>Payments fully facilitated by app</a:t>
            </a:r>
          </a:p>
          <a:p>
            <a:pPr marL="285750" indent="-285750" algn="l">
              <a:spcBef>
                <a:spcPts val="0"/>
              </a:spcBef>
              <a:buFont typeface="Arial" panose="020B0604020202020204" pitchFamily="34" charset="0"/>
              <a:buChar char="•"/>
            </a:pPr>
            <a:r>
              <a:rPr lang="en-US" dirty="0"/>
              <a:t>Can filter by workplace, groups of people you know</a:t>
            </a:r>
          </a:p>
          <a:p>
            <a:endParaRPr lang="en-US" dirty="0"/>
          </a:p>
        </p:txBody>
      </p:sp>
      <p:sp>
        <p:nvSpPr>
          <p:cNvPr id="7" name="Text Placeholder 6">
            <a:extLst>
              <a:ext uri="{FF2B5EF4-FFF2-40B4-BE49-F238E27FC236}">
                <a16:creationId xmlns:a16="http://schemas.microsoft.com/office/drawing/2014/main" id="{CA02562F-5227-434B-8EFB-E7563063D629}"/>
              </a:ext>
            </a:extLst>
          </p:cNvPr>
          <p:cNvSpPr>
            <a:spLocks noGrp="1"/>
          </p:cNvSpPr>
          <p:nvPr>
            <p:ph type="body" sz="quarter" idx="33"/>
          </p:nvPr>
        </p:nvSpPr>
        <p:spPr/>
        <p:txBody>
          <a:bodyPr/>
          <a:lstStyle/>
          <a:p>
            <a:r>
              <a:rPr lang="en-US" dirty="0"/>
              <a:t>Subsidies</a:t>
            </a:r>
          </a:p>
        </p:txBody>
      </p:sp>
      <p:sp>
        <p:nvSpPr>
          <p:cNvPr id="8" name="Text Placeholder 7">
            <a:extLst>
              <a:ext uri="{FF2B5EF4-FFF2-40B4-BE49-F238E27FC236}">
                <a16:creationId xmlns:a16="http://schemas.microsoft.com/office/drawing/2014/main" id="{1A149AD5-47CE-4810-AE74-F7723B5D8B7C}"/>
              </a:ext>
            </a:extLst>
          </p:cNvPr>
          <p:cNvSpPr>
            <a:spLocks noGrp="1"/>
          </p:cNvSpPr>
          <p:nvPr>
            <p:ph type="body" sz="quarter" idx="34"/>
          </p:nvPr>
        </p:nvSpPr>
        <p:spPr/>
        <p:txBody>
          <a:bodyPr/>
          <a:lstStyle/>
          <a:p>
            <a:pPr marL="285750" indent="-285750">
              <a:spcBef>
                <a:spcPts val="0"/>
              </a:spcBef>
              <a:buFont typeface="Arial" panose="020B0604020202020204" pitchFamily="34" charset="0"/>
              <a:buChar char="•"/>
            </a:pPr>
            <a:r>
              <a:rPr lang="en-US" dirty="0"/>
              <a:t>Reduced ride cost</a:t>
            </a:r>
          </a:p>
          <a:p>
            <a:pPr marL="285750" indent="-285750">
              <a:spcBef>
                <a:spcPts val="0"/>
              </a:spcBef>
              <a:buFont typeface="Arial" panose="020B0604020202020204" pitchFamily="34" charset="0"/>
              <a:buChar char="•"/>
            </a:pPr>
            <a:r>
              <a:rPr lang="en-US" dirty="0"/>
              <a:t>Set maximum fare</a:t>
            </a:r>
          </a:p>
        </p:txBody>
      </p:sp>
      <p:pic>
        <p:nvPicPr>
          <p:cNvPr id="50" name="Picture Placeholder 49" descr="Transfer1">
            <a:extLst>
              <a:ext uri="{FF2B5EF4-FFF2-40B4-BE49-F238E27FC236}">
                <a16:creationId xmlns:a16="http://schemas.microsoft.com/office/drawing/2014/main" id="{B24C65C9-C737-4F2D-85A5-1D06C8A687DE}"/>
              </a:ext>
            </a:extLst>
          </p:cNvPr>
          <p:cNvPicPr>
            <a:picLocks noGrp="1" noChangeAspect="1"/>
          </p:cNvPicPr>
          <p:nvPr>
            <p:ph type="pic" sz="quarter" idx="48"/>
          </p:nvPr>
        </p:nvPicPr>
        <p:blipFill>
          <a:blip r:embed="rId2">
            <a:extLst>
              <a:ext uri="{96DAC541-7B7A-43D3-8B79-37D633B846F1}">
                <asvg:svgBlip xmlns:asvg="http://schemas.microsoft.com/office/drawing/2016/SVG/main" r:embed="rId3"/>
              </a:ext>
            </a:extLst>
          </a:blip>
          <a:srcRect/>
          <a:stretch>
            <a:fillRect/>
          </a:stretch>
        </p:blipFill>
        <p:spPr/>
      </p:pic>
      <p:sp>
        <p:nvSpPr>
          <p:cNvPr id="10" name="Text Placeholder 9">
            <a:extLst>
              <a:ext uri="{FF2B5EF4-FFF2-40B4-BE49-F238E27FC236}">
                <a16:creationId xmlns:a16="http://schemas.microsoft.com/office/drawing/2014/main" id="{1441844A-6D4E-455F-BA5E-9F4BDC418017}"/>
              </a:ext>
            </a:extLst>
          </p:cNvPr>
          <p:cNvSpPr>
            <a:spLocks noGrp="1"/>
          </p:cNvSpPr>
          <p:nvPr>
            <p:ph type="body" sz="quarter" idx="35"/>
          </p:nvPr>
        </p:nvSpPr>
        <p:spPr/>
        <p:txBody>
          <a:bodyPr/>
          <a:lstStyle/>
          <a:p>
            <a:r>
              <a:rPr lang="en-US" dirty="0"/>
              <a:t>Incentives</a:t>
            </a:r>
          </a:p>
        </p:txBody>
      </p:sp>
      <p:sp>
        <p:nvSpPr>
          <p:cNvPr id="11" name="Text Placeholder 10">
            <a:extLst>
              <a:ext uri="{FF2B5EF4-FFF2-40B4-BE49-F238E27FC236}">
                <a16:creationId xmlns:a16="http://schemas.microsoft.com/office/drawing/2014/main" id="{91464544-8CF8-4B7D-B717-51CC2A2EF002}"/>
              </a:ext>
            </a:extLst>
          </p:cNvPr>
          <p:cNvSpPr>
            <a:spLocks noGrp="1"/>
          </p:cNvSpPr>
          <p:nvPr>
            <p:ph type="body" sz="quarter" idx="36"/>
          </p:nvPr>
        </p:nvSpPr>
        <p:spPr/>
        <p:txBody>
          <a:bodyPr/>
          <a:lstStyle/>
          <a:p>
            <a:pPr marL="285750" indent="-285750" algn="l">
              <a:lnSpc>
                <a:spcPct val="100000"/>
              </a:lnSpc>
              <a:spcBef>
                <a:spcPts val="0"/>
              </a:spcBef>
              <a:buFont typeface="Arial" panose="020B0604020202020204" pitchFamily="34" charset="0"/>
              <a:buChar char="•"/>
            </a:pPr>
            <a:r>
              <a:rPr lang="en-US" dirty="0"/>
              <a:t>Credits for riders</a:t>
            </a:r>
          </a:p>
          <a:p>
            <a:pPr marL="285750" indent="-285750" algn="l">
              <a:lnSpc>
                <a:spcPct val="100000"/>
              </a:lnSpc>
              <a:spcBef>
                <a:spcPts val="0"/>
              </a:spcBef>
              <a:buFont typeface="Arial" panose="020B0604020202020204" pitchFamily="34" charset="0"/>
              <a:buChar char="•"/>
            </a:pPr>
            <a:r>
              <a:rPr lang="en-US" dirty="0"/>
              <a:t>$ for drivers</a:t>
            </a:r>
          </a:p>
          <a:p>
            <a:pPr marL="285750" indent="-285750" algn="l">
              <a:lnSpc>
                <a:spcPct val="100000"/>
              </a:lnSpc>
              <a:spcBef>
                <a:spcPts val="0"/>
              </a:spcBef>
              <a:buFont typeface="Arial" panose="020B0604020202020204" pitchFamily="34" charset="0"/>
              <a:buChar char="•"/>
            </a:pPr>
            <a:r>
              <a:rPr lang="en-US" dirty="0"/>
              <a:t>Guaranteed Ride Home</a:t>
            </a:r>
          </a:p>
        </p:txBody>
      </p:sp>
      <p:pic>
        <p:nvPicPr>
          <p:cNvPr id="48" name="Picture Placeholder 47" descr="Map with pin">
            <a:extLst>
              <a:ext uri="{FF2B5EF4-FFF2-40B4-BE49-F238E27FC236}">
                <a16:creationId xmlns:a16="http://schemas.microsoft.com/office/drawing/2014/main" id="{8FF9E9E4-C8F5-4904-BAE2-996343E7A857}"/>
              </a:ext>
            </a:extLst>
          </p:cNvPr>
          <p:cNvPicPr>
            <a:picLocks noGrp="1" noChangeAspect="1"/>
          </p:cNvPicPr>
          <p:nvPr>
            <p:ph type="pic" sz="quarter" idx="49"/>
          </p:nvPr>
        </p:nvPicPr>
        <p:blipFill>
          <a:blip r:embed="rId4">
            <a:extLst>
              <a:ext uri="{96DAC541-7B7A-43D3-8B79-37D633B846F1}">
                <asvg:svgBlip xmlns:asvg="http://schemas.microsoft.com/office/drawing/2016/SVG/main" r:embed="rId5"/>
              </a:ext>
            </a:extLst>
          </a:blip>
          <a:srcRect/>
          <a:stretch>
            <a:fillRect/>
          </a:stretch>
        </p:blipFill>
        <p:spPr/>
      </p:pic>
      <p:sp>
        <p:nvSpPr>
          <p:cNvPr id="13" name="Text Placeholder 12">
            <a:extLst>
              <a:ext uri="{FF2B5EF4-FFF2-40B4-BE49-F238E27FC236}">
                <a16:creationId xmlns:a16="http://schemas.microsoft.com/office/drawing/2014/main" id="{43B3F64D-DAEF-4A20-A108-FC78255B4986}"/>
              </a:ext>
            </a:extLst>
          </p:cNvPr>
          <p:cNvSpPr>
            <a:spLocks noGrp="1"/>
          </p:cNvSpPr>
          <p:nvPr>
            <p:ph type="body" sz="quarter" idx="37"/>
          </p:nvPr>
        </p:nvSpPr>
        <p:spPr/>
        <p:txBody>
          <a:bodyPr/>
          <a:lstStyle/>
          <a:p>
            <a:r>
              <a:rPr lang="en-US" dirty="0"/>
              <a:t>Geofence</a:t>
            </a:r>
          </a:p>
        </p:txBody>
      </p:sp>
      <p:sp>
        <p:nvSpPr>
          <p:cNvPr id="14" name="Text Placeholder 13">
            <a:extLst>
              <a:ext uri="{FF2B5EF4-FFF2-40B4-BE49-F238E27FC236}">
                <a16:creationId xmlns:a16="http://schemas.microsoft.com/office/drawing/2014/main" id="{9099820A-9444-4C52-95B5-F543DD60E712}"/>
              </a:ext>
            </a:extLst>
          </p:cNvPr>
          <p:cNvSpPr>
            <a:spLocks noGrp="1"/>
          </p:cNvSpPr>
          <p:nvPr>
            <p:ph type="body" sz="quarter" idx="38"/>
          </p:nvPr>
        </p:nvSpPr>
        <p:spPr/>
        <p:txBody>
          <a:bodyPr/>
          <a:lstStyle/>
          <a:p>
            <a:r>
              <a:rPr lang="en-US" dirty="0"/>
              <a:t>Set up ride subsidy for trips with an origin or destination in targeted areas</a:t>
            </a:r>
          </a:p>
        </p:txBody>
      </p:sp>
      <p:sp>
        <p:nvSpPr>
          <p:cNvPr id="16" name="Text Placeholder 15">
            <a:extLst>
              <a:ext uri="{FF2B5EF4-FFF2-40B4-BE49-F238E27FC236}">
                <a16:creationId xmlns:a16="http://schemas.microsoft.com/office/drawing/2014/main" id="{ABB89617-32E3-49EE-8D69-850C10AD7546}"/>
              </a:ext>
            </a:extLst>
          </p:cNvPr>
          <p:cNvSpPr>
            <a:spLocks noGrp="1"/>
          </p:cNvSpPr>
          <p:nvPr>
            <p:ph type="body" sz="quarter" idx="39"/>
          </p:nvPr>
        </p:nvSpPr>
        <p:spPr/>
        <p:txBody>
          <a:bodyPr/>
          <a:lstStyle/>
          <a:p>
            <a:r>
              <a:rPr lang="en-US" dirty="0"/>
              <a:t>Job Access</a:t>
            </a:r>
          </a:p>
        </p:txBody>
      </p:sp>
      <p:sp>
        <p:nvSpPr>
          <p:cNvPr id="17" name="Text Placeholder 16">
            <a:extLst>
              <a:ext uri="{FF2B5EF4-FFF2-40B4-BE49-F238E27FC236}">
                <a16:creationId xmlns:a16="http://schemas.microsoft.com/office/drawing/2014/main" id="{74AD9FB5-BEDC-40CF-96F3-4E5C0D48B75B}"/>
              </a:ext>
            </a:extLst>
          </p:cNvPr>
          <p:cNvSpPr>
            <a:spLocks noGrp="1"/>
          </p:cNvSpPr>
          <p:nvPr>
            <p:ph type="body" sz="quarter" idx="40"/>
          </p:nvPr>
        </p:nvSpPr>
        <p:spPr/>
        <p:txBody>
          <a:bodyPr/>
          <a:lstStyle/>
          <a:p>
            <a:r>
              <a:rPr lang="en-US" dirty="0"/>
              <a:t>It’s a Win!</a:t>
            </a:r>
          </a:p>
        </p:txBody>
      </p:sp>
      <p:sp>
        <p:nvSpPr>
          <p:cNvPr id="18" name="Slide Number Placeholder 17">
            <a:extLst>
              <a:ext uri="{FF2B5EF4-FFF2-40B4-BE49-F238E27FC236}">
                <a16:creationId xmlns:a16="http://schemas.microsoft.com/office/drawing/2014/main" id="{EA763EF7-ED68-427E-8892-2CA1840533AF}"/>
              </a:ext>
            </a:extLst>
          </p:cNvPr>
          <p:cNvSpPr>
            <a:spLocks noGrp="1"/>
          </p:cNvSpPr>
          <p:nvPr>
            <p:ph type="sldNum" sz="quarter" idx="52"/>
          </p:nvPr>
        </p:nvSpPr>
        <p:spPr/>
        <p:txBody>
          <a:bodyPr/>
          <a:lstStyle/>
          <a:p>
            <a:fld id="{B67B645E-C5E5-4727-B977-D372A0AA71D9}" type="slidenum">
              <a:rPr lang="en-US" noProof="0" smtClean="0"/>
              <a:pPr/>
              <a:t>6</a:t>
            </a:fld>
            <a:endParaRPr lang="en-US" noProof="0"/>
          </a:p>
        </p:txBody>
      </p:sp>
      <p:sp>
        <p:nvSpPr>
          <p:cNvPr id="19" name="Title 18">
            <a:extLst>
              <a:ext uri="{FF2B5EF4-FFF2-40B4-BE49-F238E27FC236}">
                <a16:creationId xmlns:a16="http://schemas.microsoft.com/office/drawing/2014/main" id="{5CCE76B4-3ED7-402C-A8B2-0B8D425CD92F}"/>
              </a:ext>
            </a:extLst>
          </p:cNvPr>
          <p:cNvSpPr>
            <a:spLocks noGrp="1"/>
          </p:cNvSpPr>
          <p:nvPr>
            <p:ph type="title"/>
          </p:nvPr>
        </p:nvSpPr>
        <p:spPr/>
        <p:txBody>
          <a:bodyPr/>
          <a:lstStyle/>
          <a:p>
            <a:r>
              <a:rPr lang="en-US" dirty="0"/>
              <a:t>Concept: Waze Carpool App</a:t>
            </a:r>
          </a:p>
        </p:txBody>
      </p:sp>
      <p:pic>
        <p:nvPicPr>
          <p:cNvPr id="31" name="Picture Placeholder 23" descr="Add">
            <a:extLst>
              <a:ext uri="{FF2B5EF4-FFF2-40B4-BE49-F238E27FC236}">
                <a16:creationId xmlns:a16="http://schemas.microsoft.com/office/drawing/2014/main" id="{15456AA4-77EE-4073-AEDF-313B8AB410C3}"/>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2546412" y="2741545"/>
            <a:ext cx="621792" cy="621792"/>
          </a:xfrm>
          <a:prstGeom prst="rect">
            <a:avLst/>
          </a:prstGeom>
          <a:noFill/>
          <a:ln w="95250" cap="sq" cmpd="sng" algn="ctr">
            <a:noFill/>
            <a:prstDash val="solid"/>
            <a:miter lim="800000"/>
          </a:ln>
          <a:effectLst/>
        </p:spPr>
      </p:pic>
      <p:pic>
        <p:nvPicPr>
          <p:cNvPr id="34" name="Picture Placeholder 23" descr="Add">
            <a:extLst>
              <a:ext uri="{FF2B5EF4-FFF2-40B4-BE49-F238E27FC236}">
                <a16:creationId xmlns:a16="http://schemas.microsoft.com/office/drawing/2014/main" id="{4C795519-B7E3-4285-A661-BA1F86A64515}"/>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4704022" y="2759053"/>
            <a:ext cx="621792" cy="621792"/>
          </a:xfrm>
          <a:prstGeom prst="rect">
            <a:avLst/>
          </a:prstGeom>
          <a:noFill/>
          <a:ln w="95250" cap="sq" cmpd="sng" algn="ctr">
            <a:noFill/>
            <a:prstDash val="solid"/>
            <a:miter lim="800000"/>
          </a:ln>
          <a:effectLst/>
        </p:spPr>
      </p:pic>
      <p:pic>
        <p:nvPicPr>
          <p:cNvPr id="35" name="Picture Placeholder 23" descr="Add">
            <a:extLst>
              <a:ext uri="{FF2B5EF4-FFF2-40B4-BE49-F238E27FC236}">
                <a16:creationId xmlns:a16="http://schemas.microsoft.com/office/drawing/2014/main" id="{C9F4D004-FEF5-45A0-B11C-3C75FE1929CC}"/>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6876972" y="2804919"/>
            <a:ext cx="621792" cy="621792"/>
          </a:xfrm>
          <a:prstGeom prst="rect">
            <a:avLst/>
          </a:prstGeom>
          <a:noFill/>
          <a:ln w="95250" cap="sq" cmpd="sng" algn="ctr">
            <a:noFill/>
            <a:prstDash val="solid"/>
            <a:miter lim="800000"/>
          </a:ln>
          <a:effectLst/>
        </p:spPr>
      </p:pic>
      <p:sp>
        <p:nvSpPr>
          <p:cNvPr id="36" name="TextBox 35">
            <a:extLst>
              <a:ext uri="{FF2B5EF4-FFF2-40B4-BE49-F238E27FC236}">
                <a16:creationId xmlns:a16="http://schemas.microsoft.com/office/drawing/2014/main" id="{7F298329-F8E6-4F90-A79C-E9A2A2DC8A11}"/>
              </a:ext>
            </a:extLst>
          </p:cNvPr>
          <p:cNvSpPr txBox="1"/>
          <p:nvPr/>
        </p:nvSpPr>
        <p:spPr>
          <a:xfrm>
            <a:off x="9049922" y="2607983"/>
            <a:ext cx="595666" cy="1015663"/>
          </a:xfrm>
          <a:prstGeom prst="rect">
            <a:avLst/>
          </a:prstGeom>
          <a:noFill/>
        </p:spPr>
        <p:txBody>
          <a:bodyPr wrap="square" rtlCol="0">
            <a:spAutoFit/>
          </a:bodyPr>
          <a:lstStyle/>
          <a:p>
            <a:r>
              <a:rPr lang="en-US" sz="6000" dirty="0"/>
              <a:t>=</a:t>
            </a:r>
          </a:p>
        </p:txBody>
      </p:sp>
      <p:pic>
        <p:nvPicPr>
          <p:cNvPr id="46" name="Picture Placeholder 45" descr="Tax">
            <a:extLst>
              <a:ext uri="{FF2B5EF4-FFF2-40B4-BE49-F238E27FC236}">
                <a16:creationId xmlns:a16="http://schemas.microsoft.com/office/drawing/2014/main" id="{CE0B9D7F-B4E0-4D5B-806F-5F7D1040DA41}"/>
              </a:ext>
            </a:extLst>
          </p:cNvPr>
          <p:cNvPicPr>
            <a:picLocks noGrp="1" noChangeAspect="1"/>
          </p:cNvPicPr>
          <p:nvPr>
            <p:ph type="pic" sz="quarter" idx="47"/>
          </p:nvPr>
        </p:nvPicPr>
        <p:blipFill>
          <a:blip r:embed="rId8">
            <a:extLst>
              <a:ext uri="{96DAC541-7B7A-43D3-8B79-37D633B846F1}">
                <asvg:svgBlip xmlns:asvg="http://schemas.microsoft.com/office/drawing/2016/SVG/main" r:embed="rId9"/>
              </a:ext>
            </a:extLst>
          </a:blip>
          <a:srcRect l="128" r="128"/>
          <a:stretch>
            <a:fillRect/>
          </a:stretch>
        </p:blipFill>
        <p:spPr/>
      </p:pic>
      <p:pic>
        <p:nvPicPr>
          <p:cNvPr id="52" name="Picture Placeholder 51" descr="Smart Phone">
            <a:extLst>
              <a:ext uri="{FF2B5EF4-FFF2-40B4-BE49-F238E27FC236}">
                <a16:creationId xmlns:a16="http://schemas.microsoft.com/office/drawing/2014/main" id="{95815344-2BD2-4FB3-9EE3-4FA57FF14C78}"/>
              </a:ext>
            </a:extLst>
          </p:cNvPr>
          <p:cNvPicPr>
            <a:picLocks noGrp="1" noChangeAspect="1"/>
          </p:cNvPicPr>
          <p:nvPr>
            <p:ph type="pic" sz="quarter" idx="41"/>
          </p:nvPr>
        </p:nvPicPr>
        <p:blipFill>
          <a:blip r:embed="rId10">
            <a:extLst>
              <a:ext uri="{96DAC541-7B7A-43D3-8B79-37D633B846F1}">
                <asvg:svgBlip xmlns:asvg="http://schemas.microsoft.com/office/drawing/2016/SVG/main" r:embed="rId11"/>
              </a:ext>
            </a:extLst>
          </a:blip>
          <a:srcRect/>
          <a:stretch>
            <a:fillRect/>
          </a:stretch>
        </p:blipFill>
        <p:spPr/>
      </p:pic>
      <p:pic>
        <p:nvPicPr>
          <p:cNvPr id="58" name="Picture Placeholder 57" descr="Car">
            <a:extLst>
              <a:ext uri="{FF2B5EF4-FFF2-40B4-BE49-F238E27FC236}">
                <a16:creationId xmlns:a16="http://schemas.microsoft.com/office/drawing/2014/main" id="{3B1CCF74-9282-4A2C-AEC7-0337FC2DD198}"/>
              </a:ext>
            </a:extLst>
          </p:cNvPr>
          <p:cNvPicPr>
            <a:picLocks noGrp="1" noChangeAspect="1"/>
          </p:cNvPicPr>
          <p:nvPr>
            <p:ph type="pic" sz="quarter" idx="50"/>
          </p:nvPr>
        </p:nvPicPr>
        <p:blipFill>
          <a:blip r:embed="rId12">
            <a:extLst>
              <a:ext uri="{96DAC541-7B7A-43D3-8B79-37D633B846F1}">
                <asvg:svgBlip xmlns:asvg="http://schemas.microsoft.com/office/drawing/2016/SVG/main" r:embed="rId13"/>
              </a:ext>
            </a:extLst>
          </a:blip>
          <a:srcRect/>
          <a:stretch>
            <a:fillRect/>
          </a:stretch>
        </p:blipFill>
        <p:spPr/>
      </p:pic>
    </p:spTree>
    <p:extLst>
      <p:ext uri="{BB962C8B-B14F-4D97-AF65-F5344CB8AC3E}">
        <p14:creationId xmlns:p14="http://schemas.microsoft.com/office/powerpoint/2010/main" val="118213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D4394E-B587-4CD9-96D1-650A82CA0197}"/>
              </a:ext>
            </a:extLst>
          </p:cNvPr>
          <p:cNvSpPr>
            <a:spLocks noGrp="1"/>
          </p:cNvSpPr>
          <p:nvPr>
            <p:ph type="ctrTitle"/>
          </p:nvPr>
        </p:nvSpPr>
        <p:spPr bwMode="gray">
          <a:xfrm>
            <a:off x="7341918" y="2414609"/>
            <a:ext cx="3863221" cy="720000"/>
          </a:xfrm>
        </p:spPr>
        <p:txBody>
          <a:bodyPr/>
          <a:lstStyle/>
          <a:p>
            <a:r>
              <a:rPr lang="en-US" dirty="0"/>
              <a:t>Project’s Value</a:t>
            </a:r>
          </a:p>
        </p:txBody>
      </p:sp>
      <p:sp>
        <p:nvSpPr>
          <p:cNvPr id="4" name="Subtitle 3">
            <a:extLst>
              <a:ext uri="{FF2B5EF4-FFF2-40B4-BE49-F238E27FC236}">
                <a16:creationId xmlns:a16="http://schemas.microsoft.com/office/drawing/2014/main" id="{C154CB10-3BB7-4C3D-9275-80A6E79BD7C8}"/>
              </a:ext>
            </a:extLst>
          </p:cNvPr>
          <p:cNvSpPr>
            <a:spLocks noGrp="1"/>
          </p:cNvSpPr>
          <p:nvPr>
            <p:ph type="subTitle" idx="1"/>
          </p:nvPr>
        </p:nvSpPr>
        <p:spPr bwMode="gray">
          <a:xfrm>
            <a:off x="6914324" y="3182837"/>
            <a:ext cx="5024761" cy="4048193"/>
          </a:xfrm>
        </p:spPr>
        <p:txBody>
          <a:bodyPr/>
          <a:lstStyle/>
          <a:p>
            <a:pPr algn="l">
              <a:lnSpc>
                <a:spcPct val="100000"/>
              </a:lnSpc>
            </a:pPr>
            <a:r>
              <a:rPr lang="en-US" sz="2000" dirty="0"/>
              <a:t>The Waze carpool application, with cost subsidies, creates an affordable, low cost transportation solution for lower income, underserved populations to access the growing warehouse and distribution sector in need of more employees.  </a:t>
            </a:r>
            <a:endParaRPr lang="en-US" sz="1800" dirty="0"/>
          </a:p>
          <a:p>
            <a:r>
              <a:rPr lang="en-US" noProof="1"/>
              <a:t>.</a:t>
            </a:r>
          </a:p>
        </p:txBody>
      </p:sp>
      <p:pic>
        <p:nvPicPr>
          <p:cNvPr id="31" name="Picture Placeholder 30">
            <a:extLst>
              <a:ext uri="{FF2B5EF4-FFF2-40B4-BE49-F238E27FC236}">
                <a16:creationId xmlns:a16="http://schemas.microsoft.com/office/drawing/2014/main" id="{146C3774-1A16-4CEA-B0D9-21F4D70DD683}"/>
              </a:ext>
            </a:extLst>
          </p:cNvPr>
          <p:cNvPicPr>
            <a:picLocks noGrp="1" noChangeAspect="1"/>
          </p:cNvPicPr>
          <p:nvPr>
            <p:ph type="pic" sz="quarter" idx="51"/>
          </p:nvPr>
        </p:nvPicPr>
        <p:blipFill>
          <a:blip r:embed="rId3">
            <a:extLst>
              <a:ext uri="{28A0092B-C50C-407E-A947-70E740481C1C}">
                <a14:useLocalDpi xmlns:a14="http://schemas.microsoft.com/office/drawing/2010/main" val="0"/>
              </a:ext>
            </a:extLst>
          </a:blip>
          <a:stretch>
            <a:fillRect/>
          </a:stretch>
        </p:blipFill>
        <p:spPr>
          <a:xfrm>
            <a:off x="1934919" y="1074764"/>
            <a:ext cx="802821" cy="452292"/>
          </a:xfrm>
        </p:spPr>
      </p:pic>
      <p:sp>
        <p:nvSpPr>
          <p:cNvPr id="6" name="Text Placeholder 5">
            <a:extLst>
              <a:ext uri="{FF2B5EF4-FFF2-40B4-BE49-F238E27FC236}">
                <a16:creationId xmlns:a16="http://schemas.microsoft.com/office/drawing/2014/main" id="{84D1680A-25DD-42DD-B066-2294665CF235}"/>
              </a:ext>
            </a:extLst>
          </p:cNvPr>
          <p:cNvSpPr>
            <a:spLocks noGrp="1"/>
          </p:cNvSpPr>
          <p:nvPr>
            <p:ph type="body" sz="quarter" idx="17"/>
          </p:nvPr>
        </p:nvSpPr>
        <p:spPr/>
        <p:txBody>
          <a:bodyPr/>
          <a:lstStyle/>
          <a:p>
            <a:r>
              <a:rPr lang="en-US" dirty="0"/>
              <a:t>Job Access</a:t>
            </a:r>
          </a:p>
        </p:txBody>
      </p:sp>
      <p:sp>
        <p:nvSpPr>
          <p:cNvPr id="7" name="Text Placeholder 6">
            <a:extLst>
              <a:ext uri="{FF2B5EF4-FFF2-40B4-BE49-F238E27FC236}">
                <a16:creationId xmlns:a16="http://schemas.microsoft.com/office/drawing/2014/main" id="{1FBEF8A3-3B79-4A1D-83CE-3501D6E1EC52}"/>
              </a:ext>
            </a:extLst>
          </p:cNvPr>
          <p:cNvSpPr>
            <a:spLocks noGrp="1"/>
          </p:cNvSpPr>
          <p:nvPr>
            <p:ph type="body" sz="quarter" idx="18"/>
          </p:nvPr>
        </p:nvSpPr>
        <p:spPr/>
        <p:txBody>
          <a:bodyPr/>
          <a:lstStyle/>
          <a:p>
            <a:r>
              <a:rPr lang="en-US" dirty="0"/>
              <a:t>Creates new employment options</a:t>
            </a:r>
            <a:endParaRPr lang="en-US" noProof="1"/>
          </a:p>
          <a:p>
            <a:endParaRPr lang="en-US" dirty="0"/>
          </a:p>
        </p:txBody>
      </p:sp>
      <p:pic>
        <p:nvPicPr>
          <p:cNvPr id="33" name="Picture Placeholder 32">
            <a:extLst>
              <a:ext uri="{FF2B5EF4-FFF2-40B4-BE49-F238E27FC236}">
                <a16:creationId xmlns:a16="http://schemas.microsoft.com/office/drawing/2014/main" id="{34FE467F-DFCB-454B-9B3B-9C4BF433B3C6}"/>
              </a:ext>
            </a:extLst>
          </p:cNvPr>
          <p:cNvPicPr>
            <a:picLocks noGrp="1" noChangeAspect="1"/>
          </p:cNvPicPr>
          <p:nvPr>
            <p:ph type="pic" sz="quarter" idx="52"/>
          </p:nvPr>
        </p:nvPicPr>
        <p:blipFill>
          <a:blip r:embed="rId4">
            <a:extLst>
              <a:ext uri="{28A0092B-C50C-407E-A947-70E740481C1C}">
                <a14:useLocalDpi xmlns:a14="http://schemas.microsoft.com/office/drawing/2010/main" val="0"/>
              </a:ext>
            </a:extLst>
          </a:blip>
          <a:stretch>
            <a:fillRect/>
          </a:stretch>
        </p:blipFill>
        <p:spPr>
          <a:xfrm>
            <a:off x="4157271" y="1017156"/>
            <a:ext cx="621792" cy="567508"/>
          </a:xfrm>
        </p:spPr>
      </p:pic>
      <p:sp>
        <p:nvSpPr>
          <p:cNvPr id="8" name="Text Placeholder 7">
            <a:extLst>
              <a:ext uri="{FF2B5EF4-FFF2-40B4-BE49-F238E27FC236}">
                <a16:creationId xmlns:a16="http://schemas.microsoft.com/office/drawing/2014/main" id="{4F157E51-898F-41B4-8235-6C34BBCD749E}"/>
              </a:ext>
            </a:extLst>
          </p:cNvPr>
          <p:cNvSpPr>
            <a:spLocks noGrp="1"/>
          </p:cNvSpPr>
          <p:nvPr>
            <p:ph type="body" sz="quarter" idx="33"/>
          </p:nvPr>
        </p:nvSpPr>
        <p:spPr/>
        <p:txBody>
          <a:bodyPr/>
          <a:lstStyle/>
          <a:p>
            <a:r>
              <a:rPr lang="en-US" dirty="0"/>
              <a:t>Savings</a:t>
            </a:r>
          </a:p>
        </p:txBody>
      </p:sp>
      <p:sp>
        <p:nvSpPr>
          <p:cNvPr id="9" name="Text Placeholder 8">
            <a:extLst>
              <a:ext uri="{FF2B5EF4-FFF2-40B4-BE49-F238E27FC236}">
                <a16:creationId xmlns:a16="http://schemas.microsoft.com/office/drawing/2014/main" id="{8724B20D-50EC-427F-9E2C-81625A7AC444}"/>
              </a:ext>
            </a:extLst>
          </p:cNvPr>
          <p:cNvSpPr>
            <a:spLocks noGrp="1"/>
          </p:cNvSpPr>
          <p:nvPr>
            <p:ph type="body" sz="quarter" idx="34"/>
          </p:nvPr>
        </p:nvSpPr>
        <p:spPr/>
        <p:txBody>
          <a:bodyPr/>
          <a:lstStyle/>
          <a:p>
            <a:r>
              <a:rPr lang="en-US" dirty="0"/>
              <a:t>Riders and Drivers both save money</a:t>
            </a:r>
            <a:endParaRPr lang="en-US" noProof="1"/>
          </a:p>
          <a:p>
            <a:endParaRPr lang="en-US" dirty="0"/>
          </a:p>
        </p:txBody>
      </p:sp>
      <p:sp>
        <p:nvSpPr>
          <p:cNvPr id="12" name="Text Placeholder 11">
            <a:extLst>
              <a:ext uri="{FF2B5EF4-FFF2-40B4-BE49-F238E27FC236}">
                <a16:creationId xmlns:a16="http://schemas.microsoft.com/office/drawing/2014/main" id="{6FDE267D-5AD5-4C76-A976-43EDB64DB1F3}"/>
              </a:ext>
            </a:extLst>
          </p:cNvPr>
          <p:cNvSpPr>
            <a:spLocks noGrp="1"/>
          </p:cNvSpPr>
          <p:nvPr>
            <p:ph type="body" sz="quarter" idx="45"/>
          </p:nvPr>
        </p:nvSpPr>
        <p:spPr/>
        <p:txBody>
          <a:bodyPr/>
          <a:lstStyle/>
          <a:p>
            <a:r>
              <a:rPr lang="en-US" dirty="0"/>
              <a:t>Reliability</a:t>
            </a:r>
          </a:p>
          <a:p>
            <a:r>
              <a:rPr lang="en-US" sz="1400" dirty="0"/>
              <a:t>Reduced tardiness and absenteeism </a:t>
            </a:r>
            <a:endParaRPr lang="en-US" sz="1400" noProof="1"/>
          </a:p>
          <a:p>
            <a:endParaRPr lang="en-US" dirty="0"/>
          </a:p>
        </p:txBody>
      </p:sp>
      <p:sp>
        <p:nvSpPr>
          <p:cNvPr id="14" name="Text Placeholder 13">
            <a:extLst>
              <a:ext uri="{FF2B5EF4-FFF2-40B4-BE49-F238E27FC236}">
                <a16:creationId xmlns:a16="http://schemas.microsoft.com/office/drawing/2014/main" id="{ADDC6D72-DCF6-41AE-B39D-609AE438F22B}"/>
              </a:ext>
            </a:extLst>
          </p:cNvPr>
          <p:cNvSpPr>
            <a:spLocks noGrp="1"/>
          </p:cNvSpPr>
          <p:nvPr>
            <p:ph type="body" sz="quarter" idx="47"/>
          </p:nvPr>
        </p:nvSpPr>
        <p:spPr/>
        <p:txBody>
          <a:bodyPr/>
          <a:lstStyle/>
          <a:p>
            <a:r>
              <a:rPr lang="en-US" dirty="0"/>
              <a:t>Low Cost</a:t>
            </a:r>
          </a:p>
        </p:txBody>
      </p:sp>
      <p:sp>
        <p:nvSpPr>
          <p:cNvPr id="15" name="Text Placeholder 14">
            <a:extLst>
              <a:ext uri="{FF2B5EF4-FFF2-40B4-BE49-F238E27FC236}">
                <a16:creationId xmlns:a16="http://schemas.microsoft.com/office/drawing/2014/main" id="{A1B6F490-8CEC-444D-ADC0-E8B315EA3B54}"/>
              </a:ext>
            </a:extLst>
          </p:cNvPr>
          <p:cNvSpPr>
            <a:spLocks noGrp="1"/>
          </p:cNvSpPr>
          <p:nvPr>
            <p:ph type="body" sz="quarter" idx="48"/>
          </p:nvPr>
        </p:nvSpPr>
        <p:spPr/>
        <p:txBody>
          <a:bodyPr/>
          <a:lstStyle/>
          <a:p>
            <a:r>
              <a:rPr lang="en-US" dirty="0"/>
              <a:t>Cost is directly tied to usage and existing software</a:t>
            </a:r>
            <a:endParaRPr lang="en-US" noProof="1"/>
          </a:p>
          <a:p>
            <a:endParaRPr lang="en-US" dirty="0"/>
          </a:p>
        </p:txBody>
      </p:sp>
      <p:pic>
        <p:nvPicPr>
          <p:cNvPr id="23" name="Picture Placeholder 22" descr="A picture containing drawing&#10;&#10;Description automatically generated">
            <a:extLst>
              <a:ext uri="{FF2B5EF4-FFF2-40B4-BE49-F238E27FC236}">
                <a16:creationId xmlns:a16="http://schemas.microsoft.com/office/drawing/2014/main" id="{6197549B-22FA-4242-A5D9-BA5122A5E65C}"/>
              </a:ext>
            </a:extLst>
          </p:cNvPr>
          <p:cNvPicPr>
            <a:picLocks noGrp="1" noChangeAspect="1"/>
          </p:cNvPicPr>
          <p:nvPr>
            <p:ph type="pic" sz="quarter" idx="54"/>
          </p:nvPr>
        </p:nvPicPr>
        <p:blipFill>
          <a:blip r:embed="rId5"/>
          <a:srcRect l="5751" r="5751"/>
          <a:stretch>
            <a:fillRect/>
          </a:stretch>
        </p:blipFill>
        <p:spPr/>
      </p:pic>
      <p:pic>
        <p:nvPicPr>
          <p:cNvPr id="22" name="Picture Placeholder 21" descr="A picture containing drawing&#10;&#10;Description automatically generated">
            <a:extLst>
              <a:ext uri="{FF2B5EF4-FFF2-40B4-BE49-F238E27FC236}">
                <a16:creationId xmlns:a16="http://schemas.microsoft.com/office/drawing/2014/main" id="{E65D6921-4CFD-469A-A0EF-39B707C50A7A}"/>
              </a:ext>
            </a:extLst>
          </p:cNvPr>
          <p:cNvPicPr>
            <a:picLocks noGrp="1" noChangeAspect="1"/>
          </p:cNvPicPr>
          <p:nvPr>
            <p:ph type="pic" sz="quarter" idx="53"/>
          </p:nvPr>
        </p:nvPicPr>
        <p:blipFill>
          <a:blip r:embed="rId6"/>
          <a:srcRect t="9169" b="9169"/>
          <a:stretch>
            <a:fillRect/>
          </a:stretch>
        </p:blipFill>
        <p:spPr/>
      </p:pic>
    </p:spTree>
    <p:extLst>
      <p:ext uri="{BB962C8B-B14F-4D97-AF65-F5344CB8AC3E}">
        <p14:creationId xmlns:p14="http://schemas.microsoft.com/office/powerpoint/2010/main" val="188739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7578276" y="2170948"/>
            <a:ext cx="3863221" cy="1258052"/>
          </a:xfrm>
        </p:spPr>
        <p:txBody>
          <a:bodyPr/>
          <a:lstStyle/>
          <a:p>
            <a:r>
              <a:rPr lang="en-US" dirty="0">
                <a:solidFill>
                  <a:schemeClr val="tx1"/>
                </a:solidFill>
              </a:rPr>
              <a:t>Market Size </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578276" y="3852023"/>
            <a:ext cx="3863221" cy="1415429"/>
          </a:xfrm>
        </p:spPr>
        <p:txBody>
          <a:bodyPr/>
          <a:lstStyle/>
          <a:p>
            <a:endParaRPr lang="en-US" noProof="1">
              <a:solidFill>
                <a:schemeClr val="tx1"/>
              </a:solidFill>
            </a:endParaRPr>
          </a:p>
        </p:txBody>
      </p:sp>
      <p:sp>
        <p:nvSpPr>
          <p:cNvPr id="6" name="Picture Placeholder 5"/>
          <p:cNvSpPr>
            <a:spLocks noGrp="1"/>
          </p:cNvSpPr>
          <p:nvPr>
            <p:ph type="pic" sz="quarter" idx="13"/>
          </p:nvPr>
        </p:nvSpPr>
        <p:spPr/>
      </p:sp>
      <p:sp>
        <p:nvSpPr>
          <p:cNvPr id="8" name="Picture Placeholder 5">
            <a:extLst>
              <a:ext uri="{FF2B5EF4-FFF2-40B4-BE49-F238E27FC236}">
                <a16:creationId xmlns:a16="http://schemas.microsoft.com/office/drawing/2014/main" id="{BF41B7F5-DF8A-4415-B5C4-25A3E504C0AC}"/>
              </a:ext>
            </a:extLst>
          </p:cNvPr>
          <p:cNvSpPr txBox="1">
            <a:spLocks/>
          </p:cNvSpPr>
          <p:nvPr/>
        </p:nvSpPr>
        <p:spPr>
          <a:xfrm>
            <a:off x="-2975" y="860155"/>
            <a:ext cx="5703889" cy="4320000"/>
          </a:xfrm>
          <a:prstGeom prst="rect">
            <a:avLst/>
          </a:prstGeom>
          <a:solidFill>
            <a:schemeClr val="bg1">
              <a:lumMod val="85000"/>
            </a:schemeClr>
          </a:solidFill>
          <a:ln w="95250" cap="sq" cmpd="sng" algn="ctr">
            <a:noFill/>
            <a:prstDash val="solid"/>
            <a:miter lim="800000"/>
          </a:ln>
          <a:effectLst/>
        </p:spPr>
      </p:sp>
      <p:graphicFrame>
        <p:nvGraphicFramePr>
          <p:cNvPr id="9" name="Object 8">
            <a:extLst>
              <a:ext uri="{FF2B5EF4-FFF2-40B4-BE49-F238E27FC236}">
                <a16:creationId xmlns:a16="http://schemas.microsoft.com/office/drawing/2014/main" id="{291FCD4C-A607-4484-BA31-15BF8EFA2B09}"/>
              </a:ext>
            </a:extLst>
          </p:cNvPr>
          <p:cNvGraphicFramePr>
            <a:graphicFrameLocks noChangeAspect="1"/>
          </p:cNvGraphicFramePr>
          <p:nvPr>
            <p:extLst>
              <p:ext uri="{D42A27DB-BD31-4B8C-83A1-F6EECF244321}">
                <p14:modId xmlns:p14="http://schemas.microsoft.com/office/powerpoint/2010/main" val="3869922072"/>
              </p:ext>
            </p:extLst>
          </p:nvPr>
        </p:nvGraphicFramePr>
        <p:xfrm>
          <a:off x="74712" y="918784"/>
          <a:ext cx="5627689" cy="4348668"/>
        </p:xfrm>
        <a:graphic>
          <a:graphicData uri="http://schemas.openxmlformats.org/presentationml/2006/ole">
            <mc:AlternateContent xmlns:mc="http://schemas.openxmlformats.org/markup-compatibility/2006">
              <mc:Choice xmlns:v="urn:schemas-microsoft-com:vml" Requires="v">
                <p:oleObj spid="_x0000_s3088" name="Acrobat Document" r:id="rId4" imgW="5029200" imgH="3886066" progId="AcroExch.Document.DC">
                  <p:embed/>
                </p:oleObj>
              </mc:Choice>
              <mc:Fallback>
                <p:oleObj name="Acrobat Document" r:id="rId4" imgW="5029200" imgH="3886066" progId="AcroExch.Document.DC">
                  <p:embed/>
                  <p:pic>
                    <p:nvPicPr>
                      <p:cNvPr id="4" name="Object 3"/>
                      <p:cNvPicPr/>
                      <p:nvPr/>
                    </p:nvPicPr>
                    <p:blipFill>
                      <a:blip r:embed="rId5"/>
                      <a:stretch>
                        <a:fillRect/>
                      </a:stretch>
                    </p:blipFill>
                    <p:spPr>
                      <a:xfrm>
                        <a:off x="74712" y="918784"/>
                        <a:ext cx="5627689" cy="434866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134464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ts val="1800"/>
              </a:spcBef>
              <a:buNone/>
            </a:pPr>
            <a:r>
              <a:rPr lang="en-US" sz="3200" dirty="0"/>
              <a:t>An estimated </a:t>
            </a:r>
            <a:r>
              <a:rPr lang="en-US" sz="3200" i="1" dirty="0">
                <a:solidFill>
                  <a:schemeClr val="accent6"/>
                </a:solidFill>
              </a:rPr>
              <a:t>6,970</a:t>
            </a:r>
            <a:r>
              <a:rPr lang="en-US" sz="3200" dirty="0"/>
              <a:t> Mercer residents work in a warehouse</a:t>
            </a:r>
          </a:p>
          <a:p>
            <a:pPr>
              <a:spcBef>
                <a:spcPts val="1800"/>
              </a:spcBef>
            </a:pPr>
            <a:r>
              <a:rPr lang="en-US" sz="3200" dirty="0"/>
              <a:t>79.3% male </a:t>
            </a:r>
            <a:r>
              <a:rPr lang="en-US" sz="1400" dirty="0"/>
              <a:t>(</a:t>
            </a:r>
            <a:r>
              <a:rPr lang="en-US" sz="1400" dirty="0" err="1"/>
              <a:t>MoE</a:t>
            </a:r>
            <a:r>
              <a:rPr lang="en-US" sz="1400" dirty="0"/>
              <a:t> 74%-84%)</a:t>
            </a:r>
          </a:p>
          <a:p>
            <a:pPr>
              <a:spcBef>
                <a:spcPts val="1800"/>
              </a:spcBef>
            </a:pPr>
            <a:r>
              <a:rPr lang="en-US" sz="3200" dirty="0"/>
              <a:t>15% have no vehicle available </a:t>
            </a:r>
            <a:r>
              <a:rPr lang="en-US" sz="1400" dirty="0"/>
              <a:t>(</a:t>
            </a:r>
            <a:r>
              <a:rPr lang="en-US" sz="1400" dirty="0" err="1"/>
              <a:t>MoE</a:t>
            </a:r>
            <a:r>
              <a:rPr lang="en-US" sz="1400" dirty="0"/>
              <a:t> 11%-18%)</a:t>
            </a:r>
            <a:r>
              <a:rPr lang="en-US" sz="2800" dirty="0"/>
              <a:t>,</a:t>
            </a:r>
            <a:r>
              <a:rPr lang="en-US" sz="1400" dirty="0"/>
              <a:t> </a:t>
            </a:r>
            <a:r>
              <a:rPr lang="en-US" sz="3200" dirty="0"/>
              <a:t>28% have only 1 vehicle available </a:t>
            </a:r>
            <a:r>
              <a:rPr lang="en-US" sz="1400" dirty="0"/>
              <a:t>(</a:t>
            </a:r>
            <a:r>
              <a:rPr lang="en-US" sz="1400" dirty="0" err="1"/>
              <a:t>MoE</a:t>
            </a:r>
            <a:r>
              <a:rPr lang="en-US" sz="1400" dirty="0"/>
              <a:t> 21%-32%) </a:t>
            </a:r>
          </a:p>
          <a:p>
            <a:pPr>
              <a:spcBef>
                <a:spcPts val="1800"/>
              </a:spcBef>
            </a:pPr>
            <a:r>
              <a:rPr lang="en-US" sz="3200" dirty="0"/>
              <a:t>38% of Hispanic or Latino Origin</a:t>
            </a:r>
          </a:p>
          <a:p>
            <a:pPr>
              <a:spcBef>
                <a:spcPts val="1800"/>
              </a:spcBef>
            </a:pPr>
            <a:r>
              <a:rPr lang="en-US" sz="3200" dirty="0"/>
              <a:t>26% not a citizen </a:t>
            </a:r>
            <a:r>
              <a:rPr lang="en-US" sz="1400" dirty="0"/>
              <a:t>(</a:t>
            </a:r>
            <a:r>
              <a:rPr lang="en-US" sz="1400" dirty="0" err="1"/>
              <a:t>MoE</a:t>
            </a:r>
            <a:r>
              <a:rPr lang="en-US" sz="1400" dirty="0"/>
              <a:t> 21%-32%)</a:t>
            </a:r>
            <a:r>
              <a:rPr lang="en-US" sz="2800" dirty="0"/>
              <a:t>,</a:t>
            </a:r>
            <a:r>
              <a:rPr lang="en-US" sz="1400" dirty="0"/>
              <a:t> </a:t>
            </a:r>
            <a:r>
              <a:rPr lang="en-US" sz="3200" dirty="0"/>
              <a:t>10% Naturalized Citizen </a:t>
            </a:r>
            <a:r>
              <a:rPr lang="en-US" sz="1400" dirty="0"/>
              <a:t>(</a:t>
            </a:r>
            <a:r>
              <a:rPr lang="en-US" sz="1400" dirty="0" err="1"/>
              <a:t>MoE</a:t>
            </a:r>
            <a:r>
              <a:rPr lang="en-US" sz="1400" dirty="0"/>
              <a:t> 7%-14%) </a:t>
            </a:r>
          </a:p>
          <a:p>
            <a:pPr>
              <a:spcBef>
                <a:spcPts val="1800"/>
              </a:spcBef>
            </a:pPr>
            <a:r>
              <a:rPr lang="en-US" sz="3200" dirty="0"/>
              <a:t>26% do not have High School Diploma or GED</a:t>
            </a:r>
          </a:p>
          <a:p>
            <a:pPr marL="0" indent="0">
              <a:spcBef>
                <a:spcPts val="1800"/>
              </a:spcBef>
              <a:buNone/>
            </a:pPr>
            <a:r>
              <a:rPr lang="en-US" sz="1400" dirty="0"/>
              <a:t>Source: 2018 American Community Survey 5-Year Estimates</a:t>
            </a:r>
          </a:p>
          <a:p>
            <a:endParaRPr lang="en-US" dirty="0"/>
          </a:p>
        </p:txBody>
      </p:sp>
      <p:sp>
        <p:nvSpPr>
          <p:cNvPr id="3" name="Title 2"/>
          <p:cNvSpPr>
            <a:spLocks noGrp="1"/>
          </p:cNvSpPr>
          <p:nvPr>
            <p:ph type="title"/>
          </p:nvPr>
        </p:nvSpPr>
        <p:spPr>
          <a:ln>
            <a:noFill/>
          </a:ln>
        </p:spPr>
        <p:txBody>
          <a:bodyPr/>
          <a:lstStyle/>
          <a:p>
            <a:r>
              <a:rPr lang="en-US" sz="4000" dirty="0">
                <a:solidFill>
                  <a:schemeClr val="accent1"/>
                </a:solidFill>
              </a:rPr>
              <a:t>Profile of Mercer County Warehouse Employee</a:t>
            </a: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9</a:t>
            </a:fld>
            <a:endParaRPr lang="en-US" noProof="0"/>
          </a:p>
        </p:txBody>
      </p:sp>
      <p:cxnSp>
        <p:nvCxnSpPr>
          <p:cNvPr id="6" name="Straight Connector 5">
            <a:extLst>
              <a:ext uri="{FF2B5EF4-FFF2-40B4-BE49-F238E27FC236}">
                <a16:creationId xmlns:a16="http://schemas.microsoft.com/office/drawing/2014/main" id="{E16F2779-B000-458D-A1AA-E32532AC19DA}"/>
              </a:ext>
            </a:extLst>
          </p:cNvPr>
          <p:cNvCxnSpPr/>
          <p:nvPr/>
        </p:nvCxnSpPr>
        <p:spPr>
          <a:xfrm>
            <a:off x="674703" y="6191250"/>
            <a:ext cx="1020932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751397"/>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247F30-5811-40C0-99EC-CF53200590BE}">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5E72E99-0076-433E-AD3A-575A11FAB7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0</TotalTime>
  <Words>800</Words>
  <Application>Microsoft Office PowerPoint</Application>
  <PresentationFormat>Widescreen</PresentationFormat>
  <Paragraphs>139</Paragraphs>
  <Slides>14</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Bahnschrift</vt:lpstr>
      <vt:lpstr>Calibri</vt:lpstr>
      <vt:lpstr>Corbel</vt:lpstr>
      <vt:lpstr>Office Theme</vt:lpstr>
      <vt:lpstr>Acrobat Document</vt:lpstr>
      <vt:lpstr>Mercer County New jersey</vt:lpstr>
      <vt:lpstr>Project Area Map</vt:lpstr>
      <vt:lpstr>The Focus Question</vt:lpstr>
      <vt:lpstr>Insights</vt:lpstr>
      <vt:lpstr>customer interview ,   Trenton Area soup kitchen</vt:lpstr>
      <vt:lpstr>Concept: Waze Carpool App</vt:lpstr>
      <vt:lpstr>Project’s Value</vt:lpstr>
      <vt:lpstr>Market Size </vt:lpstr>
      <vt:lpstr>Profile of Mercer County Warehouse Employee</vt:lpstr>
      <vt:lpstr>Map of Warehouse Employee Locations</vt:lpstr>
      <vt:lpstr>Need for Transportation Solution</vt:lpstr>
      <vt:lpstr>Growth of  Warehouse Industries in NJ</vt:lpstr>
      <vt:lpstr>Business Plan</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2020-04-23T19:18:46Z</dcterms:created>
  <dcterms:modified xsi:type="dcterms:W3CDTF">2020-04-29T17:35:31Z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