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5"/>
    <p:sldMasterId id="2147483689" r:id="rId6"/>
  </p:sldMasterIdLst>
  <p:notesMasterIdLst>
    <p:notesMasterId r:id="rId15"/>
  </p:notesMasterIdLst>
  <p:sldIdLst>
    <p:sldId id="2146846213" r:id="rId7"/>
    <p:sldId id="2147469232" r:id="rId8"/>
    <p:sldId id="16733" r:id="rId9"/>
    <p:sldId id="16709" r:id="rId10"/>
    <p:sldId id="2147470189" r:id="rId11"/>
    <p:sldId id="2147469226" r:id="rId12"/>
    <p:sldId id="2147470188" r:id="rId13"/>
    <p:sldId id="214684602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95D5704-01CC-DE40-8DB9-F5B384692947}" name="Carrera, Michelle" initials="CM" userId="S::MCarrera@manatt.com::7b773330-439c-4b61-94b2-fb4b96eb5306" providerId="AD"/>
  <p188:author id="{1BBFBF33-DD48-BFBA-19A9-7C26446BCF2E}" name="McClenathan, Jane" initials="MJ" userId="S::JMcClenathan@manatt.com::76afd4f9-8379-4b3c-b782-73336923cccf" providerId="AD"/>
  <p188:author id="{F0755B53-208A-7FF7-A036-A990E394E136}" name="Sherman, Sophie" initials="SS" userId="S::SSherman@manatt.com::39f9c524-ba18-46c3-bd1c-8ecfbee09ed6" providerId="AD"/>
  <p188:author id="{064F9053-5ACB-DC7A-B5F1-F3883E3F9944}" name="Pavitra Viswanathan " initials="PV " userId="Pavitra Viswanathan " providerId="None"/>
  <p188:author id="{25815156-6EF4-8DB0-5993-292FA2E96392}" name="Maali, Sawhel" initials="MS" userId="S::smaali@manatt.com::7cc66efa-7d04-4296-929d-765166b1f25c" providerId="AD"/>
  <p188:author id="{A7918956-3DFA-E58D-2AC5-17BA01AC19E1}" name="Parker, Michaiah" initials="PM" userId="S::MParker@manatt.com::19d1265e-b3e2-4f30-a5a7-7e1bc03ed28c" providerId="AD"/>
  <p188:author id="{791B4C5A-1890-448C-31D7-8922D975D84E}" name="Agrawal, Nitya" initials="AN" userId="S::NAgrawal@manatt.com::96cdd38e-3f05-491d-af9f-abcfbe25d071" providerId="AD"/>
  <p188:author id="{CC66245F-7D2C-6E81-8C66-9F6B3A8C807D}" name="Joseph Ray" initials="JR" userId="Joseph Ray" providerId="None"/>
  <p188:author id="{6A5D6268-5026-66A2-2DB6-0105A4972217}" name="Tilson, Betsey" initials="ET" userId="S::Betsey.Tilson@dhhs.nc.gov::8c402ae9-30a0-4935-b252-53cd876f4c5d" providerId="AD"/>
  <p188:author id="{860B357E-7B12-95C8-FEC1-5FA68628C1B3}" name="Dutton, Melinda" initials="DM" userId="S::MDutton@manatt.com::5a9d4177-cc60-4711-a317-ca91b94ff7b1" providerId="AD"/>
  <p188:author id="{C2BD6C94-AA1D-CFBB-7FE9-66DC54791BC3}" name="Torres, Bryant" initials="TB" userId="S::BTorres@manatt.com::a0321401-a41a-4288-88ea-4d5d6aad94d1" providerId="AD"/>
  <p188:author id="{4E1A3C95-0697-BC43-7EE4-198015FCD2F3}" name="Mandy Ferguson" initials="MF" userId="Mandy Ferguson" providerId="None"/>
  <p188:author id="{31CEDD9E-E38A-0E79-155A-4CD2557B1919}" name="Reyneri, Dori Glanz" initials="RDG" userId="S::DReyneri@manatt.com::51348616-3196-4033-92fe-ea845782b28e" providerId="AD"/>
  <p188:author id="{F91CC0B1-1EA7-D6C3-64C8-74E4D763D226}" name="Price-Stogsdill, Andrea" initials="APS" userId="Price-Stogsdill, Andrea" providerId="None"/>
  <p188:author id="{287AF8B6-2609-315A-C526-90FAFF88F4C2}" name="Karl, Anne O." initials="KAO" userId="S::AKarl@manatt.com::5c82de75-9698-4378-afa7-a1660eda9732" providerId="AD"/>
  <p188:author id="{E419D9BB-D569-3651-AAAE-AD1F4128928A}" name="Mindy Lipson" initials="ML" userId="Mindy Lipson" providerId="None"/>
  <p188:author id="{09A2A9C0-C878-1188-1BA6-E63366A25D12}" name="Guy, Dan" initials="DG" userId="S::dan.guy@dhhs.nc.gov::296e1cde-e7cb-4eb7-872a-2c7272bce1df" providerId="AD"/>
  <p188:author id="{98734BD4-9988-951D-A281-5BE56FDE38E8}" name="Ray, Joseph" initials="RJ" userId="S::jdray@manatt.com::62825784-93e0-4693-b525-fb7f6015662e" providerId="AD"/>
  <p188:author id="{7D249AD9-69F1-781B-A5DD-153EF17A7543}" name="Ward, Lauren" initials="WL" userId="S::LWard@manatt.com::babdee1d-e025-47a4-bf38-daed46619be2" providerId="AD"/>
  <p188:author id="{9839EBEC-E742-B522-4C61-CC069B63CEF4}" name="Dubay, Kristen" initials="DK" userId="S::kristen.dubay@dhhs.nc.gov::8e8c63b0-303b-4363-93c7-e6b1dff98525" providerId="AD"/>
  <p188:author id="{17D1C5F7-996C-0893-AEC1-71F153B73E03}" name="Perez, Maria" initials="MR" userId="S::Maria.Perez@dhhs.nc.gov::edb4f10a-927a-4b31-bcd4-941e03b53fbd" providerId="AD"/>
  <p188:author id="{8D0AE3F7-D1DC-4859-4486-6D1566DEC920}" name="Maali, Sawhel" initials="MS" userId="S::SMaali@manatt.com::7cc66efa-7d04-4296-929d-765166b1f25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aali, Sawhel" initials="MS" lastIdx="46" clrIdx="6">
    <p:extLst>
      <p:ext uri="{19B8F6BF-5375-455C-9EA6-DF929625EA0E}">
        <p15:presenceInfo xmlns:p15="http://schemas.microsoft.com/office/powerpoint/2012/main" userId="S::SMaali@manatt.com::7cc66efa-7d04-4296-929d-765166b1f25c" providerId="AD"/>
      </p:ext>
    </p:extLst>
  </p:cmAuthor>
  <p:cmAuthor id="1" name="Prost, Michelle" initials="PM" lastIdx="6" clrIdx="0">
    <p:extLst>
      <p:ext uri="{19B8F6BF-5375-455C-9EA6-DF929625EA0E}">
        <p15:presenceInfo xmlns:p15="http://schemas.microsoft.com/office/powerpoint/2012/main" userId="S::MProst@manatt.com::936335a4-2193-4fa9-94bb-700f513ea948" providerId="AD"/>
      </p:ext>
    </p:extLst>
  </p:cmAuthor>
  <p:cmAuthor id="8" name="Viswanathan, Pavitra" initials="VP" lastIdx="61" clrIdx="7">
    <p:extLst>
      <p:ext uri="{19B8F6BF-5375-455C-9EA6-DF929625EA0E}">
        <p15:presenceInfo xmlns:p15="http://schemas.microsoft.com/office/powerpoint/2012/main" userId="S::PViswanathan@manatt.com::52a70dc3-0967-4761-b26e-a062267f8936" providerId="AD"/>
      </p:ext>
    </p:extLst>
  </p:cmAuthor>
  <p:cmAuthor id="2" name="Osius, Elizabeth" initials="OE" lastIdx="50" clrIdx="1">
    <p:extLst>
      <p:ext uri="{19B8F6BF-5375-455C-9EA6-DF929625EA0E}">
        <p15:presenceInfo xmlns:p15="http://schemas.microsoft.com/office/powerpoint/2012/main" userId="S::EOsius@manatt.com::3c7bfc65-c13b-4c54-99aa-c91cdded5eb0" providerId="AD"/>
      </p:ext>
    </p:extLst>
  </p:cmAuthor>
  <p:cmAuthor id="9" name="Jocelyn" initials="J" lastIdx="8" clrIdx="8">
    <p:extLst>
      <p:ext uri="{19B8F6BF-5375-455C-9EA6-DF929625EA0E}">
        <p15:presenceInfo xmlns:p15="http://schemas.microsoft.com/office/powerpoint/2012/main" userId="S::JGuyer@manatt.com::a4762863-02f8-487a-886b-0bfe1884974a" providerId="AD"/>
      </p:ext>
    </p:extLst>
  </p:cmAuthor>
  <p:cmAuthor id="3" name="Ward, Lauren" initials="WL" lastIdx="11" clrIdx="2">
    <p:extLst>
      <p:ext uri="{19B8F6BF-5375-455C-9EA6-DF929625EA0E}">
        <p15:presenceInfo xmlns:p15="http://schemas.microsoft.com/office/powerpoint/2012/main" userId="S::LWard@manatt.com::babdee1d-e025-47a4-bf38-daed46619be2" providerId="AD"/>
      </p:ext>
    </p:extLst>
  </p:cmAuthor>
  <p:cmAuthor id="4" name="Parker, Michaiah" initials="PM" lastIdx="6" clrIdx="3">
    <p:extLst>
      <p:ext uri="{19B8F6BF-5375-455C-9EA6-DF929625EA0E}">
        <p15:presenceInfo xmlns:p15="http://schemas.microsoft.com/office/powerpoint/2012/main" userId="S::MParker@manatt.com::19d1265e-b3e2-4f30-a5a7-7e1bc03ed28c" providerId="AD"/>
      </p:ext>
    </p:extLst>
  </p:cmAuthor>
  <p:cmAuthor id="5" name="Ferguson, Mandy" initials="FM" lastIdx="41" clrIdx="4">
    <p:extLst>
      <p:ext uri="{19B8F6BF-5375-455C-9EA6-DF929625EA0E}">
        <p15:presenceInfo xmlns:p15="http://schemas.microsoft.com/office/powerpoint/2012/main" userId="S::MFerguson@manatt.com::d77f2145-2451-41d0-98da-8917478b9724" providerId="AD"/>
      </p:ext>
    </p:extLst>
  </p:cmAuthor>
  <p:cmAuthor id="6" name="Korn, Marissa" initials="KM" lastIdx="3" clrIdx="5">
    <p:extLst>
      <p:ext uri="{19B8F6BF-5375-455C-9EA6-DF929625EA0E}">
        <p15:presenceInfo xmlns:p15="http://schemas.microsoft.com/office/powerpoint/2012/main" userId="S::MKorn@manatt.com::a09d315c-7c72-40d5-923b-6e0094ef78f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2E75"/>
    <a:srgbClr val="0D3565"/>
    <a:srgbClr val="D20000"/>
    <a:srgbClr val="7F9E3F"/>
    <a:srgbClr val="558ED5"/>
    <a:srgbClr val="FFC000"/>
    <a:srgbClr val="EAEAEA"/>
    <a:srgbClr val="FFD1D1"/>
    <a:srgbClr val="EFDBF1"/>
    <a:srgbClr val="FEF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3F2F97-34B5-4E76-B68F-3D5FF0AE0500}" v="1" dt="2024-06-10T18:03:03.5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81" autoAdjust="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ez, Maria" userId="edb4f10a-927a-4b31-bcd4-941e03b53fbd" providerId="ADAL" clId="{BE3F2F97-34B5-4E76-B68F-3D5FF0AE0500}"/>
    <pc:docChg chg="delSld modSld sldOrd">
      <pc:chgData name="Perez, Maria" userId="edb4f10a-927a-4b31-bcd4-941e03b53fbd" providerId="ADAL" clId="{BE3F2F97-34B5-4E76-B68F-3D5FF0AE0500}" dt="2024-06-10T18:03:03.510" v="81" actId="1076"/>
      <pc:docMkLst>
        <pc:docMk/>
      </pc:docMkLst>
      <pc:sldChg chg="delSp modSp mod">
        <pc:chgData name="Perez, Maria" userId="edb4f10a-927a-4b31-bcd4-941e03b53fbd" providerId="ADAL" clId="{BE3F2F97-34B5-4E76-B68F-3D5FF0AE0500}" dt="2024-06-10T18:02:10.521" v="75"/>
        <pc:sldMkLst>
          <pc:docMk/>
          <pc:sldMk cId="3655641181" sldId="16709"/>
        </pc:sldMkLst>
        <pc:spChg chg="del mod">
          <ac:chgData name="Perez, Maria" userId="edb4f10a-927a-4b31-bcd4-941e03b53fbd" providerId="ADAL" clId="{BE3F2F97-34B5-4E76-B68F-3D5FF0AE0500}" dt="2024-06-10T18:02:10.521" v="75"/>
          <ac:spMkLst>
            <pc:docMk/>
            <pc:sldMk cId="3655641181" sldId="16709"/>
            <ac:spMk id="3" creationId="{2F9CCB3A-50EA-4E26-ACB7-69A79DC004EE}"/>
          </ac:spMkLst>
        </pc:spChg>
        <pc:spChg chg="mod">
          <ac:chgData name="Perez, Maria" userId="edb4f10a-927a-4b31-bcd4-941e03b53fbd" providerId="ADAL" clId="{BE3F2F97-34B5-4E76-B68F-3D5FF0AE0500}" dt="2024-06-10T18:01:55.793" v="69" actId="6549"/>
          <ac:spMkLst>
            <pc:docMk/>
            <pc:sldMk cId="3655641181" sldId="16709"/>
            <ac:spMk id="8" creationId="{00000000-0000-0000-0000-000000000000}"/>
          </ac:spMkLst>
        </pc:spChg>
        <pc:spChg chg="mod">
          <ac:chgData name="Perez, Maria" userId="edb4f10a-927a-4b31-bcd4-941e03b53fbd" providerId="ADAL" clId="{BE3F2F97-34B5-4E76-B68F-3D5FF0AE0500}" dt="2024-06-10T18:02:07.959" v="73" actId="20577"/>
          <ac:spMkLst>
            <pc:docMk/>
            <pc:sldMk cId="3655641181" sldId="16709"/>
            <ac:spMk id="15" creationId="{00000000-0000-0000-0000-000000000000}"/>
          </ac:spMkLst>
        </pc:spChg>
        <pc:spChg chg="mod">
          <ac:chgData name="Perez, Maria" userId="edb4f10a-927a-4b31-bcd4-941e03b53fbd" providerId="ADAL" clId="{BE3F2F97-34B5-4E76-B68F-3D5FF0AE0500}" dt="2024-06-10T18:02:04.335" v="71" actId="6549"/>
          <ac:spMkLst>
            <pc:docMk/>
            <pc:sldMk cId="3655641181" sldId="16709"/>
            <ac:spMk id="32" creationId="{1CEE5170-45FE-4CAA-B5DE-1A225368D0F1}"/>
          </ac:spMkLst>
        </pc:spChg>
      </pc:sldChg>
      <pc:sldChg chg="del ord">
        <pc:chgData name="Perez, Maria" userId="edb4f10a-927a-4b31-bcd4-941e03b53fbd" providerId="ADAL" clId="{BE3F2F97-34B5-4E76-B68F-3D5FF0AE0500}" dt="2024-06-10T18:02:23.069" v="78" actId="47"/>
        <pc:sldMkLst>
          <pc:docMk/>
          <pc:sldMk cId="2793634811" sldId="2146846023"/>
        </pc:sldMkLst>
      </pc:sldChg>
      <pc:sldChg chg="modSp">
        <pc:chgData name="Perez, Maria" userId="edb4f10a-927a-4b31-bcd4-941e03b53fbd" providerId="ADAL" clId="{BE3F2F97-34B5-4E76-B68F-3D5FF0AE0500}" dt="2024-06-10T18:03:03.510" v="81" actId="1076"/>
        <pc:sldMkLst>
          <pc:docMk/>
          <pc:sldMk cId="3833238646" sldId="2146846213"/>
        </pc:sldMkLst>
        <pc:spChg chg="mod">
          <ac:chgData name="Perez, Maria" userId="edb4f10a-927a-4b31-bcd4-941e03b53fbd" providerId="ADAL" clId="{BE3F2F97-34B5-4E76-B68F-3D5FF0AE0500}" dt="2024-06-10T18:03:03.510" v="81" actId="1076"/>
          <ac:spMkLst>
            <pc:docMk/>
            <pc:sldMk cId="3833238646" sldId="2146846213"/>
            <ac:spMk id="2" creationId="{7BB65D24-95D7-4BE3-8CC6-8A4838172591}"/>
          </ac:spMkLst>
        </pc:spChg>
      </pc:sldChg>
      <pc:sldChg chg="modNotesTx">
        <pc:chgData name="Perez, Maria" userId="edb4f10a-927a-4b31-bcd4-941e03b53fbd" providerId="ADAL" clId="{BE3F2F97-34B5-4E76-B68F-3D5FF0AE0500}" dt="2024-06-10T18:02:45.688" v="79" actId="6549"/>
        <pc:sldMkLst>
          <pc:docMk/>
          <pc:sldMk cId="946488811" sldId="2147469226"/>
        </pc:sldMkLst>
      </pc:sldChg>
      <pc:sldChg chg="modNotesTx">
        <pc:chgData name="Perez, Maria" userId="edb4f10a-927a-4b31-bcd4-941e03b53fbd" providerId="ADAL" clId="{BE3F2F97-34B5-4E76-B68F-3D5FF0AE0500}" dt="2024-06-10T18:02:54.210" v="80" actId="6549"/>
        <pc:sldMkLst>
          <pc:docMk/>
          <pc:sldMk cId="2730290531" sldId="21474701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D631A-5A0D-49D2-A68D-E83B7C359D87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0DEB8-0607-458F-8D68-78F549DE5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7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F0F5E8-D1F9-4FF3-B9D2-22EDB5FB2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4026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Roles and responsibilities of each entity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 wrong door </a:t>
            </a:r>
            <a:r>
              <a:rPr lang="en-US" dirty="0">
                <a:sym typeface="Wingdings" panose="05000000000000000000" pitchFamily="2" charset="2"/>
              </a:rPr>
              <a:t> service delivery process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F0F5E8-D1F9-4FF3-B9D2-22EDB5FB2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2332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F0F5E8-D1F9-4FF3-B9D2-22EDB5FB2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739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F0F5E8-D1F9-4FF3-B9D2-22EDB5FB2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2279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A0DEB8-0607-458F-8D68-78F549DE56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04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489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4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Gold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8EF00A50-FF6A-4A77-92A6-99A8E5175F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917" y="2051050"/>
            <a:ext cx="2698749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8C8E01B-2863-4336-A4A6-CF7725E8C2AE}"/>
              </a:ext>
            </a:extLst>
          </p:cNvPr>
          <p:cNvSpPr/>
          <p:nvPr userDrawn="1"/>
        </p:nvSpPr>
        <p:spPr>
          <a:xfrm>
            <a:off x="0" y="3177"/>
            <a:ext cx="12192000" cy="25082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08DA3D-A5AF-4EF1-BB69-0F9762F31D25}"/>
              </a:ext>
            </a:extLst>
          </p:cNvPr>
          <p:cNvSpPr/>
          <p:nvPr userDrawn="1"/>
        </p:nvSpPr>
        <p:spPr>
          <a:xfrm>
            <a:off x="0" y="6607178"/>
            <a:ext cx="12192000" cy="25082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691463" y="2051009"/>
            <a:ext cx="7699023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Calibri" panose="020F0502020204030204" pitchFamily="34" charset="0"/>
              </a:defRPr>
            </a:lvl1pPr>
            <a:lvl2pPr marL="342891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783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674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566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691463" y="4071833"/>
            <a:ext cx="7699023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ct val="0"/>
              </a:spcBef>
              <a:buNone/>
              <a:defRPr sz="28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3691463" y="5020585"/>
            <a:ext cx="7699023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633954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&amp; Bottom Ru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36566E-1574-40B7-BEBB-CDDAE43F0862}"/>
              </a:ext>
            </a:extLst>
          </p:cNvPr>
          <p:cNvSpPr/>
          <p:nvPr userDrawn="1"/>
        </p:nvSpPr>
        <p:spPr>
          <a:xfrm>
            <a:off x="0" y="3175"/>
            <a:ext cx="12192000" cy="45878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E50646B-61DC-4488-B5C3-674DD7D601FF}"/>
              </a:ext>
            </a:extLst>
          </p:cNvPr>
          <p:cNvCxnSpPr/>
          <p:nvPr userDrawn="1"/>
        </p:nvCxnSpPr>
        <p:spPr>
          <a:xfrm>
            <a:off x="0" y="657383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20">
            <a:extLst>
              <a:ext uri="{FF2B5EF4-FFF2-40B4-BE49-F238E27FC236}">
                <a16:creationId xmlns:a16="http://schemas.microsoft.com/office/drawing/2014/main" id="{C08627FF-F493-4A4C-A33F-8647DB1635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4268" y="6573838"/>
            <a:ext cx="10244667" cy="284162"/>
          </a:xfrm>
        </p:spPr>
        <p:txBody>
          <a:bodyPr/>
          <a:lstStyle>
            <a:lvl1pPr algn="l">
              <a:defRPr sz="1000" cap="all" baseline="0">
                <a:solidFill>
                  <a:prstClr val="black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13540BF6-7B4D-4D9B-BDBB-C5D8D7A272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74402" y="6573838"/>
            <a:ext cx="751417" cy="2841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EFBCE-0EEA-44D7-88A9-C7E4F8B239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70800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624054"/>
            <a:ext cx="12192000" cy="548640"/>
          </a:xfrm>
        </p:spPr>
        <p:txBody>
          <a:bodyPr anchor="t">
            <a:noAutofit/>
          </a:bodyPr>
          <a:lstStyle>
            <a:lvl1pPr algn="l">
              <a:defRPr sz="3600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EBE29-8EFA-4620-AE58-A1DB8AA112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841EF-E01D-44FC-9E4C-96A0836E8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9D6B5-9003-4B11-A46B-140D1CFA8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E2B84-AAFC-4BFD-859F-A8333B3EB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4686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_No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6" hidden="1">
            <a:extLst>
              <a:ext uri="{FF2B5EF4-FFF2-40B4-BE49-F238E27FC236}">
                <a16:creationId xmlns:a16="http://schemas.microsoft.com/office/drawing/2014/main" id="{41EE3772-1B4E-43F8-8631-11BA9165F4D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6" name="Object 6" hidden="1">
                        <a:extLst>
                          <a:ext uri="{FF2B5EF4-FFF2-40B4-BE49-F238E27FC236}">
                            <a16:creationId xmlns:a16="http://schemas.microsoft.com/office/drawing/2014/main" id="{41EE3772-1B4E-43F8-8631-11BA9165F4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B7F24AE-FA1E-4C85-AAD6-67AF5077CA74}"/>
              </a:ext>
            </a:extLst>
          </p:cNvPr>
          <p:cNvCxnSpPr/>
          <p:nvPr userDrawn="1"/>
        </p:nvCxnSpPr>
        <p:spPr>
          <a:xfrm>
            <a:off x="0" y="657383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B2D5B93-5405-4AD4-99F3-A5AD97409746}"/>
              </a:ext>
            </a:extLst>
          </p:cNvPr>
          <p:cNvSpPr/>
          <p:nvPr userDrawn="1"/>
        </p:nvSpPr>
        <p:spPr>
          <a:xfrm>
            <a:off x="0" y="3175"/>
            <a:ext cx="12192000" cy="45878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1F497D">
                  <a:lumMod val="75000"/>
                </a:srgbClr>
              </a:solidFill>
              <a:sym typeface="Calibri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09601" y="6243108"/>
            <a:ext cx="10970683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ct val="0"/>
              </a:spcBef>
              <a:buNone/>
              <a:defRPr sz="1200" baseline="0">
                <a:latin typeface="Calibri"/>
                <a:sym typeface="Calibri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4"/>
          </p:nvPr>
        </p:nvSpPr>
        <p:spPr>
          <a:xfrm>
            <a:off x="609602" y="1724025"/>
            <a:ext cx="10970684" cy="4408488"/>
          </a:xfrm>
        </p:spPr>
        <p:txBody>
          <a:bodyPr>
            <a:normAutofit/>
          </a:bodyPr>
          <a:lstStyle>
            <a:lvl1pPr>
              <a:defRPr sz="1800">
                <a:latin typeface="Calibri"/>
                <a:sym typeface="Calibri"/>
              </a:defRPr>
            </a:lvl1pPr>
            <a:lvl2pPr>
              <a:defRPr sz="1800">
                <a:latin typeface="Calibri"/>
                <a:sym typeface="Calibri"/>
              </a:defRPr>
            </a:lvl2pPr>
            <a:lvl3pPr>
              <a:defRPr sz="1800">
                <a:latin typeface="Calibri"/>
                <a:sym typeface="Calibri"/>
              </a:defRPr>
            </a:lvl3pPr>
            <a:lvl4pPr>
              <a:defRPr sz="1800">
                <a:latin typeface="Calibri"/>
                <a:sym typeface="Calibri"/>
              </a:defRPr>
            </a:lvl4pPr>
            <a:lvl5pPr>
              <a:defRPr sz="1800">
                <a:latin typeface="Calibri"/>
                <a:sym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624054"/>
            <a:ext cx="12192000" cy="548640"/>
          </a:xfrm>
        </p:spPr>
        <p:txBody>
          <a:bodyPr anchor="t">
            <a:noAutofit/>
          </a:bodyPr>
          <a:lstStyle>
            <a:lvl1pPr algn="l">
              <a:defRPr sz="3600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6">
            <a:extLst>
              <a:ext uri="{FF2B5EF4-FFF2-40B4-BE49-F238E27FC236}">
                <a16:creationId xmlns:a16="http://schemas.microsoft.com/office/drawing/2014/main" id="{2E84B3B6-B21E-4171-AC64-6CB3F575684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Calibri"/>
                <a:sym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D3F02C39-E307-4197-97ED-3B5B4D7F758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F0E992A4-FA96-4D2D-95FC-40E0485131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05326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084566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88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447801"/>
            <a:ext cx="10517717" cy="4592638"/>
          </a:xfrm>
        </p:spPr>
        <p:txBody>
          <a:bodyPr>
            <a:noAutofit/>
          </a:bodyPr>
          <a:lstStyle>
            <a:lvl1pPr marL="128585" indent="-128585">
              <a:lnSpc>
                <a:spcPct val="100000"/>
              </a:lnSpc>
              <a:spcBef>
                <a:spcPts val="675"/>
              </a:spcBef>
              <a:defRPr sz="1575">
                <a:latin typeface="+mn-lt"/>
              </a:defRPr>
            </a:lvl1pPr>
            <a:lvl2pPr marL="324140" indent="-131263">
              <a:lnSpc>
                <a:spcPct val="100000"/>
              </a:lnSpc>
              <a:buFont typeface="Franklin Gothic Medium" panose="020B0603020102020204" pitchFamily="34" charset="0"/>
              <a:buChar char="−"/>
              <a:defRPr sz="1351">
                <a:latin typeface="+mn-lt"/>
              </a:defRPr>
            </a:lvl2pPr>
            <a:lvl3pPr marL="547377" indent="-128585">
              <a:lnSpc>
                <a:spcPct val="100000"/>
              </a:lnSpc>
              <a:defRPr sz="1125">
                <a:latin typeface="+mn-lt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add bullets</a:t>
            </a:r>
          </a:p>
          <a:p>
            <a:pPr lvl="1"/>
            <a:r>
              <a:rPr lang="en-US"/>
              <a:t> Bullet 2</a:t>
            </a:r>
          </a:p>
          <a:p>
            <a:pPr lvl="2"/>
            <a:r>
              <a:rPr lang="en-US"/>
              <a:t>Bullet 3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11074401" y="6573308"/>
            <a:ext cx="752131" cy="284692"/>
          </a:xfrm>
        </p:spPr>
        <p:txBody>
          <a:bodyPr/>
          <a:lstStyle>
            <a:lvl1pPr>
              <a:defRPr sz="563">
                <a:solidFill>
                  <a:sysClr val="windowText" lastClr="000000"/>
                </a:solidFill>
                <a:latin typeface="+mn-lt"/>
              </a:defRPr>
            </a:lvl1pPr>
          </a:lstStyle>
          <a:p>
            <a:fld id="{11F27F3A-B3E9-41ED-AF8F-A365F10BB65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899164" y="624054"/>
            <a:ext cx="10457689" cy="548640"/>
          </a:xfrm>
        </p:spPr>
        <p:txBody>
          <a:bodyPr anchor="t">
            <a:noAutofit/>
          </a:bodyPr>
          <a:lstStyle>
            <a:lvl1pPr algn="l">
              <a:defRPr sz="2025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1184101"/>
            <a:ext cx="12192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</a:ln>
        </p:spPr>
        <p:txBody>
          <a:bodyPr lIns="54372" tIns="27187" rIns="54372" bIns="27187"/>
          <a:lstStyle/>
          <a:p>
            <a:pPr>
              <a:defRPr/>
            </a:pPr>
            <a:endParaRPr lang="en-US" sz="1013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480405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- Table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7680" y="457200"/>
            <a:ext cx="11216640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0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2755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87680" y="6309360"/>
            <a:ext cx="11216640" cy="27432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ct val="0"/>
              </a:spcBef>
              <a:buNone/>
              <a:defRPr sz="1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487680" y="1097280"/>
            <a:ext cx="11216640" cy="5120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icon below to add table or chart</a:t>
            </a:r>
          </a:p>
        </p:txBody>
      </p:sp>
    </p:spTree>
    <p:extLst>
      <p:ext uri="{BB962C8B-B14F-4D97-AF65-F5344CB8AC3E}">
        <p14:creationId xmlns:p14="http://schemas.microsoft.com/office/powerpoint/2010/main" val="341867519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1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833" tIns="44917" rIns="89833" bIns="44917" rtlCol="0" anchor="ctr"/>
          <a:lstStyle/>
          <a:p>
            <a:pPr defTabSz="898401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412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2" y="1447801"/>
            <a:ext cx="10517718" cy="4592638"/>
          </a:xfrm>
        </p:spPr>
        <p:txBody>
          <a:bodyPr>
            <a:noAutofit/>
          </a:bodyPr>
          <a:lstStyle>
            <a:lvl1pPr marL="224601" indent="-224601">
              <a:lnSpc>
                <a:spcPct val="100000"/>
              </a:lnSpc>
              <a:spcBef>
                <a:spcPts val="1180"/>
              </a:spcBef>
              <a:defRPr sz="2735">
                <a:latin typeface="+mn-lt"/>
              </a:defRPr>
            </a:lvl1pPr>
            <a:lvl2pPr marL="566180" indent="-229283">
              <a:lnSpc>
                <a:spcPct val="100000"/>
              </a:lnSpc>
              <a:buFont typeface="Franklin Gothic Medium" panose="020B0603020102020204" pitchFamily="34" charset="0"/>
              <a:buChar char="−"/>
              <a:defRPr sz="2382">
                <a:latin typeface="+mn-lt"/>
              </a:defRPr>
            </a:lvl2pPr>
            <a:lvl3pPr marL="956110" indent="-224601">
              <a:lnSpc>
                <a:spcPct val="100000"/>
              </a:lnSpc>
              <a:defRPr sz="1941">
                <a:latin typeface="+mn-lt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add bullets</a:t>
            </a:r>
          </a:p>
          <a:p>
            <a:pPr lvl="1"/>
            <a:r>
              <a:rPr lang="en-US"/>
              <a:t> Bullet 2</a:t>
            </a:r>
          </a:p>
          <a:p>
            <a:pPr lvl="2"/>
            <a:r>
              <a:rPr lang="en-US"/>
              <a:t>Bullet 3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11074401" y="6573308"/>
            <a:ext cx="752131" cy="284692"/>
          </a:xfrm>
        </p:spPr>
        <p:txBody>
          <a:bodyPr/>
          <a:lstStyle>
            <a:lvl1pPr>
              <a:defRPr sz="971">
                <a:solidFill>
                  <a:sysClr val="windowText" lastClr="000000"/>
                </a:solidFill>
                <a:latin typeface="+mn-lt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624054"/>
            <a:ext cx="10457690" cy="548640"/>
          </a:xfrm>
        </p:spPr>
        <p:txBody>
          <a:bodyPr anchor="t">
            <a:noAutofit/>
          </a:bodyPr>
          <a:lstStyle>
            <a:lvl1pPr algn="l">
              <a:defRPr sz="3530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1184101"/>
            <a:ext cx="12192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</p:spPr>
        <p:txBody>
          <a:bodyPr lIns="94962" tIns="47482" rIns="94962" bIns="47482"/>
          <a:lstStyle/>
          <a:p>
            <a:pPr defTabSz="89840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65">
              <a:solidFill>
                <a:srgbClr val="000000"/>
              </a:solidFill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217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Gold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70" y="2051009"/>
            <a:ext cx="2697799" cy="20208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1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896" tIns="44948" rIns="89896" bIns="44948" rtlCol="0" anchor="ctr"/>
          <a:lstStyle/>
          <a:p>
            <a:pPr defTabSz="898988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412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896" tIns="44948" rIns="89896" bIns="44948" rtlCol="0" anchor="ctr"/>
          <a:lstStyle/>
          <a:p>
            <a:pPr defTabSz="898988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412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691463" y="2051009"/>
            <a:ext cx="7699023" cy="2020824"/>
          </a:xfrm>
        </p:spPr>
        <p:txBody>
          <a:bodyPr anchor="ctr">
            <a:noAutofit/>
          </a:bodyPr>
          <a:lstStyle>
            <a:lvl1pPr marL="0" indent="0">
              <a:buNone/>
              <a:defRPr sz="3531" baseline="0">
                <a:latin typeface="Calibri" panose="020F0502020204030204" pitchFamily="34" charset="0"/>
              </a:defRPr>
            </a:lvl1pPr>
            <a:lvl2pPr marL="337121" indent="0">
              <a:buNone/>
              <a:defRPr sz="2735">
                <a:latin typeface="Franklin Gothic Demi Cond" panose="020B0706030402020204" pitchFamily="34" charset="0"/>
              </a:defRPr>
            </a:lvl2pPr>
            <a:lvl3pPr marL="674242" indent="0">
              <a:buNone/>
              <a:defRPr sz="2735">
                <a:latin typeface="Franklin Gothic Demi Cond" panose="020B0706030402020204" pitchFamily="34" charset="0"/>
              </a:defRPr>
            </a:lvl3pPr>
            <a:lvl4pPr marL="1011361" indent="0">
              <a:buNone/>
              <a:defRPr sz="2735">
                <a:latin typeface="Franklin Gothic Demi Cond" panose="020B0706030402020204" pitchFamily="34" charset="0"/>
              </a:defRPr>
            </a:lvl4pPr>
            <a:lvl5pPr marL="1348482" indent="0">
              <a:buNone/>
              <a:defRPr sz="2735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691463" y="4071833"/>
            <a:ext cx="7699023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735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Add Presenter Name and 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691463" y="5020585"/>
            <a:ext cx="7699023" cy="488226"/>
          </a:xfrm>
        </p:spPr>
        <p:txBody>
          <a:bodyPr anchor="b">
            <a:normAutofit/>
          </a:bodyPr>
          <a:lstStyle>
            <a:lvl1pPr marL="0" indent="0">
              <a:buNone/>
              <a:defRPr sz="2381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533497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69" y="2054825"/>
            <a:ext cx="2689348" cy="201701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1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896" tIns="44948" rIns="89896" bIns="44948" rtlCol="0" anchor="ctr"/>
          <a:lstStyle/>
          <a:p>
            <a:pPr defTabSz="898988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412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896" tIns="44948" rIns="89896" bIns="44948" rtlCol="0" anchor="ctr"/>
          <a:lstStyle/>
          <a:p>
            <a:pPr defTabSz="898988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412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691463" y="2051009"/>
            <a:ext cx="7699023" cy="2020824"/>
          </a:xfrm>
        </p:spPr>
        <p:txBody>
          <a:bodyPr anchor="ctr">
            <a:noAutofit/>
          </a:bodyPr>
          <a:lstStyle>
            <a:lvl1pPr marL="0" indent="0">
              <a:buNone/>
              <a:defRPr sz="3531" baseline="0">
                <a:latin typeface="Calibri" panose="020F0502020204030204" pitchFamily="34" charset="0"/>
              </a:defRPr>
            </a:lvl1pPr>
            <a:lvl2pPr marL="337121" indent="0">
              <a:buNone/>
              <a:defRPr sz="2735">
                <a:latin typeface="Franklin Gothic Demi Cond" panose="020B0706030402020204" pitchFamily="34" charset="0"/>
              </a:defRPr>
            </a:lvl2pPr>
            <a:lvl3pPr marL="674242" indent="0">
              <a:buNone/>
              <a:defRPr sz="2735">
                <a:latin typeface="Franklin Gothic Demi Cond" panose="020B0706030402020204" pitchFamily="34" charset="0"/>
              </a:defRPr>
            </a:lvl3pPr>
            <a:lvl4pPr marL="1011361" indent="0">
              <a:buNone/>
              <a:defRPr sz="2735">
                <a:latin typeface="Franklin Gothic Demi Cond" panose="020B0706030402020204" pitchFamily="34" charset="0"/>
              </a:defRPr>
            </a:lvl4pPr>
            <a:lvl5pPr marL="1348482" indent="0">
              <a:buNone/>
              <a:defRPr sz="2735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691463" y="4071833"/>
            <a:ext cx="7699023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735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691463" y="5020585"/>
            <a:ext cx="7699023" cy="488226"/>
          </a:xfrm>
        </p:spPr>
        <p:txBody>
          <a:bodyPr anchor="b">
            <a:normAutofit/>
          </a:bodyPr>
          <a:lstStyle>
            <a:lvl1pPr marL="0" indent="0">
              <a:buNone/>
              <a:defRPr sz="2381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875233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55" y="2051009"/>
            <a:ext cx="2698311" cy="20208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1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896" tIns="44948" rIns="89896" bIns="44948" rtlCol="0" anchor="ctr"/>
          <a:lstStyle/>
          <a:p>
            <a:pPr defTabSz="898988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412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896" tIns="44948" rIns="89896" bIns="44948" rtlCol="0" anchor="ctr"/>
          <a:lstStyle/>
          <a:p>
            <a:pPr defTabSz="898988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412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691463" y="2051009"/>
            <a:ext cx="7699023" cy="2020824"/>
          </a:xfrm>
        </p:spPr>
        <p:txBody>
          <a:bodyPr anchor="ctr">
            <a:noAutofit/>
          </a:bodyPr>
          <a:lstStyle>
            <a:lvl1pPr marL="0" indent="0">
              <a:buNone/>
              <a:defRPr sz="3531" baseline="0">
                <a:latin typeface="Calibri" panose="020F0502020204030204" pitchFamily="34" charset="0"/>
              </a:defRPr>
            </a:lvl1pPr>
            <a:lvl2pPr marL="337121" indent="0">
              <a:buNone/>
              <a:defRPr sz="2735">
                <a:latin typeface="Franklin Gothic Demi Cond" panose="020B0706030402020204" pitchFamily="34" charset="0"/>
              </a:defRPr>
            </a:lvl2pPr>
            <a:lvl3pPr marL="674242" indent="0">
              <a:buNone/>
              <a:defRPr sz="2735">
                <a:latin typeface="Franklin Gothic Demi Cond" panose="020B0706030402020204" pitchFamily="34" charset="0"/>
              </a:defRPr>
            </a:lvl3pPr>
            <a:lvl4pPr marL="1011361" indent="0">
              <a:buNone/>
              <a:defRPr sz="2735">
                <a:latin typeface="Franklin Gothic Demi Cond" panose="020B0706030402020204" pitchFamily="34" charset="0"/>
              </a:defRPr>
            </a:lvl4pPr>
            <a:lvl5pPr marL="1348482" indent="0">
              <a:buNone/>
              <a:defRPr sz="2735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691463" y="4071833"/>
            <a:ext cx="7699023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735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691463" y="5020585"/>
            <a:ext cx="7699023" cy="488226"/>
          </a:xfrm>
        </p:spPr>
        <p:txBody>
          <a:bodyPr anchor="b">
            <a:normAutofit/>
          </a:bodyPr>
          <a:lstStyle>
            <a:lvl1pPr marL="0" indent="0">
              <a:buNone/>
              <a:defRPr sz="2381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115677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125B6090-FAD1-4BC7-B466-4FD55F6DBC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917" y="2054228"/>
            <a:ext cx="2690283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8A9E900-D97C-4908-8915-7B2A4B6425E9}"/>
              </a:ext>
            </a:extLst>
          </p:cNvPr>
          <p:cNvSpPr/>
          <p:nvPr userDrawn="1"/>
        </p:nvSpPr>
        <p:spPr>
          <a:xfrm>
            <a:off x="0" y="3177"/>
            <a:ext cx="12192000" cy="25082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79E881-F7C8-4CF3-B6CB-D29CD1C02BD7}"/>
              </a:ext>
            </a:extLst>
          </p:cNvPr>
          <p:cNvSpPr/>
          <p:nvPr userDrawn="1"/>
        </p:nvSpPr>
        <p:spPr>
          <a:xfrm>
            <a:off x="0" y="6607178"/>
            <a:ext cx="12192000" cy="25082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691463" y="2051009"/>
            <a:ext cx="7699023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Calibri" panose="020F0502020204030204" pitchFamily="34" charset="0"/>
              </a:defRPr>
            </a:lvl1pPr>
            <a:lvl2pPr marL="342891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783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674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566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691463" y="4071833"/>
            <a:ext cx="7699023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ct val="0"/>
              </a:spcBef>
              <a:buNone/>
              <a:defRPr sz="28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3691463" y="5020585"/>
            <a:ext cx="7699023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2768732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1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896" tIns="44948" rIns="89896" bIns="44948" rtlCol="0" anchor="ctr"/>
          <a:lstStyle/>
          <a:p>
            <a:pPr defTabSz="898988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412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1" y="1447801"/>
            <a:ext cx="10517719" cy="4592638"/>
          </a:xfrm>
        </p:spPr>
        <p:txBody>
          <a:bodyPr>
            <a:noAutofit/>
          </a:bodyPr>
          <a:lstStyle>
            <a:lvl1pPr marL="224748" indent="-224748">
              <a:lnSpc>
                <a:spcPct val="100000"/>
              </a:lnSpc>
              <a:spcBef>
                <a:spcPts val="1180"/>
              </a:spcBef>
              <a:defRPr sz="2735">
                <a:latin typeface="+mn-lt"/>
              </a:defRPr>
            </a:lvl1pPr>
            <a:lvl2pPr marL="566550" indent="-229429">
              <a:lnSpc>
                <a:spcPct val="100000"/>
              </a:lnSpc>
              <a:buFont typeface="Franklin Gothic Medium" panose="020B0603020102020204" pitchFamily="34" charset="0"/>
              <a:buChar char="−"/>
              <a:defRPr sz="2381">
                <a:latin typeface="+mn-lt"/>
              </a:defRPr>
            </a:lvl2pPr>
            <a:lvl3pPr marL="956736" indent="-224748">
              <a:lnSpc>
                <a:spcPct val="100000"/>
              </a:lnSpc>
              <a:defRPr sz="1941">
                <a:latin typeface="+mn-lt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add bullets</a:t>
            </a:r>
          </a:p>
          <a:p>
            <a:pPr lvl="1"/>
            <a:r>
              <a:rPr lang="en-US"/>
              <a:t> Bullet 2</a:t>
            </a:r>
          </a:p>
          <a:p>
            <a:pPr lvl="2"/>
            <a:r>
              <a:rPr lang="en-US"/>
              <a:t>Bullet 3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11074401" y="6573308"/>
            <a:ext cx="752131" cy="284692"/>
          </a:xfrm>
        </p:spPr>
        <p:txBody>
          <a:bodyPr/>
          <a:lstStyle>
            <a:lvl1pPr>
              <a:defRPr sz="971">
                <a:solidFill>
                  <a:sysClr val="windowText" lastClr="000000"/>
                </a:solidFill>
                <a:latin typeface="+mn-lt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899159" y="624054"/>
            <a:ext cx="10457691" cy="548640"/>
          </a:xfrm>
        </p:spPr>
        <p:txBody>
          <a:bodyPr anchor="t">
            <a:noAutofit/>
          </a:bodyPr>
          <a:lstStyle>
            <a:lvl1pPr algn="l">
              <a:defRPr sz="3531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1184101"/>
            <a:ext cx="12192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</p:spPr>
        <p:txBody>
          <a:bodyPr lIns="95029" tIns="47515" rIns="95029" bIns="47515"/>
          <a:lstStyle/>
          <a:p>
            <a:pPr defTabSz="8989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65">
              <a:solidFill>
                <a:srgbClr val="000000"/>
              </a:solidFill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657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&amp;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59" y="624054"/>
            <a:ext cx="10457691" cy="548640"/>
          </a:xfrm>
        </p:spPr>
        <p:txBody>
          <a:bodyPr anchor="t">
            <a:noAutofit/>
          </a:bodyPr>
          <a:lstStyle>
            <a:lvl1pPr algn="l">
              <a:defRPr sz="3531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1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896" tIns="44948" rIns="89896" bIns="44948" rtlCol="0" anchor="ctr"/>
          <a:lstStyle/>
          <a:p>
            <a:pPr defTabSz="898988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412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1" y="1335575"/>
            <a:ext cx="10517719" cy="1212895"/>
          </a:xfrm>
        </p:spPr>
        <p:txBody>
          <a:bodyPr>
            <a:noAutofit/>
          </a:bodyPr>
          <a:lstStyle>
            <a:lvl1pPr marL="224748" indent="-224748">
              <a:lnSpc>
                <a:spcPct val="100000"/>
              </a:lnSpc>
              <a:spcBef>
                <a:spcPts val="0"/>
              </a:spcBef>
              <a:defRPr sz="1941">
                <a:latin typeface="+mn-lt"/>
              </a:defRPr>
            </a:lvl1pPr>
            <a:lvl2pPr marL="566550" indent="-229429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1941">
                <a:latin typeface="+mn-lt"/>
              </a:defRPr>
            </a:lvl2pPr>
            <a:lvl3pPr marL="956736" indent="-224748">
              <a:lnSpc>
                <a:spcPct val="100000"/>
              </a:lnSpc>
              <a:spcBef>
                <a:spcPts val="0"/>
              </a:spcBef>
              <a:defRPr sz="1941">
                <a:latin typeface="+mn-lt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add bullet</a:t>
            </a:r>
          </a:p>
          <a:p>
            <a:pPr lvl="1"/>
            <a:r>
              <a:rPr lang="en-US"/>
              <a:t> Bullet 2</a:t>
            </a:r>
          </a:p>
          <a:p>
            <a:pPr lvl="2"/>
            <a:r>
              <a:rPr lang="en-US"/>
              <a:t>Bullet 3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3" y="2548467"/>
            <a:ext cx="10526184" cy="3694230"/>
          </a:xfrm>
        </p:spPr>
        <p:txBody>
          <a:bodyPr/>
          <a:lstStyle>
            <a:lvl1pPr marL="0" indent="0" algn="ctr">
              <a:buNone/>
              <a:defRPr baseline="0">
                <a:latin typeface="+mn-lt"/>
              </a:defRPr>
            </a:lvl1pPr>
          </a:lstStyle>
          <a:p>
            <a:pPr lvl="0"/>
            <a:r>
              <a:rPr lang="en-US"/>
              <a:t>Click icon below to add table or chart</a:t>
            </a:r>
          </a:p>
        </p:txBody>
      </p:sp>
      <p:sp>
        <p:nvSpPr>
          <p:cNvPr id="16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11074401" y="6573308"/>
            <a:ext cx="752131" cy="284692"/>
          </a:xfrm>
        </p:spPr>
        <p:txBody>
          <a:bodyPr/>
          <a:lstStyle>
            <a:lvl1pPr>
              <a:defRPr sz="971">
                <a:solidFill>
                  <a:schemeClr val="tx1"/>
                </a:solidFill>
                <a:latin typeface="+mn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ine 12"/>
          <p:cNvSpPr>
            <a:spLocks noChangeShapeType="1"/>
          </p:cNvSpPr>
          <p:nvPr userDrawn="1"/>
        </p:nvSpPr>
        <p:spPr bwMode="auto">
          <a:xfrm>
            <a:off x="0" y="1184101"/>
            <a:ext cx="12192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</p:spPr>
        <p:txBody>
          <a:bodyPr lIns="95029" tIns="47515" rIns="95029" bIns="47515"/>
          <a:lstStyle/>
          <a:p>
            <a:pPr defTabSz="8989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65">
              <a:solidFill>
                <a:srgbClr val="000000"/>
              </a:solidFill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051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59" y="624054"/>
            <a:ext cx="10457691" cy="548640"/>
          </a:xfrm>
        </p:spPr>
        <p:txBody>
          <a:bodyPr anchor="t">
            <a:noAutofit/>
          </a:bodyPr>
          <a:lstStyle>
            <a:lvl1pPr algn="l">
              <a:defRPr sz="3531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1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896" tIns="44948" rIns="89896" bIns="44948" rtlCol="0" anchor="ctr"/>
          <a:lstStyle/>
          <a:p>
            <a:pPr defTabSz="898988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412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3" y="1335573"/>
            <a:ext cx="10526184" cy="4902890"/>
          </a:xfrm>
        </p:spPr>
        <p:txBody>
          <a:bodyPr/>
          <a:lstStyle>
            <a:lvl1pPr marL="0" indent="0" algn="ctr">
              <a:buNone/>
              <a:defRPr baseline="0">
                <a:latin typeface="+mj-lt"/>
              </a:defRPr>
            </a:lvl1pPr>
          </a:lstStyle>
          <a:p>
            <a:pPr lvl="0"/>
            <a:r>
              <a:rPr lang="en-US"/>
              <a:t>Click icon below to add table or chart</a:t>
            </a:r>
          </a:p>
        </p:txBody>
      </p:sp>
      <p:sp>
        <p:nvSpPr>
          <p:cNvPr id="15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11074401" y="6573308"/>
            <a:ext cx="752131" cy="284692"/>
          </a:xfrm>
        </p:spPr>
        <p:txBody>
          <a:bodyPr/>
          <a:lstStyle>
            <a:lvl1pPr>
              <a:defRPr sz="971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1184101"/>
            <a:ext cx="12192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</p:spPr>
        <p:txBody>
          <a:bodyPr lIns="95029" tIns="47515" rIns="95029" bIns="47515"/>
          <a:lstStyle/>
          <a:p>
            <a:pPr defTabSz="8989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65">
              <a:solidFill>
                <a:srgbClr val="000000"/>
              </a:solidFill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1830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59" y="624054"/>
            <a:ext cx="10457691" cy="548640"/>
          </a:xfrm>
        </p:spPr>
        <p:txBody>
          <a:bodyPr anchor="t">
            <a:noAutofit/>
          </a:bodyPr>
          <a:lstStyle>
            <a:lvl1pPr algn="l">
              <a:defRPr sz="3531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1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896" tIns="44948" rIns="89896" bIns="44948" rtlCol="0" anchor="ctr"/>
          <a:lstStyle/>
          <a:p>
            <a:pPr defTabSz="898988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412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2" y="1845731"/>
            <a:ext cx="5120640" cy="4392732"/>
          </a:xfrm>
        </p:spPr>
        <p:txBody>
          <a:bodyPr/>
          <a:lstStyle>
            <a:lvl1pPr marL="0" indent="0" algn="ctr">
              <a:buNone/>
              <a:defRPr baseline="0">
                <a:latin typeface="+mj-lt"/>
              </a:defRPr>
            </a:lvl1pPr>
          </a:lstStyle>
          <a:p>
            <a:pPr lvl="0"/>
            <a:r>
              <a:rPr lang="en-US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6220176" y="1845731"/>
            <a:ext cx="5120640" cy="4392732"/>
          </a:xfrm>
        </p:spPr>
        <p:txBody>
          <a:bodyPr/>
          <a:lstStyle>
            <a:lvl1pPr marL="0" indent="0" algn="ctr">
              <a:buNone/>
              <a:defRPr baseline="0">
                <a:latin typeface="+mj-lt"/>
              </a:defRPr>
            </a:lvl1pPr>
          </a:lstStyle>
          <a:p>
            <a:pPr lvl="0"/>
            <a:r>
              <a:rPr lang="en-US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829733" y="1278466"/>
            <a:ext cx="512064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381"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20176" y="1278466"/>
            <a:ext cx="512064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381"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16" name="Slide Number Placeholder 21"/>
          <p:cNvSpPr>
            <a:spLocks noGrp="1"/>
          </p:cNvSpPr>
          <p:nvPr>
            <p:ph type="sldNum" sz="quarter" idx="18"/>
          </p:nvPr>
        </p:nvSpPr>
        <p:spPr>
          <a:xfrm>
            <a:off x="11074401" y="6573308"/>
            <a:ext cx="752131" cy="284692"/>
          </a:xfrm>
        </p:spPr>
        <p:txBody>
          <a:bodyPr/>
          <a:lstStyle>
            <a:lvl1pPr>
              <a:defRPr sz="971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ine 12"/>
          <p:cNvSpPr>
            <a:spLocks noChangeShapeType="1"/>
          </p:cNvSpPr>
          <p:nvPr userDrawn="1"/>
        </p:nvSpPr>
        <p:spPr bwMode="auto">
          <a:xfrm>
            <a:off x="0" y="1184101"/>
            <a:ext cx="12192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</p:spPr>
        <p:txBody>
          <a:bodyPr lIns="95029" tIns="47515" rIns="95029" bIns="47515"/>
          <a:lstStyle/>
          <a:p>
            <a:pPr defTabSz="8989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65">
              <a:solidFill>
                <a:srgbClr val="000000"/>
              </a:solidFill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715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29737" y="1846264"/>
            <a:ext cx="5120217" cy="440213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41">
                <a:latin typeface="+mj-lt"/>
              </a:defRPr>
            </a:lvl1pPr>
            <a:lvl2pPr marL="505682" indent="-168561">
              <a:buFont typeface="Franklin Gothic Medium Cond" panose="020B0606030402020204" pitchFamily="34" charset="0"/>
              <a:buChar char="–"/>
              <a:defRPr sz="1941">
                <a:latin typeface="+mj-lt"/>
              </a:defRPr>
            </a:lvl2pPr>
            <a:lvl3pPr>
              <a:defRPr sz="1941">
                <a:latin typeface="+mj-lt"/>
              </a:defRPr>
            </a:lvl3pPr>
          </a:lstStyle>
          <a:p>
            <a:pPr lvl="0"/>
            <a:r>
              <a:rPr lang="en-US"/>
              <a:t>Click to add bullets</a:t>
            </a:r>
          </a:p>
          <a:p>
            <a:pPr lvl="1"/>
            <a:r>
              <a:rPr lang="en-US"/>
              <a:t>Bullet 2</a:t>
            </a:r>
          </a:p>
          <a:p>
            <a:pPr lvl="2"/>
            <a:r>
              <a:rPr lang="en-US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59" y="624054"/>
            <a:ext cx="10457691" cy="548640"/>
          </a:xfrm>
        </p:spPr>
        <p:txBody>
          <a:bodyPr anchor="t">
            <a:noAutofit/>
          </a:bodyPr>
          <a:lstStyle>
            <a:lvl1pPr algn="l">
              <a:defRPr sz="3531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1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896" tIns="44948" rIns="89896" bIns="44948" rtlCol="0" anchor="ctr"/>
          <a:lstStyle/>
          <a:p>
            <a:pPr defTabSz="898988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412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829733" y="1278466"/>
            <a:ext cx="512064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381"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20176" y="1278466"/>
            <a:ext cx="512064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381"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220602" y="1840562"/>
            <a:ext cx="5120217" cy="440213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41">
                <a:latin typeface="+mj-lt"/>
              </a:defRPr>
            </a:lvl1pPr>
            <a:lvl2pPr marL="505682" indent="-168561">
              <a:buFont typeface="Franklin Gothic Medium Cond" panose="020B0606030402020204" pitchFamily="34" charset="0"/>
              <a:buChar char="–"/>
              <a:defRPr sz="1941" baseline="0">
                <a:latin typeface="+mj-lt"/>
              </a:defRPr>
            </a:lvl2pPr>
            <a:lvl3pPr>
              <a:defRPr sz="1941" baseline="0">
                <a:latin typeface="+mj-lt"/>
              </a:defRPr>
            </a:lvl3pPr>
          </a:lstStyle>
          <a:p>
            <a:pPr lvl="0"/>
            <a:r>
              <a:rPr lang="en-US"/>
              <a:t>Click to add bullets</a:t>
            </a:r>
          </a:p>
          <a:p>
            <a:pPr lvl="1"/>
            <a:r>
              <a:rPr lang="en-US"/>
              <a:t>Bullet 2</a:t>
            </a:r>
          </a:p>
          <a:p>
            <a:pPr lvl="2"/>
            <a:r>
              <a:rPr lang="en-US"/>
              <a:t>Bullet 3</a:t>
            </a:r>
          </a:p>
        </p:txBody>
      </p:sp>
      <p:sp>
        <p:nvSpPr>
          <p:cNvPr id="17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11074401" y="6573308"/>
            <a:ext cx="752131" cy="284692"/>
          </a:xfrm>
        </p:spPr>
        <p:txBody>
          <a:bodyPr/>
          <a:lstStyle>
            <a:lvl1pPr>
              <a:defRPr sz="971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ine 12"/>
          <p:cNvSpPr>
            <a:spLocks noChangeShapeType="1"/>
          </p:cNvSpPr>
          <p:nvPr userDrawn="1"/>
        </p:nvSpPr>
        <p:spPr bwMode="auto">
          <a:xfrm>
            <a:off x="0" y="1184101"/>
            <a:ext cx="12192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</p:spPr>
        <p:txBody>
          <a:bodyPr lIns="95029" tIns="47515" rIns="95029" bIns="47515"/>
          <a:lstStyle/>
          <a:p>
            <a:pPr defTabSz="8989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65">
              <a:solidFill>
                <a:srgbClr val="000000"/>
              </a:solidFill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962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59" y="624054"/>
            <a:ext cx="10457691" cy="548640"/>
          </a:xfrm>
        </p:spPr>
        <p:txBody>
          <a:bodyPr anchor="t">
            <a:noAutofit/>
          </a:bodyPr>
          <a:lstStyle>
            <a:lvl1pPr algn="l">
              <a:defRPr sz="3531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1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896" tIns="44948" rIns="89896" bIns="44948" rtlCol="0" anchor="ctr"/>
          <a:lstStyle/>
          <a:p>
            <a:pPr defTabSz="898988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412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11074401" y="6573308"/>
            <a:ext cx="752131" cy="284692"/>
          </a:xfrm>
        </p:spPr>
        <p:txBody>
          <a:bodyPr/>
          <a:lstStyle>
            <a:lvl1pPr>
              <a:defRPr sz="971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1184101"/>
            <a:ext cx="12192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</p:spPr>
        <p:txBody>
          <a:bodyPr lIns="95029" tIns="47515" rIns="95029" bIns="47515"/>
          <a:lstStyle/>
          <a:p>
            <a:pPr defTabSz="8989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65" b="1">
              <a:solidFill>
                <a:srgbClr val="000000"/>
              </a:solidFill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9633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&amp; Bottom Ru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1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896" tIns="44948" rIns="89896" bIns="44948" rtlCol="0" anchor="ctr"/>
          <a:lstStyle/>
          <a:p>
            <a:pPr defTabSz="898988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412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0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694973" y="6573308"/>
            <a:ext cx="10243961" cy="284692"/>
          </a:xfrm>
        </p:spPr>
        <p:txBody>
          <a:bodyPr/>
          <a:lstStyle>
            <a:lvl1pPr algn="l">
              <a:defRPr sz="97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11074401" y="6573308"/>
            <a:ext cx="752131" cy="284692"/>
          </a:xfrm>
        </p:spPr>
        <p:txBody>
          <a:bodyPr/>
          <a:lstStyle>
            <a:lvl1pPr>
              <a:defRPr sz="971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4003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101882" tIns="50941" rIns="101882" bIns="50941"/>
          <a:lstStyle/>
          <a:p>
            <a:pPr defTabSz="898988"/>
            <a:endParaRPr lang="en-US" sz="1765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9872-B592-40BA-9EAF-4827C3E3053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1502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1924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1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896" tIns="44948" rIns="89896" bIns="44948" rtlCol="0" anchor="ctr"/>
          <a:lstStyle/>
          <a:p>
            <a:pPr defTabSz="898988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412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1" y="1447801"/>
            <a:ext cx="10517719" cy="4592638"/>
          </a:xfrm>
        </p:spPr>
        <p:txBody>
          <a:bodyPr>
            <a:noAutofit/>
          </a:bodyPr>
          <a:lstStyle>
            <a:lvl1pPr marL="224748" indent="-224748">
              <a:lnSpc>
                <a:spcPct val="100000"/>
              </a:lnSpc>
              <a:spcBef>
                <a:spcPts val="1180"/>
              </a:spcBef>
              <a:defRPr sz="1765">
                <a:latin typeface="Franklin Gothic Medium" panose="020B0603020102020204" pitchFamily="34" charset="0"/>
              </a:defRPr>
            </a:lvl1pPr>
            <a:lvl2pPr marL="566550" indent="-229429">
              <a:lnSpc>
                <a:spcPct val="100000"/>
              </a:lnSpc>
              <a:buFont typeface="Franklin Gothic Medium" panose="020B0603020102020204" pitchFamily="34" charset="0"/>
              <a:buChar char="−"/>
              <a:defRPr sz="1765">
                <a:latin typeface="Franklin Gothic Medium" panose="020B0603020102020204" pitchFamily="34" charset="0"/>
              </a:defRPr>
            </a:lvl2pPr>
            <a:lvl3pPr marL="956736" indent="-224748">
              <a:lnSpc>
                <a:spcPct val="100000"/>
              </a:lnSpc>
              <a:defRPr sz="1765">
                <a:latin typeface="Franklin Gothic Medium" panose="020B06030201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add bullets</a:t>
            </a:r>
          </a:p>
          <a:p>
            <a:pPr lvl="1"/>
            <a:r>
              <a:rPr lang="en-US"/>
              <a:t> Bullet 2</a:t>
            </a:r>
          </a:p>
          <a:p>
            <a:pPr lvl="2"/>
            <a:r>
              <a:rPr lang="en-US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6385" y="6243108"/>
            <a:ext cx="10656007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47" baseline="0"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/>
              <a:t>Click to add footnote, reference or source</a:t>
            </a: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694973" y="6573308"/>
            <a:ext cx="10243961" cy="284692"/>
          </a:xfrm>
        </p:spPr>
        <p:txBody>
          <a:bodyPr/>
          <a:lstStyle>
            <a:lvl1pPr algn="l">
              <a:defRPr sz="971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11074401" y="6573308"/>
            <a:ext cx="752131" cy="284692"/>
          </a:xfrm>
        </p:spPr>
        <p:txBody>
          <a:bodyPr/>
          <a:lstStyle>
            <a:lvl1pPr>
              <a:defRPr sz="971">
                <a:solidFill>
                  <a:sysClr val="windowText" lastClr="000000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899159" y="624054"/>
            <a:ext cx="10457691" cy="548640"/>
          </a:xfrm>
        </p:spPr>
        <p:txBody>
          <a:bodyPr anchor="t">
            <a:noAutofit/>
          </a:bodyPr>
          <a:lstStyle>
            <a:lvl1pPr algn="l">
              <a:defRPr sz="3531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add title, 1 line max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43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9393F4F1-7654-4B84-883D-58E091412D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917" y="2051050"/>
            <a:ext cx="2698749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8850782-2450-462D-BD84-830A10D7CBE9}"/>
              </a:ext>
            </a:extLst>
          </p:cNvPr>
          <p:cNvSpPr/>
          <p:nvPr userDrawn="1"/>
        </p:nvSpPr>
        <p:spPr>
          <a:xfrm>
            <a:off x="0" y="3177"/>
            <a:ext cx="12192000" cy="25082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FE6155-80C4-4046-A9B9-EC0C076E1E63}"/>
              </a:ext>
            </a:extLst>
          </p:cNvPr>
          <p:cNvSpPr/>
          <p:nvPr userDrawn="1"/>
        </p:nvSpPr>
        <p:spPr>
          <a:xfrm>
            <a:off x="0" y="6607178"/>
            <a:ext cx="12192000" cy="25082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691463" y="2051009"/>
            <a:ext cx="7699023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Calibri" panose="020F0502020204030204" pitchFamily="34" charset="0"/>
              </a:defRPr>
            </a:lvl1pPr>
            <a:lvl2pPr marL="342891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783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674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566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691463" y="4071833"/>
            <a:ext cx="7699023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ct val="0"/>
              </a:spcBef>
              <a:buNone/>
              <a:defRPr sz="28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3691463" y="5020585"/>
            <a:ext cx="7699023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193815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D4E6BD4-9BBE-418A-9B93-D81E8FFB615A}"/>
              </a:ext>
            </a:extLst>
          </p:cNvPr>
          <p:cNvSpPr/>
          <p:nvPr userDrawn="1"/>
        </p:nvSpPr>
        <p:spPr>
          <a:xfrm>
            <a:off x="0" y="3175"/>
            <a:ext cx="12192000" cy="45878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AA7C402-FFCC-4A76-8D82-959D0736DFCE}"/>
              </a:ext>
            </a:extLst>
          </p:cNvPr>
          <p:cNvCxnSpPr/>
          <p:nvPr userDrawn="1"/>
        </p:nvCxnSpPr>
        <p:spPr>
          <a:xfrm>
            <a:off x="0" y="657383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ine 12">
            <a:extLst>
              <a:ext uri="{FF2B5EF4-FFF2-40B4-BE49-F238E27FC236}">
                <a16:creationId xmlns:a16="http://schemas.microsoft.com/office/drawing/2014/main" id="{DB0B8D66-BFC6-4427-A17F-CD95E3527C1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184275"/>
            <a:ext cx="12192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6661" tIns="48331" rIns="96661" bIns="48331"/>
          <a:lstStyle/>
          <a:p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38200" y="1447801"/>
            <a:ext cx="10517717" cy="4592638"/>
          </a:xfrm>
        </p:spPr>
        <p:txBody>
          <a:bodyPr>
            <a:noAutofit/>
          </a:bodyPr>
          <a:lstStyle>
            <a:lvl1pPr marL="228594" indent="-228594">
              <a:lnSpc>
                <a:spcPct val="100000"/>
              </a:lnSpc>
              <a:spcBef>
                <a:spcPts val="1200"/>
              </a:spcBef>
              <a:defRPr sz="2800">
                <a:latin typeface="+mn-lt"/>
              </a:defRPr>
            </a:lvl1pPr>
            <a:lvl2pPr marL="576248" indent="-233357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>
                <a:latin typeface="+mn-lt"/>
              </a:defRPr>
            </a:lvl2pPr>
            <a:lvl3pPr marL="973114" indent="-228594">
              <a:lnSpc>
                <a:spcPct val="100000"/>
              </a:lnSpc>
              <a:defRPr sz="2000">
                <a:latin typeface="+mn-lt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0" y="624054"/>
            <a:ext cx="12192000" cy="548640"/>
          </a:xfrm>
        </p:spPr>
        <p:txBody>
          <a:bodyPr anchor="t">
            <a:noAutofit/>
          </a:bodyPr>
          <a:lstStyle>
            <a:lvl1pPr algn="l">
              <a:defRPr sz="3600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21">
            <a:extLst>
              <a:ext uri="{FF2B5EF4-FFF2-40B4-BE49-F238E27FC236}">
                <a16:creationId xmlns:a16="http://schemas.microsoft.com/office/drawing/2014/main" id="{9CF1BFAC-AC11-4889-BE94-7D0E699078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74402" y="6573838"/>
            <a:ext cx="751417" cy="2841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61919-882E-413D-A346-60C9931EF8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20213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&amp;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9FDB59D-FD1D-4D53-922F-FEB976131F90}"/>
              </a:ext>
            </a:extLst>
          </p:cNvPr>
          <p:cNvSpPr/>
          <p:nvPr userDrawn="1"/>
        </p:nvSpPr>
        <p:spPr>
          <a:xfrm>
            <a:off x="0" y="3175"/>
            <a:ext cx="12192000" cy="45878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8157584-3B07-4BCC-8433-9F07AABCF500}"/>
              </a:ext>
            </a:extLst>
          </p:cNvPr>
          <p:cNvCxnSpPr/>
          <p:nvPr userDrawn="1"/>
        </p:nvCxnSpPr>
        <p:spPr>
          <a:xfrm>
            <a:off x="0" y="657383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ine 12">
            <a:extLst>
              <a:ext uri="{FF2B5EF4-FFF2-40B4-BE49-F238E27FC236}">
                <a16:creationId xmlns:a16="http://schemas.microsoft.com/office/drawing/2014/main" id="{6F9DE713-A3C8-457A-A722-5CAC1670CE5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184275"/>
            <a:ext cx="12192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6661" tIns="48331" rIns="96661" bIns="48331"/>
          <a:lstStyle/>
          <a:p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38200" y="1335575"/>
            <a:ext cx="10517717" cy="1212895"/>
          </a:xfrm>
        </p:spPr>
        <p:txBody>
          <a:bodyPr>
            <a:noAutofit/>
          </a:bodyPr>
          <a:lstStyle>
            <a:lvl1pPr marL="228594" indent="-228594">
              <a:lnSpc>
                <a:spcPct val="100000"/>
              </a:lnSpc>
              <a:spcBef>
                <a:spcPct val="0"/>
              </a:spcBef>
              <a:defRPr sz="2000">
                <a:latin typeface="+mn-lt"/>
              </a:defRPr>
            </a:lvl1pPr>
            <a:lvl2pPr marL="576248" indent="-233357">
              <a:lnSpc>
                <a:spcPct val="100000"/>
              </a:lnSpc>
              <a:spcBef>
                <a:spcPct val="0"/>
              </a:spcBef>
              <a:buFont typeface="Franklin Gothic Medium" panose="020B0603020102020204" pitchFamily="34" charset="0"/>
              <a:buChar char="−"/>
              <a:defRPr sz="2000">
                <a:latin typeface="+mn-lt"/>
              </a:defRPr>
            </a:lvl2pPr>
            <a:lvl3pPr marL="973114" indent="-228594">
              <a:lnSpc>
                <a:spcPct val="100000"/>
              </a:lnSpc>
              <a:spcBef>
                <a:spcPct val="0"/>
              </a:spcBef>
              <a:defRPr sz="2000">
                <a:latin typeface="+mn-lt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829733" y="2548467"/>
            <a:ext cx="10526184" cy="3694230"/>
          </a:xfrm>
        </p:spPr>
        <p:txBody>
          <a:bodyPr/>
          <a:lstStyle>
            <a:lvl1pPr marL="0" indent="0" algn="ctr">
              <a:buNone/>
              <a:defRPr baseline="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624054"/>
            <a:ext cx="12192000" cy="548640"/>
          </a:xfrm>
        </p:spPr>
        <p:txBody>
          <a:bodyPr anchor="t">
            <a:noAutofit/>
          </a:bodyPr>
          <a:lstStyle>
            <a:lvl1pPr algn="l">
              <a:defRPr sz="3600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21">
            <a:extLst>
              <a:ext uri="{FF2B5EF4-FFF2-40B4-BE49-F238E27FC236}">
                <a16:creationId xmlns:a16="http://schemas.microsoft.com/office/drawing/2014/main" id="{ADF4D297-99A6-4A22-AD4B-9B2F533841D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074402" y="6573838"/>
            <a:ext cx="751417" cy="2841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AD21E-CB0D-4774-A9C1-DB6B8AE8A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68953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FAFD2C-2F19-43A1-84E5-209CA784B6ED}"/>
              </a:ext>
            </a:extLst>
          </p:cNvPr>
          <p:cNvSpPr/>
          <p:nvPr userDrawn="1"/>
        </p:nvSpPr>
        <p:spPr>
          <a:xfrm>
            <a:off x="0" y="3175"/>
            <a:ext cx="12192000" cy="45878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EE2FC64-6031-44D2-BCB5-C61947A04D88}"/>
              </a:ext>
            </a:extLst>
          </p:cNvPr>
          <p:cNvCxnSpPr/>
          <p:nvPr userDrawn="1"/>
        </p:nvCxnSpPr>
        <p:spPr>
          <a:xfrm>
            <a:off x="0" y="657383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12">
            <a:extLst>
              <a:ext uri="{FF2B5EF4-FFF2-40B4-BE49-F238E27FC236}">
                <a16:creationId xmlns:a16="http://schemas.microsoft.com/office/drawing/2014/main" id="{EE0D9F02-2B21-4E90-A217-167DEF8997E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184275"/>
            <a:ext cx="12192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6661" tIns="48331" rIns="96661" bIns="48331"/>
          <a:lstStyle/>
          <a:p>
            <a:endParaRPr lang="en-US" sz="180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829733" y="1335573"/>
            <a:ext cx="10526184" cy="4902890"/>
          </a:xfrm>
        </p:spPr>
        <p:txBody>
          <a:bodyPr/>
          <a:lstStyle>
            <a:lvl1pPr marL="0" indent="0" algn="ctr">
              <a:buNone/>
              <a:defRPr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624054"/>
            <a:ext cx="12192000" cy="548640"/>
          </a:xfrm>
        </p:spPr>
        <p:txBody>
          <a:bodyPr anchor="t">
            <a:noAutofit/>
          </a:bodyPr>
          <a:lstStyle>
            <a:lvl1pPr algn="l">
              <a:defRPr sz="3600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D9290B6E-9AF1-43FD-9463-35FC344D7FD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074402" y="6573838"/>
            <a:ext cx="751417" cy="2841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97498-9B05-4824-A8C8-8560EAC08E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79465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5FE2E39-0C0B-4FBC-9188-4D61DBDCB9F3}"/>
              </a:ext>
            </a:extLst>
          </p:cNvPr>
          <p:cNvSpPr/>
          <p:nvPr userDrawn="1"/>
        </p:nvSpPr>
        <p:spPr>
          <a:xfrm>
            <a:off x="0" y="3175"/>
            <a:ext cx="12192000" cy="45878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70953D3-83B6-4EF8-8CEF-CCDF399D42C5}"/>
              </a:ext>
            </a:extLst>
          </p:cNvPr>
          <p:cNvCxnSpPr/>
          <p:nvPr userDrawn="1"/>
        </p:nvCxnSpPr>
        <p:spPr>
          <a:xfrm>
            <a:off x="0" y="657383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>
            <a:extLst>
              <a:ext uri="{FF2B5EF4-FFF2-40B4-BE49-F238E27FC236}">
                <a16:creationId xmlns:a16="http://schemas.microsoft.com/office/drawing/2014/main" id="{E8FD0B12-B248-4F5D-BDD0-0839BEA8AEE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184275"/>
            <a:ext cx="12192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6661" tIns="48331" rIns="96661" bIns="48331"/>
          <a:lstStyle/>
          <a:p>
            <a:endParaRPr lang="en-US" sz="180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829732" y="1845731"/>
            <a:ext cx="5120640" cy="4392732"/>
          </a:xfrm>
        </p:spPr>
        <p:txBody>
          <a:bodyPr/>
          <a:lstStyle>
            <a:lvl1pPr marL="0" indent="0" algn="ctr">
              <a:buNone/>
              <a:defRPr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/>
          </p:nvPr>
        </p:nvSpPr>
        <p:spPr>
          <a:xfrm>
            <a:off x="6220176" y="1845731"/>
            <a:ext cx="5120640" cy="4392732"/>
          </a:xfrm>
        </p:spPr>
        <p:txBody>
          <a:bodyPr/>
          <a:lstStyle>
            <a:lvl1pPr marL="0" indent="0" algn="ctr">
              <a:buNone/>
              <a:defRPr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829733" y="1278467"/>
            <a:ext cx="512064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220176" y="1278467"/>
            <a:ext cx="512064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624054"/>
            <a:ext cx="12192000" cy="548640"/>
          </a:xfrm>
        </p:spPr>
        <p:txBody>
          <a:bodyPr anchor="t">
            <a:noAutofit/>
          </a:bodyPr>
          <a:lstStyle>
            <a:lvl1pPr algn="l">
              <a:defRPr sz="3600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21">
            <a:extLst>
              <a:ext uri="{FF2B5EF4-FFF2-40B4-BE49-F238E27FC236}">
                <a16:creationId xmlns:a16="http://schemas.microsoft.com/office/drawing/2014/main" id="{3C80598A-52BC-4AB2-A7C5-CF14664CD4A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074402" y="6573838"/>
            <a:ext cx="751417" cy="2841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4FCA2-6649-4201-A423-CE86751AB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96556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3ABA98E-92C2-4330-9A9C-4823C6494553}"/>
              </a:ext>
            </a:extLst>
          </p:cNvPr>
          <p:cNvSpPr/>
          <p:nvPr userDrawn="1"/>
        </p:nvSpPr>
        <p:spPr>
          <a:xfrm>
            <a:off x="0" y="3175"/>
            <a:ext cx="12192000" cy="45878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291CC9A-8420-4CCD-850D-2B6734CFE03C}"/>
              </a:ext>
            </a:extLst>
          </p:cNvPr>
          <p:cNvCxnSpPr/>
          <p:nvPr userDrawn="1"/>
        </p:nvCxnSpPr>
        <p:spPr>
          <a:xfrm>
            <a:off x="0" y="657383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>
            <a:extLst>
              <a:ext uri="{FF2B5EF4-FFF2-40B4-BE49-F238E27FC236}">
                <a16:creationId xmlns:a16="http://schemas.microsoft.com/office/drawing/2014/main" id="{147C6B1D-C07C-4F03-936A-1763A4AD0A7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184275"/>
            <a:ext cx="12192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6661" tIns="48331" rIns="96661" bIns="48331"/>
          <a:lstStyle/>
          <a:p>
            <a:endParaRPr lang="en-US" sz="180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829736" y="1846264"/>
            <a:ext cx="5120217" cy="440213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000">
                <a:latin typeface="+mj-lt"/>
              </a:defRPr>
            </a:lvl1pPr>
            <a:lvl2pPr marL="514338" indent="-171446">
              <a:buFont typeface="Franklin Gothic Medium Cond" panose="020B0606030402020204" pitchFamily="34" charset="0"/>
              <a:buChar char="–"/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829733" y="1278467"/>
            <a:ext cx="512064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220176" y="1278467"/>
            <a:ext cx="512064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6220601" y="1840562"/>
            <a:ext cx="5120217" cy="440213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000">
                <a:latin typeface="+mj-lt"/>
              </a:defRPr>
            </a:lvl1pPr>
            <a:lvl2pPr marL="514338" indent="-171446">
              <a:buFont typeface="Franklin Gothic Medium Cond" panose="020B0606030402020204" pitchFamily="34" charset="0"/>
              <a:buChar char="–"/>
              <a:defRPr sz="2000" baseline="0">
                <a:latin typeface="+mj-lt"/>
              </a:defRPr>
            </a:lvl2pPr>
            <a:lvl3pPr>
              <a:defRPr sz="2000" baseline="0">
                <a:latin typeface="+mj-lt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624054"/>
            <a:ext cx="12192000" cy="548640"/>
          </a:xfrm>
        </p:spPr>
        <p:txBody>
          <a:bodyPr anchor="t">
            <a:noAutofit/>
          </a:bodyPr>
          <a:lstStyle>
            <a:lvl1pPr algn="l">
              <a:defRPr sz="3600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21">
            <a:extLst>
              <a:ext uri="{FF2B5EF4-FFF2-40B4-BE49-F238E27FC236}">
                <a16:creationId xmlns:a16="http://schemas.microsoft.com/office/drawing/2014/main" id="{F58F6D93-E6D7-443A-A8BD-03B48244BCA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11074402" y="6573838"/>
            <a:ext cx="751417" cy="2841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E49FB-333A-4F5C-BCAB-1EE9100128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38824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BDA4A95-6D4B-4092-9E5D-0B22022715FE}"/>
              </a:ext>
            </a:extLst>
          </p:cNvPr>
          <p:cNvSpPr/>
          <p:nvPr userDrawn="1"/>
        </p:nvSpPr>
        <p:spPr>
          <a:xfrm>
            <a:off x="0" y="3175"/>
            <a:ext cx="12192000" cy="45878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25B3B53-418B-44F6-BF22-79F4B636E7D2}"/>
              </a:ext>
            </a:extLst>
          </p:cNvPr>
          <p:cNvCxnSpPr/>
          <p:nvPr userDrawn="1"/>
        </p:nvCxnSpPr>
        <p:spPr>
          <a:xfrm>
            <a:off x="0" y="657383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Line 12">
            <a:extLst>
              <a:ext uri="{FF2B5EF4-FFF2-40B4-BE49-F238E27FC236}">
                <a16:creationId xmlns:a16="http://schemas.microsoft.com/office/drawing/2014/main" id="{913DA725-7100-4731-9957-1B5AE81F91E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184275"/>
            <a:ext cx="12192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6661" tIns="48331" rIns="96661" bIns="48331"/>
          <a:lstStyle/>
          <a:p>
            <a:endParaRPr lang="en-US" sz="180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624054"/>
            <a:ext cx="12192000" cy="548640"/>
          </a:xfrm>
        </p:spPr>
        <p:txBody>
          <a:bodyPr anchor="t">
            <a:noAutofit/>
          </a:bodyPr>
          <a:lstStyle>
            <a:lvl1pPr algn="l">
              <a:defRPr sz="3600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9681F495-9F3B-475F-8F51-9B3931D83D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074402" y="6573838"/>
            <a:ext cx="751417" cy="2841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FF16F-F1BB-4586-84EC-C02CB514E7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6312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95FF8BC-1BFD-487F-ADB3-844C4ACE66F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8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CEE7A19-6F95-4B4C-B04B-8032A8E4FE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8FC23-7AF8-47B6-8467-D603BEB44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3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000">
                <a:solidFill>
                  <a:prstClr val="black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4DDA6-CBA3-422A-8921-FE66343B1F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843E340-AE24-4DB9-BAA9-4C90186B6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39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703" r:id="rId16"/>
  </p:sldLayoutIdLst>
  <p:transition/>
  <p:hf hdr="0" ftr="0" dt="0"/>
  <p:txStyles>
    <p:titleStyle>
      <a:lvl1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  <a:lvl2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</a:defRPr>
      </a:lvl2pPr>
      <a:lvl3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</a:defRPr>
      </a:lvl3pPr>
      <a:lvl4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</a:defRPr>
      </a:lvl4pPr>
      <a:lvl5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</a:defRPr>
      </a:lvl5pPr>
      <a:lvl6pPr marL="457189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</a:defRPr>
      </a:lvl6pPr>
      <a:lvl7pPr marL="914377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</a:defRPr>
      </a:lvl7pPr>
      <a:lvl8pPr marL="1371566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</a:defRPr>
      </a:lvl8pPr>
      <a:lvl9pPr marL="1828754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71446" indent="-171446" algn="l" defTabSz="685783" rtl="0" eaLnBrk="0" fontAlgn="base" hangingPunct="0">
        <a:lnSpc>
          <a:spcPct val="90000"/>
        </a:lnSpc>
        <a:spcBef>
          <a:spcPts val="751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48" indent="-233357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Franklin Gothic Medium" panose="020B0603020102020204" pitchFamily="34" charset="0"/>
        <a:buChar char="–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57229" indent="-171446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200121" indent="-171446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4pPr>
      <a:lvl5pPr marL="1543012" indent="-171446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3"/>
            <a:ext cx="7315200" cy="365125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971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defTabSz="898988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971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defTabSz="898988"/>
            <a:fld id="{11F27F3A-B3E9-41ED-AF8F-A365F10BB65F}" type="slidenum">
              <a:rPr lang="en-US" smtClean="0">
                <a:solidFill>
                  <a:prstClr val="black"/>
                </a:solidFill>
              </a:rPr>
              <a:pPr defTabSz="898988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50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hf hdr="0" ftr="0" dt="0"/>
  <p:txStyles>
    <p:titleStyle>
      <a:lvl1pPr algn="l" defTabSz="674242" rtl="0" eaLnBrk="1" latinLnBrk="0" hangingPunct="1">
        <a:lnSpc>
          <a:spcPct val="90000"/>
        </a:lnSpc>
        <a:spcBef>
          <a:spcPct val="0"/>
        </a:spcBef>
        <a:buNone/>
        <a:defRPr sz="3531" b="1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68561" indent="-168561" algn="l" defTabSz="674242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2735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66550" indent="-229429" algn="l" defTabSz="674242" rtl="0" eaLnBrk="1" latinLnBrk="0" hangingPunct="1">
        <a:lnSpc>
          <a:spcPct val="90000"/>
        </a:lnSpc>
        <a:spcBef>
          <a:spcPts val="369"/>
        </a:spcBef>
        <a:buFont typeface="Franklin Gothic Medium" panose="020B0603020102020204" pitchFamily="34" charset="0"/>
        <a:buChar char="–"/>
        <a:defRPr sz="2381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42802" indent="-168561" algn="l" defTabSz="674242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941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179921" indent="-168561" algn="l" defTabSz="674242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4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4pPr>
      <a:lvl5pPr marL="1517042" indent="-168561" algn="l" defTabSz="674242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4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5pPr>
      <a:lvl6pPr marL="1854163" indent="-168561" algn="l" defTabSz="674242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4" kern="1200">
          <a:solidFill>
            <a:schemeClr val="tx1"/>
          </a:solidFill>
          <a:latin typeface="+mn-lt"/>
          <a:ea typeface="+mn-ea"/>
          <a:cs typeface="+mn-cs"/>
        </a:defRPr>
      </a:lvl6pPr>
      <a:lvl7pPr marL="2191284" indent="-168561" algn="l" defTabSz="674242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4" kern="1200">
          <a:solidFill>
            <a:schemeClr val="tx1"/>
          </a:solidFill>
          <a:latin typeface="+mn-lt"/>
          <a:ea typeface="+mn-ea"/>
          <a:cs typeface="+mn-cs"/>
        </a:defRPr>
      </a:lvl7pPr>
      <a:lvl8pPr marL="2528405" indent="-168561" algn="l" defTabSz="674242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4" kern="1200">
          <a:solidFill>
            <a:schemeClr val="tx1"/>
          </a:solidFill>
          <a:latin typeface="+mn-lt"/>
          <a:ea typeface="+mn-ea"/>
          <a:cs typeface="+mn-cs"/>
        </a:defRPr>
      </a:lvl8pPr>
      <a:lvl9pPr marL="2865526" indent="-168561" algn="l" defTabSz="674242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4242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1pPr>
      <a:lvl2pPr marL="337121" algn="l" defTabSz="674242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2pPr>
      <a:lvl3pPr marL="674242" algn="l" defTabSz="674242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3pPr>
      <a:lvl4pPr marL="1011361" algn="l" defTabSz="674242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4pPr>
      <a:lvl5pPr marL="1348482" algn="l" defTabSz="674242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5pPr>
      <a:lvl6pPr marL="1685603" algn="l" defTabSz="674242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6pPr>
      <a:lvl7pPr marL="2022724" algn="l" defTabSz="674242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7pPr>
      <a:lvl8pPr marL="2359844" algn="l" defTabSz="674242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8pPr>
      <a:lvl9pPr marL="2696965" algn="l" defTabSz="674242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www.ncdhhs.gov/media/14071/open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www.medicaid.gov/Medicaid-CHIP-Program-Information/By-Topics/Waivers/1115/downloads/nc/Medicaid-Reform/nc-medicaid-reform-eval-des-appv-ltr-20190815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7.png"/><Relationship Id="rId12" Type="http://schemas.openxmlformats.org/officeDocument/2006/relationships/image" Target="../media/image11.sv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4.emf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png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microsoft.com/office/2007/relationships/hdphoto" Target="../media/hdphoto1.wdp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ria.perez@dhhs.nc.g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BB65D24-95D7-4BE3-8CC6-8A48381725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7197" y="1824576"/>
            <a:ext cx="8299433" cy="2020824"/>
          </a:xfrm>
        </p:spPr>
        <p:txBody>
          <a:bodyPr/>
          <a:lstStyle/>
          <a:p>
            <a:r>
              <a:rPr lang="en-US" b="1" dirty="0">
                <a:latin typeface="+mn-lt"/>
              </a:rPr>
              <a:t>Healthy Opportunities Pilots Overview </a:t>
            </a: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7E09FB-6CC3-4305-9B6B-125FF8BDA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612" y="1557008"/>
            <a:ext cx="2948683" cy="289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2386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4">
            <a:extLst>
              <a:ext uri="{FF2B5EF4-FFF2-40B4-BE49-F238E27FC236}">
                <a16:creationId xmlns:a16="http://schemas.microsoft.com/office/drawing/2014/main" id="{F659DBAD-F98E-4019-BC17-D0A1C949A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77" y="565027"/>
            <a:ext cx="10457689" cy="548640"/>
          </a:xfrm>
        </p:spPr>
        <p:txBody>
          <a:bodyPr/>
          <a:lstStyle/>
          <a:p>
            <a:r>
              <a:rPr lang="en-US" sz="2824" dirty="0">
                <a:latin typeface="Calibri" panose="020F0502020204030204" pitchFamily="34" charset="0"/>
                <a:cs typeface="Calibri" panose="020F0502020204030204" pitchFamily="34" charset="0"/>
              </a:rPr>
              <a:t>Healthy Opportunities Pilots (NC HOP) Overview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0A17FF2-6F9E-4BA5-B6D6-577EE497CEB7}"/>
              </a:ext>
            </a:extLst>
          </p:cNvPr>
          <p:cNvSpPr/>
          <p:nvPr/>
        </p:nvSpPr>
        <p:spPr>
          <a:xfrm>
            <a:off x="1" y="1138519"/>
            <a:ext cx="12191999" cy="5427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4" indent="-171454" defTabSz="914422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sz="1600">
              <a:solidFill>
                <a:srgbClr val="1F497D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55" name="Slide Number Placeholder 2">
            <a:extLst>
              <a:ext uri="{FF2B5EF4-FFF2-40B4-BE49-F238E27FC236}">
                <a16:creationId xmlns:a16="http://schemas.microsoft.com/office/drawing/2014/main" id="{BC8A4E24-D373-4935-81A6-11470F8CF7F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074401" y="6573308"/>
            <a:ext cx="752131" cy="284692"/>
          </a:xfrm>
        </p:spPr>
        <p:txBody>
          <a:bodyPr/>
          <a:lstStyle/>
          <a:p>
            <a:pPr defTabSz="457211">
              <a:defRPr/>
            </a:pPr>
            <a:fld id="{11F27F3A-B3E9-41ED-AF8F-A365F10BB65F}" type="slidenum">
              <a:rPr lang="en-US" sz="942">
                <a:latin typeface="Calibri"/>
              </a:rPr>
              <a:pPr defTabSz="457211">
                <a:defRPr/>
              </a:pPr>
              <a:t>2</a:t>
            </a:fld>
            <a:endParaRPr lang="en-US" sz="942" dirty="0"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69FFB3-5681-0153-02D4-B012BC8CBE2B}"/>
              </a:ext>
            </a:extLst>
          </p:cNvPr>
          <p:cNvSpPr txBox="1"/>
          <p:nvPr/>
        </p:nvSpPr>
        <p:spPr>
          <a:xfrm>
            <a:off x="73867" y="1670576"/>
            <a:ext cx="5954542" cy="49782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2146" indent="-252146" defTabSz="457211">
              <a:spcAft>
                <a:spcPts val="529"/>
              </a:spcAft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prstClr val="black"/>
                </a:solidFill>
                <a:latin typeface="+mj-lt"/>
                <a:cs typeface="Calibri" panose="020F0502020204030204" pitchFamily="34" charset="0"/>
              </a:rPr>
              <a:t>NC’s 1115 Medicaid transformation waiver </a:t>
            </a:r>
            <a:r>
              <a:rPr lang="en-US" sz="1500" dirty="0">
                <a:solidFill>
                  <a:prstClr val="black"/>
                </a:solidFill>
                <a:latin typeface="+mj-lt"/>
                <a:cs typeface="Calibri" panose="020F0502020204030204" pitchFamily="34" charset="0"/>
              </a:rPr>
              <a:t>authorizes </a:t>
            </a:r>
            <a:r>
              <a:rPr lang="en-US" sz="1500" b="1" dirty="0">
                <a:solidFill>
                  <a:prstClr val="black"/>
                </a:solidFill>
                <a:latin typeface="+mj-lt"/>
                <a:cs typeface="Calibri" panose="020F0502020204030204" pitchFamily="34" charset="0"/>
              </a:rPr>
              <a:t>up to $650M </a:t>
            </a:r>
            <a:r>
              <a:rPr lang="en-US" sz="1500" dirty="0">
                <a:solidFill>
                  <a:prstClr val="black"/>
                </a:solidFill>
                <a:latin typeface="+mj-lt"/>
                <a:cs typeface="Calibri" panose="020F0502020204030204" pitchFamily="34" charset="0"/>
              </a:rPr>
              <a:t>in state and federal Medicaid funding for the Healthy Opportunities Pilots </a:t>
            </a:r>
          </a:p>
          <a:p>
            <a:pPr marL="252146" indent="-252146" defTabSz="457211">
              <a:spcAft>
                <a:spcPts val="529"/>
              </a:spcAft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prstClr val="black"/>
                </a:solidFill>
                <a:latin typeface="+mj-lt"/>
                <a:cs typeface="Calibri" panose="020F0502020204030204" pitchFamily="34" charset="0"/>
              </a:rPr>
              <a:t>Pilot funds are used to:</a:t>
            </a:r>
            <a:r>
              <a:rPr lang="en-US" sz="1500" dirty="0">
                <a:solidFill>
                  <a:prstClr val="black"/>
                </a:solidFill>
                <a:latin typeface="+mj-lt"/>
                <a:cs typeface="Calibri" panose="020F0502020204030204" pitchFamily="34" charset="0"/>
              </a:rPr>
              <a:t> </a:t>
            </a:r>
          </a:p>
          <a:p>
            <a:pPr marL="557226" lvl="1" indent="-214318" defTabSz="45721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latin typeface="+mj-lt"/>
                <a:cs typeface="Calibri" panose="020F0502020204030204" pitchFamily="34" charset="0"/>
              </a:rPr>
              <a:t>Pay for 29 </a:t>
            </a:r>
            <a:r>
              <a:rPr lang="en-US" sz="1500" b="1" dirty="0">
                <a:solidFill>
                  <a:prstClr val="black"/>
                </a:solidFill>
                <a:latin typeface="+mj-lt"/>
                <a:cs typeface="Calibri" panose="020F0502020204030204" pitchFamily="34" charset="0"/>
              </a:rPr>
              <a:t>evidence-based, federally-approved, non-medical services</a:t>
            </a:r>
            <a:r>
              <a:rPr lang="en-US" sz="1500" dirty="0">
                <a:solidFill>
                  <a:prstClr val="black"/>
                </a:solidFill>
                <a:latin typeface="+mj-lt"/>
                <a:cs typeface="Calibri" panose="020F0502020204030204" pitchFamily="34" charset="0"/>
              </a:rPr>
              <a:t> defined and priced in NC DHHS’ Pilot</a:t>
            </a:r>
            <a:r>
              <a:rPr lang="en-US" sz="1500" b="1" dirty="0">
                <a:solidFill>
                  <a:prstClr val="black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1500" b="1" dirty="0">
                <a:solidFill>
                  <a:srgbClr val="2885CA"/>
                </a:solidFill>
                <a:latin typeface="+mj-lt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fee schedule </a:t>
            </a:r>
            <a:endParaRPr lang="en-US" sz="1500" b="1" dirty="0">
              <a:solidFill>
                <a:srgbClr val="2885CA"/>
              </a:solidFill>
              <a:latin typeface="+mj-lt"/>
              <a:cs typeface="Calibri" panose="020F0502020204030204" pitchFamily="34" charset="0"/>
            </a:endParaRPr>
          </a:p>
          <a:p>
            <a:pPr marL="557226" lvl="1" indent="-214318" defTabSz="457211">
              <a:spcAft>
                <a:spcPts val="529"/>
              </a:spcAft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prstClr val="black"/>
                </a:solidFill>
                <a:latin typeface="+mj-lt"/>
                <a:cs typeface="Calibri" panose="020F0502020204030204" pitchFamily="34" charset="0"/>
              </a:rPr>
              <a:t>Build capacity of local community organizations </a:t>
            </a:r>
            <a:r>
              <a:rPr lang="en-US" sz="1500" dirty="0">
                <a:solidFill>
                  <a:prstClr val="black"/>
                </a:solidFill>
                <a:latin typeface="+mj-lt"/>
                <a:cs typeface="Calibri" panose="020F0502020204030204" pitchFamily="34" charset="0"/>
              </a:rPr>
              <a:t>and </a:t>
            </a:r>
            <a:r>
              <a:rPr lang="en-US" sz="1500" b="1" dirty="0">
                <a:solidFill>
                  <a:prstClr val="black"/>
                </a:solidFill>
                <a:latin typeface="+mj-lt"/>
                <a:cs typeface="Calibri" panose="020F0502020204030204" pitchFamily="34" charset="0"/>
              </a:rPr>
              <a:t>establish infrastructure </a:t>
            </a:r>
            <a:r>
              <a:rPr lang="en-US" sz="1500" dirty="0">
                <a:solidFill>
                  <a:prstClr val="black"/>
                </a:solidFill>
                <a:latin typeface="+mj-lt"/>
                <a:cs typeface="Calibri" panose="020F0502020204030204" pitchFamily="34" charset="0"/>
              </a:rPr>
              <a:t>to bridge health and human service providers</a:t>
            </a:r>
            <a:r>
              <a:rPr lang="en-US" sz="1500" baseline="30000" dirty="0">
                <a:solidFill>
                  <a:prstClr val="black"/>
                </a:solidFill>
                <a:latin typeface="+mj-lt"/>
                <a:cs typeface="Calibri" panose="020F0502020204030204" pitchFamily="34" charset="0"/>
              </a:rPr>
              <a:t>1</a:t>
            </a:r>
            <a:endParaRPr lang="en-US" sz="1500" dirty="0">
              <a:latin typeface="+mj-lt"/>
            </a:endParaRPr>
          </a:p>
          <a:p>
            <a:pPr marL="252146" indent="-252146">
              <a:buFont typeface="Arial" panose="020B0604020202020204" pitchFamily="34" charset="0"/>
              <a:buChar char="•"/>
            </a:pPr>
            <a:r>
              <a:rPr lang="en-US" sz="1500" b="1" dirty="0">
                <a:latin typeface="+mj-lt"/>
              </a:rPr>
              <a:t>Pilot Vision and Goals:</a:t>
            </a:r>
          </a:p>
          <a:p>
            <a:pPr marL="556122" lvl="1" indent="-20732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Integrate evidence-based, non-medical services into Medicaid to: </a:t>
            </a:r>
          </a:p>
          <a:p>
            <a:pPr marL="904923" lvl="2" indent="-152689">
              <a:buFont typeface="Arial" panose="020B0604020202020204" pitchFamily="34" charset="0"/>
              <a:buChar char="•"/>
            </a:pPr>
            <a:r>
              <a:rPr lang="en-US" sz="1500" b="1" dirty="0">
                <a:latin typeface="+mj-lt"/>
              </a:rPr>
              <a:t>Improve health outcomes </a:t>
            </a:r>
            <a:r>
              <a:rPr lang="en-US" sz="1500" dirty="0">
                <a:latin typeface="+mj-lt"/>
              </a:rPr>
              <a:t>for Medicaid members</a:t>
            </a:r>
          </a:p>
          <a:p>
            <a:pPr marL="904923" lvl="2" indent="-152689">
              <a:buFont typeface="Arial" panose="020B0604020202020204" pitchFamily="34" charset="0"/>
              <a:buChar char="•"/>
            </a:pPr>
            <a:r>
              <a:rPr lang="en-US" sz="1500" b="1" dirty="0">
                <a:latin typeface="+mj-lt"/>
              </a:rPr>
              <a:t>Promote health equity </a:t>
            </a:r>
            <a:r>
              <a:rPr lang="en-US" sz="1500" dirty="0">
                <a:latin typeface="+mj-lt"/>
              </a:rPr>
              <a:t>in the communities served by the Pilots</a:t>
            </a:r>
          </a:p>
          <a:p>
            <a:pPr marL="904923" lvl="2" indent="-152689">
              <a:spcAft>
                <a:spcPts val="265"/>
              </a:spcAft>
              <a:buFont typeface="Arial" panose="020B0604020202020204" pitchFamily="34" charset="0"/>
              <a:buChar char="•"/>
            </a:pPr>
            <a:r>
              <a:rPr lang="en-US" sz="1500" b="1" dirty="0">
                <a:latin typeface="+mj-lt"/>
              </a:rPr>
              <a:t>Reduce costs </a:t>
            </a:r>
            <a:r>
              <a:rPr lang="en-US" sz="1500" dirty="0">
                <a:latin typeface="+mj-lt"/>
              </a:rPr>
              <a:t>in North Carolina’s Medicaid program</a:t>
            </a:r>
          </a:p>
          <a:p>
            <a:pPr marL="556122" lvl="1" indent="-207320">
              <a:buFont typeface="Arial" panose="020B0604020202020204" pitchFamily="34" charset="0"/>
              <a:buChar char="•"/>
            </a:pPr>
            <a:r>
              <a:rPr lang="en-US" sz="1500" b="1" dirty="0">
                <a:latin typeface="+mj-lt"/>
              </a:rPr>
              <a:t>Evaluate</a:t>
            </a:r>
            <a:r>
              <a:rPr lang="en-US" sz="1500" dirty="0">
                <a:latin typeface="+mj-lt"/>
              </a:rPr>
              <a:t> which services are highest value &amp; impact for which populations</a:t>
            </a:r>
          </a:p>
          <a:p>
            <a:pPr marL="904923" lvl="2" indent="-152689">
              <a:spcAft>
                <a:spcPts val="265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latin typeface="+mj-lt"/>
                <a:cs typeface="Calibri" panose="020F0502020204030204" pitchFamily="34" charset="0"/>
              </a:rPr>
              <a:t>CMS-approved </a:t>
            </a:r>
            <a:r>
              <a:rPr lang="en-US" sz="1500" b="1" dirty="0">
                <a:solidFill>
                  <a:srgbClr val="0070C0"/>
                </a:solidFill>
                <a:latin typeface="+mj-lt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SMART design</a:t>
            </a:r>
            <a:r>
              <a:rPr lang="en-US" sz="1500" b="1" u="sng" dirty="0">
                <a:solidFill>
                  <a:srgbClr val="0070C0"/>
                </a:solidFill>
                <a:latin typeface="+mj-lt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500" b="1" u="sng" dirty="0">
                <a:solidFill>
                  <a:srgbClr val="0070C0"/>
                </a:solidFill>
                <a:latin typeface="+mj-lt"/>
                <a:cs typeface="Calibri" panose="020F0502020204030204" pitchFamily="34" charset="0"/>
              </a:rPr>
              <a:t>(randomized trial) </a:t>
            </a:r>
            <a:r>
              <a:rPr lang="en-US" sz="1500" dirty="0">
                <a:solidFill>
                  <a:prstClr val="black"/>
                </a:solidFill>
                <a:latin typeface="+mj-lt"/>
                <a:cs typeface="Calibri" panose="020F0502020204030204" pitchFamily="34" charset="0"/>
              </a:rPr>
              <a:t>to provide rapid-cycle feedback, concluding in a summative evaluation </a:t>
            </a:r>
            <a:endParaRPr lang="en-US" sz="1500" dirty="0">
              <a:latin typeface="+mj-lt"/>
            </a:endParaRPr>
          </a:p>
          <a:p>
            <a:pPr marL="556122" lvl="1" indent="-20732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Create </a:t>
            </a:r>
            <a:r>
              <a:rPr lang="en-US" sz="1500" b="1" dirty="0">
                <a:latin typeface="+mj-lt"/>
              </a:rPr>
              <a:t>accountable infrastructure</a:t>
            </a:r>
            <a:r>
              <a:rPr lang="en-US" sz="1500" dirty="0">
                <a:latin typeface="+mj-lt"/>
              </a:rPr>
              <a:t>, </a:t>
            </a:r>
            <a:r>
              <a:rPr lang="en-US" sz="1500" b="1" dirty="0">
                <a:latin typeface="+mj-lt"/>
              </a:rPr>
              <a:t>sustainable partnerships </a:t>
            </a:r>
            <a:r>
              <a:rPr lang="en-US" sz="1500" dirty="0">
                <a:latin typeface="+mj-lt"/>
              </a:rPr>
              <a:t>and </a:t>
            </a:r>
            <a:r>
              <a:rPr lang="en-US" sz="1500" b="1" dirty="0">
                <a:latin typeface="+mj-lt"/>
              </a:rPr>
              <a:t>payment vehicles </a:t>
            </a:r>
            <a:r>
              <a:rPr lang="en-US" sz="1500" dirty="0">
                <a:latin typeface="+mj-lt"/>
              </a:rPr>
              <a:t>that support integrating highest value non-medical services into the Medicaid program sustainably </a:t>
            </a:r>
            <a:r>
              <a:rPr lang="en-US" sz="1500" b="1" dirty="0">
                <a:latin typeface="+mj-lt"/>
              </a:rPr>
              <a:t>at scale</a:t>
            </a:r>
            <a:endParaRPr lang="en-US" sz="1500" dirty="0">
              <a:solidFill>
                <a:prstClr val="black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0963F9-5DE7-B385-265F-6B5C870A4B6E}"/>
              </a:ext>
            </a:extLst>
          </p:cNvPr>
          <p:cNvSpPr txBox="1"/>
          <p:nvPr/>
        </p:nvSpPr>
        <p:spPr>
          <a:xfrm>
            <a:off x="0" y="6599434"/>
            <a:ext cx="1167189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aseline="30000" dirty="0">
                <a:solidFill>
                  <a:prstClr val="black"/>
                </a:solidFill>
                <a:latin typeface="+mj-lt"/>
                <a:cs typeface="Calibri" panose="020F0502020204030204" pitchFamily="34" charset="0"/>
              </a:rPr>
              <a:t>1</a:t>
            </a:r>
            <a:r>
              <a:rPr lang="en-US" sz="1200" dirty="0">
                <a:solidFill>
                  <a:prstClr val="black"/>
                </a:solidFill>
                <a:latin typeface="+mj-lt"/>
                <a:cs typeface="Calibri" panose="020F0502020204030204" pitchFamily="34" charset="0"/>
              </a:rPr>
              <a:t> Administrative, care management, and value-based payments are also being made to support and incentivize Pilot entities to perform optimally</a:t>
            </a:r>
            <a:endParaRPr lang="en-US" sz="12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F78F772-883A-0FF9-6C88-91730C20755E}"/>
              </a:ext>
            </a:extLst>
          </p:cNvPr>
          <p:cNvGrpSpPr/>
          <p:nvPr/>
        </p:nvGrpSpPr>
        <p:grpSpPr>
          <a:xfrm>
            <a:off x="6535209" y="2873620"/>
            <a:ext cx="5233094" cy="1648321"/>
            <a:chOff x="3536643" y="2197239"/>
            <a:chExt cx="9845306" cy="3084443"/>
          </a:xfrm>
        </p:grpSpPr>
        <p:sp>
          <p:nvSpPr>
            <p:cNvPr id="124" name="Freeform 846">
              <a:extLst>
                <a:ext uri="{FF2B5EF4-FFF2-40B4-BE49-F238E27FC236}">
                  <a16:creationId xmlns:a16="http://schemas.microsoft.com/office/drawing/2014/main" id="{AD0203B1-CC47-BA58-65A9-E4533D8D39AB}"/>
                </a:ext>
              </a:extLst>
            </p:cNvPr>
            <p:cNvSpPr/>
            <p:nvPr/>
          </p:nvSpPr>
          <p:spPr bwMode="auto">
            <a:xfrm>
              <a:off x="3536643" y="3577708"/>
              <a:ext cx="33712" cy="39042"/>
            </a:xfrm>
            <a:custGeom>
              <a:avLst/>
              <a:gdLst>
                <a:gd name="T0" fmla="*/ 20 w 26"/>
                <a:gd name="T1" fmla="*/ 20 h 32"/>
                <a:gd name="T2" fmla="*/ 20 w 26"/>
                <a:gd name="T3" fmla="*/ 23 h 32"/>
                <a:gd name="T4" fmla="*/ 19 w 26"/>
                <a:gd name="T5" fmla="*/ 25 h 32"/>
                <a:gd name="T6" fmla="*/ 18 w 26"/>
                <a:gd name="T7" fmla="*/ 26 h 32"/>
                <a:gd name="T8" fmla="*/ 15 w 26"/>
                <a:gd name="T9" fmla="*/ 26 h 32"/>
                <a:gd name="T10" fmla="*/ 12 w 26"/>
                <a:gd name="T11" fmla="*/ 26 h 32"/>
                <a:gd name="T12" fmla="*/ 8 w 26"/>
                <a:gd name="T13" fmla="*/ 25 h 32"/>
                <a:gd name="T14" fmla="*/ 7 w 26"/>
                <a:gd name="T15" fmla="*/ 23 h 32"/>
                <a:gd name="T16" fmla="*/ 6 w 26"/>
                <a:gd name="T17" fmla="*/ 18 h 32"/>
                <a:gd name="T18" fmla="*/ 6 w 26"/>
                <a:gd name="T19" fmla="*/ 13 h 32"/>
                <a:gd name="T20" fmla="*/ 6 w 26"/>
                <a:gd name="T21" fmla="*/ 10 h 32"/>
                <a:gd name="T22" fmla="*/ 8 w 26"/>
                <a:gd name="T23" fmla="*/ 7 h 32"/>
                <a:gd name="T24" fmla="*/ 12 w 26"/>
                <a:gd name="T25" fmla="*/ 6 h 32"/>
                <a:gd name="T26" fmla="*/ 14 w 26"/>
                <a:gd name="T27" fmla="*/ 6 h 32"/>
                <a:gd name="T28" fmla="*/ 17 w 26"/>
                <a:gd name="T29" fmla="*/ 6 h 32"/>
                <a:gd name="T30" fmla="*/ 18 w 26"/>
                <a:gd name="T31" fmla="*/ 8 h 32"/>
                <a:gd name="T32" fmla="*/ 19 w 26"/>
                <a:gd name="T33" fmla="*/ 10 h 32"/>
                <a:gd name="T34" fmla="*/ 25 w 26"/>
                <a:gd name="T35" fmla="*/ 10 h 32"/>
                <a:gd name="T36" fmla="*/ 23 w 26"/>
                <a:gd name="T37" fmla="*/ 5 h 32"/>
                <a:gd name="T38" fmla="*/ 20 w 26"/>
                <a:gd name="T39" fmla="*/ 1 h 32"/>
                <a:gd name="T40" fmla="*/ 15 w 26"/>
                <a:gd name="T41" fmla="*/ 0 h 32"/>
                <a:gd name="T42" fmla="*/ 11 w 26"/>
                <a:gd name="T43" fmla="*/ 0 h 32"/>
                <a:gd name="T44" fmla="*/ 5 w 26"/>
                <a:gd name="T45" fmla="*/ 2 h 32"/>
                <a:gd name="T46" fmla="*/ 1 w 26"/>
                <a:gd name="T47" fmla="*/ 6 h 32"/>
                <a:gd name="T48" fmla="*/ 0 w 26"/>
                <a:gd name="T49" fmla="*/ 12 h 32"/>
                <a:gd name="T50" fmla="*/ 0 w 26"/>
                <a:gd name="T51" fmla="*/ 19 h 32"/>
                <a:gd name="T52" fmla="*/ 2 w 26"/>
                <a:gd name="T53" fmla="*/ 25 h 32"/>
                <a:gd name="T54" fmla="*/ 5 w 26"/>
                <a:gd name="T55" fmla="*/ 30 h 32"/>
                <a:gd name="T56" fmla="*/ 9 w 26"/>
                <a:gd name="T57" fmla="*/ 32 h 32"/>
                <a:gd name="T58" fmla="*/ 15 w 26"/>
                <a:gd name="T59" fmla="*/ 32 h 32"/>
                <a:gd name="T60" fmla="*/ 20 w 26"/>
                <a:gd name="T61" fmla="*/ 31 h 32"/>
                <a:gd name="T62" fmla="*/ 24 w 26"/>
                <a:gd name="T63" fmla="*/ 28 h 32"/>
                <a:gd name="T64" fmla="*/ 26 w 26"/>
                <a:gd name="T65" fmla="*/ 24 h 32"/>
                <a:gd name="T66" fmla="*/ 26 w 26"/>
                <a:gd name="T67" fmla="*/ 19 h 32"/>
                <a:gd name="T68" fmla="*/ 20 w 26"/>
                <a:gd name="T69" fmla="*/ 2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6" h="32">
                  <a:moveTo>
                    <a:pt x="20" y="20"/>
                  </a:moveTo>
                  <a:lnTo>
                    <a:pt x="20" y="23"/>
                  </a:lnTo>
                  <a:lnTo>
                    <a:pt x="19" y="25"/>
                  </a:lnTo>
                  <a:lnTo>
                    <a:pt x="18" y="26"/>
                  </a:lnTo>
                  <a:lnTo>
                    <a:pt x="15" y="26"/>
                  </a:lnTo>
                  <a:lnTo>
                    <a:pt x="12" y="26"/>
                  </a:lnTo>
                  <a:lnTo>
                    <a:pt x="8" y="25"/>
                  </a:lnTo>
                  <a:lnTo>
                    <a:pt x="7" y="23"/>
                  </a:lnTo>
                  <a:lnTo>
                    <a:pt x="6" y="18"/>
                  </a:lnTo>
                  <a:lnTo>
                    <a:pt x="6" y="13"/>
                  </a:lnTo>
                  <a:lnTo>
                    <a:pt x="6" y="10"/>
                  </a:lnTo>
                  <a:lnTo>
                    <a:pt x="8" y="7"/>
                  </a:lnTo>
                  <a:lnTo>
                    <a:pt x="12" y="6"/>
                  </a:lnTo>
                  <a:lnTo>
                    <a:pt x="14" y="6"/>
                  </a:lnTo>
                  <a:lnTo>
                    <a:pt x="17" y="6"/>
                  </a:lnTo>
                  <a:lnTo>
                    <a:pt x="18" y="8"/>
                  </a:lnTo>
                  <a:lnTo>
                    <a:pt x="19" y="10"/>
                  </a:lnTo>
                  <a:lnTo>
                    <a:pt x="25" y="10"/>
                  </a:lnTo>
                  <a:lnTo>
                    <a:pt x="23" y="5"/>
                  </a:lnTo>
                  <a:lnTo>
                    <a:pt x="20" y="1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2" y="25"/>
                  </a:lnTo>
                  <a:lnTo>
                    <a:pt x="5" y="30"/>
                  </a:lnTo>
                  <a:lnTo>
                    <a:pt x="9" y="32"/>
                  </a:lnTo>
                  <a:lnTo>
                    <a:pt x="15" y="32"/>
                  </a:lnTo>
                  <a:lnTo>
                    <a:pt x="20" y="31"/>
                  </a:lnTo>
                  <a:lnTo>
                    <a:pt x="24" y="28"/>
                  </a:lnTo>
                  <a:lnTo>
                    <a:pt x="26" y="24"/>
                  </a:lnTo>
                  <a:lnTo>
                    <a:pt x="26" y="19"/>
                  </a:lnTo>
                  <a:lnTo>
                    <a:pt x="2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5" name="Freeform 5">
              <a:extLst>
                <a:ext uri="{FF2B5EF4-FFF2-40B4-BE49-F238E27FC236}">
                  <a16:creationId xmlns:a16="http://schemas.microsoft.com/office/drawing/2014/main" id="{F807C355-FFBE-FD17-42DB-12FA3B18D051}"/>
                </a:ext>
              </a:extLst>
            </p:cNvPr>
            <p:cNvSpPr/>
            <p:nvPr/>
          </p:nvSpPr>
          <p:spPr bwMode="auto">
            <a:xfrm>
              <a:off x="9454246" y="3707301"/>
              <a:ext cx="658359" cy="465686"/>
            </a:xfrm>
            <a:custGeom>
              <a:avLst/>
              <a:gdLst>
                <a:gd name="T0" fmla="*/ 373 w 381"/>
                <a:gd name="T1" fmla="*/ 281 h 281"/>
                <a:gd name="T2" fmla="*/ 224 w 381"/>
                <a:gd name="T3" fmla="*/ 273 h 281"/>
                <a:gd name="T4" fmla="*/ 131 w 381"/>
                <a:gd name="T5" fmla="*/ 281 h 281"/>
                <a:gd name="T6" fmla="*/ 110 w 381"/>
                <a:gd name="T7" fmla="*/ 245 h 281"/>
                <a:gd name="T8" fmla="*/ 55 w 381"/>
                <a:gd name="T9" fmla="*/ 203 h 281"/>
                <a:gd name="T10" fmla="*/ 17 w 381"/>
                <a:gd name="T11" fmla="*/ 143 h 281"/>
                <a:gd name="T12" fmla="*/ 0 w 381"/>
                <a:gd name="T13" fmla="*/ 93 h 281"/>
                <a:gd name="T14" fmla="*/ 17 w 381"/>
                <a:gd name="T15" fmla="*/ 60 h 281"/>
                <a:gd name="T16" fmla="*/ 17 w 381"/>
                <a:gd name="T17" fmla="*/ 42 h 281"/>
                <a:gd name="T18" fmla="*/ 119 w 381"/>
                <a:gd name="T19" fmla="*/ 18 h 281"/>
                <a:gd name="T20" fmla="*/ 203 w 381"/>
                <a:gd name="T21" fmla="*/ 0 h 281"/>
                <a:gd name="T22" fmla="*/ 224 w 381"/>
                <a:gd name="T23" fmla="*/ 0 h 281"/>
                <a:gd name="T24" fmla="*/ 241 w 381"/>
                <a:gd name="T25" fmla="*/ 0 h 281"/>
                <a:gd name="T26" fmla="*/ 313 w 381"/>
                <a:gd name="T27" fmla="*/ 10 h 281"/>
                <a:gd name="T28" fmla="*/ 305 w 381"/>
                <a:gd name="T29" fmla="*/ 42 h 281"/>
                <a:gd name="T30" fmla="*/ 296 w 381"/>
                <a:gd name="T31" fmla="*/ 42 h 281"/>
                <a:gd name="T32" fmla="*/ 305 w 381"/>
                <a:gd name="T33" fmla="*/ 60 h 281"/>
                <a:gd name="T34" fmla="*/ 296 w 381"/>
                <a:gd name="T35" fmla="*/ 102 h 281"/>
                <a:gd name="T36" fmla="*/ 279 w 381"/>
                <a:gd name="T37" fmla="*/ 120 h 281"/>
                <a:gd name="T38" fmla="*/ 296 w 381"/>
                <a:gd name="T39" fmla="*/ 180 h 281"/>
                <a:gd name="T40" fmla="*/ 381 w 381"/>
                <a:gd name="T41" fmla="*/ 273 h 281"/>
                <a:gd name="T42" fmla="*/ 373 w 381"/>
                <a:gd name="T43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1" h="281">
                  <a:moveTo>
                    <a:pt x="373" y="281"/>
                  </a:moveTo>
                  <a:lnTo>
                    <a:pt x="224" y="273"/>
                  </a:lnTo>
                  <a:lnTo>
                    <a:pt x="131" y="281"/>
                  </a:lnTo>
                  <a:lnTo>
                    <a:pt x="110" y="245"/>
                  </a:lnTo>
                  <a:lnTo>
                    <a:pt x="55" y="203"/>
                  </a:lnTo>
                  <a:lnTo>
                    <a:pt x="17" y="143"/>
                  </a:lnTo>
                  <a:lnTo>
                    <a:pt x="0" y="93"/>
                  </a:lnTo>
                  <a:lnTo>
                    <a:pt x="17" y="60"/>
                  </a:lnTo>
                  <a:lnTo>
                    <a:pt x="17" y="42"/>
                  </a:lnTo>
                  <a:lnTo>
                    <a:pt x="119" y="18"/>
                  </a:lnTo>
                  <a:lnTo>
                    <a:pt x="203" y="0"/>
                  </a:lnTo>
                  <a:lnTo>
                    <a:pt x="224" y="0"/>
                  </a:lnTo>
                  <a:lnTo>
                    <a:pt x="241" y="0"/>
                  </a:lnTo>
                  <a:lnTo>
                    <a:pt x="313" y="10"/>
                  </a:lnTo>
                  <a:lnTo>
                    <a:pt x="305" y="42"/>
                  </a:lnTo>
                  <a:lnTo>
                    <a:pt x="296" y="42"/>
                  </a:lnTo>
                  <a:lnTo>
                    <a:pt x="305" y="60"/>
                  </a:lnTo>
                  <a:lnTo>
                    <a:pt x="296" y="102"/>
                  </a:lnTo>
                  <a:lnTo>
                    <a:pt x="279" y="120"/>
                  </a:lnTo>
                  <a:lnTo>
                    <a:pt x="296" y="180"/>
                  </a:lnTo>
                  <a:lnTo>
                    <a:pt x="381" y="273"/>
                  </a:lnTo>
                  <a:lnTo>
                    <a:pt x="373" y="2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6" name="Freeform 6">
              <a:extLst>
                <a:ext uri="{FF2B5EF4-FFF2-40B4-BE49-F238E27FC236}">
                  <a16:creationId xmlns:a16="http://schemas.microsoft.com/office/drawing/2014/main" id="{C1D7E790-69F3-9B0E-93CE-22995188CB40}"/>
                </a:ext>
              </a:extLst>
            </p:cNvPr>
            <p:cNvSpPr/>
            <p:nvPr/>
          </p:nvSpPr>
          <p:spPr bwMode="auto">
            <a:xfrm>
              <a:off x="3874622" y="3677471"/>
              <a:ext cx="675637" cy="328135"/>
            </a:xfrm>
            <a:custGeom>
              <a:avLst/>
              <a:gdLst>
                <a:gd name="T0" fmla="*/ 0 w 391"/>
                <a:gd name="T1" fmla="*/ 198 h 198"/>
                <a:gd name="T2" fmla="*/ 16 w 391"/>
                <a:gd name="T3" fmla="*/ 36 h 198"/>
                <a:gd name="T4" fmla="*/ 63 w 391"/>
                <a:gd name="T5" fmla="*/ 18 h 198"/>
                <a:gd name="T6" fmla="*/ 85 w 391"/>
                <a:gd name="T7" fmla="*/ 28 h 198"/>
                <a:gd name="T8" fmla="*/ 140 w 391"/>
                <a:gd name="T9" fmla="*/ 28 h 198"/>
                <a:gd name="T10" fmla="*/ 187 w 391"/>
                <a:gd name="T11" fmla="*/ 0 h 198"/>
                <a:gd name="T12" fmla="*/ 195 w 391"/>
                <a:gd name="T13" fmla="*/ 36 h 198"/>
                <a:gd name="T14" fmla="*/ 225 w 391"/>
                <a:gd name="T15" fmla="*/ 46 h 198"/>
                <a:gd name="T16" fmla="*/ 297 w 391"/>
                <a:gd name="T17" fmla="*/ 18 h 198"/>
                <a:gd name="T18" fmla="*/ 327 w 391"/>
                <a:gd name="T19" fmla="*/ 18 h 198"/>
                <a:gd name="T20" fmla="*/ 366 w 391"/>
                <a:gd name="T21" fmla="*/ 28 h 198"/>
                <a:gd name="T22" fmla="*/ 382 w 391"/>
                <a:gd name="T23" fmla="*/ 18 h 198"/>
                <a:gd name="T24" fmla="*/ 391 w 391"/>
                <a:gd name="T25" fmla="*/ 36 h 198"/>
                <a:gd name="T26" fmla="*/ 373 w 391"/>
                <a:gd name="T27" fmla="*/ 60 h 198"/>
                <a:gd name="T28" fmla="*/ 382 w 391"/>
                <a:gd name="T29" fmla="*/ 60 h 198"/>
                <a:gd name="T30" fmla="*/ 366 w 391"/>
                <a:gd name="T31" fmla="*/ 88 h 198"/>
                <a:gd name="T32" fmla="*/ 289 w 391"/>
                <a:gd name="T33" fmla="*/ 96 h 198"/>
                <a:gd name="T34" fmla="*/ 259 w 391"/>
                <a:gd name="T35" fmla="*/ 138 h 198"/>
                <a:gd name="T36" fmla="*/ 225 w 391"/>
                <a:gd name="T37" fmla="*/ 161 h 198"/>
                <a:gd name="T38" fmla="*/ 234 w 391"/>
                <a:gd name="T39" fmla="*/ 179 h 198"/>
                <a:gd name="T40" fmla="*/ 195 w 391"/>
                <a:gd name="T41" fmla="*/ 198 h 198"/>
                <a:gd name="T42" fmla="*/ 0 w 391"/>
                <a:gd name="T43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1" h="198">
                  <a:moveTo>
                    <a:pt x="0" y="198"/>
                  </a:moveTo>
                  <a:lnTo>
                    <a:pt x="16" y="36"/>
                  </a:lnTo>
                  <a:lnTo>
                    <a:pt x="63" y="18"/>
                  </a:lnTo>
                  <a:lnTo>
                    <a:pt x="85" y="28"/>
                  </a:lnTo>
                  <a:lnTo>
                    <a:pt x="140" y="28"/>
                  </a:lnTo>
                  <a:lnTo>
                    <a:pt x="187" y="0"/>
                  </a:lnTo>
                  <a:lnTo>
                    <a:pt x="195" y="36"/>
                  </a:lnTo>
                  <a:lnTo>
                    <a:pt x="225" y="46"/>
                  </a:lnTo>
                  <a:lnTo>
                    <a:pt x="297" y="18"/>
                  </a:lnTo>
                  <a:lnTo>
                    <a:pt x="327" y="18"/>
                  </a:lnTo>
                  <a:lnTo>
                    <a:pt x="366" y="28"/>
                  </a:lnTo>
                  <a:lnTo>
                    <a:pt x="382" y="18"/>
                  </a:lnTo>
                  <a:lnTo>
                    <a:pt x="391" y="36"/>
                  </a:lnTo>
                  <a:lnTo>
                    <a:pt x="373" y="60"/>
                  </a:lnTo>
                  <a:lnTo>
                    <a:pt x="382" y="60"/>
                  </a:lnTo>
                  <a:lnTo>
                    <a:pt x="366" y="88"/>
                  </a:lnTo>
                  <a:lnTo>
                    <a:pt x="289" y="96"/>
                  </a:lnTo>
                  <a:lnTo>
                    <a:pt x="259" y="138"/>
                  </a:lnTo>
                  <a:lnTo>
                    <a:pt x="225" y="161"/>
                  </a:lnTo>
                  <a:lnTo>
                    <a:pt x="234" y="179"/>
                  </a:lnTo>
                  <a:lnTo>
                    <a:pt x="195" y="198"/>
                  </a:lnTo>
                  <a:lnTo>
                    <a:pt x="0" y="198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7" name="Freeform 7">
              <a:extLst>
                <a:ext uri="{FF2B5EF4-FFF2-40B4-BE49-F238E27FC236}">
                  <a16:creationId xmlns:a16="http://schemas.microsoft.com/office/drawing/2014/main" id="{2720C8FB-4668-B841-01C9-B0A5C3BF6717}"/>
                </a:ext>
              </a:extLst>
            </p:cNvPr>
            <p:cNvSpPr/>
            <p:nvPr/>
          </p:nvSpPr>
          <p:spPr bwMode="auto">
            <a:xfrm>
              <a:off x="9450789" y="3703985"/>
              <a:ext cx="658359" cy="465686"/>
            </a:xfrm>
            <a:custGeom>
              <a:avLst/>
              <a:gdLst>
                <a:gd name="T0" fmla="*/ 373 w 381"/>
                <a:gd name="T1" fmla="*/ 281 h 281"/>
                <a:gd name="T2" fmla="*/ 224 w 381"/>
                <a:gd name="T3" fmla="*/ 272 h 281"/>
                <a:gd name="T4" fmla="*/ 130 w 381"/>
                <a:gd name="T5" fmla="*/ 281 h 281"/>
                <a:gd name="T6" fmla="*/ 110 w 381"/>
                <a:gd name="T7" fmla="*/ 245 h 281"/>
                <a:gd name="T8" fmla="*/ 55 w 381"/>
                <a:gd name="T9" fmla="*/ 203 h 281"/>
                <a:gd name="T10" fmla="*/ 16 w 381"/>
                <a:gd name="T11" fmla="*/ 143 h 281"/>
                <a:gd name="T12" fmla="*/ 0 w 381"/>
                <a:gd name="T13" fmla="*/ 92 h 281"/>
                <a:gd name="T14" fmla="*/ 16 w 381"/>
                <a:gd name="T15" fmla="*/ 60 h 281"/>
                <a:gd name="T16" fmla="*/ 16 w 381"/>
                <a:gd name="T17" fmla="*/ 42 h 281"/>
                <a:gd name="T18" fmla="*/ 118 w 381"/>
                <a:gd name="T19" fmla="*/ 18 h 281"/>
                <a:gd name="T20" fmla="*/ 202 w 381"/>
                <a:gd name="T21" fmla="*/ 0 h 281"/>
                <a:gd name="T22" fmla="*/ 224 w 381"/>
                <a:gd name="T23" fmla="*/ 0 h 281"/>
                <a:gd name="T24" fmla="*/ 241 w 381"/>
                <a:gd name="T25" fmla="*/ 0 h 281"/>
                <a:gd name="T26" fmla="*/ 313 w 381"/>
                <a:gd name="T27" fmla="*/ 9 h 281"/>
                <a:gd name="T28" fmla="*/ 304 w 381"/>
                <a:gd name="T29" fmla="*/ 42 h 281"/>
                <a:gd name="T30" fmla="*/ 296 w 381"/>
                <a:gd name="T31" fmla="*/ 42 h 281"/>
                <a:gd name="T32" fmla="*/ 304 w 381"/>
                <a:gd name="T33" fmla="*/ 60 h 281"/>
                <a:gd name="T34" fmla="*/ 296 w 381"/>
                <a:gd name="T35" fmla="*/ 102 h 281"/>
                <a:gd name="T36" fmla="*/ 279 w 381"/>
                <a:gd name="T37" fmla="*/ 120 h 281"/>
                <a:gd name="T38" fmla="*/ 296 w 381"/>
                <a:gd name="T39" fmla="*/ 180 h 281"/>
                <a:gd name="T40" fmla="*/ 381 w 381"/>
                <a:gd name="T41" fmla="*/ 272 h 281"/>
                <a:gd name="T42" fmla="*/ 373 w 381"/>
                <a:gd name="T43" fmla="*/ 281 h 281"/>
                <a:gd name="T44" fmla="*/ 373 w 381"/>
                <a:gd name="T45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1" h="281">
                  <a:moveTo>
                    <a:pt x="373" y="281"/>
                  </a:moveTo>
                  <a:lnTo>
                    <a:pt x="224" y="272"/>
                  </a:lnTo>
                  <a:lnTo>
                    <a:pt x="130" y="281"/>
                  </a:lnTo>
                  <a:lnTo>
                    <a:pt x="110" y="245"/>
                  </a:lnTo>
                  <a:lnTo>
                    <a:pt x="55" y="203"/>
                  </a:lnTo>
                  <a:lnTo>
                    <a:pt x="16" y="143"/>
                  </a:lnTo>
                  <a:lnTo>
                    <a:pt x="0" y="92"/>
                  </a:lnTo>
                  <a:lnTo>
                    <a:pt x="16" y="60"/>
                  </a:lnTo>
                  <a:lnTo>
                    <a:pt x="16" y="42"/>
                  </a:lnTo>
                  <a:lnTo>
                    <a:pt x="118" y="18"/>
                  </a:lnTo>
                  <a:lnTo>
                    <a:pt x="202" y="0"/>
                  </a:lnTo>
                  <a:lnTo>
                    <a:pt x="224" y="0"/>
                  </a:lnTo>
                  <a:lnTo>
                    <a:pt x="241" y="0"/>
                  </a:lnTo>
                  <a:lnTo>
                    <a:pt x="313" y="9"/>
                  </a:lnTo>
                  <a:lnTo>
                    <a:pt x="304" y="42"/>
                  </a:lnTo>
                  <a:lnTo>
                    <a:pt x="296" y="42"/>
                  </a:lnTo>
                  <a:lnTo>
                    <a:pt x="304" y="60"/>
                  </a:lnTo>
                  <a:lnTo>
                    <a:pt x="296" y="102"/>
                  </a:lnTo>
                  <a:lnTo>
                    <a:pt x="279" y="120"/>
                  </a:lnTo>
                  <a:lnTo>
                    <a:pt x="296" y="180"/>
                  </a:lnTo>
                  <a:lnTo>
                    <a:pt x="381" y="272"/>
                  </a:lnTo>
                  <a:lnTo>
                    <a:pt x="373" y="281"/>
                  </a:lnTo>
                  <a:lnTo>
                    <a:pt x="373" y="28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8" name="Freeform 8">
              <a:extLst>
                <a:ext uri="{FF2B5EF4-FFF2-40B4-BE49-F238E27FC236}">
                  <a16:creationId xmlns:a16="http://schemas.microsoft.com/office/drawing/2014/main" id="{C0AC8ED8-F434-D968-57BE-8370E43B9C2B}"/>
                </a:ext>
              </a:extLst>
            </p:cNvPr>
            <p:cNvSpPr/>
            <p:nvPr/>
          </p:nvSpPr>
          <p:spPr bwMode="auto">
            <a:xfrm>
              <a:off x="3869438" y="3674155"/>
              <a:ext cx="675639" cy="328135"/>
            </a:xfrm>
            <a:custGeom>
              <a:avLst/>
              <a:gdLst>
                <a:gd name="T0" fmla="*/ 0 w 391"/>
                <a:gd name="T1" fmla="*/ 198 h 198"/>
                <a:gd name="T2" fmla="*/ 17 w 391"/>
                <a:gd name="T3" fmla="*/ 36 h 198"/>
                <a:gd name="T4" fmla="*/ 64 w 391"/>
                <a:gd name="T5" fmla="*/ 18 h 198"/>
                <a:gd name="T6" fmla="*/ 85 w 391"/>
                <a:gd name="T7" fmla="*/ 27 h 198"/>
                <a:gd name="T8" fmla="*/ 141 w 391"/>
                <a:gd name="T9" fmla="*/ 27 h 198"/>
                <a:gd name="T10" fmla="*/ 187 w 391"/>
                <a:gd name="T11" fmla="*/ 0 h 198"/>
                <a:gd name="T12" fmla="*/ 196 w 391"/>
                <a:gd name="T13" fmla="*/ 36 h 198"/>
                <a:gd name="T14" fmla="*/ 226 w 391"/>
                <a:gd name="T15" fmla="*/ 45 h 198"/>
                <a:gd name="T16" fmla="*/ 298 w 391"/>
                <a:gd name="T17" fmla="*/ 18 h 198"/>
                <a:gd name="T18" fmla="*/ 328 w 391"/>
                <a:gd name="T19" fmla="*/ 18 h 198"/>
                <a:gd name="T20" fmla="*/ 366 w 391"/>
                <a:gd name="T21" fmla="*/ 27 h 198"/>
                <a:gd name="T22" fmla="*/ 383 w 391"/>
                <a:gd name="T23" fmla="*/ 18 h 198"/>
                <a:gd name="T24" fmla="*/ 391 w 391"/>
                <a:gd name="T25" fmla="*/ 36 h 198"/>
                <a:gd name="T26" fmla="*/ 373 w 391"/>
                <a:gd name="T27" fmla="*/ 60 h 198"/>
                <a:gd name="T28" fmla="*/ 383 w 391"/>
                <a:gd name="T29" fmla="*/ 60 h 198"/>
                <a:gd name="T30" fmla="*/ 366 w 391"/>
                <a:gd name="T31" fmla="*/ 87 h 198"/>
                <a:gd name="T32" fmla="*/ 289 w 391"/>
                <a:gd name="T33" fmla="*/ 96 h 198"/>
                <a:gd name="T34" fmla="*/ 259 w 391"/>
                <a:gd name="T35" fmla="*/ 138 h 198"/>
                <a:gd name="T36" fmla="*/ 226 w 391"/>
                <a:gd name="T37" fmla="*/ 161 h 198"/>
                <a:gd name="T38" fmla="*/ 234 w 391"/>
                <a:gd name="T39" fmla="*/ 179 h 198"/>
                <a:gd name="T40" fmla="*/ 196 w 391"/>
                <a:gd name="T41" fmla="*/ 198 h 198"/>
                <a:gd name="T42" fmla="*/ 0 w 391"/>
                <a:gd name="T43" fmla="*/ 198 h 198"/>
                <a:gd name="T44" fmla="*/ 0 w 391"/>
                <a:gd name="T45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1" h="198">
                  <a:moveTo>
                    <a:pt x="0" y="198"/>
                  </a:moveTo>
                  <a:lnTo>
                    <a:pt x="17" y="36"/>
                  </a:lnTo>
                  <a:lnTo>
                    <a:pt x="64" y="18"/>
                  </a:lnTo>
                  <a:lnTo>
                    <a:pt x="85" y="27"/>
                  </a:lnTo>
                  <a:lnTo>
                    <a:pt x="141" y="27"/>
                  </a:lnTo>
                  <a:lnTo>
                    <a:pt x="187" y="0"/>
                  </a:lnTo>
                  <a:lnTo>
                    <a:pt x="196" y="36"/>
                  </a:lnTo>
                  <a:lnTo>
                    <a:pt x="226" y="45"/>
                  </a:lnTo>
                  <a:lnTo>
                    <a:pt x="298" y="18"/>
                  </a:lnTo>
                  <a:lnTo>
                    <a:pt x="328" y="18"/>
                  </a:lnTo>
                  <a:lnTo>
                    <a:pt x="366" y="27"/>
                  </a:lnTo>
                  <a:lnTo>
                    <a:pt x="383" y="18"/>
                  </a:lnTo>
                  <a:lnTo>
                    <a:pt x="391" y="36"/>
                  </a:lnTo>
                  <a:lnTo>
                    <a:pt x="373" y="60"/>
                  </a:lnTo>
                  <a:lnTo>
                    <a:pt x="383" y="60"/>
                  </a:lnTo>
                  <a:lnTo>
                    <a:pt x="366" y="87"/>
                  </a:lnTo>
                  <a:lnTo>
                    <a:pt x="289" y="96"/>
                  </a:lnTo>
                  <a:lnTo>
                    <a:pt x="259" y="138"/>
                  </a:lnTo>
                  <a:lnTo>
                    <a:pt x="226" y="161"/>
                  </a:lnTo>
                  <a:lnTo>
                    <a:pt x="234" y="179"/>
                  </a:lnTo>
                  <a:lnTo>
                    <a:pt x="196" y="198"/>
                  </a:lnTo>
                  <a:lnTo>
                    <a:pt x="0" y="198"/>
                  </a:lnTo>
                  <a:lnTo>
                    <a:pt x="0" y="19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9" name="Freeform 9">
              <a:extLst>
                <a:ext uri="{FF2B5EF4-FFF2-40B4-BE49-F238E27FC236}">
                  <a16:creationId xmlns:a16="http://schemas.microsoft.com/office/drawing/2014/main" id="{BE17AA6C-5244-260A-4E43-1E7EC16C855F}"/>
                </a:ext>
              </a:extLst>
            </p:cNvPr>
            <p:cNvSpPr/>
            <p:nvPr/>
          </p:nvSpPr>
          <p:spPr bwMode="auto">
            <a:xfrm>
              <a:off x="7073100" y="2837248"/>
              <a:ext cx="357692" cy="298304"/>
            </a:xfrm>
            <a:custGeom>
              <a:avLst/>
              <a:gdLst>
                <a:gd name="T0" fmla="*/ 0 w 207"/>
                <a:gd name="T1" fmla="*/ 162 h 180"/>
                <a:gd name="T2" fmla="*/ 122 w 207"/>
                <a:gd name="T3" fmla="*/ 144 h 180"/>
                <a:gd name="T4" fmla="*/ 140 w 207"/>
                <a:gd name="T5" fmla="*/ 180 h 180"/>
                <a:gd name="T6" fmla="*/ 186 w 207"/>
                <a:gd name="T7" fmla="*/ 120 h 180"/>
                <a:gd name="T8" fmla="*/ 207 w 207"/>
                <a:gd name="T9" fmla="*/ 60 h 180"/>
                <a:gd name="T10" fmla="*/ 194 w 207"/>
                <a:gd name="T11" fmla="*/ 0 h 180"/>
                <a:gd name="T12" fmla="*/ 169 w 207"/>
                <a:gd name="T13" fmla="*/ 9 h 180"/>
                <a:gd name="T14" fmla="*/ 130 w 207"/>
                <a:gd name="T15" fmla="*/ 0 h 180"/>
                <a:gd name="T16" fmla="*/ 105 w 207"/>
                <a:gd name="T17" fmla="*/ 9 h 180"/>
                <a:gd name="T18" fmla="*/ 84 w 207"/>
                <a:gd name="T19" fmla="*/ 0 h 180"/>
                <a:gd name="T20" fmla="*/ 46 w 207"/>
                <a:gd name="T21" fmla="*/ 9 h 180"/>
                <a:gd name="T22" fmla="*/ 12 w 207"/>
                <a:gd name="T23" fmla="*/ 27 h 180"/>
                <a:gd name="T24" fmla="*/ 0 w 207"/>
                <a:gd name="T25" fmla="*/ 16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6" h="180">
                  <a:moveTo>
                    <a:pt x="0" y="162"/>
                  </a:moveTo>
                  <a:lnTo>
                    <a:pt x="122" y="144"/>
                  </a:lnTo>
                  <a:lnTo>
                    <a:pt x="140" y="180"/>
                  </a:lnTo>
                  <a:lnTo>
                    <a:pt x="186" y="120"/>
                  </a:lnTo>
                  <a:lnTo>
                    <a:pt x="207" y="60"/>
                  </a:lnTo>
                  <a:lnTo>
                    <a:pt x="194" y="0"/>
                  </a:lnTo>
                  <a:lnTo>
                    <a:pt x="169" y="9"/>
                  </a:lnTo>
                  <a:lnTo>
                    <a:pt x="130" y="0"/>
                  </a:lnTo>
                  <a:lnTo>
                    <a:pt x="105" y="9"/>
                  </a:lnTo>
                  <a:lnTo>
                    <a:pt x="84" y="0"/>
                  </a:lnTo>
                  <a:lnTo>
                    <a:pt x="46" y="9"/>
                  </a:lnTo>
                  <a:lnTo>
                    <a:pt x="12" y="27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30" name="Freeform 10">
              <a:extLst>
                <a:ext uri="{FF2B5EF4-FFF2-40B4-BE49-F238E27FC236}">
                  <a16:creationId xmlns:a16="http://schemas.microsoft.com/office/drawing/2014/main" id="{A675C395-FBF3-DCF1-58A5-A0832669D463}"/>
                </a:ext>
              </a:extLst>
            </p:cNvPr>
            <p:cNvSpPr/>
            <p:nvPr/>
          </p:nvSpPr>
          <p:spPr bwMode="auto">
            <a:xfrm>
              <a:off x="7055818" y="2223842"/>
              <a:ext cx="485561" cy="236986"/>
            </a:xfrm>
            <a:custGeom>
              <a:avLst/>
              <a:gdLst>
                <a:gd name="T0" fmla="*/ 281 w 281"/>
                <a:gd name="T1" fmla="*/ 9 h 143"/>
                <a:gd name="T2" fmla="*/ 234 w 281"/>
                <a:gd name="T3" fmla="*/ 83 h 143"/>
                <a:gd name="T4" fmla="*/ 242 w 281"/>
                <a:gd name="T5" fmla="*/ 120 h 143"/>
                <a:gd name="T6" fmla="*/ 234 w 281"/>
                <a:gd name="T7" fmla="*/ 143 h 143"/>
                <a:gd name="T8" fmla="*/ 204 w 281"/>
                <a:gd name="T9" fmla="*/ 143 h 143"/>
                <a:gd name="T10" fmla="*/ 196 w 281"/>
                <a:gd name="T11" fmla="*/ 101 h 143"/>
                <a:gd name="T12" fmla="*/ 179 w 281"/>
                <a:gd name="T13" fmla="*/ 101 h 143"/>
                <a:gd name="T14" fmla="*/ 157 w 281"/>
                <a:gd name="T15" fmla="*/ 92 h 143"/>
                <a:gd name="T16" fmla="*/ 140 w 281"/>
                <a:gd name="T17" fmla="*/ 111 h 143"/>
                <a:gd name="T18" fmla="*/ 124 w 281"/>
                <a:gd name="T19" fmla="*/ 101 h 143"/>
                <a:gd name="T20" fmla="*/ 68 w 281"/>
                <a:gd name="T21" fmla="*/ 143 h 143"/>
                <a:gd name="T22" fmla="*/ 55 w 281"/>
                <a:gd name="T23" fmla="*/ 101 h 143"/>
                <a:gd name="T24" fmla="*/ 22 w 281"/>
                <a:gd name="T25" fmla="*/ 60 h 143"/>
                <a:gd name="T26" fmla="*/ 0 w 281"/>
                <a:gd name="T27" fmla="*/ 0 h 143"/>
                <a:gd name="T28" fmla="*/ 281 w 281"/>
                <a:gd name="T29" fmla="*/ 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1" h="143">
                  <a:moveTo>
                    <a:pt x="281" y="9"/>
                  </a:moveTo>
                  <a:lnTo>
                    <a:pt x="234" y="83"/>
                  </a:lnTo>
                  <a:lnTo>
                    <a:pt x="242" y="120"/>
                  </a:lnTo>
                  <a:lnTo>
                    <a:pt x="234" y="143"/>
                  </a:lnTo>
                  <a:lnTo>
                    <a:pt x="204" y="143"/>
                  </a:lnTo>
                  <a:lnTo>
                    <a:pt x="196" y="101"/>
                  </a:lnTo>
                  <a:lnTo>
                    <a:pt x="179" y="101"/>
                  </a:lnTo>
                  <a:lnTo>
                    <a:pt x="157" y="92"/>
                  </a:lnTo>
                  <a:lnTo>
                    <a:pt x="140" y="111"/>
                  </a:lnTo>
                  <a:lnTo>
                    <a:pt x="124" y="101"/>
                  </a:lnTo>
                  <a:lnTo>
                    <a:pt x="68" y="143"/>
                  </a:lnTo>
                  <a:lnTo>
                    <a:pt x="55" y="101"/>
                  </a:lnTo>
                  <a:lnTo>
                    <a:pt x="22" y="60"/>
                  </a:lnTo>
                  <a:lnTo>
                    <a:pt x="0" y="0"/>
                  </a:lnTo>
                  <a:lnTo>
                    <a:pt x="28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31" name="Freeform 11">
              <a:extLst>
                <a:ext uri="{FF2B5EF4-FFF2-40B4-BE49-F238E27FC236}">
                  <a16:creationId xmlns:a16="http://schemas.microsoft.com/office/drawing/2014/main" id="{0A2CFB82-30D5-03F5-C472-D3492BDB861D}"/>
                </a:ext>
              </a:extLst>
            </p:cNvPr>
            <p:cNvSpPr/>
            <p:nvPr/>
          </p:nvSpPr>
          <p:spPr bwMode="auto">
            <a:xfrm>
              <a:off x="7067914" y="2832277"/>
              <a:ext cx="359419" cy="298304"/>
            </a:xfrm>
            <a:custGeom>
              <a:avLst/>
              <a:gdLst>
                <a:gd name="T0" fmla="*/ 0 w 208"/>
                <a:gd name="T1" fmla="*/ 162 h 180"/>
                <a:gd name="T2" fmla="*/ 123 w 208"/>
                <a:gd name="T3" fmla="*/ 144 h 180"/>
                <a:gd name="T4" fmla="*/ 141 w 208"/>
                <a:gd name="T5" fmla="*/ 180 h 180"/>
                <a:gd name="T6" fmla="*/ 186 w 208"/>
                <a:gd name="T7" fmla="*/ 120 h 180"/>
                <a:gd name="T8" fmla="*/ 208 w 208"/>
                <a:gd name="T9" fmla="*/ 60 h 180"/>
                <a:gd name="T10" fmla="*/ 195 w 208"/>
                <a:gd name="T11" fmla="*/ 0 h 180"/>
                <a:gd name="T12" fmla="*/ 169 w 208"/>
                <a:gd name="T13" fmla="*/ 10 h 180"/>
                <a:gd name="T14" fmla="*/ 131 w 208"/>
                <a:gd name="T15" fmla="*/ 0 h 180"/>
                <a:gd name="T16" fmla="*/ 106 w 208"/>
                <a:gd name="T17" fmla="*/ 10 h 180"/>
                <a:gd name="T18" fmla="*/ 84 w 208"/>
                <a:gd name="T19" fmla="*/ 0 h 180"/>
                <a:gd name="T20" fmla="*/ 47 w 208"/>
                <a:gd name="T21" fmla="*/ 10 h 180"/>
                <a:gd name="T22" fmla="*/ 12 w 208"/>
                <a:gd name="T23" fmla="*/ 28 h 180"/>
                <a:gd name="T24" fmla="*/ 0 w 208"/>
                <a:gd name="T25" fmla="*/ 162 h 180"/>
                <a:gd name="T26" fmla="*/ 0 w 208"/>
                <a:gd name="T27" fmla="*/ 16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8" h="180">
                  <a:moveTo>
                    <a:pt x="0" y="162"/>
                  </a:moveTo>
                  <a:lnTo>
                    <a:pt x="123" y="144"/>
                  </a:lnTo>
                  <a:lnTo>
                    <a:pt x="141" y="180"/>
                  </a:lnTo>
                  <a:lnTo>
                    <a:pt x="186" y="120"/>
                  </a:lnTo>
                  <a:lnTo>
                    <a:pt x="208" y="60"/>
                  </a:lnTo>
                  <a:lnTo>
                    <a:pt x="195" y="0"/>
                  </a:lnTo>
                  <a:lnTo>
                    <a:pt x="169" y="10"/>
                  </a:lnTo>
                  <a:lnTo>
                    <a:pt x="131" y="0"/>
                  </a:lnTo>
                  <a:lnTo>
                    <a:pt x="106" y="10"/>
                  </a:lnTo>
                  <a:lnTo>
                    <a:pt x="84" y="0"/>
                  </a:lnTo>
                  <a:lnTo>
                    <a:pt x="47" y="10"/>
                  </a:lnTo>
                  <a:lnTo>
                    <a:pt x="12" y="28"/>
                  </a:lnTo>
                  <a:lnTo>
                    <a:pt x="0" y="162"/>
                  </a:lnTo>
                  <a:lnTo>
                    <a:pt x="0" y="16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32" name="Freeform 12">
              <a:extLst>
                <a:ext uri="{FF2B5EF4-FFF2-40B4-BE49-F238E27FC236}">
                  <a16:creationId xmlns:a16="http://schemas.microsoft.com/office/drawing/2014/main" id="{13F9507C-1C5C-A231-74B7-DC2D3B2D9B4A}"/>
                </a:ext>
              </a:extLst>
            </p:cNvPr>
            <p:cNvSpPr/>
            <p:nvPr/>
          </p:nvSpPr>
          <p:spPr bwMode="auto">
            <a:xfrm>
              <a:off x="7052363" y="2197239"/>
              <a:ext cx="483834" cy="236986"/>
            </a:xfrm>
            <a:custGeom>
              <a:avLst/>
              <a:gdLst>
                <a:gd name="T0" fmla="*/ 280 w 280"/>
                <a:gd name="T1" fmla="*/ 8 h 143"/>
                <a:gd name="T2" fmla="*/ 234 w 280"/>
                <a:gd name="T3" fmla="*/ 83 h 143"/>
                <a:gd name="T4" fmla="*/ 242 w 280"/>
                <a:gd name="T5" fmla="*/ 120 h 143"/>
                <a:gd name="T6" fmla="*/ 234 w 280"/>
                <a:gd name="T7" fmla="*/ 143 h 143"/>
                <a:gd name="T8" fmla="*/ 204 w 280"/>
                <a:gd name="T9" fmla="*/ 143 h 143"/>
                <a:gd name="T10" fmla="*/ 195 w 280"/>
                <a:gd name="T11" fmla="*/ 101 h 143"/>
                <a:gd name="T12" fmla="*/ 178 w 280"/>
                <a:gd name="T13" fmla="*/ 101 h 143"/>
                <a:gd name="T14" fmla="*/ 157 w 280"/>
                <a:gd name="T15" fmla="*/ 91 h 143"/>
                <a:gd name="T16" fmla="*/ 140 w 280"/>
                <a:gd name="T17" fmla="*/ 110 h 143"/>
                <a:gd name="T18" fmla="*/ 123 w 280"/>
                <a:gd name="T19" fmla="*/ 101 h 143"/>
                <a:gd name="T20" fmla="*/ 68 w 280"/>
                <a:gd name="T21" fmla="*/ 143 h 143"/>
                <a:gd name="T22" fmla="*/ 55 w 280"/>
                <a:gd name="T23" fmla="*/ 101 h 143"/>
                <a:gd name="T24" fmla="*/ 21 w 280"/>
                <a:gd name="T25" fmla="*/ 60 h 143"/>
                <a:gd name="T26" fmla="*/ 0 w 280"/>
                <a:gd name="T27" fmla="*/ 0 h 143"/>
                <a:gd name="T28" fmla="*/ 280 w 280"/>
                <a:gd name="T29" fmla="*/ 8 h 143"/>
                <a:gd name="T30" fmla="*/ 280 w 280"/>
                <a:gd name="T31" fmla="*/ 8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0" h="143">
                  <a:moveTo>
                    <a:pt x="280" y="8"/>
                  </a:moveTo>
                  <a:lnTo>
                    <a:pt x="234" y="83"/>
                  </a:lnTo>
                  <a:lnTo>
                    <a:pt x="242" y="120"/>
                  </a:lnTo>
                  <a:lnTo>
                    <a:pt x="234" y="143"/>
                  </a:lnTo>
                  <a:lnTo>
                    <a:pt x="204" y="143"/>
                  </a:lnTo>
                  <a:lnTo>
                    <a:pt x="195" y="101"/>
                  </a:lnTo>
                  <a:lnTo>
                    <a:pt x="178" y="101"/>
                  </a:lnTo>
                  <a:lnTo>
                    <a:pt x="157" y="91"/>
                  </a:lnTo>
                  <a:lnTo>
                    <a:pt x="140" y="110"/>
                  </a:lnTo>
                  <a:lnTo>
                    <a:pt x="123" y="101"/>
                  </a:lnTo>
                  <a:lnTo>
                    <a:pt x="68" y="143"/>
                  </a:lnTo>
                  <a:lnTo>
                    <a:pt x="55" y="101"/>
                  </a:lnTo>
                  <a:lnTo>
                    <a:pt x="21" y="60"/>
                  </a:lnTo>
                  <a:lnTo>
                    <a:pt x="0" y="0"/>
                  </a:lnTo>
                  <a:lnTo>
                    <a:pt x="280" y="8"/>
                  </a:lnTo>
                  <a:lnTo>
                    <a:pt x="280" y="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33" name="Freeform 13">
              <a:extLst>
                <a:ext uri="{FF2B5EF4-FFF2-40B4-BE49-F238E27FC236}">
                  <a16:creationId xmlns:a16="http://schemas.microsoft.com/office/drawing/2014/main" id="{106C8585-8A84-0E3A-3D91-F6E86A4B97AF}"/>
                </a:ext>
              </a:extLst>
            </p:cNvPr>
            <p:cNvSpPr/>
            <p:nvPr/>
          </p:nvSpPr>
          <p:spPr bwMode="auto">
            <a:xfrm>
              <a:off x="8170365" y="3753703"/>
              <a:ext cx="513208" cy="459057"/>
            </a:xfrm>
            <a:custGeom>
              <a:avLst/>
              <a:gdLst>
                <a:gd name="T0" fmla="*/ 0 w 297"/>
                <a:gd name="T1" fmla="*/ 277 h 277"/>
                <a:gd name="T2" fmla="*/ 26 w 297"/>
                <a:gd name="T3" fmla="*/ 14 h 277"/>
                <a:gd name="T4" fmla="*/ 34 w 297"/>
                <a:gd name="T5" fmla="*/ 0 h 277"/>
                <a:gd name="T6" fmla="*/ 56 w 297"/>
                <a:gd name="T7" fmla="*/ 42 h 277"/>
                <a:gd name="T8" fmla="*/ 72 w 297"/>
                <a:gd name="T9" fmla="*/ 32 h 277"/>
                <a:gd name="T10" fmla="*/ 89 w 297"/>
                <a:gd name="T11" fmla="*/ 50 h 277"/>
                <a:gd name="T12" fmla="*/ 102 w 297"/>
                <a:gd name="T13" fmla="*/ 32 h 277"/>
                <a:gd name="T14" fmla="*/ 111 w 297"/>
                <a:gd name="T15" fmla="*/ 32 h 277"/>
                <a:gd name="T16" fmla="*/ 128 w 297"/>
                <a:gd name="T17" fmla="*/ 14 h 277"/>
                <a:gd name="T18" fmla="*/ 149 w 297"/>
                <a:gd name="T19" fmla="*/ 50 h 277"/>
                <a:gd name="T20" fmla="*/ 158 w 297"/>
                <a:gd name="T21" fmla="*/ 74 h 277"/>
                <a:gd name="T22" fmla="*/ 196 w 297"/>
                <a:gd name="T23" fmla="*/ 92 h 277"/>
                <a:gd name="T24" fmla="*/ 242 w 297"/>
                <a:gd name="T25" fmla="*/ 74 h 277"/>
                <a:gd name="T26" fmla="*/ 251 w 297"/>
                <a:gd name="T27" fmla="*/ 102 h 277"/>
                <a:gd name="T28" fmla="*/ 276 w 297"/>
                <a:gd name="T29" fmla="*/ 115 h 277"/>
                <a:gd name="T30" fmla="*/ 260 w 297"/>
                <a:gd name="T31" fmla="*/ 143 h 277"/>
                <a:gd name="T32" fmla="*/ 276 w 297"/>
                <a:gd name="T33" fmla="*/ 167 h 277"/>
                <a:gd name="T34" fmla="*/ 297 w 297"/>
                <a:gd name="T35" fmla="*/ 217 h 277"/>
                <a:gd name="T36" fmla="*/ 242 w 297"/>
                <a:gd name="T37" fmla="*/ 277 h 277"/>
                <a:gd name="T38" fmla="*/ 0 w 297"/>
                <a:gd name="T39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7" h="277">
                  <a:moveTo>
                    <a:pt x="0" y="277"/>
                  </a:moveTo>
                  <a:lnTo>
                    <a:pt x="26" y="14"/>
                  </a:lnTo>
                  <a:lnTo>
                    <a:pt x="34" y="0"/>
                  </a:lnTo>
                  <a:lnTo>
                    <a:pt x="56" y="42"/>
                  </a:lnTo>
                  <a:lnTo>
                    <a:pt x="72" y="32"/>
                  </a:lnTo>
                  <a:lnTo>
                    <a:pt x="89" y="50"/>
                  </a:lnTo>
                  <a:lnTo>
                    <a:pt x="102" y="32"/>
                  </a:lnTo>
                  <a:lnTo>
                    <a:pt x="111" y="32"/>
                  </a:lnTo>
                  <a:lnTo>
                    <a:pt x="128" y="14"/>
                  </a:lnTo>
                  <a:lnTo>
                    <a:pt x="149" y="50"/>
                  </a:lnTo>
                  <a:lnTo>
                    <a:pt x="158" y="74"/>
                  </a:lnTo>
                  <a:lnTo>
                    <a:pt x="196" y="92"/>
                  </a:lnTo>
                  <a:lnTo>
                    <a:pt x="242" y="74"/>
                  </a:lnTo>
                  <a:lnTo>
                    <a:pt x="251" y="102"/>
                  </a:lnTo>
                  <a:lnTo>
                    <a:pt x="276" y="115"/>
                  </a:lnTo>
                  <a:lnTo>
                    <a:pt x="260" y="143"/>
                  </a:lnTo>
                  <a:lnTo>
                    <a:pt x="276" y="167"/>
                  </a:lnTo>
                  <a:lnTo>
                    <a:pt x="297" y="217"/>
                  </a:lnTo>
                  <a:lnTo>
                    <a:pt x="242" y="277"/>
                  </a:lnTo>
                  <a:lnTo>
                    <a:pt x="0" y="2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34" name="Freeform 14">
              <a:extLst>
                <a:ext uri="{FF2B5EF4-FFF2-40B4-BE49-F238E27FC236}">
                  <a16:creationId xmlns:a16="http://schemas.microsoft.com/office/drawing/2014/main" id="{1D70BDEE-1274-CCB8-DF4B-06C6A5A9523D}"/>
                </a:ext>
              </a:extLst>
            </p:cNvPr>
            <p:cNvSpPr/>
            <p:nvPr/>
          </p:nvSpPr>
          <p:spPr bwMode="auto">
            <a:xfrm>
              <a:off x="6639378" y="2223842"/>
              <a:ext cx="533944" cy="366250"/>
            </a:xfrm>
            <a:custGeom>
              <a:avLst/>
              <a:gdLst>
                <a:gd name="T0" fmla="*/ 0 w 309"/>
                <a:gd name="T1" fmla="*/ 120 h 221"/>
                <a:gd name="T2" fmla="*/ 29 w 309"/>
                <a:gd name="T3" fmla="*/ 83 h 221"/>
                <a:gd name="T4" fmla="*/ 29 w 309"/>
                <a:gd name="T5" fmla="*/ 32 h 221"/>
                <a:gd name="T6" fmla="*/ 47 w 309"/>
                <a:gd name="T7" fmla="*/ 0 h 221"/>
                <a:gd name="T8" fmla="*/ 241 w 309"/>
                <a:gd name="T9" fmla="*/ 0 h 221"/>
                <a:gd name="T10" fmla="*/ 263 w 309"/>
                <a:gd name="T11" fmla="*/ 60 h 221"/>
                <a:gd name="T12" fmla="*/ 296 w 309"/>
                <a:gd name="T13" fmla="*/ 101 h 221"/>
                <a:gd name="T14" fmla="*/ 309 w 309"/>
                <a:gd name="T15" fmla="*/ 143 h 221"/>
                <a:gd name="T16" fmla="*/ 288 w 309"/>
                <a:gd name="T17" fmla="*/ 153 h 221"/>
                <a:gd name="T18" fmla="*/ 263 w 309"/>
                <a:gd name="T19" fmla="*/ 143 h 221"/>
                <a:gd name="T20" fmla="*/ 241 w 309"/>
                <a:gd name="T21" fmla="*/ 143 h 221"/>
                <a:gd name="T22" fmla="*/ 233 w 309"/>
                <a:gd name="T23" fmla="*/ 203 h 221"/>
                <a:gd name="T24" fmla="*/ 204 w 309"/>
                <a:gd name="T25" fmla="*/ 194 h 221"/>
                <a:gd name="T26" fmla="*/ 169 w 309"/>
                <a:gd name="T27" fmla="*/ 221 h 221"/>
                <a:gd name="T28" fmla="*/ 110 w 309"/>
                <a:gd name="T29" fmla="*/ 203 h 221"/>
                <a:gd name="T30" fmla="*/ 67 w 309"/>
                <a:gd name="T31" fmla="*/ 161 h 221"/>
                <a:gd name="T32" fmla="*/ 8 w 309"/>
                <a:gd name="T33" fmla="*/ 120 h 221"/>
                <a:gd name="T34" fmla="*/ 0 w 309"/>
                <a:gd name="T35" fmla="*/ 12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9" h="221">
                  <a:moveTo>
                    <a:pt x="0" y="120"/>
                  </a:moveTo>
                  <a:lnTo>
                    <a:pt x="29" y="83"/>
                  </a:lnTo>
                  <a:lnTo>
                    <a:pt x="29" y="32"/>
                  </a:lnTo>
                  <a:lnTo>
                    <a:pt x="47" y="0"/>
                  </a:lnTo>
                  <a:lnTo>
                    <a:pt x="241" y="0"/>
                  </a:lnTo>
                  <a:lnTo>
                    <a:pt x="263" y="60"/>
                  </a:lnTo>
                  <a:lnTo>
                    <a:pt x="296" y="101"/>
                  </a:lnTo>
                  <a:lnTo>
                    <a:pt x="309" y="143"/>
                  </a:lnTo>
                  <a:lnTo>
                    <a:pt x="288" y="153"/>
                  </a:lnTo>
                  <a:lnTo>
                    <a:pt x="263" y="143"/>
                  </a:lnTo>
                  <a:lnTo>
                    <a:pt x="241" y="143"/>
                  </a:lnTo>
                  <a:lnTo>
                    <a:pt x="233" y="203"/>
                  </a:lnTo>
                  <a:lnTo>
                    <a:pt x="204" y="194"/>
                  </a:lnTo>
                  <a:lnTo>
                    <a:pt x="169" y="221"/>
                  </a:lnTo>
                  <a:lnTo>
                    <a:pt x="110" y="203"/>
                  </a:lnTo>
                  <a:lnTo>
                    <a:pt x="67" y="161"/>
                  </a:lnTo>
                  <a:lnTo>
                    <a:pt x="8" y="120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35" name="Freeform 15">
              <a:extLst>
                <a:ext uri="{FF2B5EF4-FFF2-40B4-BE49-F238E27FC236}">
                  <a16:creationId xmlns:a16="http://schemas.microsoft.com/office/drawing/2014/main" id="{88F7FE6E-C2C4-892C-87BF-17DD9FDAB9AE}"/>
                </a:ext>
              </a:extLst>
            </p:cNvPr>
            <p:cNvSpPr/>
            <p:nvPr/>
          </p:nvSpPr>
          <p:spPr bwMode="auto">
            <a:xfrm>
              <a:off x="8166907" y="3748732"/>
              <a:ext cx="511480" cy="460714"/>
            </a:xfrm>
            <a:custGeom>
              <a:avLst/>
              <a:gdLst>
                <a:gd name="T0" fmla="*/ 0 w 296"/>
                <a:gd name="T1" fmla="*/ 278 h 278"/>
                <a:gd name="T2" fmla="*/ 25 w 296"/>
                <a:gd name="T3" fmla="*/ 15 h 278"/>
                <a:gd name="T4" fmla="*/ 34 w 296"/>
                <a:gd name="T5" fmla="*/ 0 h 278"/>
                <a:gd name="T6" fmla="*/ 55 w 296"/>
                <a:gd name="T7" fmla="*/ 42 h 278"/>
                <a:gd name="T8" fmla="*/ 72 w 296"/>
                <a:gd name="T9" fmla="*/ 33 h 278"/>
                <a:gd name="T10" fmla="*/ 89 w 296"/>
                <a:gd name="T11" fmla="*/ 51 h 278"/>
                <a:gd name="T12" fmla="*/ 102 w 296"/>
                <a:gd name="T13" fmla="*/ 33 h 278"/>
                <a:gd name="T14" fmla="*/ 110 w 296"/>
                <a:gd name="T15" fmla="*/ 33 h 278"/>
                <a:gd name="T16" fmla="*/ 127 w 296"/>
                <a:gd name="T17" fmla="*/ 15 h 278"/>
                <a:gd name="T18" fmla="*/ 149 w 296"/>
                <a:gd name="T19" fmla="*/ 51 h 278"/>
                <a:gd name="T20" fmla="*/ 157 w 296"/>
                <a:gd name="T21" fmla="*/ 75 h 278"/>
                <a:gd name="T22" fmla="*/ 196 w 296"/>
                <a:gd name="T23" fmla="*/ 93 h 278"/>
                <a:gd name="T24" fmla="*/ 241 w 296"/>
                <a:gd name="T25" fmla="*/ 75 h 278"/>
                <a:gd name="T26" fmla="*/ 251 w 296"/>
                <a:gd name="T27" fmla="*/ 102 h 278"/>
                <a:gd name="T28" fmla="*/ 276 w 296"/>
                <a:gd name="T29" fmla="*/ 116 h 278"/>
                <a:gd name="T30" fmla="*/ 259 w 296"/>
                <a:gd name="T31" fmla="*/ 143 h 278"/>
                <a:gd name="T32" fmla="*/ 276 w 296"/>
                <a:gd name="T33" fmla="*/ 167 h 278"/>
                <a:gd name="T34" fmla="*/ 296 w 296"/>
                <a:gd name="T35" fmla="*/ 218 h 278"/>
                <a:gd name="T36" fmla="*/ 241 w 296"/>
                <a:gd name="T37" fmla="*/ 278 h 278"/>
                <a:gd name="T38" fmla="*/ 0 w 296"/>
                <a:gd name="T39" fmla="*/ 278 h 278"/>
                <a:gd name="T40" fmla="*/ 0 w 296"/>
                <a:gd name="T41" fmla="*/ 27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96" h="278">
                  <a:moveTo>
                    <a:pt x="0" y="278"/>
                  </a:moveTo>
                  <a:lnTo>
                    <a:pt x="25" y="15"/>
                  </a:lnTo>
                  <a:lnTo>
                    <a:pt x="34" y="0"/>
                  </a:lnTo>
                  <a:lnTo>
                    <a:pt x="55" y="42"/>
                  </a:lnTo>
                  <a:lnTo>
                    <a:pt x="72" y="33"/>
                  </a:lnTo>
                  <a:lnTo>
                    <a:pt x="89" y="51"/>
                  </a:lnTo>
                  <a:lnTo>
                    <a:pt x="102" y="33"/>
                  </a:lnTo>
                  <a:lnTo>
                    <a:pt x="110" y="33"/>
                  </a:lnTo>
                  <a:lnTo>
                    <a:pt x="127" y="15"/>
                  </a:lnTo>
                  <a:lnTo>
                    <a:pt x="149" y="51"/>
                  </a:lnTo>
                  <a:lnTo>
                    <a:pt x="157" y="75"/>
                  </a:lnTo>
                  <a:lnTo>
                    <a:pt x="196" y="93"/>
                  </a:lnTo>
                  <a:lnTo>
                    <a:pt x="241" y="75"/>
                  </a:lnTo>
                  <a:lnTo>
                    <a:pt x="251" y="102"/>
                  </a:lnTo>
                  <a:lnTo>
                    <a:pt x="276" y="116"/>
                  </a:lnTo>
                  <a:lnTo>
                    <a:pt x="259" y="143"/>
                  </a:lnTo>
                  <a:lnTo>
                    <a:pt x="276" y="167"/>
                  </a:lnTo>
                  <a:lnTo>
                    <a:pt x="296" y="218"/>
                  </a:lnTo>
                  <a:lnTo>
                    <a:pt x="241" y="278"/>
                  </a:lnTo>
                  <a:lnTo>
                    <a:pt x="0" y="278"/>
                  </a:lnTo>
                  <a:lnTo>
                    <a:pt x="0" y="27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36" name="Freeform 16">
              <a:extLst>
                <a:ext uri="{FF2B5EF4-FFF2-40B4-BE49-F238E27FC236}">
                  <a16:creationId xmlns:a16="http://schemas.microsoft.com/office/drawing/2014/main" id="{E216AA76-771F-E029-FD98-433A19F80FCF}"/>
                </a:ext>
              </a:extLst>
            </p:cNvPr>
            <p:cNvSpPr/>
            <p:nvPr/>
          </p:nvSpPr>
          <p:spPr bwMode="auto">
            <a:xfrm>
              <a:off x="6634195" y="2197240"/>
              <a:ext cx="535672" cy="366250"/>
            </a:xfrm>
            <a:custGeom>
              <a:avLst/>
              <a:gdLst>
                <a:gd name="T0" fmla="*/ 0 w 310"/>
                <a:gd name="T1" fmla="*/ 120 h 221"/>
                <a:gd name="T2" fmla="*/ 29 w 310"/>
                <a:gd name="T3" fmla="*/ 83 h 221"/>
                <a:gd name="T4" fmla="*/ 29 w 310"/>
                <a:gd name="T5" fmla="*/ 31 h 221"/>
                <a:gd name="T6" fmla="*/ 47 w 310"/>
                <a:gd name="T7" fmla="*/ 0 h 221"/>
                <a:gd name="T8" fmla="*/ 242 w 310"/>
                <a:gd name="T9" fmla="*/ 0 h 221"/>
                <a:gd name="T10" fmla="*/ 263 w 310"/>
                <a:gd name="T11" fmla="*/ 60 h 221"/>
                <a:gd name="T12" fmla="*/ 297 w 310"/>
                <a:gd name="T13" fmla="*/ 101 h 221"/>
                <a:gd name="T14" fmla="*/ 310 w 310"/>
                <a:gd name="T15" fmla="*/ 143 h 221"/>
                <a:gd name="T16" fmla="*/ 288 w 310"/>
                <a:gd name="T17" fmla="*/ 152 h 221"/>
                <a:gd name="T18" fmla="*/ 263 w 310"/>
                <a:gd name="T19" fmla="*/ 143 h 221"/>
                <a:gd name="T20" fmla="*/ 242 w 310"/>
                <a:gd name="T21" fmla="*/ 143 h 221"/>
                <a:gd name="T22" fmla="*/ 233 w 310"/>
                <a:gd name="T23" fmla="*/ 203 h 221"/>
                <a:gd name="T24" fmla="*/ 204 w 310"/>
                <a:gd name="T25" fmla="*/ 193 h 221"/>
                <a:gd name="T26" fmla="*/ 170 w 310"/>
                <a:gd name="T27" fmla="*/ 221 h 221"/>
                <a:gd name="T28" fmla="*/ 111 w 310"/>
                <a:gd name="T29" fmla="*/ 203 h 221"/>
                <a:gd name="T30" fmla="*/ 68 w 310"/>
                <a:gd name="T31" fmla="*/ 161 h 221"/>
                <a:gd name="T32" fmla="*/ 9 w 310"/>
                <a:gd name="T33" fmla="*/ 120 h 221"/>
                <a:gd name="T34" fmla="*/ 0 w 310"/>
                <a:gd name="T35" fmla="*/ 120 h 221"/>
                <a:gd name="T36" fmla="*/ 0 w 310"/>
                <a:gd name="T37" fmla="*/ 12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0" h="221">
                  <a:moveTo>
                    <a:pt x="0" y="120"/>
                  </a:moveTo>
                  <a:lnTo>
                    <a:pt x="29" y="83"/>
                  </a:lnTo>
                  <a:lnTo>
                    <a:pt x="29" y="31"/>
                  </a:lnTo>
                  <a:lnTo>
                    <a:pt x="47" y="0"/>
                  </a:lnTo>
                  <a:lnTo>
                    <a:pt x="242" y="0"/>
                  </a:lnTo>
                  <a:lnTo>
                    <a:pt x="263" y="60"/>
                  </a:lnTo>
                  <a:lnTo>
                    <a:pt x="297" y="101"/>
                  </a:lnTo>
                  <a:lnTo>
                    <a:pt x="310" y="143"/>
                  </a:lnTo>
                  <a:lnTo>
                    <a:pt x="288" y="152"/>
                  </a:lnTo>
                  <a:lnTo>
                    <a:pt x="263" y="143"/>
                  </a:lnTo>
                  <a:lnTo>
                    <a:pt x="242" y="143"/>
                  </a:lnTo>
                  <a:lnTo>
                    <a:pt x="233" y="203"/>
                  </a:lnTo>
                  <a:lnTo>
                    <a:pt x="204" y="193"/>
                  </a:lnTo>
                  <a:lnTo>
                    <a:pt x="170" y="221"/>
                  </a:lnTo>
                  <a:lnTo>
                    <a:pt x="111" y="203"/>
                  </a:lnTo>
                  <a:lnTo>
                    <a:pt x="68" y="161"/>
                  </a:lnTo>
                  <a:lnTo>
                    <a:pt x="9" y="120"/>
                  </a:lnTo>
                  <a:lnTo>
                    <a:pt x="0" y="120"/>
                  </a:lnTo>
                  <a:lnTo>
                    <a:pt x="0" y="12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37" name="Freeform 17">
              <a:extLst>
                <a:ext uri="{FF2B5EF4-FFF2-40B4-BE49-F238E27FC236}">
                  <a16:creationId xmlns:a16="http://schemas.microsoft.com/office/drawing/2014/main" id="{FB897C03-8593-5E55-7416-C8F7C55E2C3F}"/>
                </a:ext>
              </a:extLst>
            </p:cNvPr>
            <p:cNvSpPr/>
            <p:nvPr/>
          </p:nvSpPr>
          <p:spPr bwMode="auto">
            <a:xfrm>
              <a:off x="6273048" y="2570432"/>
              <a:ext cx="380154" cy="397737"/>
            </a:xfrm>
            <a:custGeom>
              <a:avLst/>
              <a:gdLst>
                <a:gd name="T0" fmla="*/ 16 w 220"/>
                <a:gd name="T1" fmla="*/ 102 h 240"/>
                <a:gd name="T2" fmla="*/ 38 w 220"/>
                <a:gd name="T3" fmla="*/ 102 h 240"/>
                <a:gd name="T4" fmla="*/ 110 w 220"/>
                <a:gd name="T5" fmla="*/ 0 h 240"/>
                <a:gd name="T6" fmla="*/ 118 w 220"/>
                <a:gd name="T7" fmla="*/ 10 h 240"/>
                <a:gd name="T8" fmla="*/ 110 w 220"/>
                <a:gd name="T9" fmla="*/ 42 h 240"/>
                <a:gd name="T10" fmla="*/ 165 w 220"/>
                <a:gd name="T11" fmla="*/ 78 h 240"/>
                <a:gd name="T12" fmla="*/ 165 w 220"/>
                <a:gd name="T13" fmla="*/ 111 h 240"/>
                <a:gd name="T14" fmla="*/ 220 w 220"/>
                <a:gd name="T15" fmla="*/ 143 h 240"/>
                <a:gd name="T16" fmla="*/ 174 w 220"/>
                <a:gd name="T17" fmla="*/ 212 h 240"/>
                <a:gd name="T18" fmla="*/ 127 w 220"/>
                <a:gd name="T19" fmla="*/ 203 h 240"/>
                <a:gd name="T20" fmla="*/ 110 w 220"/>
                <a:gd name="T21" fmla="*/ 190 h 240"/>
                <a:gd name="T22" fmla="*/ 93 w 220"/>
                <a:gd name="T23" fmla="*/ 222 h 240"/>
                <a:gd name="T24" fmla="*/ 63 w 220"/>
                <a:gd name="T25" fmla="*/ 240 h 240"/>
                <a:gd name="T26" fmla="*/ 25 w 220"/>
                <a:gd name="T27" fmla="*/ 212 h 240"/>
                <a:gd name="T28" fmla="*/ 16 w 220"/>
                <a:gd name="T29" fmla="*/ 203 h 240"/>
                <a:gd name="T30" fmla="*/ 25 w 220"/>
                <a:gd name="T31" fmla="*/ 180 h 240"/>
                <a:gd name="T32" fmla="*/ 0 w 220"/>
                <a:gd name="T33" fmla="*/ 120 h 240"/>
                <a:gd name="T34" fmla="*/ 16 w 220"/>
                <a:gd name="T35" fmla="*/ 10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0" h="240">
                  <a:moveTo>
                    <a:pt x="16" y="102"/>
                  </a:moveTo>
                  <a:lnTo>
                    <a:pt x="38" y="102"/>
                  </a:lnTo>
                  <a:lnTo>
                    <a:pt x="110" y="0"/>
                  </a:lnTo>
                  <a:lnTo>
                    <a:pt x="118" y="10"/>
                  </a:lnTo>
                  <a:lnTo>
                    <a:pt x="110" y="42"/>
                  </a:lnTo>
                  <a:lnTo>
                    <a:pt x="165" y="78"/>
                  </a:lnTo>
                  <a:lnTo>
                    <a:pt x="165" y="111"/>
                  </a:lnTo>
                  <a:lnTo>
                    <a:pt x="220" y="143"/>
                  </a:lnTo>
                  <a:lnTo>
                    <a:pt x="174" y="212"/>
                  </a:lnTo>
                  <a:lnTo>
                    <a:pt x="127" y="203"/>
                  </a:lnTo>
                  <a:lnTo>
                    <a:pt x="110" y="190"/>
                  </a:lnTo>
                  <a:lnTo>
                    <a:pt x="93" y="222"/>
                  </a:lnTo>
                  <a:lnTo>
                    <a:pt x="63" y="240"/>
                  </a:lnTo>
                  <a:lnTo>
                    <a:pt x="25" y="212"/>
                  </a:lnTo>
                  <a:lnTo>
                    <a:pt x="16" y="203"/>
                  </a:lnTo>
                  <a:lnTo>
                    <a:pt x="25" y="180"/>
                  </a:lnTo>
                  <a:lnTo>
                    <a:pt x="0" y="120"/>
                  </a:lnTo>
                  <a:lnTo>
                    <a:pt x="16" y="102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38" name="Freeform 18">
              <a:extLst>
                <a:ext uri="{FF2B5EF4-FFF2-40B4-BE49-F238E27FC236}">
                  <a16:creationId xmlns:a16="http://schemas.microsoft.com/office/drawing/2014/main" id="{3479319E-A417-1567-815D-5EC53387D3E2}"/>
                </a:ext>
              </a:extLst>
            </p:cNvPr>
            <p:cNvSpPr/>
            <p:nvPr/>
          </p:nvSpPr>
          <p:spPr bwMode="auto">
            <a:xfrm>
              <a:off x="6381909" y="2881993"/>
              <a:ext cx="661815" cy="490545"/>
            </a:xfrm>
            <a:custGeom>
              <a:avLst/>
              <a:gdLst>
                <a:gd name="T0" fmla="*/ 47 w 383"/>
                <a:gd name="T1" fmla="*/ 0 h 296"/>
                <a:gd name="T2" fmla="*/ 64 w 383"/>
                <a:gd name="T3" fmla="*/ 15 h 296"/>
                <a:gd name="T4" fmla="*/ 111 w 383"/>
                <a:gd name="T5" fmla="*/ 24 h 296"/>
                <a:gd name="T6" fmla="*/ 170 w 383"/>
                <a:gd name="T7" fmla="*/ 84 h 296"/>
                <a:gd name="T8" fmla="*/ 216 w 383"/>
                <a:gd name="T9" fmla="*/ 102 h 296"/>
                <a:gd name="T10" fmla="*/ 234 w 383"/>
                <a:gd name="T11" fmla="*/ 125 h 296"/>
                <a:gd name="T12" fmla="*/ 234 w 383"/>
                <a:gd name="T13" fmla="*/ 117 h 296"/>
                <a:gd name="T14" fmla="*/ 271 w 383"/>
                <a:gd name="T15" fmla="*/ 153 h 296"/>
                <a:gd name="T16" fmla="*/ 336 w 383"/>
                <a:gd name="T17" fmla="*/ 143 h 296"/>
                <a:gd name="T18" fmla="*/ 365 w 383"/>
                <a:gd name="T19" fmla="*/ 167 h 296"/>
                <a:gd name="T20" fmla="*/ 383 w 383"/>
                <a:gd name="T21" fmla="*/ 153 h 296"/>
                <a:gd name="T22" fmla="*/ 281 w 383"/>
                <a:gd name="T23" fmla="*/ 296 h 296"/>
                <a:gd name="T24" fmla="*/ 251 w 383"/>
                <a:gd name="T25" fmla="*/ 296 h 296"/>
                <a:gd name="T26" fmla="*/ 242 w 383"/>
                <a:gd name="T27" fmla="*/ 287 h 296"/>
                <a:gd name="T28" fmla="*/ 216 w 383"/>
                <a:gd name="T29" fmla="*/ 296 h 296"/>
                <a:gd name="T30" fmla="*/ 179 w 383"/>
                <a:gd name="T31" fmla="*/ 287 h 296"/>
                <a:gd name="T32" fmla="*/ 170 w 383"/>
                <a:gd name="T33" fmla="*/ 264 h 296"/>
                <a:gd name="T34" fmla="*/ 140 w 383"/>
                <a:gd name="T35" fmla="*/ 255 h 296"/>
                <a:gd name="T36" fmla="*/ 102 w 383"/>
                <a:gd name="T37" fmla="*/ 287 h 296"/>
                <a:gd name="T38" fmla="*/ 77 w 383"/>
                <a:gd name="T39" fmla="*/ 195 h 296"/>
                <a:gd name="T40" fmla="*/ 0 w 383"/>
                <a:gd name="T41" fmla="*/ 135 h 296"/>
                <a:gd name="T42" fmla="*/ 39 w 383"/>
                <a:gd name="T43" fmla="*/ 102 h 296"/>
                <a:gd name="T44" fmla="*/ 47 w 383"/>
                <a:gd name="T45" fmla="*/ 84 h 296"/>
                <a:gd name="T46" fmla="*/ 30 w 383"/>
                <a:gd name="T47" fmla="*/ 33 h 296"/>
                <a:gd name="T48" fmla="*/ 47 w 383"/>
                <a:gd name="T49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3" h="296">
                  <a:moveTo>
                    <a:pt x="47" y="0"/>
                  </a:moveTo>
                  <a:lnTo>
                    <a:pt x="64" y="15"/>
                  </a:lnTo>
                  <a:lnTo>
                    <a:pt x="111" y="24"/>
                  </a:lnTo>
                  <a:lnTo>
                    <a:pt x="170" y="84"/>
                  </a:lnTo>
                  <a:lnTo>
                    <a:pt x="216" y="102"/>
                  </a:lnTo>
                  <a:lnTo>
                    <a:pt x="234" y="125"/>
                  </a:lnTo>
                  <a:lnTo>
                    <a:pt x="234" y="117"/>
                  </a:lnTo>
                  <a:lnTo>
                    <a:pt x="271" y="153"/>
                  </a:lnTo>
                  <a:lnTo>
                    <a:pt x="336" y="143"/>
                  </a:lnTo>
                  <a:lnTo>
                    <a:pt x="365" y="167"/>
                  </a:lnTo>
                  <a:lnTo>
                    <a:pt x="383" y="153"/>
                  </a:lnTo>
                  <a:lnTo>
                    <a:pt x="281" y="296"/>
                  </a:lnTo>
                  <a:lnTo>
                    <a:pt x="251" y="296"/>
                  </a:lnTo>
                  <a:lnTo>
                    <a:pt x="242" y="287"/>
                  </a:lnTo>
                  <a:lnTo>
                    <a:pt x="216" y="296"/>
                  </a:lnTo>
                  <a:lnTo>
                    <a:pt x="179" y="287"/>
                  </a:lnTo>
                  <a:lnTo>
                    <a:pt x="170" y="264"/>
                  </a:lnTo>
                  <a:lnTo>
                    <a:pt x="140" y="255"/>
                  </a:lnTo>
                  <a:lnTo>
                    <a:pt x="102" y="287"/>
                  </a:lnTo>
                  <a:lnTo>
                    <a:pt x="77" y="195"/>
                  </a:lnTo>
                  <a:lnTo>
                    <a:pt x="0" y="135"/>
                  </a:lnTo>
                  <a:lnTo>
                    <a:pt x="39" y="102"/>
                  </a:lnTo>
                  <a:lnTo>
                    <a:pt x="47" y="84"/>
                  </a:lnTo>
                  <a:lnTo>
                    <a:pt x="30" y="3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39" name="Freeform 19">
              <a:extLst>
                <a:ext uri="{FF2B5EF4-FFF2-40B4-BE49-F238E27FC236}">
                  <a16:creationId xmlns:a16="http://schemas.microsoft.com/office/drawing/2014/main" id="{CC8D4328-034D-A5C0-AB33-FD19CA2D6403}"/>
                </a:ext>
              </a:extLst>
            </p:cNvPr>
            <p:cNvSpPr/>
            <p:nvPr/>
          </p:nvSpPr>
          <p:spPr bwMode="auto">
            <a:xfrm>
              <a:off x="6267863" y="2567118"/>
              <a:ext cx="381882" cy="397737"/>
            </a:xfrm>
            <a:custGeom>
              <a:avLst/>
              <a:gdLst>
                <a:gd name="T0" fmla="*/ 17 w 221"/>
                <a:gd name="T1" fmla="*/ 102 h 240"/>
                <a:gd name="T2" fmla="*/ 39 w 221"/>
                <a:gd name="T3" fmla="*/ 102 h 240"/>
                <a:gd name="T4" fmla="*/ 111 w 221"/>
                <a:gd name="T5" fmla="*/ 0 h 240"/>
                <a:gd name="T6" fmla="*/ 119 w 221"/>
                <a:gd name="T7" fmla="*/ 9 h 240"/>
                <a:gd name="T8" fmla="*/ 111 w 221"/>
                <a:gd name="T9" fmla="*/ 42 h 240"/>
                <a:gd name="T10" fmla="*/ 166 w 221"/>
                <a:gd name="T11" fmla="*/ 78 h 240"/>
                <a:gd name="T12" fmla="*/ 166 w 221"/>
                <a:gd name="T13" fmla="*/ 110 h 240"/>
                <a:gd name="T14" fmla="*/ 221 w 221"/>
                <a:gd name="T15" fmla="*/ 142 h 240"/>
                <a:gd name="T16" fmla="*/ 174 w 221"/>
                <a:gd name="T17" fmla="*/ 212 h 240"/>
                <a:gd name="T18" fmla="*/ 127 w 221"/>
                <a:gd name="T19" fmla="*/ 202 h 240"/>
                <a:gd name="T20" fmla="*/ 111 w 221"/>
                <a:gd name="T21" fmla="*/ 189 h 240"/>
                <a:gd name="T22" fmla="*/ 94 w 221"/>
                <a:gd name="T23" fmla="*/ 222 h 240"/>
                <a:gd name="T24" fmla="*/ 64 w 221"/>
                <a:gd name="T25" fmla="*/ 240 h 240"/>
                <a:gd name="T26" fmla="*/ 25 w 221"/>
                <a:gd name="T27" fmla="*/ 212 h 240"/>
                <a:gd name="T28" fmla="*/ 17 w 221"/>
                <a:gd name="T29" fmla="*/ 202 h 240"/>
                <a:gd name="T30" fmla="*/ 25 w 221"/>
                <a:gd name="T31" fmla="*/ 180 h 240"/>
                <a:gd name="T32" fmla="*/ 0 w 221"/>
                <a:gd name="T33" fmla="*/ 120 h 240"/>
                <a:gd name="T34" fmla="*/ 17 w 221"/>
                <a:gd name="T35" fmla="*/ 102 h 240"/>
                <a:gd name="T36" fmla="*/ 17 w 221"/>
                <a:gd name="T37" fmla="*/ 10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1" h="240">
                  <a:moveTo>
                    <a:pt x="17" y="102"/>
                  </a:moveTo>
                  <a:lnTo>
                    <a:pt x="39" y="102"/>
                  </a:lnTo>
                  <a:lnTo>
                    <a:pt x="111" y="0"/>
                  </a:lnTo>
                  <a:lnTo>
                    <a:pt x="119" y="9"/>
                  </a:lnTo>
                  <a:lnTo>
                    <a:pt x="111" y="42"/>
                  </a:lnTo>
                  <a:lnTo>
                    <a:pt x="166" y="78"/>
                  </a:lnTo>
                  <a:lnTo>
                    <a:pt x="166" y="110"/>
                  </a:lnTo>
                  <a:lnTo>
                    <a:pt x="221" y="142"/>
                  </a:lnTo>
                  <a:lnTo>
                    <a:pt x="174" y="212"/>
                  </a:lnTo>
                  <a:lnTo>
                    <a:pt x="127" y="202"/>
                  </a:lnTo>
                  <a:lnTo>
                    <a:pt x="111" y="189"/>
                  </a:lnTo>
                  <a:lnTo>
                    <a:pt x="94" y="222"/>
                  </a:lnTo>
                  <a:lnTo>
                    <a:pt x="64" y="240"/>
                  </a:lnTo>
                  <a:lnTo>
                    <a:pt x="25" y="212"/>
                  </a:lnTo>
                  <a:lnTo>
                    <a:pt x="17" y="202"/>
                  </a:lnTo>
                  <a:lnTo>
                    <a:pt x="25" y="180"/>
                  </a:lnTo>
                  <a:lnTo>
                    <a:pt x="0" y="120"/>
                  </a:lnTo>
                  <a:lnTo>
                    <a:pt x="17" y="102"/>
                  </a:lnTo>
                  <a:lnTo>
                    <a:pt x="17" y="10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40" name="Freeform 20">
              <a:extLst>
                <a:ext uri="{FF2B5EF4-FFF2-40B4-BE49-F238E27FC236}">
                  <a16:creationId xmlns:a16="http://schemas.microsoft.com/office/drawing/2014/main" id="{38B6F1A2-3B7F-8CF7-225E-002D5030F940}"/>
                </a:ext>
              </a:extLst>
            </p:cNvPr>
            <p:cNvSpPr/>
            <p:nvPr/>
          </p:nvSpPr>
          <p:spPr bwMode="auto">
            <a:xfrm>
              <a:off x="6378454" y="2878681"/>
              <a:ext cx="660086" cy="488887"/>
            </a:xfrm>
            <a:custGeom>
              <a:avLst/>
              <a:gdLst>
                <a:gd name="T0" fmla="*/ 47 w 382"/>
                <a:gd name="T1" fmla="*/ 0 h 295"/>
                <a:gd name="T2" fmla="*/ 63 w 382"/>
                <a:gd name="T3" fmla="*/ 14 h 295"/>
                <a:gd name="T4" fmla="*/ 110 w 382"/>
                <a:gd name="T5" fmla="*/ 24 h 295"/>
                <a:gd name="T6" fmla="*/ 170 w 382"/>
                <a:gd name="T7" fmla="*/ 84 h 295"/>
                <a:gd name="T8" fmla="*/ 216 w 382"/>
                <a:gd name="T9" fmla="*/ 102 h 295"/>
                <a:gd name="T10" fmla="*/ 234 w 382"/>
                <a:gd name="T11" fmla="*/ 125 h 295"/>
                <a:gd name="T12" fmla="*/ 234 w 382"/>
                <a:gd name="T13" fmla="*/ 116 h 295"/>
                <a:gd name="T14" fmla="*/ 271 w 382"/>
                <a:gd name="T15" fmla="*/ 152 h 295"/>
                <a:gd name="T16" fmla="*/ 336 w 382"/>
                <a:gd name="T17" fmla="*/ 143 h 295"/>
                <a:gd name="T18" fmla="*/ 364 w 382"/>
                <a:gd name="T19" fmla="*/ 167 h 295"/>
                <a:gd name="T20" fmla="*/ 382 w 382"/>
                <a:gd name="T21" fmla="*/ 152 h 295"/>
                <a:gd name="T22" fmla="*/ 280 w 382"/>
                <a:gd name="T23" fmla="*/ 295 h 295"/>
                <a:gd name="T24" fmla="*/ 250 w 382"/>
                <a:gd name="T25" fmla="*/ 295 h 295"/>
                <a:gd name="T26" fmla="*/ 242 w 382"/>
                <a:gd name="T27" fmla="*/ 287 h 295"/>
                <a:gd name="T28" fmla="*/ 216 w 382"/>
                <a:gd name="T29" fmla="*/ 295 h 295"/>
                <a:gd name="T30" fmla="*/ 178 w 382"/>
                <a:gd name="T31" fmla="*/ 287 h 295"/>
                <a:gd name="T32" fmla="*/ 170 w 382"/>
                <a:gd name="T33" fmla="*/ 264 h 295"/>
                <a:gd name="T34" fmla="*/ 140 w 382"/>
                <a:gd name="T35" fmla="*/ 254 h 295"/>
                <a:gd name="T36" fmla="*/ 102 w 382"/>
                <a:gd name="T37" fmla="*/ 287 h 295"/>
                <a:gd name="T38" fmla="*/ 77 w 382"/>
                <a:gd name="T39" fmla="*/ 194 h 295"/>
                <a:gd name="T40" fmla="*/ 0 w 382"/>
                <a:gd name="T41" fmla="*/ 134 h 295"/>
                <a:gd name="T42" fmla="*/ 38 w 382"/>
                <a:gd name="T43" fmla="*/ 102 h 295"/>
                <a:gd name="T44" fmla="*/ 47 w 382"/>
                <a:gd name="T45" fmla="*/ 84 h 295"/>
                <a:gd name="T46" fmla="*/ 30 w 382"/>
                <a:gd name="T47" fmla="*/ 32 h 295"/>
                <a:gd name="T48" fmla="*/ 47 w 382"/>
                <a:gd name="T49" fmla="*/ 0 h 295"/>
                <a:gd name="T50" fmla="*/ 47 w 382"/>
                <a:gd name="T51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82" h="295">
                  <a:moveTo>
                    <a:pt x="47" y="0"/>
                  </a:moveTo>
                  <a:lnTo>
                    <a:pt x="63" y="14"/>
                  </a:lnTo>
                  <a:lnTo>
                    <a:pt x="110" y="24"/>
                  </a:lnTo>
                  <a:lnTo>
                    <a:pt x="170" y="84"/>
                  </a:lnTo>
                  <a:lnTo>
                    <a:pt x="216" y="102"/>
                  </a:lnTo>
                  <a:lnTo>
                    <a:pt x="234" y="125"/>
                  </a:lnTo>
                  <a:lnTo>
                    <a:pt x="234" y="116"/>
                  </a:lnTo>
                  <a:lnTo>
                    <a:pt x="271" y="152"/>
                  </a:lnTo>
                  <a:lnTo>
                    <a:pt x="336" y="143"/>
                  </a:lnTo>
                  <a:lnTo>
                    <a:pt x="364" y="167"/>
                  </a:lnTo>
                  <a:lnTo>
                    <a:pt x="382" y="152"/>
                  </a:lnTo>
                  <a:lnTo>
                    <a:pt x="280" y="295"/>
                  </a:lnTo>
                  <a:lnTo>
                    <a:pt x="250" y="295"/>
                  </a:lnTo>
                  <a:lnTo>
                    <a:pt x="242" y="287"/>
                  </a:lnTo>
                  <a:lnTo>
                    <a:pt x="216" y="295"/>
                  </a:lnTo>
                  <a:lnTo>
                    <a:pt x="178" y="287"/>
                  </a:lnTo>
                  <a:lnTo>
                    <a:pt x="170" y="264"/>
                  </a:lnTo>
                  <a:lnTo>
                    <a:pt x="140" y="254"/>
                  </a:lnTo>
                  <a:lnTo>
                    <a:pt x="102" y="287"/>
                  </a:lnTo>
                  <a:lnTo>
                    <a:pt x="77" y="194"/>
                  </a:lnTo>
                  <a:lnTo>
                    <a:pt x="0" y="134"/>
                  </a:lnTo>
                  <a:lnTo>
                    <a:pt x="38" y="102"/>
                  </a:lnTo>
                  <a:lnTo>
                    <a:pt x="47" y="84"/>
                  </a:lnTo>
                  <a:lnTo>
                    <a:pt x="30" y="32"/>
                  </a:lnTo>
                  <a:lnTo>
                    <a:pt x="47" y="0"/>
                  </a:lnTo>
                  <a:lnTo>
                    <a:pt x="47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41" name="Freeform 21">
              <a:extLst>
                <a:ext uri="{FF2B5EF4-FFF2-40B4-BE49-F238E27FC236}">
                  <a16:creationId xmlns:a16="http://schemas.microsoft.com/office/drawing/2014/main" id="{7F087734-7049-3633-459D-79B64EF8D7EE}"/>
                </a:ext>
              </a:extLst>
            </p:cNvPr>
            <p:cNvSpPr/>
            <p:nvPr/>
          </p:nvSpPr>
          <p:spPr bwMode="auto">
            <a:xfrm>
              <a:off x="7670979" y="3442142"/>
              <a:ext cx="528760" cy="351337"/>
            </a:xfrm>
            <a:custGeom>
              <a:avLst/>
              <a:gdLst>
                <a:gd name="T0" fmla="*/ 0 w 306"/>
                <a:gd name="T1" fmla="*/ 0 h 212"/>
                <a:gd name="T2" fmla="*/ 17 w 306"/>
                <a:gd name="T3" fmla="*/ 60 h 212"/>
                <a:gd name="T4" fmla="*/ 9 w 306"/>
                <a:gd name="T5" fmla="*/ 60 h 212"/>
                <a:gd name="T6" fmla="*/ 55 w 306"/>
                <a:gd name="T7" fmla="*/ 101 h 212"/>
                <a:gd name="T8" fmla="*/ 72 w 306"/>
                <a:gd name="T9" fmla="*/ 161 h 212"/>
                <a:gd name="T10" fmla="*/ 137 w 306"/>
                <a:gd name="T11" fmla="*/ 202 h 212"/>
                <a:gd name="T12" fmla="*/ 174 w 306"/>
                <a:gd name="T13" fmla="*/ 212 h 212"/>
                <a:gd name="T14" fmla="*/ 306 w 306"/>
                <a:gd name="T15" fmla="*/ 0 h 212"/>
                <a:gd name="T16" fmla="*/ 27 w 306"/>
                <a:gd name="T17" fmla="*/ 0 h 212"/>
                <a:gd name="T18" fmla="*/ 0 w 306"/>
                <a:gd name="T19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211">
                  <a:moveTo>
                    <a:pt x="0" y="0"/>
                  </a:moveTo>
                  <a:lnTo>
                    <a:pt x="17" y="60"/>
                  </a:lnTo>
                  <a:lnTo>
                    <a:pt x="9" y="60"/>
                  </a:lnTo>
                  <a:lnTo>
                    <a:pt x="55" y="101"/>
                  </a:lnTo>
                  <a:lnTo>
                    <a:pt x="72" y="161"/>
                  </a:lnTo>
                  <a:lnTo>
                    <a:pt x="137" y="202"/>
                  </a:lnTo>
                  <a:lnTo>
                    <a:pt x="174" y="212"/>
                  </a:lnTo>
                  <a:lnTo>
                    <a:pt x="306" y="0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42" name="Freeform 22">
              <a:extLst>
                <a:ext uri="{FF2B5EF4-FFF2-40B4-BE49-F238E27FC236}">
                  <a16:creationId xmlns:a16="http://schemas.microsoft.com/office/drawing/2014/main" id="{BE691566-55E2-909A-85EC-297DCD7DC7DF}"/>
                </a:ext>
              </a:extLst>
            </p:cNvPr>
            <p:cNvSpPr/>
            <p:nvPr/>
          </p:nvSpPr>
          <p:spPr bwMode="auto">
            <a:xfrm>
              <a:off x="6558163" y="2737814"/>
              <a:ext cx="535672" cy="420939"/>
            </a:xfrm>
            <a:custGeom>
              <a:avLst/>
              <a:gdLst>
                <a:gd name="T0" fmla="*/ 298 w 310"/>
                <a:gd name="T1" fmla="*/ 222 h 254"/>
                <a:gd name="T2" fmla="*/ 281 w 310"/>
                <a:gd name="T3" fmla="*/ 240 h 254"/>
                <a:gd name="T4" fmla="*/ 264 w 310"/>
                <a:gd name="T5" fmla="*/ 254 h 254"/>
                <a:gd name="T6" fmla="*/ 234 w 310"/>
                <a:gd name="T7" fmla="*/ 230 h 254"/>
                <a:gd name="T8" fmla="*/ 170 w 310"/>
                <a:gd name="T9" fmla="*/ 240 h 254"/>
                <a:gd name="T10" fmla="*/ 132 w 310"/>
                <a:gd name="T11" fmla="*/ 204 h 254"/>
                <a:gd name="T12" fmla="*/ 132 w 310"/>
                <a:gd name="T13" fmla="*/ 212 h 254"/>
                <a:gd name="T14" fmla="*/ 115 w 310"/>
                <a:gd name="T15" fmla="*/ 189 h 254"/>
                <a:gd name="T16" fmla="*/ 68 w 310"/>
                <a:gd name="T17" fmla="*/ 171 h 254"/>
                <a:gd name="T18" fmla="*/ 9 w 310"/>
                <a:gd name="T19" fmla="*/ 111 h 254"/>
                <a:gd name="T20" fmla="*/ 55 w 310"/>
                <a:gd name="T21" fmla="*/ 42 h 254"/>
                <a:gd name="T22" fmla="*/ 0 w 310"/>
                <a:gd name="T23" fmla="*/ 10 h 254"/>
                <a:gd name="T24" fmla="*/ 94 w 310"/>
                <a:gd name="T25" fmla="*/ 0 h 254"/>
                <a:gd name="T26" fmla="*/ 170 w 310"/>
                <a:gd name="T27" fmla="*/ 10 h 254"/>
                <a:gd name="T28" fmla="*/ 179 w 310"/>
                <a:gd name="T29" fmla="*/ 0 h 254"/>
                <a:gd name="T30" fmla="*/ 187 w 310"/>
                <a:gd name="T31" fmla="*/ 19 h 254"/>
                <a:gd name="T32" fmla="*/ 226 w 310"/>
                <a:gd name="T33" fmla="*/ 19 h 254"/>
                <a:gd name="T34" fmla="*/ 234 w 310"/>
                <a:gd name="T35" fmla="*/ 42 h 254"/>
                <a:gd name="T36" fmla="*/ 242 w 310"/>
                <a:gd name="T37" fmla="*/ 42 h 254"/>
                <a:gd name="T38" fmla="*/ 264 w 310"/>
                <a:gd name="T39" fmla="*/ 42 h 254"/>
                <a:gd name="T40" fmla="*/ 310 w 310"/>
                <a:gd name="T41" fmla="*/ 87 h 254"/>
                <a:gd name="T42" fmla="*/ 298 w 310"/>
                <a:gd name="T43" fmla="*/ 222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10" h="254">
                  <a:moveTo>
                    <a:pt x="298" y="222"/>
                  </a:moveTo>
                  <a:lnTo>
                    <a:pt x="281" y="240"/>
                  </a:lnTo>
                  <a:lnTo>
                    <a:pt x="264" y="254"/>
                  </a:lnTo>
                  <a:lnTo>
                    <a:pt x="234" y="230"/>
                  </a:lnTo>
                  <a:lnTo>
                    <a:pt x="170" y="240"/>
                  </a:lnTo>
                  <a:lnTo>
                    <a:pt x="132" y="204"/>
                  </a:lnTo>
                  <a:lnTo>
                    <a:pt x="132" y="212"/>
                  </a:lnTo>
                  <a:lnTo>
                    <a:pt x="115" y="189"/>
                  </a:lnTo>
                  <a:lnTo>
                    <a:pt x="68" y="171"/>
                  </a:lnTo>
                  <a:lnTo>
                    <a:pt x="9" y="111"/>
                  </a:lnTo>
                  <a:lnTo>
                    <a:pt x="55" y="42"/>
                  </a:lnTo>
                  <a:lnTo>
                    <a:pt x="0" y="10"/>
                  </a:lnTo>
                  <a:lnTo>
                    <a:pt x="94" y="0"/>
                  </a:lnTo>
                  <a:lnTo>
                    <a:pt x="170" y="10"/>
                  </a:lnTo>
                  <a:lnTo>
                    <a:pt x="179" y="0"/>
                  </a:lnTo>
                  <a:lnTo>
                    <a:pt x="187" y="19"/>
                  </a:lnTo>
                  <a:lnTo>
                    <a:pt x="226" y="19"/>
                  </a:lnTo>
                  <a:lnTo>
                    <a:pt x="234" y="42"/>
                  </a:lnTo>
                  <a:lnTo>
                    <a:pt x="242" y="42"/>
                  </a:lnTo>
                  <a:lnTo>
                    <a:pt x="264" y="42"/>
                  </a:lnTo>
                  <a:lnTo>
                    <a:pt x="310" y="87"/>
                  </a:lnTo>
                  <a:lnTo>
                    <a:pt x="298" y="2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43" name="Freeform 23">
              <a:extLst>
                <a:ext uri="{FF2B5EF4-FFF2-40B4-BE49-F238E27FC236}">
                  <a16:creationId xmlns:a16="http://schemas.microsoft.com/office/drawing/2014/main" id="{8B5924C2-E95B-9D79-C636-EC158E867B31}"/>
                </a:ext>
              </a:extLst>
            </p:cNvPr>
            <p:cNvSpPr/>
            <p:nvPr/>
          </p:nvSpPr>
          <p:spPr bwMode="auto">
            <a:xfrm>
              <a:off x="7667521" y="3437172"/>
              <a:ext cx="528760" cy="351337"/>
            </a:xfrm>
            <a:custGeom>
              <a:avLst/>
              <a:gdLst>
                <a:gd name="T0" fmla="*/ 0 w 306"/>
                <a:gd name="T1" fmla="*/ 0 h 212"/>
                <a:gd name="T2" fmla="*/ 17 w 306"/>
                <a:gd name="T3" fmla="*/ 60 h 212"/>
                <a:gd name="T4" fmla="*/ 8 w 306"/>
                <a:gd name="T5" fmla="*/ 60 h 212"/>
                <a:gd name="T6" fmla="*/ 55 w 306"/>
                <a:gd name="T7" fmla="*/ 102 h 212"/>
                <a:gd name="T8" fmla="*/ 72 w 306"/>
                <a:gd name="T9" fmla="*/ 162 h 212"/>
                <a:gd name="T10" fmla="*/ 137 w 306"/>
                <a:gd name="T11" fmla="*/ 203 h 212"/>
                <a:gd name="T12" fmla="*/ 174 w 306"/>
                <a:gd name="T13" fmla="*/ 212 h 212"/>
                <a:gd name="T14" fmla="*/ 306 w 306"/>
                <a:gd name="T15" fmla="*/ 0 h 212"/>
                <a:gd name="T16" fmla="*/ 26 w 306"/>
                <a:gd name="T17" fmla="*/ 0 h 212"/>
                <a:gd name="T18" fmla="*/ 0 w 306"/>
                <a:gd name="T19" fmla="*/ 0 h 212"/>
                <a:gd name="T20" fmla="*/ 0 w 306"/>
                <a:gd name="T21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6" h="211">
                  <a:moveTo>
                    <a:pt x="0" y="0"/>
                  </a:moveTo>
                  <a:lnTo>
                    <a:pt x="17" y="60"/>
                  </a:lnTo>
                  <a:lnTo>
                    <a:pt x="8" y="60"/>
                  </a:lnTo>
                  <a:lnTo>
                    <a:pt x="55" y="102"/>
                  </a:lnTo>
                  <a:lnTo>
                    <a:pt x="72" y="162"/>
                  </a:lnTo>
                  <a:lnTo>
                    <a:pt x="137" y="203"/>
                  </a:lnTo>
                  <a:lnTo>
                    <a:pt x="174" y="212"/>
                  </a:lnTo>
                  <a:lnTo>
                    <a:pt x="306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44" name="Freeform 24">
              <a:extLst>
                <a:ext uri="{FF2B5EF4-FFF2-40B4-BE49-F238E27FC236}">
                  <a16:creationId xmlns:a16="http://schemas.microsoft.com/office/drawing/2014/main" id="{0C91A776-5CCB-9250-7C34-D41CF264EC51}"/>
                </a:ext>
              </a:extLst>
            </p:cNvPr>
            <p:cNvSpPr/>
            <p:nvPr/>
          </p:nvSpPr>
          <p:spPr bwMode="auto">
            <a:xfrm>
              <a:off x="6554707" y="2734501"/>
              <a:ext cx="533945" cy="420939"/>
            </a:xfrm>
            <a:custGeom>
              <a:avLst/>
              <a:gdLst>
                <a:gd name="T0" fmla="*/ 297 w 309"/>
                <a:gd name="T1" fmla="*/ 221 h 254"/>
                <a:gd name="T2" fmla="*/ 280 w 309"/>
                <a:gd name="T3" fmla="*/ 239 h 254"/>
                <a:gd name="T4" fmla="*/ 264 w 309"/>
                <a:gd name="T5" fmla="*/ 254 h 254"/>
                <a:gd name="T6" fmla="*/ 234 w 309"/>
                <a:gd name="T7" fmla="*/ 230 h 254"/>
                <a:gd name="T8" fmla="*/ 170 w 309"/>
                <a:gd name="T9" fmla="*/ 239 h 254"/>
                <a:gd name="T10" fmla="*/ 132 w 309"/>
                <a:gd name="T11" fmla="*/ 203 h 254"/>
                <a:gd name="T12" fmla="*/ 132 w 309"/>
                <a:gd name="T13" fmla="*/ 212 h 254"/>
                <a:gd name="T14" fmla="*/ 115 w 309"/>
                <a:gd name="T15" fmla="*/ 189 h 254"/>
                <a:gd name="T16" fmla="*/ 68 w 309"/>
                <a:gd name="T17" fmla="*/ 171 h 254"/>
                <a:gd name="T18" fmla="*/ 8 w 309"/>
                <a:gd name="T19" fmla="*/ 111 h 254"/>
                <a:gd name="T20" fmla="*/ 55 w 309"/>
                <a:gd name="T21" fmla="*/ 41 h 254"/>
                <a:gd name="T22" fmla="*/ 0 w 309"/>
                <a:gd name="T23" fmla="*/ 9 h 254"/>
                <a:gd name="T24" fmla="*/ 93 w 309"/>
                <a:gd name="T25" fmla="*/ 0 h 254"/>
                <a:gd name="T26" fmla="*/ 170 w 309"/>
                <a:gd name="T27" fmla="*/ 9 h 254"/>
                <a:gd name="T28" fmla="*/ 178 w 309"/>
                <a:gd name="T29" fmla="*/ 0 h 254"/>
                <a:gd name="T30" fmla="*/ 187 w 309"/>
                <a:gd name="T31" fmla="*/ 19 h 254"/>
                <a:gd name="T32" fmla="*/ 225 w 309"/>
                <a:gd name="T33" fmla="*/ 19 h 254"/>
                <a:gd name="T34" fmla="*/ 234 w 309"/>
                <a:gd name="T35" fmla="*/ 41 h 254"/>
                <a:gd name="T36" fmla="*/ 242 w 309"/>
                <a:gd name="T37" fmla="*/ 41 h 254"/>
                <a:gd name="T38" fmla="*/ 264 w 309"/>
                <a:gd name="T39" fmla="*/ 41 h 254"/>
                <a:gd name="T40" fmla="*/ 309 w 309"/>
                <a:gd name="T41" fmla="*/ 87 h 254"/>
                <a:gd name="T42" fmla="*/ 297 w 309"/>
                <a:gd name="T43" fmla="*/ 221 h 254"/>
                <a:gd name="T44" fmla="*/ 297 w 309"/>
                <a:gd name="T45" fmla="*/ 22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9" h="254">
                  <a:moveTo>
                    <a:pt x="297" y="221"/>
                  </a:moveTo>
                  <a:lnTo>
                    <a:pt x="280" y="239"/>
                  </a:lnTo>
                  <a:lnTo>
                    <a:pt x="264" y="254"/>
                  </a:lnTo>
                  <a:lnTo>
                    <a:pt x="234" y="230"/>
                  </a:lnTo>
                  <a:lnTo>
                    <a:pt x="170" y="239"/>
                  </a:lnTo>
                  <a:lnTo>
                    <a:pt x="132" y="203"/>
                  </a:lnTo>
                  <a:lnTo>
                    <a:pt x="132" y="212"/>
                  </a:lnTo>
                  <a:lnTo>
                    <a:pt x="115" y="189"/>
                  </a:lnTo>
                  <a:lnTo>
                    <a:pt x="68" y="171"/>
                  </a:lnTo>
                  <a:lnTo>
                    <a:pt x="8" y="111"/>
                  </a:lnTo>
                  <a:lnTo>
                    <a:pt x="55" y="41"/>
                  </a:lnTo>
                  <a:lnTo>
                    <a:pt x="0" y="9"/>
                  </a:lnTo>
                  <a:lnTo>
                    <a:pt x="93" y="0"/>
                  </a:lnTo>
                  <a:lnTo>
                    <a:pt x="170" y="9"/>
                  </a:lnTo>
                  <a:lnTo>
                    <a:pt x="178" y="0"/>
                  </a:lnTo>
                  <a:lnTo>
                    <a:pt x="187" y="19"/>
                  </a:lnTo>
                  <a:lnTo>
                    <a:pt x="225" y="19"/>
                  </a:lnTo>
                  <a:lnTo>
                    <a:pt x="234" y="41"/>
                  </a:lnTo>
                  <a:lnTo>
                    <a:pt x="242" y="41"/>
                  </a:lnTo>
                  <a:lnTo>
                    <a:pt x="264" y="41"/>
                  </a:lnTo>
                  <a:lnTo>
                    <a:pt x="309" y="87"/>
                  </a:lnTo>
                  <a:lnTo>
                    <a:pt x="297" y="221"/>
                  </a:lnTo>
                  <a:lnTo>
                    <a:pt x="297" y="22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45" name="Freeform 25">
              <a:extLst>
                <a:ext uri="{FF2B5EF4-FFF2-40B4-BE49-F238E27FC236}">
                  <a16:creationId xmlns:a16="http://schemas.microsoft.com/office/drawing/2014/main" id="{CB80CD6B-A86A-6CEE-C0E9-A5FE815F071E}"/>
                </a:ext>
              </a:extLst>
            </p:cNvPr>
            <p:cNvSpPr/>
            <p:nvPr/>
          </p:nvSpPr>
          <p:spPr bwMode="auto">
            <a:xfrm>
              <a:off x="6865743" y="3074235"/>
              <a:ext cx="660086" cy="313219"/>
            </a:xfrm>
            <a:custGeom>
              <a:avLst/>
              <a:gdLst>
                <a:gd name="T0" fmla="*/ 242 w 382"/>
                <a:gd name="T1" fmla="*/ 0 h 189"/>
                <a:gd name="T2" fmla="*/ 259 w 382"/>
                <a:gd name="T3" fmla="*/ 37 h 189"/>
                <a:gd name="T4" fmla="*/ 289 w 382"/>
                <a:gd name="T5" fmla="*/ 79 h 189"/>
                <a:gd name="T6" fmla="*/ 327 w 382"/>
                <a:gd name="T7" fmla="*/ 79 h 189"/>
                <a:gd name="T8" fmla="*/ 382 w 382"/>
                <a:gd name="T9" fmla="*/ 139 h 189"/>
                <a:gd name="T10" fmla="*/ 361 w 382"/>
                <a:gd name="T11" fmla="*/ 189 h 189"/>
                <a:gd name="T12" fmla="*/ 0 w 382"/>
                <a:gd name="T13" fmla="*/ 180 h 189"/>
                <a:gd name="T14" fmla="*/ 102 w 382"/>
                <a:gd name="T15" fmla="*/ 37 h 189"/>
                <a:gd name="T16" fmla="*/ 120 w 382"/>
                <a:gd name="T17" fmla="*/ 19 h 189"/>
                <a:gd name="T18" fmla="*/ 242 w 382"/>
                <a:gd name="T19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2" h="189">
                  <a:moveTo>
                    <a:pt x="242" y="0"/>
                  </a:moveTo>
                  <a:lnTo>
                    <a:pt x="259" y="37"/>
                  </a:lnTo>
                  <a:lnTo>
                    <a:pt x="289" y="79"/>
                  </a:lnTo>
                  <a:lnTo>
                    <a:pt x="327" y="79"/>
                  </a:lnTo>
                  <a:lnTo>
                    <a:pt x="382" y="139"/>
                  </a:lnTo>
                  <a:lnTo>
                    <a:pt x="361" y="189"/>
                  </a:lnTo>
                  <a:lnTo>
                    <a:pt x="0" y="180"/>
                  </a:lnTo>
                  <a:lnTo>
                    <a:pt x="102" y="37"/>
                  </a:lnTo>
                  <a:lnTo>
                    <a:pt x="120" y="19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46" name="Freeform 26">
              <a:extLst>
                <a:ext uri="{FF2B5EF4-FFF2-40B4-BE49-F238E27FC236}">
                  <a16:creationId xmlns:a16="http://schemas.microsoft.com/office/drawing/2014/main" id="{F8875077-EA48-4A3A-A6E6-EDF19AE6722D}"/>
                </a:ext>
              </a:extLst>
            </p:cNvPr>
            <p:cNvSpPr/>
            <p:nvPr/>
          </p:nvSpPr>
          <p:spPr bwMode="auto">
            <a:xfrm>
              <a:off x="6623827" y="3355965"/>
              <a:ext cx="470009" cy="450770"/>
            </a:xfrm>
            <a:custGeom>
              <a:avLst/>
              <a:gdLst>
                <a:gd name="T0" fmla="*/ 0 w 272"/>
                <a:gd name="T1" fmla="*/ 263 h 272"/>
                <a:gd name="T2" fmla="*/ 38 w 272"/>
                <a:gd name="T3" fmla="*/ 152 h 272"/>
                <a:gd name="T4" fmla="*/ 38 w 272"/>
                <a:gd name="T5" fmla="*/ 0 h 272"/>
                <a:gd name="T6" fmla="*/ 76 w 272"/>
                <a:gd name="T7" fmla="*/ 10 h 272"/>
                <a:gd name="T8" fmla="*/ 102 w 272"/>
                <a:gd name="T9" fmla="*/ 0 h 272"/>
                <a:gd name="T10" fmla="*/ 111 w 272"/>
                <a:gd name="T11" fmla="*/ 10 h 272"/>
                <a:gd name="T12" fmla="*/ 140 w 272"/>
                <a:gd name="T13" fmla="*/ 10 h 272"/>
                <a:gd name="T14" fmla="*/ 156 w 272"/>
                <a:gd name="T15" fmla="*/ 10 h 272"/>
                <a:gd name="T16" fmla="*/ 186 w 272"/>
                <a:gd name="T17" fmla="*/ 112 h 272"/>
                <a:gd name="T18" fmla="*/ 225 w 272"/>
                <a:gd name="T19" fmla="*/ 152 h 272"/>
                <a:gd name="T20" fmla="*/ 250 w 272"/>
                <a:gd name="T21" fmla="*/ 162 h 272"/>
                <a:gd name="T22" fmla="*/ 250 w 272"/>
                <a:gd name="T23" fmla="*/ 194 h 272"/>
                <a:gd name="T24" fmla="*/ 272 w 272"/>
                <a:gd name="T25" fmla="*/ 212 h 272"/>
                <a:gd name="T26" fmla="*/ 272 w 272"/>
                <a:gd name="T27" fmla="*/ 272 h 272"/>
                <a:gd name="T28" fmla="*/ 0 w 272"/>
                <a:gd name="T29" fmla="*/ 263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2" h="272">
                  <a:moveTo>
                    <a:pt x="0" y="263"/>
                  </a:moveTo>
                  <a:lnTo>
                    <a:pt x="38" y="152"/>
                  </a:lnTo>
                  <a:lnTo>
                    <a:pt x="38" y="0"/>
                  </a:lnTo>
                  <a:lnTo>
                    <a:pt x="76" y="10"/>
                  </a:lnTo>
                  <a:lnTo>
                    <a:pt x="102" y="0"/>
                  </a:lnTo>
                  <a:lnTo>
                    <a:pt x="111" y="10"/>
                  </a:lnTo>
                  <a:lnTo>
                    <a:pt x="140" y="10"/>
                  </a:lnTo>
                  <a:lnTo>
                    <a:pt x="156" y="10"/>
                  </a:lnTo>
                  <a:lnTo>
                    <a:pt x="186" y="112"/>
                  </a:lnTo>
                  <a:lnTo>
                    <a:pt x="225" y="152"/>
                  </a:lnTo>
                  <a:lnTo>
                    <a:pt x="250" y="162"/>
                  </a:lnTo>
                  <a:lnTo>
                    <a:pt x="250" y="194"/>
                  </a:lnTo>
                  <a:lnTo>
                    <a:pt x="272" y="212"/>
                  </a:lnTo>
                  <a:lnTo>
                    <a:pt x="272" y="272"/>
                  </a:lnTo>
                  <a:lnTo>
                    <a:pt x="0" y="2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47" name="Freeform 27">
              <a:extLst>
                <a:ext uri="{FF2B5EF4-FFF2-40B4-BE49-F238E27FC236}">
                  <a16:creationId xmlns:a16="http://schemas.microsoft.com/office/drawing/2014/main" id="{ECDC9563-713E-3C18-0B7F-804CD673AEAB}"/>
                </a:ext>
              </a:extLst>
            </p:cNvPr>
            <p:cNvSpPr/>
            <p:nvPr/>
          </p:nvSpPr>
          <p:spPr bwMode="auto">
            <a:xfrm>
              <a:off x="6860560" y="3069264"/>
              <a:ext cx="661812" cy="314876"/>
            </a:xfrm>
            <a:custGeom>
              <a:avLst/>
              <a:gdLst>
                <a:gd name="T0" fmla="*/ 243 w 383"/>
                <a:gd name="T1" fmla="*/ 0 h 190"/>
                <a:gd name="T2" fmla="*/ 259 w 383"/>
                <a:gd name="T3" fmla="*/ 37 h 190"/>
                <a:gd name="T4" fmla="*/ 289 w 383"/>
                <a:gd name="T5" fmla="*/ 79 h 190"/>
                <a:gd name="T6" fmla="*/ 328 w 383"/>
                <a:gd name="T7" fmla="*/ 79 h 190"/>
                <a:gd name="T8" fmla="*/ 383 w 383"/>
                <a:gd name="T9" fmla="*/ 139 h 190"/>
                <a:gd name="T10" fmla="*/ 361 w 383"/>
                <a:gd name="T11" fmla="*/ 190 h 190"/>
                <a:gd name="T12" fmla="*/ 0 w 383"/>
                <a:gd name="T13" fmla="*/ 180 h 190"/>
                <a:gd name="T14" fmla="*/ 102 w 383"/>
                <a:gd name="T15" fmla="*/ 37 h 190"/>
                <a:gd name="T16" fmla="*/ 120 w 383"/>
                <a:gd name="T17" fmla="*/ 19 h 190"/>
                <a:gd name="T18" fmla="*/ 243 w 383"/>
                <a:gd name="T19" fmla="*/ 0 h 190"/>
                <a:gd name="T20" fmla="*/ 243 w 383"/>
                <a:gd name="T21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3" h="190">
                  <a:moveTo>
                    <a:pt x="243" y="0"/>
                  </a:moveTo>
                  <a:lnTo>
                    <a:pt x="259" y="37"/>
                  </a:lnTo>
                  <a:lnTo>
                    <a:pt x="289" y="79"/>
                  </a:lnTo>
                  <a:lnTo>
                    <a:pt x="328" y="79"/>
                  </a:lnTo>
                  <a:lnTo>
                    <a:pt x="383" y="139"/>
                  </a:lnTo>
                  <a:lnTo>
                    <a:pt x="361" y="190"/>
                  </a:lnTo>
                  <a:lnTo>
                    <a:pt x="0" y="180"/>
                  </a:lnTo>
                  <a:lnTo>
                    <a:pt x="102" y="37"/>
                  </a:lnTo>
                  <a:lnTo>
                    <a:pt x="120" y="19"/>
                  </a:lnTo>
                  <a:lnTo>
                    <a:pt x="243" y="0"/>
                  </a:lnTo>
                  <a:lnTo>
                    <a:pt x="243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48" name="Freeform 28">
              <a:extLst>
                <a:ext uri="{FF2B5EF4-FFF2-40B4-BE49-F238E27FC236}">
                  <a16:creationId xmlns:a16="http://schemas.microsoft.com/office/drawing/2014/main" id="{152ED4E6-AFCB-A710-B3D9-A142C3F88729}"/>
                </a:ext>
              </a:extLst>
            </p:cNvPr>
            <p:cNvSpPr/>
            <p:nvPr/>
          </p:nvSpPr>
          <p:spPr bwMode="auto">
            <a:xfrm>
              <a:off x="6620370" y="3352651"/>
              <a:ext cx="468282" cy="450770"/>
            </a:xfrm>
            <a:custGeom>
              <a:avLst/>
              <a:gdLst>
                <a:gd name="T0" fmla="*/ 0 w 271"/>
                <a:gd name="T1" fmla="*/ 262 h 272"/>
                <a:gd name="T2" fmla="*/ 37 w 271"/>
                <a:gd name="T3" fmla="*/ 152 h 272"/>
                <a:gd name="T4" fmla="*/ 37 w 271"/>
                <a:gd name="T5" fmla="*/ 0 h 272"/>
                <a:gd name="T6" fmla="*/ 76 w 271"/>
                <a:gd name="T7" fmla="*/ 9 h 272"/>
                <a:gd name="T8" fmla="*/ 102 w 271"/>
                <a:gd name="T9" fmla="*/ 0 h 272"/>
                <a:gd name="T10" fmla="*/ 110 w 271"/>
                <a:gd name="T11" fmla="*/ 9 h 272"/>
                <a:gd name="T12" fmla="*/ 139 w 271"/>
                <a:gd name="T13" fmla="*/ 9 h 272"/>
                <a:gd name="T14" fmla="*/ 156 w 271"/>
                <a:gd name="T15" fmla="*/ 9 h 272"/>
                <a:gd name="T16" fmla="*/ 186 w 271"/>
                <a:gd name="T17" fmla="*/ 111 h 272"/>
                <a:gd name="T18" fmla="*/ 224 w 271"/>
                <a:gd name="T19" fmla="*/ 152 h 272"/>
                <a:gd name="T20" fmla="*/ 250 w 271"/>
                <a:gd name="T21" fmla="*/ 161 h 272"/>
                <a:gd name="T22" fmla="*/ 250 w 271"/>
                <a:gd name="T23" fmla="*/ 194 h 272"/>
                <a:gd name="T24" fmla="*/ 271 w 271"/>
                <a:gd name="T25" fmla="*/ 212 h 272"/>
                <a:gd name="T26" fmla="*/ 271 w 271"/>
                <a:gd name="T27" fmla="*/ 272 h 272"/>
                <a:gd name="T28" fmla="*/ 0 w 271"/>
                <a:gd name="T29" fmla="*/ 262 h 272"/>
                <a:gd name="T30" fmla="*/ 0 w 271"/>
                <a:gd name="T31" fmla="*/ 26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1" h="272">
                  <a:moveTo>
                    <a:pt x="0" y="262"/>
                  </a:moveTo>
                  <a:lnTo>
                    <a:pt x="37" y="152"/>
                  </a:lnTo>
                  <a:lnTo>
                    <a:pt x="37" y="0"/>
                  </a:lnTo>
                  <a:lnTo>
                    <a:pt x="76" y="9"/>
                  </a:lnTo>
                  <a:lnTo>
                    <a:pt x="102" y="0"/>
                  </a:lnTo>
                  <a:lnTo>
                    <a:pt x="110" y="9"/>
                  </a:lnTo>
                  <a:lnTo>
                    <a:pt x="139" y="9"/>
                  </a:lnTo>
                  <a:lnTo>
                    <a:pt x="156" y="9"/>
                  </a:lnTo>
                  <a:lnTo>
                    <a:pt x="186" y="111"/>
                  </a:lnTo>
                  <a:lnTo>
                    <a:pt x="224" y="152"/>
                  </a:lnTo>
                  <a:lnTo>
                    <a:pt x="250" y="161"/>
                  </a:lnTo>
                  <a:lnTo>
                    <a:pt x="250" y="194"/>
                  </a:lnTo>
                  <a:lnTo>
                    <a:pt x="271" y="212"/>
                  </a:lnTo>
                  <a:lnTo>
                    <a:pt x="271" y="272"/>
                  </a:lnTo>
                  <a:lnTo>
                    <a:pt x="0" y="262"/>
                  </a:lnTo>
                  <a:lnTo>
                    <a:pt x="0" y="26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49" name="Freeform 29">
              <a:extLst>
                <a:ext uri="{FF2B5EF4-FFF2-40B4-BE49-F238E27FC236}">
                  <a16:creationId xmlns:a16="http://schemas.microsoft.com/office/drawing/2014/main" id="{5F42B214-EC78-1E8B-2BCC-A70E4DEFE3B3}"/>
                </a:ext>
              </a:extLst>
            </p:cNvPr>
            <p:cNvSpPr/>
            <p:nvPr/>
          </p:nvSpPr>
          <p:spPr bwMode="auto">
            <a:xfrm>
              <a:off x="7988924" y="2852162"/>
              <a:ext cx="468282" cy="589978"/>
            </a:xfrm>
            <a:custGeom>
              <a:avLst/>
              <a:gdLst>
                <a:gd name="T0" fmla="*/ 75 w 271"/>
                <a:gd name="T1" fmla="*/ 93 h 356"/>
                <a:gd name="T2" fmla="*/ 47 w 271"/>
                <a:gd name="T3" fmla="*/ 93 h 356"/>
                <a:gd name="T4" fmla="*/ 59 w 271"/>
                <a:gd name="T5" fmla="*/ 111 h 356"/>
                <a:gd name="T6" fmla="*/ 67 w 271"/>
                <a:gd name="T7" fmla="*/ 120 h 356"/>
                <a:gd name="T8" fmla="*/ 38 w 271"/>
                <a:gd name="T9" fmla="*/ 111 h 356"/>
                <a:gd name="T10" fmla="*/ 30 w 271"/>
                <a:gd name="T11" fmla="*/ 134 h 356"/>
                <a:gd name="T12" fmla="*/ 21 w 271"/>
                <a:gd name="T13" fmla="*/ 134 h 356"/>
                <a:gd name="T14" fmla="*/ 12 w 271"/>
                <a:gd name="T15" fmla="*/ 120 h 356"/>
                <a:gd name="T16" fmla="*/ 0 w 271"/>
                <a:gd name="T17" fmla="*/ 134 h 356"/>
                <a:gd name="T18" fmla="*/ 21 w 271"/>
                <a:gd name="T19" fmla="*/ 194 h 356"/>
                <a:gd name="T20" fmla="*/ 47 w 271"/>
                <a:gd name="T21" fmla="*/ 203 h 356"/>
                <a:gd name="T22" fmla="*/ 93 w 271"/>
                <a:gd name="T23" fmla="*/ 213 h 356"/>
                <a:gd name="T24" fmla="*/ 93 w 271"/>
                <a:gd name="T25" fmla="*/ 236 h 356"/>
                <a:gd name="T26" fmla="*/ 177 w 271"/>
                <a:gd name="T27" fmla="*/ 296 h 356"/>
                <a:gd name="T28" fmla="*/ 186 w 271"/>
                <a:gd name="T29" fmla="*/ 356 h 356"/>
                <a:gd name="T30" fmla="*/ 263 w 271"/>
                <a:gd name="T31" fmla="*/ 356 h 356"/>
                <a:gd name="T32" fmla="*/ 271 w 271"/>
                <a:gd name="T33" fmla="*/ 69 h 356"/>
                <a:gd name="T34" fmla="*/ 271 w 271"/>
                <a:gd name="T35" fmla="*/ 9 h 356"/>
                <a:gd name="T36" fmla="*/ 169 w 271"/>
                <a:gd name="T37" fmla="*/ 0 h 356"/>
                <a:gd name="T38" fmla="*/ 169 w 271"/>
                <a:gd name="T39" fmla="*/ 18 h 356"/>
                <a:gd name="T40" fmla="*/ 105 w 271"/>
                <a:gd name="T41" fmla="*/ 18 h 356"/>
                <a:gd name="T42" fmla="*/ 59 w 271"/>
                <a:gd name="T43" fmla="*/ 33 h 356"/>
                <a:gd name="T44" fmla="*/ 75 w 271"/>
                <a:gd name="T45" fmla="*/ 93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1" h="356">
                  <a:moveTo>
                    <a:pt x="75" y="93"/>
                  </a:moveTo>
                  <a:lnTo>
                    <a:pt x="47" y="93"/>
                  </a:lnTo>
                  <a:lnTo>
                    <a:pt x="59" y="111"/>
                  </a:lnTo>
                  <a:lnTo>
                    <a:pt x="67" y="120"/>
                  </a:lnTo>
                  <a:lnTo>
                    <a:pt x="38" y="111"/>
                  </a:lnTo>
                  <a:lnTo>
                    <a:pt x="30" y="134"/>
                  </a:lnTo>
                  <a:lnTo>
                    <a:pt x="21" y="134"/>
                  </a:lnTo>
                  <a:lnTo>
                    <a:pt x="12" y="120"/>
                  </a:lnTo>
                  <a:lnTo>
                    <a:pt x="0" y="134"/>
                  </a:lnTo>
                  <a:lnTo>
                    <a:pt x="21" y="194"/>
                  </a:lnTo>
                  <a:lnTo>
                    <a:pt x="47" y="203"/>
                  </a:lnTo>
                  <a:lnTo>
                    <a:pt x="93" y="213"/>
                  </a:lnTo>
                  <a:lnTo>
                    <a:pt x="93" y="236"/>
                  </a:lnTo>
                  <a:lnTo>
                    <a:pt x="177" y="296"/>
                  </a:lnTo>
                  <a:lnTo>
                    <a:pt x="186" y="356"/>
                  </a:lnTo>
                  <a:lnTo>
                    <a:pt x="263" y="356"/>
                  </a:lnTo>
                  <a:lnTo>
                    <a:pt x="271" y="69"/>
                  </a:lnTo>
                  <a:lnTo>
                    <a:pt x="271" y="9"/>
                  </a:lnTo>
                  <a:lnTo>
                    <a:pt x="169" y="0"/>
                  </a:lnTo>
                  <a:lnTo>
                    <a:pt x="169" y="18"/>
                  </a:lnTo>
                  <a:lnTo>
                    <a:pt x="105" y="18"/>
                  </a:lnTo>
                  <a:lnTo>
                    <a:pt x="59" y="33"/>
                  </a:lnTo>
                  <a:lnTo>
                    <a:pt x="75" y="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50" name="Freeform 30">
              <a:extLst>
                <a:ext uri="{FF2B5EF4-FFF2-40B4-BE49-F238E27FC236}">
                  <a16:creationId xmlns:a16="http://schemas.microsoft.com/office/drawing/2014/main" id="{04B01ADC-004C-BBF1-A159-61C7A9D41D5F}"/>
                </a:ext>
              </a:extLst>
            </p:cNvPr>
            <p:cNvSpPr/>
            <p:nvPr/>
          </p:nvSpPr>
          <p:spPr bwMode="auto">
            <a:xfrm>
              <a:off x="7745282" y="2807421"/>
              <a:ext cx="373243" cy="366250"/>
            </a:xfrm>
            <a:custGeom>
              <a:avLst/>
              <a:gdLst>
                <a:gd name="T0" fmla="*/ 216 w 216"/>
                <a:gd name="T1" fmla="*/ 120 h 221"/>
                <a:gd name="T2" fmla="*/ 188 w 216"/>
                <a:gd name="T3" fmla="*/ 120 h 221"/>
                <a:gd name="T4" fmla="*/ 200 w 216"/>
                <a:gd name="T5" fmla="*/ 138 h 221"/>
                <a:gd name="T6" fmla="*/ 208 w 216"/>
                <a:gd name="T7" fmla="*/ 147 h 221"/>
                <a:gd name="T8" fmla="*/ 179 w 216"/>
                <a:gd name="T9" fmla="*/ 138 h 221"/>
                <a:gd name="T10" fmla="*/ 171 w 216"/>
                <a:gd name="T11" fmla="*/ 161 h 221"/>
                <a:gd name="T12" fmla="*/ 162 w 216"/>
                <a:gd name="T13" fmla="*/ 161 h 221"/>
                <a:gd name="T14" fmla="*/ 153 w 216"/>
                <a:gd name="T15" fmla="*/ 147 h 221"/>
                <a:gd name="T16" fmla="*/ 141 w 216"/>
                <a:gd name="T17" fmla="*/ 161 h 221"/>
                <a:gd name="T18" fmla="*/ 162 w 216"/>
                <a:gd name="T19" fmla="*/ 221 h 221"/>
                <a:gd name="T20" fmla="*/ 153 w 216"/>
                <a:gd name="T21" fmla="*/ 198 h 221"/>
                <a:gd name="T22" fmla="*/ 141 w 216"/>
                <a:gd name="T23" fmla="*/ 198 h 221"/>
                <a:gd name="T24" fmla="*/ 132 w 216"/>
                <a:gd name="T25" fmla="*/ 188 h 221"/>
                <a:gd name="T26" fmla="*/ 124 w 216"/>
                <a:gd name="T27" fmla="*/ 198 h 221"/>
                <a:gd name="T28" fmla="*/ 116 w 216"/>
                <a:gd name="T29" fmla="*/ 188 h 221"/>
                <a:gd name="T30" fmla="*/ 47 w 216"/>
                <a:gd name="T31" fmla="*/ 147 h 221"/>
                <a:gd name="T32" fmla="*/ 30 w 216"/>
                <a:gd name="T33" fmla="*/ 147 h 221"/>
                <a:gd name="T34" fmla="*/ 22 w 216"/>
                <a:gd name="T35" fmla="*/ 138 h 221"/>
                <a:gd name="T36" fmla="*/ 0 w 216"/>
                <a:gd name="T37" fmla="*/ 138 h 221"/>
                <a:gd name="T38" fmla="*/ 14 w 216"/>
                <a:gd name="T39" fmla="*/ 8 h 221"/>
                <a:gd name="T40" fmla="*/ 132 w 216"/>
                <a:gd name="T41" fmla="*/ 18 h 221"/>
                <a:gd name="T42" fmla="*/ 153 w 216"/>
                <a:gd name="T43" fmla="*/ 0 h 221"/>
                <a:gd name="T44" fmla="*/ 188 w 216"/>
                <a:gd name="T45" fmla="*/ 36 h 221"/>
                <a:gd name="T46" fmla="*/ 179 w 216"/>
                <a:gd name="T47" fmla="*/ 60 h 221"/>
                <a:gd name="T48" fmla="*/ 200 w 216"/>
                <a:gd name="T49" fmla="*/ 60 h 221"/>
                <a:gd name="T50" fmla="*/ 216 w 216"/>
                <a:gd name="T51" fmla="*/ 12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6" h="221">
                  <a:moveTo>
                    <a:pt x="216" y="120"/>
                  </a:moveTo>
                  <a:lnTo>
                    <a:pt x="188" y="120"/>
                  </a:lnTo>
                  <a:lnTo>
                    <a:pt x="200" y="138"/>
                  </a:lnTo>
                  <a:lnTo>
                    <a:pt x="208" y="147"/>
                  </a:lnTo>
                  <a:lnTo>
                    <a:pt x="179" y="138"/>
                  </a:lnTo>
                  <a:lnTo>
                    <a:pt x="171" y="161"/>
                  </a:lnTo>
                  <a:lnTo>
                    <a:pt x="162" y="161"/>
                  </a:lnTo>
                  <a:lnTo>
                    <a:pt x="153" y="147"/>
                  </a:lnTo>
                  <a:lnTo>
                    <a:pt x="141" y="161"/>
                  </a:lnTo>
                  <a:lnTo>
                    <a:pt x="162" y="221"/>
                  </a:lnTo>
                  <a:lnTo>
                    <a:pt x="153" y="198"/>
                  </a:lnTo>
                  <a:lnTo>
                    <a:pt x="141" y="198"/>
                  </a:lnTo>
                  <a:lnTo>
                    <a:pt x="132" y="188"/>
                  </a:lnTo>
                  <a:lnTo>
                    <a:pt x="124" y="198"/>
                  </a:lnTo>
                  <a:lnTo>
                    <a:pt x="116" y="188"/>
                  </a:lnTo>
                  <a:lnTo>
                    <a:pt x="47" y="147"/>
                  </a:lnTo>
                  <a:lnTo>
                    <a:pt x="30" y="147"/>
                  </a:lnTo>
                  <a:lnTo>
                    <a:pt x="22" y="138"/>
                  </a:lnTo>
                  <a:lnTo>
                    <a:pt x="0" y="138"/>
                  </a:lnTo>
                  <a:lnTo>
                    <a:pt x="14" y="8"/>
                  </a:lnTo>
                  <a:lnTo>
                    <a:pt x="132" y="18"/>
                  </a:lnTo>
                  <a:lnTo>
                    <a:pt x="153" y="0"/>
                  </a:lnTo>
                  <a:lnTo>
                    <a:pt x="188" y="36"/>
                  </a:lnTo>
                  <a:lnTo>
                    <a:pt x="179" y="60"/>
                  </a:lnTo>
                  <a:lnTo>
                    <a:pt x="200" y="60"/>
                  </a:lnTo>
                  <a:lnTo>
                    <a:pt x="216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51" name="Freeform 31">
              <a:extLst>
                <a:ext uri="{FF2B5EF4-FFF2-40B4-BE49-F238E27FC236}">
                  <a16:creationId xmlns:a16="http://schemas.microsoft.com/office/drawing/2014/main" id="{2E1C4C44-1B41-7E95-1B2A-D970096D2EDC}"/>
                </a:ext>
              </a:extLst>
            </p:cNvPr>
            <p:cNvSpPr/>
            <p:nvPr/>
          </p:nvSpPr>
          <p:spPr bwMode="auto">
            <a:xfrm>
              <a:off x="7971646" y="2587006"/>
              <a:ext cx="499385" cy="319848"/>
            </a:xfrm>
            <a:custGeom>
              <a:avLst/>
              <a:gdLst>
                <a:gd name="T0" fmla="*/ 179 w 289"/>
                <a:gd name="T1" fmla="*/ 160 h 193"/>
                <a:gd name="T2" fmla="*/ 179 w 289"/>
                <a:gd name="T3" fmla="*/ 180 h 193"/>
                <a:gd name="T4" fmla="*/ 115 w 289"/>
                <a:gd name="T5" fmla="*/ 180 h 193"/>
                <a:gd name="T6" fmla="*/ 69 w 289"/>
                <a:gd name="T7" fmla="*/ 193 h 193"/>
                <a:gd name="T8" fmla="*/ 47 w 289"/>
                <a:gd name="T9" fmla="*/ 193 h 193"/>
                <a:gd name="T10" fmla="*/ 55 w 289"/>
                <a:gd name="T11" fmla="*/ 170 h 193"/>
                <a:gd name="T12" fmla="*/ 22 w 289"/>
                <a:gd name="T13" fmla="*/ 133 h 193"/>
                <a:gd name="T14" fmla="*/ 0 w 289"/>
                <a:gd name="T15" fmla="*/ 152 h 193"/>
                <a:gd name="T16" fmla="*/ 0 w 289"/>
                <a:gd name="T17" fmla="*/ 110 h 193"/>
                <a:gd name="T18" fmla="*/ 22 w 289"/>
                <a:gd name="T19" fmla="*/ 101 h 193"/>
                <a:gd name="T20" fmla="*/ 39 w 289"/>
                <a:gd name="T21" fmla="*/ 91 h 193"/>
                <a:gd name="T22" fmla="*/ 39 w 289"/>
                <a:gd name="T23" fmla="*/ 32 h 193"/>
                <a:gd name="T24" fmla="*/ 30 w 289"/>
                <a:gd name="T25" fmla="*/ 8 h 193"/>
                <a:gd name="T26" fmla="*/ 30 w 289"/>
                <a:gd name="T27" fmla="*/ 0 h 193"/>
                <a:gd name="T28" fmla="*/ 289 w 289"/>
                <a:gd name="T29" fmla="*/ 8 h 193"/>
                <a:gd name="T30" fmla="*/ 281 w 289"/>
                <a:gd name="T31" fmla="*/ 170 h 193"/>
                <a:gd name="T32" fmla="*/ 179 w 289"/>
                <a:gd name="T33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9" h="193">
                  <a:moveTo>
                    <a:pt x="179" y="160"/>
                  </a:moveTo>
                  <a:lnTo>
                    <a:pt x="179" y="180"/>
                  </a:lnTo>
                  <a:lnTo>
                    <a:pt x="115" y="180"/>
                  </a:lnTo>
                  <a:lnTo>
                    <a:pt x="69" y="193"/>
                  </a:lnTo>
                  <a:lnTo>
                    <a:pt x="47" y="193"/>
                  </a:lnTo>
                  <a:lnTo>
                    <a:pt x="55" y="170"/>
                  </a:lnTo>
                  <a:lnTo>
                    <a:pt x="22" y="133"/>
                  </a:lnTo>
                  <a:lnTo>
                    <a:pt x="0" y="152"/>
                  </a:lnTo>
                  <a:lnTo>
                    <a:pt x="0" y="110"/>
                  </a:lnTo>
                  <a:lnTo>
                    <a:pt x="22" y="101"/>
                  </a:lnTo>
                  <a:lnTo>
                    <a:pt x="39" y="91"/>
                  </a:lnTo>
                  <a:lnTo>
                    <a:pt x="39" y="32"/>
                  </a:lnTo>
                  <a:lnTo>
                    <a:pt x="30" y="8"/>
                  </a:lnTo>
                  <a:lnTo>
                    <a:pt x="30" y="0"/>
                  </a:lnTo>
                  <a:lnTo>
                    <a:pt x="289" y="8"/>
                  </a:lnTo>
                  <a:lnTo>
                    <a:pt x="281" y="170"/>
                  </a:lnTo>
                  <a:lnTo>
                    <a:pt x="179" y="1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52" name="Freeform 32">
              <a:extLst>
                <a:ext uri="{FF2B5EF4-FFF2-40B4-BE49-F238E27FC236}">
                  <a16:creationId xmlns:a16="http://schemas.microsoft.com/office/drawing/2014/main" id="{48E9F9F8-7940-8667-E5B0-6747A4CEE455}"/>
                </a:ext>
              </a:extLst>
            </p:cNvPr>
            <p:cNvSpPr/>
            <p:nvPr/>
          </p:nvSpPr>
          <p:spPr bwMode="auto">
            <a:xfrm>
              <a:off x="7741824" y="2802447"/>
              <a:ext cx="711925" cy="634724"/>
            </a:xfrm>
            <a:custGeom>
              <a:avLst/>
              <a:gdLst>
                <a:gd name="T0" fmla="*/ 216 w 412"/>
                <a:gd name="T1" fmla="*/ 120 h 383"/>
                <a:gd name="T2" fmla="*/ 187 w 412"/>
                <a:gd name="T3" fmla="*/ 120 h 383"/>
                <a:gd name="T4" fmla="*/ 199 w 412"/>
                <a:gd name="T5" fmla="*/ 138 h 383"/>
                <a:gd name="T6" fmla="*/ 208 w 412"/>
                <a:gd name="T7" fmla="*/ 148 h 383"/>
                <a:gd name="T8" fmla="*/ 179 w 412"/>
                <a:gd name="T9" fmla="*/ 138 h 383"/>
                <a:gd name="T10" fmla="*/ 170 w 412"/>
                <a:gd name="T11" fmla="*/ 161 h 383"/>
                <a:gd name="T12" fmla="*/ 162 w 412"/>
                <a:gd name="T13" fmla="*/ 161 h 383"/>
                <a:gd name="T14" fmla="*/ 152 w 412"/>
                <a:gd name="T15" fmla="*/ 148 h 383"/>
                <a:gd name="T16" fmla="*/ 140 w 412"/>
                <a:gd name="T17" fmla="*/ 161 h 383"/>
                <a:gd name="T18" fmla="*/ 162 w 412"/>
                <a:gd name="T19" fmla="*/ 221 h 383"/>
                <a:gd name="T20" fmla="*/ 187 w 412"/>
                <a:gd name="T21" fmla="*/ 231 h 383"/>
                <a:gd name="T22" fmla="*/ 234 w 412"/>
                <a:gd name="T23" fmla="*/ 240 h 383"/>
                <a:gd name="T24" fmla="*/ 234 w 412"/>
                <a:gd name="T25" fmla="*/ 263 h 383"/>
                <a:gd name="T26" fmla="*/ 318 w 412"/>
                <a:gd name="T27" fmla="*/ 323 h 383"/>
                <a:gd name="T28" fmla="*/ 326 w 412"/>
                <a:gd name="T29" fmla="*/ 383 h 383"/>
                <a:gd name="T30" fmla="*/ 403 w 412"/>
                <a:gd name="T31" fmla="*/ 383 h 383"/>
                <a:gd name="T32" fmla="*/ 412 w 412"/>
                <a:gd name="T33" fmla="*/ 96 h 383"/>
                <a:gd name="T34" fmla="*/ 412 w 412"/>
                <a:gd name="T35" fmla="*/ 36 h 383"/>
                <a:gd name="T36" fmla="*/ 310 w 412"/>
                <a:gd name="T37" fmla="*/ 28 h 383"/>
                <a:gd name="T38" fmla="*/ 310 w 412"/>
                <a:gd name="T39" fmla="*/ 46 h 383"/>
                <a:gd name="T40" fmla="*/ 246 w 412"/>
                <a:gd name="T41" fmla="*/ 46 h 383"/>
                <a:gd name="T42" fmla="*/ 199 w 412"/>
                <a:gd name="T43" fmla="*/ 60 h 383"/>
                <a:gd name="T44" fmla="*/ 216 w 412"/>
                <a:gd name="T45" fmla="*/ 120 h 383"/>
                <a:gd name="T46" fmla="*/ 216 w 412"/>
                <a:gd name="T47" fmla="*/ 120 h 383"/>
                <a:gd name="T48" fmla="*/ 187 w 412"/>
                <a:gd name="T49" fmla="*/ 120 h 383"/>
                <a:gd name="T50" fmla="*/ 199 w 412"/>
                <a:gd name="T51" fmla="*/ 138 h 383"/>
                <a:gd name="T52" fmla="*/ 208 w 412"/>
                <a:gd name="T53" fmla="*/ 148 h 383"/>
                <a:gd name="T54" fmla="*/ 179 w 412"/>
                <a:gd name="T55" fmla="*/ 138 h 383"/>
                <a:gd name="T56" fmla="*/ 170 w 412"/>
                <a:gd name="T57" fmla="*/ 161 h 383"/>
                <a:gd name="T58" fmla="*/ 162 w 412"/>
                <a:gd name="T59" fmla="*/ 161 h 383"/>
                <a:gd name="T60" fmla="*/ 152 w 412"/>
                <a:gd name="T61" fmla="*/ 148 h 383"/>
                <a:gd name="T62" fmla="*/ 140 w 412"/>
                <a:gd name="T63" fmla="*/ 161 h 383"/>
                <a:gd name="T64" fmla="*/ 162 w 412"/>
                <a:gd name="T65" fmla="*/ 221 h 383"/>
                <a:gd name="T66" fmla="*/ 152 w 412"/>
                <a:gd name="T67" fmla="*/ 198 h 383"/>
                <a:gd name="T68" fmla="*/ 140 w 412"/>
                <a:gd name="T69" fmla="*/ 198 h 383"/>
                <a:gd name="T70" fmla="*/ 132 w 412"/>
                <a:gd name="T71" fmla="*/ 189 h 383"/>
                <a:gd name="T72" fmla="*/ 124 w 412"/>
                <a:gd name="T73" fmla="*/ 198 h 383"/>
                <a:gd name="T74" fmla="*/ 115 w 412"/>
                <a:gd name="T75" fmla="*/ 189 h 383"/>
                <a:gd name="T76" fmla="*/ 47 w 412"/>
                <a:gd name="T77" fmla="*/ 148 h 383"/>
                <a:gd name="T78" fmla="*/ 30 w 412"/>
                <a:gd name="T79" fmla="*/ 148 h 383"/>
                <a:gd name="T80" fmla="*/ 22 w 412"/>
                <a:gd name="T81" fmla="*/ 138 h 383"/>
                <a:gd name="T82" fmla="*/ 0 w 412"/>
                <a:gd name="T83" fmla="*/ 138 h 383"/>
                <a:gd name="T84" fmla="*/ 13 w 412"/>
                <a:gd name="T85" fmla="*/ 9 h 383"/>
                <a:gd name="T86" fmla="*/ 132 w 412"/>
                <a:gd name="T87" fmla="*/ 18 h 383"/>
                <a:gd name="T88" fmla="*/ 152 w 412"/>
                <a:gd name="T89" fmla="*/ 0 h 383"/>
                <a:gd name="T90" fmla="*/ 187 w 412"/>
                <a:gd name="T91" fmla="*/ 36 h 383"/>
                <a:gd name="T92" fmla="*/ 179 w 412"/>
                <a:gd name="T93" fmla="*/ 60 h 383"/>
                <a:gd name="T94" fmla="*/ 199 w 412"/>
                <a:gd name="T95" fmla="*/ 60 h 383"/>
                <a:gd name="T96" fmla="*/ 216 w 412"/>
                <a:gd name="T97" fmla="*/ 120 h 383"/>
                <a:gd name="T98" fmla="*/ 216 w 412"/>
                <a:gd name="T99" fmla="*/ 12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12" h="383">
                  <a:moveTo>
                    <a:pt x="216" y="120"/>
                  </a:moveTo>
                  <a:lnTo>
                    <a:pt x="187" y="120"/>
                  </a:lnTo>
                  <a:lnTo>
                    <a:pt x="199" y="138"/>
                  </a:lnTo>
                  <a:lnTo>
                    <a:pt x="208" y="148"/>
                  </a:lnTo>
                  <a:lnTo>
                    <a:pt x="179" y="138"/>
                  </a:lnTo>
                  <a:lnTo>
                    <a:pt x="170" y="161"/>
                  </a:lnTo>
                  <a:lnTo>
                    <a:pt x="162" y="161"/>
                  </a:lnTo>
                  <a:lnTo>
                    <a:pt x="152" y="148"/>
                  </a:lnTo>
                  <a:lnTo>
                    <a:pt x="140" y="161"/>
                  </a:lnTo>
                  <a:lnTo>
                    <a:pt x="162" y="221"/>
                  </a:lnTo>
                  <a:lnTo>
                    <a:pt x="187" y="231"/>
                  </a:lnTo>
                  <a:lnTo>
                    <a:pt x="234" y="240"/>
                  </a:lnTo>
                  <a:lnTo>
                    <a:pt x="234" y="263"/>
                  </a:lnTo>
                  <a:lnTo>
                    <a:pt x="318" y="323"/>
                  </a:lnTo>
                  <a:lnTo>
                    <a:pt x="326" y="383"/>
                  </a:lnTo>
                  <a:lnTo>
                    <a:pt x="403" y="383"/>
                  </a:lnTo>
                  <a:lnTo>
                    <a:pt x="412" y="96"/>
                  </a:lnTo>
                  <a:lnTo>
                    <a:pt x="412" y="36"/>
                  </a:lnTo>
                  <a:lnTo>
                    <a:pt x="310" y="28"/>
                  </a:lnTo>
                  <a:lnTo>
                    <a:pt x="310" y="46"/>
                  </a:lnTo>
                  <a:lnTo>
                    <a:pt x="246" y="46"/>
                  </a:lnTo>
                  <a:lnTo>
                    <a:pt x="199" y="60"/>
                  </a:lnTo>
                  <a:lnTo>
                    <a:pt x="216" y="120"/>
                  </a:lnTo>
                  <a:lnTo>
                    <a:pt x="216" y="120"/>
                  </a:lnTo>
                  <a:lnTo>
                    <a:pt x="187" y="120"/>
                  </a:lnTo>
                  <a:lnTo>
                    <a:pt x="199" y="138"/>
                  </a:lnTo>
                  <a:lnTo>
                    <a:pt x="208" y="148"/>
                  </a:lnTo>
                  <a:lnTo>
                    <a:pt x="179" y="138"/>
                  </a:lnTo>
                  <a:lnTo>
                    <a:pt x="170" y="161"/>
                  </a:lnTo>
                  <a:lnTo>
                    <a:pt x="162" y="161"/>
                  </a:lnTo>
                  <a:lnTo>
                    <a:pt x="152" y="148"/>
                  </a:lnTo>
                  <a:lnTo>
                    <a:pt x="140" y="161"/>
                  </a:lnTo>
                  <a:lnTo>
                    <a:pt x="162" y="221"/>
                  </a:lnTo>
                  <a:lnTo>
                    <a:pt x="152" y="198"/>
                  </a:lnTo>
                  <a:lnTo>
                    <a:pt x="140" y="198"/>
                  </a:lnTo>
                  <a:lnTo>
                    <a:pt x="132" y="189"/>
                  </a:lnTo>
                  <a:lnTo>
                    <a:pt x="124" y="198"/>
                  </a:lnTo>
                  <a:lnTo>
                    <a:pt x="115" y="189"/>
                  </a:lnTo>
                  <a:lnTo>
                    <a:pt x="47" y="148"/>
                  </a:lnTo>
                  <a:lnTo>
                    <a:pt x="30" y="148"/>
                  </a:lnTo>
                  <a:lnTo>
                    <a:pt x="22" y="138"/>
                  </a:lnTo>
                  <a:lnTo>
                    <a:pt x="0" y="138"/>
                  </a:lnTo>
                  <a:lnTo>
                    <a:pt x="13" y="9"/>
                  </a:lnTo>
                  <a:lnTo>
                    <a:pt x="132" y="18"/>
                  </a:lnTo>
                  <a:lnTo>
                    <a:pt x="152" y="0"/>
                  </a:lnTo>
                  <a:lnTo>
                    <a:pt x="187" y="36"/>
                  </a:lnTo>
                  <a:lnTo>
                    <a:pt x="179" y="60"/>
                  </a:lnTo>
                  <a:lnTo>
                    <a:pt x="199" y="60"/>
                  </a:lnTo>
                  <a:lnTo>
                    <a:pt x="216" y="120"/>
                  </a:lnTo>
                  <a:lnTo>
                    <a:pt x="216" y="12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53" name="Freeform 33">
              <a:extLst>
                <a:ext uri="{FF2B5EF4-FFF2-40B4-BE49-F238E27FC236}">
                  <a16:creationId xmlns:a16="http://schemas.microsoft.com/office/drawing/2014/main" id="{9453A83B-2820-74DA-A6E6-9EC958F5C504}"/>
                </a:ext>
              </a:extLst>
            </p:cNvPr>
            <p:cNvSpPr/>
            <p:nvPr/>
          </p:nvSpPr>
          <p:spPr bwMode="auto">
            <a:xfrm>
              <a:off x="7968190" y="2582034"/>
              <a:ext cx="499385" cy="319847"/>
            </a:xfrm>
            <a:custGeom>
              <a:avLst/>
              <a:gdLst>
                <a:gd name="T0" fmla="*/ 179 w 289"/>
                <a:gd name="T1" fmla="*/ 161 h 193"/>
                <a:gd name="T2" fmla="*/ 179 w 289"/>
                <a:gd name="T3" fmla="*/ 180 h 193"/>
                <a:gd name="T4" fmla="*/ 115 w 289"/>
                <a:gd name="T5" fmla="*/ 180 h 193"/>
                <a:gd name="T6" fmla="*/ 68 w 289"/>
                <a:gd name="T7" fmla="*/ 193 h 193"/>
                <a:gd name="T8" fmla="*/ 47 w 289"/>
                <a:gd name="T9" fmla="*/ 193 h 193"/>
                <a:gd name="T10" fmla="*/ 55 w 289"/>
                <a:gd name="T11" fmla="*/ 171 h 193"/>
                <a:gd name="T12" fmla="*/ 21 w 289"/>
                <a:gd name="T13" fmla="*/ 133 h 193"/>
                <a:gd name="T14" fmla="*/ 0 w 289"/>
                <a:gd name="T15" fmla="*/ 153 h 193"/>
                <a:gd name="T16" fmla="*/ 0 w 289"/>
                <a:gd name="T17" fmla="*/ 111 h 193"/>
                <a:gd name="T18" fmla="*/ 21 w 289"/>
                <a:gd name="T19" fmla="*/ 101 h 193"/>
                <a:gd name="T20" fmla="*/ 38 w 289"/>
                <a:gd name="T21" fmla="*/ 92 h 193"/>
                <a:gd name="T22" fmla="*/ 38 w 289"/>
                <a:gd name="T23" fmla="*/ 33 h 193"/>
                <a:gd name="T24" fmla="*/ 30 w 289"/>
                <a:gd name="T25" fmla="*/ 9 h 193"/>
                <a:gd name="T26" fmla="*/ 30 w 289"/>
                <a:gd name="T27" fmla="*/ 0 h 193"/>
                <a:gd name="T28" fmla="*/ 289 w 289"/>
                <a:gd name="T29" fmla="*/ 9 h 193"/>
                <a:gd name="T30" fmla="*/ 281 w 289"/>
                <a:gd name="T31" fmla="*/ 171 h 193"/>
                <a:gd name="T32" fmla="*/ 179 w 289"/>
                <a:gd name="T33" fmla="*/ 161 h 193"/>
                <a:gd name="T34" fmla="*/ 179 w 289"/>
                <a:gd name="T35" fmla="*/ 161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9" h="193">
                  <a:moveTo>
                    <a:pt x="179" y="161"/>
                  </a:moveTo>
                  <a:lnTo>
                    <a:pt x="179" y="180"/>
                  </a:lnTo>
                  <a:lnTo>
                    <a:pt x="115" y="180"/>
                  </a:lnTo>
                  <a:lnTo>
                    <a:pt x="68" y="193"/>
                  </a:lnTo>
                  <a:lnTo>
                    <a:pt x="47" y="193"/>
                  </a:lnTo>
                  <a:lnTo>
                    <a:pt x="55" y="171"/>
                  </a:lnTo>
                  <a:lnTo>
                    <a:pt x="21" y="133"/>
                  </a:lnTo>
                  <a:lnTo>
                    <a:pt x="0" y="153"/>
                  </a:lnTo>
                  <a:lnTo>
                    <a:pt x="0" y="111"/>
                  </a:lnTo>
                  <a:lnTo>
                    <a:pt x="21" y="101"/>
                  </a:lnTo>
                  <a:lnTo>
                    <a:pt x="38" y="92"/>
                  </a:lnTo>
                  <a:lnTo>
                    <a:pt x="38" y="33"/>
                  </a:lnTo>
                  <a:lnTo>
                    <a:pt x="30" y="9"/>
                  </a:lnTo>
                  <a:lnTo>
                    <a:pt x="30" y="0"/>
                  </a:lnTo>
                  <a:lnTo>
                    <a:pt x="289" y="9"/>
                  </a:lnTo>
                  <a:lnTo>
                    <a:pt x="281" y="171"/>
                  </a:lnTo>
                  <a:lnTo>
                    <a:pt x="179" y="161"/>
                  </a:lnTo>
                  <a:lnTo>
                    <a:pt x="179" y="16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54" name="Freeform 34">
              <a:extLst>
                <a:ext uri="{FF2B5EF4-FFF2-40B4-BE49-F238E27FC236}">
                  <a16:creationId xmlns:a16="http://schemas.microsoft.com/office/drawing/2014/main" id="{8AAF1726-7113-8C6C-3C74-73F9DA473F0B}"/>
                </a:ext>
              </a:extLst>
            </p:cNvPr>
            <p:cNvSpPr/>
            <p:nvPr/>
          </p:nvSpPr>
          <p:spPr bwMode="auto">
            <a:xfrm>
              <a:off x="6945228" y="3541578"/>
              <a:ext cx="578872" cy="296647"/>
            </a:xfrm>
            <a:custGeom>
              <a:avLst/>
              <a:gdLst>
                <a:gd name="T0" fmla="*/ 86 w 335"/>
                <a:gd name="T1" fmla="*/ 160 h 179"/>
                <a:gd name="T2" fmla="*/ 86 w 335"/>
                <a:gd name="T3" fmla="*/ 100 h 179"/>
                <a:gd name="T4" fmla="*/ 64 w 335"/>
                <a:gd name="T5" fmla="*/ 82 h 179"/>
                <a:gd name="T6" fmla="*/ 64 w 335"/>
                <a:gd name="T7" fmla="*/ 50 h 179"/>
                <a:gd name="T8" fmla="*/ 39 w 335"/>
                <a:gd name="T9" fmla="*/ 41 h 179"/>
                <a:gd name="T10" fmla="*/ 0 w 335"/>
                <a:gd name="T11" fmla="*/ 0 h 179"/>
                <a:gd name="T12" fmla="*/ 315 w 335"/>
                <a:gd name="T13" fmla="*/ 0 h 179"/>
                <a:gd name="T14" fmla="*/ 298 w 335"/>
                <a:gd name="T15" fmla="*/ 32 h 179"/>
                <a:gd name="T16" fmla="*/ 315 w 335"/>
                <a:gd name="T17" fmla="*/ 18 h 179"/>
                <a:gd name="T18" fmla="*/ 335 w 335"/>
                <a:gd name="T19" fmla="*/ 32 h 179"/>
                <a:gd name="T20" fmla="*/ 298 w 335"/>
                <a:gd name="T21" fmla="*/ 50 h 179"/>
                <a:gd name="T22" fmla="*/ 280 w 335"/>
                <a:gd name="T23" fmla="*/ 100 h 179"/>
                <a:gd name="T24" fmla="*/ 280 w 335"/>
                <a:gd name="T25" fmla="*/ 160 h 179"/>
                <a:gd name="T26" fmla="*/ 260 w 335"/>
                <a:gd name="T27" fmla="*/ 179 h 179"/>
                <a:gd name="T28" fmla="*/ 86 w 335"/>
                <a:gd name="T29" fmla="*/ 16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5" h="179">
                  <a:moveTo>
                    <a:pt x="86" y="160"/>
                  </a:moveTo>
                  <a:lnTo>
                    <a:pt x="86" y="100"/>
                  </a:lnTo>
                  <a:lnTo>
                    <a:pt x="64" y="82"/>
                  </a:lnTo>
                  <a:lnTo>
                    <a:pt x="64" y="50"/>
                  </a:lnTo>
                  <a:lnTo>
                    <a:pt x="39" y="41"/>
                  </a:lnTo>
                  <a:lnTo>
                    <a:pt x="0" y="0"/>
                  </a:lnTo>
                  <a:lnTo>
                    <a:pt x="315" y="0"/>
                  </a:lnTo>
                  <a:lnTo>
                    <a:pt x="298" y="32"/>
                  </a:lnTo>
                  <a:lnTo>
                    <a:pt x="315" y="18"/>
                  </a:lnTo>
                  <a:lnTo>
                    <a:pt x="335" y="32"/>
                  </a:lnTo>
                  <a:lnTo>
                    <a:pt x="298" y="50"/>
                  </a:lnTo>
                  <a:lnTo>
                    <a:pt x="280" y="100"/>
                  </a:lnTo>
                  <a:lnTo>
                    <a:pt x="280" y="160"/>
                  </a:lnTo>
                  <a:lnTo>
                    <a:pt x="260" y="179"/>
                  </a:lnTo>
                  <a:lnTo>
                    <a:pt x="86" y="1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55" name="Freeform 35">
              <a:extLst>
                <a:ext uri="{FF2B5EF4-FFF2-40B4-BE49-F238E27FC236}">
                  <a16:creationId xmlns:a16="http://schemas.microsoft.com/office/drawing/2014/main" id="{4F7F9324-2B13-0053-FC87-FC7E917783BD}"/>
                </a:ext>
              </a:extLst>
            </p:cNvPr>
            <p:cNvSpPr/>
            <p:nvPr/>
          </p:nvSpPr>
          <p:spPr bwMode="auto">
            <a:xfrm>
              <a:off x="8455478" y="2600262"/>
              <a:ext cx="551224" cy="406026"/>
            </a:xfrm>
            <a:custGeom>
              <a:avLst/>
              <a:gdLst>
                <a:gd name="T0" fmla="*/ 319 w 319"/>
                <a:gd name="T1" fmla="*/ 245 h 245"/>
                <a:gd name="T2" fmla="*/ 0 w 319"/>
                <a:gd name="T3" fmla="*/ 221 h 245"/>
                <a:gd name="T4" fmla="*/ 0 w 319"/>
                <a:gd name="T5" fmla="*/ 161 h 245"/>
                <a:gd name="T6" fmla="*/ 8 w 319"/>
                <a:gd name="T7" fmla="*/ 0 h 245"/>
                <a:gd name="T8" fmla="*/ 319 w 319"/>
                <a:gd name="T9" fmla="*/ 0 h 245"/>
                <a:gd name="T10" fmla="*/ 319 w 319"/>
                <a:gd name="T11" fmla="*/ 2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45">
                  <a:moveTo>
                    <a:pt x="319" y="245"/>
                  </a:moveTo>
                  <a:lnTo>
                    <a:pt x="0" y="221"/>
                  </a:lnTo>
                  <a:lnTo>
                    <a:pt x="0" y="161"/>
                  </a:lnTo>
                  <a:lnTo>
                    <a:pt x="8" y="0"/>
                  </a:lnTo>
                  <a:lnTo>
                    <a:pt x="319" y="0"/>
                  </a:lnTo>
                  <a:lnTo>
                    <a:pt x="319" y="2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56" name="Freeform 36">
              <a:extLst>
                <a:ext uri="{FF2B5EF4-FFF2-40B4-BE49-F238E27FC236}">
                  <a16:creationId xmlns:a16="http://schemas.microsoft.com/office/drawing/2014/main" id="{4B811145-E661-C874-AEE6-FC301CF75F2C}"/>
                </a:ext>
              </a:extLst>
            </p:cNvPr>
            <p:cNvSpPr/>
            <p:nvPr/>
          </p:nvSpPr>
          <p:spPr bwMode="auto">
            <a:xfrm>
              <a:off x="6941774" y="3536604"/>
              <a:ext cx="578872" cy="298304"/>
            </a:xfrm>
            <a:custGeom>
              <a:avLst/>
              <a:gdLst>
                <a:gd name="T0" fmla="*/ 85 w 335"/>
                <a:gd name="T1" fmla="*/ 161 h 180"/>
                <a:gd name="T2" fmla="*/ 85 w 335"/>
                <a:gd name="T3" fmla="*/ 101 h 180"/>
                <a:gd name="T4" fmla="*/ 64 w 335"/>
                <a:gd name="T5" fmla="*/ 83 h 180"/>
                <a:gd name="T6" fmla="*/ 64 w 335"/>
                <a:gd name="T7" fmla="*/ 50 h 180"/>
                <a:gd name="T8" fmla="*/ 38 w 335"/>
                <a:gd name="T9" fmla="*/ 42 h 180"/>
                <a:gd name="T10" fmla="*/ 0 w 335"/>
                <a:gd name="T11" fmla="*/ 0 h 180"/>
                <a:gd name="T12" fmla="*/ 314 w 335"/>
                <a:gd name="T13" fmla="*/ 0 h 180"/>
                <a:gd name="T14" fmla="*/ 298 w 335"/>
                <a:gd name="T15" fmla="*/ 33 h 180"/>
                <a:gd name="T16" fmla="*/ 314 w 335"/>
                <a:gd name="T17" fmla="*/ 18 h 180"/>
                <a:gd name="T18" fmla="*/ 335 w 335"/>
                <a:gd name="T19" fmla="*/ 33 h 180"/>
                <a:gd name="T20" fmla="*/ 298 w 335"/>
                <a:gd name="T21" fmla="*/ 50 h 180"/>
                <a:gd name="T22" fmla="*/ 280 w 335"/>
                <a:gd name="T23" fmla="*/ 101 h 180"/>
                <a:gd name="T24" fmla="*/ 280 w 335"/>
                <a:gd name="T25" fmla="*/ 161 h 180"/>
                <a:gd name="T26" fmla="*/ 259 w 335"/>
                <a:gd name="T27" fmla="*/ 180 h 180"/>
                <a:gd name="T28" fmla="*/ 85 w 335"/>
                <a:gd name="T29" fmla="*/ 161 h 180"/>
                <a:gd name="T30" fmla="*/ 85 w 335"/>
                <a:gd name="T31" fmla="*/ 161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5" h="180">
                  <a:moveTo>
                    <a:pt x="85" y="161"/>
                  </a:moveTo>
                  <a:lnTo>
                    <a:pt x="85" y="101"/>
                  </a:lnTo>
                  <a:lnTo>
                    <a:pt x="64" y="83"/>
                  </a:lnTo>
                  <a:lnTo>
                    <a:pt x="64" y="50"/>
                  </a:lnTo>
                  <a:lnTo>
                    <a:pt x="38" y="42"/>
                  </a:lnTo>
                  <a:lnTo>
                    <a:pt x="0" y="0"/>
                  </a:lnTo>
                  <a:lnTo>
                    <a:pt x="314" y="0"/>
                  </a:lnTo>
                  <a:lnTo>
                    <a:pt x="298" y="33"/>
                  </a:lnTo>
                  <a:lnTo>
                    <a:pt x="314" y="18"/>
                  </a:lnTo>
                  <a:lnTo>
                    <a:pt x="335" y="33"/>
                  </a:lnTo>
                  <a:lnTo>
                    <a:pt x="298" y="50"/>
                  </a:lnTo>
                  <a:lnTo>
                    <a:pt x="280" y="101"/>
                  </a:lnTo>
                  <a:lnTo>
                    <a:pt x="280" y="161"/>
                  </a:lnTo>
                  <a:lnTo>
                    <a:pt x="259" y="180"/>
                  </a:lnTo>
                  <a:lnTo>
                    <a:pt x="85" y="161"/>
                  </a:lnTo>
                  <a:lnTo>
                    <a:pt x="85" y="16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57" name="Freeform 37">
              <a:extLst>
                <a:ext uri="{FF2B5EF4-FFF2-40B4-BE49-F238E27FC236}">
                  <a16:creationId xmlns:a16="http://schemas.microsoft.com/office/drawing/2014/main" id="{DB6AF523-FFAB-C6EB-40A5-60C2EB13B0C8}"/>
                </a:ext>
              </a:extLst>
            </p:cNvPr>
            <p:cNvSpPr/>
            <p:nvPr/>
          </p:nvSpPr>
          <p:spPr bwMode="auto">
            <a:xfrm>
              <a:off x="8450294" y="2596950"/>
              <a:ext cx="551223" cy="404368"/>
            </a:xfrm>
            <a:custGeom>
              <a:avLst/>
              <a:gdLst>
                <a:gd name="T0" fmla="*/ 319 w 319"/>
                <a:gd name="T1" fmla="*/ 244 h 244"/>
                <a:gd name="T2" fmla="*/ 0 w 319"/>
                <a:gd name="T3" fmla="*/ 220 h 244"/>
                <a:gd name="T4" fmla="*/ 0 w 319"/>
                <a:gd name="T5" fmla="*/ 160 h 244"/>
                <a:gd name="T6" fmla="*/ 9 w 319"/>
                <a:gd name="T7" fmla="*/ 0 h 244"/>
                <a:gd name="T8" fmla="*/ 319 w 319"/>
                <a:gd name="T9" fmla="*/ 0 h 244"/>
                <a:gd name="T10" fmla="*/ 319 w 319"/>
                <a:gd name="T11" fmla="*/ 244 h 244"/>
                <a:gd name="T12" fmla="*/ 319 w 319"/>
                <a:gd name="T13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9" h="244">
                  <a:moveTo>
                    <a:pt x="319" y="244"/>
                  </a:moveTo>
                  <a:lnTo>
                    <a:pt x="0" y="220"/>
                  </a:lnTo>
                  <a:lnTo>
                    <a:pt x="0" y="160"/>
                  </a:lnTo>
                  <a:lnTo>
                    <a:pt x="9" y="0"/>
                  </a:lnTo>
                  <a:lnTo>
                    <a:pt x="319" y="0"/>
                  </a:lnTo>
                  <a:lnTo>
                    <a:pt x="319" y="244"/>
                  </a:lnTo>
                  <a:lnTo>
                    <a:pt x="319" y="244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58" name="Freeform 38">
              <a:extLst>
                <a:ext uri="{FF2B5EF4-FFF2-40B4-BE49-F238E27FC236}">
                  <a16:creationId xmlns:a16="http://schemas.microsoft.com/office/drawing/2014/main" id="{181DEF07-0EF9-E6B7-9084-EE69ED799B4F}"/>
                </a:ext>
              </a:extLst>
            </p:cNvPr>
            <p:cNvSpPr/>
            <p:nvPr/>
          </p:nvSpPr>
          <p:spPr bwMode="auto">
            <a:xfrm>
              <a:off x="5018540" y="3104067"/>
              <a:ext cx="542583" cy="573405"/>
            </a:xfrm>
            <a:custGeom>
              <a:avLst/>
              <a:gdLst>
                <a:gd name="T0" fmla="*/ 0 w 314"/>
                <a:gd name="T1" fmla="*/ 60 h 346"/>
                <a:gd name="T2" fmla="*/ 33 w 314"/>
                <a:gd name="T3" fmla="*/ 51 h 346"/>
                <a:gd name="T4" fmla="*/ 63 w 314"/>
                <a:gd name="T5" fmla="*/ 19 h 346"/>
                <a:gd name="T6" fmla="*/ 110 w 314"/>
                <a:gd name="T7" fmla="*/ 9 h 346"/>
                <a:gd name="T8" fmla="*/ 165 w 314"/>
                <a:gd name="T9" fmla="*/ 19 h 346"/>
                <a:gd name="T10" fmla="*/ 187 w 314"/>
                <a:gd name="T11" fmla="*/ 0 h 346"/>
                <a:gd name="T12" fmla="*/ 187 w 314"/>
                <a:gd name="T13" fmla="*/ 42 h 346"/>
                <a:gd name="T14" fmla="*/ 212 w 314"/>
                <a:gd name="T15" fmla="*/ 42 h 346"/>
                <a:gd name="T16" fmla="*/ 234 w 314"/>
                <a:gd name="T17" fmla="*/ 84 h 346"/>
                <a:gd name="T18" fmla="*/ 251 w 314"/>
                <a:gd name="T19" fmla="*/ 120 h 346"/>
                <a:gd name="T20" fmla="*/ 276 w 314"/>
                <a:gd name="T21" fmla="*/ 120 h 346"/>
                <a:gd name="T22" fmla="*/ 297 w 314"/>
                <a:gd name="T23" fmla="*/ 152 h 346"/>
                <a:gd name="T24" fmla="*/ 289 w 314"/>
                <a:gd name="T25" fmla="*/ 222 h 346"/>
                <a:gd name="T26" fmla="*/ 297 w 314"/>
                <a:gd name="T27" fmla="*/ 244 h 346"/>
                <a:gd name="T28" fmla="*/ 314 w 314"/>
                <a:gd name="T29" fmla="*/ 254 h 346"/>
                <a:gd name="T30" fmla="*/ 259 w 314"/>
                <a:gd name="T31" fmla="*/ 323 h 346"/>
                <a:gd name="T32" fmla="*/ 242 w 314"/>
                <a:gd name="T33" fmla="*/ 323 h 346"/>
                <a:gd name="T34" fmla="*/ 204 w 314"/>
                <a:gd name="T35" fmla="*/ 346 h 346"/>
                <a:gd name="T36" fmla="*/ 187 w 314"/>
                <a:gd name="T37" fmla="*/ 323 h 346"/>
                <a:gd name="T38" fmla="*/ 165 w 314"/>
                <a:gd name="T39" fmla="*/ 295 h 346"/>
                <a:gd name="T40" fmla="*/ 140 w 314"/>
                <a:gd name="T41" fmla="*/ 272 h 346"/>
                <a:gd name="T42" fmla="*/ 102 w 314"/>
                <a:gd name="T43" fmla="*/ 231 h 346"/>
                <a:gd name="T44" fmla="*/ 72 w 314"/>
                <a:gd name="T45" fmla="*/ 222 h 346"/>
                <a:gd name="T46" fmla="*/ 72 w 314"/>
                <a:gd name="T47" fmla="*/ 202 h 346"/>
                <a:gd name="T48" fmla="*/ 47 w 314"/>
                <a:gd name="T49" fmla="*/ 194 h 346"/>
                <a:gd name="T50" fmla="*/ 63 w 314"/>
                <a:gd name="T51" fmla="*/ 162 h 346"/>
                <a:gd name="T52" fmla="*/ 47 w 314"/>
                <a:gd name="T53" fmla="*/ 144 h 346"/>
                <a:gd name="T54" fmla="*/ 55 w 314"/>
                <a:gd name="T55" fmla="*/ 111 h 346"/>
                <a:gd name="T56" fmla="*/ 33 w 314"/>
                <a:gd name="T57" fmla="*/ 102 h 346"/>
                <a:gd name="T58" fmla="*/ 47 w 314"/>
                <a:gd name="T59" fmla="*/ 84 h 346"/>
                <a:gd name="T60" fmla="*/ 25 w 314"/>
                <a:gd name="T61" fmla="*/ 69 h 346"/>
                <a:gd name="T62" fmla="*/ 0 w 314"/>
                <a:gd name="T63" fmla="*/ 69 h 346"/>
                <a:gd name="T64" fmla="*/ 0 w 314"/>
                <a:gd name="T65" fmla="*/ 6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14" h="346">
                  <a:moveTo>
                    <a:pt x="0" y="60"/>
                  </a:moveTo>
                  <a:lnTo>
                    <a:pt x="33" y="51"/>
                  </a:lnTo>
                  <a:lnTo>
                    <a:pt x="63" y="19"/>
                  </a:lnTo>
                  <a:lnTo>
                    <a:pt x="110" y="9"/>
                  </a:lnTo>
                  <a:lnTo>
                    <a:pt x="165" y="19"/>
                  </a:lnTo>
                  <a:lnTo>
                    <a:pt x="187" y="0"/>
                  </a:lnTo>
                  <a:lnTo>
                    <a:pt x="187" y="42"/>
                  </a:lnTo>
                  <a:lnTo>
                    <a:pt x="212" y="42"/>
                  </a:lnTo>
                  <a:lnTo>
                    <a:pt x="234" y="84"/>
                  </a:lnTo>
                  <a:lnTo>
                    <a:pt x="251" y="120"/>
                  </a:lnTo>
                  <a:lnTo>
                    <a:pt x="276" y="120"/>
                  </a:lnTo>
                  <a:lnTo>
                    <a:pt x="297" y="152"/>
                  </a:lnTo>
                  <a:lnTo>
                    <a:pt x="289" y="222"/>
                  </a:lnTo>
                  <a:lnTo>
                    <a:pt x="297" y="244"/>
                  </a:lnTo>
                  <a:lnTo>
                    <a:pt x="314" y="254"/>
                  </a:lnTo>
                  <a:lnTo>
                    <a:pt x="259" y="323"/>
                  </a:lnTo>
                  <a:lnTo>
                    <a:pt x="242" y="323"/>
                  </a:lnTo>
                  <a:lnTo>
                    <a:pt x="204" y="346"/>
                  </a:lnTo>
                  <a:lnTo>
                    <a:pt x="187" y="323"/>
                  </a:lnTo>
                  <a:lnTo>
                    <a:pt x="165" y="295"/>
                  </a:lnTo>
                  <a:lnTo>
                    <a:pt x="140" y="272"/>
                  </a:lnTo>
                  <a:lnTo>
                    <a:pt x="102" y="231"/>
                  </a:lnTo>
                  <a:lnTo>
                    <a:pt x="72" y="222"/>
                  </a:lnTo>
                  <a:lnTo>
                    <a:pt x="72" y="202"/>
                  </a:lnTo>
                  <a:lnTo>
                    <a:pt x="47" y="194"/>
                  </a:lnTo>
                  <a:lnTo>
                    <a:pt x="63" y="162"/>
                  </a:lnTo>
                  <a:lnTo>
                    <a:pt x="47" y="144"/>
                  </a:lnTo>
                  <a:lnTo>
                    <a:pt x="55" y="111"/>
                  </a:lnTo>
                  <a:lnTo>
                    <a:pt x="33" y="102"/>
                  </a:lnTo>
                  <a:lnTo>
                    <a:pt x="47" y="84"/>
                  </a:lnTo>
                  <a:lnTo>
                    <a:pt x="25" y="69"/>
                  </a:lnTo>
                  <a:lnTo>
                    <a:pt x="0" y="69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59" name="Freeform 39">
              <a:extLst>
                <a:ext uri="{FF2B5EF4-FFF2-40B4-BE49-F238E27FC236}">
                  <a16:creationId xmlns:a16="http://schemas.microsoft.com/office/drawing/2014/main" id="{47FF09C2-BF6A-2620-FA4C-AD36867B5917}"/>
                </a:ext>
              </a:extLst>
            </p:cNvPr>
            <p:cNvSpPr/>
            <p:nvPr/>
          </p:nvSpPr>
          <p:spPr bwMode="auto">
            <a:xfrm>
              <a:off x="5561124" y="3438827"/>
              <a:ext cx="514936" cy="397737"/>
            </a:xfrm>
            <a:custGeom>
              <a:avLst/>
              <a:gdLst>
                <a:gd name="T0" fmla="*/ 233 w 298"/>
                <a:gd name="T1" fmla="*/ 213 h 240"/>
                <a:gd name="T2" fmla="*/ 224 w 298"/>
                <a:gd name="T3" fmla="*/ 190 h 240"/>
                <a:gd name="T4" fmla="*/ 187 w 298"/>
                <a:gd name="T5" fmla="*/ 222 h 240"/>
                <a:gd name="T6" fmla="*/ 170 w 298"/>
                <a:gd name="T7" fmla="*/ 222 h 240"/>
                <a:gd name="T8" fmla="*/ 115 w 298"/>
                <a:gd name="T9" fmla="*/ 240 h 240"/>
                <a:gd name="T10" fmla="*/ 77 w 298"/>
                <a:gd name="T11" fmla="*/ 130 h 240"/>
                <a:gd name="T12" fmla="*/ 0 w 298"/>
                <a:gd name="T13" fmla="*/ 52 h 240"/>
                <a:gd name="T14" fmla="*/ 30 w 298"/>
                <a:gd name="T15" fmla="*/ 29 h 240"/>
                <a:gd name="T16" fmla="*/ 47 w 298"/>
                <a:gd name="T17" fmla="*/ 29 h 240"/>
                <a:gd name="T18" fmla="*/ 115 w 298"/>
                <a:gd name="T19" fmla="*/ 42 h 240"/>
                <a:gd name="T20" fmla="*/ 132 w 298"/>
                <a:gd name="T21" fmla="*/ 42 h 240"/>
                <a:gd name="T22" fmla="*/ 170 w 298"/>
                <a:gd name="T23" fmla="*/ 42 h 240"/>
                <a:gd name="T24" fmla="*/ 204 w 298"/>
                <a:gd name="T25" fmla="*/ 20 h 240"/>
                <a:gd name="T26" fmla="*/ 233 w 298"/>
                <a:gd name="T27" fmla="*/ 20 h 240"/>
                <a:gd name="T28" fmla="*/ 233 w 298"/>
                <a:gd name="T29" fmla="*/ 10 h 240"/>
                <a:gd name="T30" fmla="*/ 263 w 298"/>
                <a:gd name="T31" fmla="*/ 0 h 240"/>
                <a:gd name="T32" fmla="*/ 298 w 298"/>
                <a:gd name="T33" fmla="*/ 20 h 240"/>
                <a:gd name="T34" fmla="*/ 298 w 298"/>
                <a:gd name="T35" fmla="*/ 42 h 240"/>
                <a:gd name="T36" fmla="*/ 298 w 298"/>
                <a:gd name="T37" fmla="*/ 70 h 240"/>
                <a:gd name="T38" fmla="*/ 251 w 298"/>
                <a:gd name="T39" fmla="*/ 144 h 240"/>
                <a:gd name="T40" fmla="*/ 242 w 298"/>
                <a:gd name="T41" fmla="*/ 204 h 240"/>
                <a:gd name="T42" fmla="*/ 233 w 298"/>
                <a:gd name="T43" fmla="*/ 213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8" h="240">
                  <a:moveTo>
                    <a:pt x="233" y="213"/>
                  </a:moveTo>
                  <a:lnTo>
                    <a:pt x="224" y="190"/>
                  </a:lnTo>
                  <a:lnTo>
                    <a:pt x="187" y="222"/>
                  </a:lnTo>
                  <a:lnTo>
                    <a:pt x="170" y="222"/>
                  </a:lnTo>
                  <a:lnTo>
                    <a:pt x="115" y="240"/>
                  </a:lnTo>
                  <a:lnTo>
                    <a:pt x="77" y="130"/>
                  </a:lnTo>
                  <a:lnTo>
                    <a:pt x="0" y="52"/>
                  </a:lnTo>
                  <a:lnTo>
                    <a:pt x="30" y="29"/>
                  </a:lnTo>
                  <a:lnTo>
                    <a:pt x="47" y="29"/>
                  </a:lnTo>
                  <a:lnTo>
                    <a:pt x="115" y="42"/>
                  </a:lnTo>
                  <a:lnTo>
                    <a:pt x="132" y="42"/>
                  </a:lnTo>
                  <a:lnTo>
                    <a:pt x="170" y="42"/>
                  </a:lnTo>
                  <a:lnTo>
                    <a:pt x="204" y="20"/>
                  </a:lnTo>
                  <a:lnTo>
                    <a:pt x="233" y="20"/>
                  </a:lnTo>
                  <a:lnTo>
                    <a:pt x="233" y="10"/>
                  </a:lnTo>
                  <a:lnTo>
                    <a:pt x="263" y="0"/>
                  </a:lnTo>
                  <a:lnTo>
                    <a:pt x="298" y="20"/>
                  </a:lnTo>
                  <a:lnTo>
                    <a:pt x="298" y="42"/>
                  </a:lnTo>
                  <a:lnTo>
                    <a:pt x="298" y="70"/>
                  </a:lnTo>
                  <a:lnTo>
                    <a:pt x="251" y="144"/>
                  </a:lnTo>
                  <a:lnTo>
                    <a:pt x="242" y="204"/>
                  </a:lnTo>
                  <a:lnTo>
                    <a:pt x="233" y="213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60" name="Freeform 40">
              <a:extLst>
                <a:ext uri="{FF2B5EF4-FFF2-40B4-BE49-F238E27FC236}">
                  <a16:creationId xmlns:a16="http://schemas.microsoft.com/office/drawing/2014/main" id="{AC18F6E9-FF05-BDF5-0501-0205C515F5AC}"/>
                </a:ext>
              </a:extLst>
            </p:cNvPr>
            <p:cNvSpPr/>
            <p:nvPr/>
          </p:nvSpPr>
          <p:spPr bwMode="auto">
            <a:xfrm>
              <a:off x="5013355" y="3099095"/>
              <a:ext cx="544313" cy="575062"/>
            </a:xfrm>
            <a:custGeom>
              <a:avLst/>
              <a:gdLst>
                <a:gd name="T0" fmla="*/ 0 w 315"/>
                <a:gd name="T1" fmla="*/ 60 h 347"/>
                <a:gd name="T2" fmla="*/ 34 w 315"/>
                <a:gd name="T3" fmla="*/ 52 h 347"/>
                <a:gd name="T4" fmla="*/ 64 w 315"/>
                <a:gd name="T5" fmla="*/ 19 h 347"/>
                <a:gd name="T6" fmla="*/ 111 w 315"/>
                <a:gd name="T7" fmla="*/ 10 h 347"/>
                <a:gd name="T8" fmla="*/ 166 w 315"/>
                <a:gd name="T9" fmla="*/ 19 h 347"/>
                <a:gd name="T10" fmla="*/ 188 w 315"/>
                <a:gd name="T11" fmla="*/ 0 h 347"/>
                <a:gd name="T12" fmla="*/ 188 w 315"/>
                <a:gd name="T13" fmla="*/ 42 h 347"/>
                <a:gd name="T14" fmla="*/ 213 w 315"/>
                <a:gd name="T15" fmla="*/ 42 h 347"/>
                <a:gd name="T16" fmla="*/ 234 w 315"/>
                <a:gd name="T17" fmla="*/ 84 h 347"/>
                <a:gd name="T18" fmla="*/ 251 w 315"/>
                <a:gd name="T19" fmla="*/ 120 h 347"/>
                <a:gd name="T20" fmla="*/ 276 w 315"/>
                <a:gd name="T21" fmla="*/ 120 h 347"/>
                <a:gd name="T22" fmla="*/ 298 w 315"/>
                <a:gd name="T23" fmla="*/ 153 h 347"/>
                <a:gd name="T24" fmla="*/ 290 w 315"/>
                <a:gd name="T25" fmla="*/ 222 h 347"/>
                <a:gd name="T26" fmla="*/ 298 w 315"/>
                <a:gd name="T27" fmla="*/ 245 h 347"/>
                <a:gd name="T28" fmla="*/ 315 w 315"/>
                <a:gd name="T29" fmla="*/ 255 h 347"/>
                <a:gd name="T30" fmla="*/ 260 w 315"/>
                <a:gd name="T31" fmla="*/ 324 h 347"/>
                <a:gd name="T32" fmla="*/ 243 w 315"/>
                <a:gd name="T33" fmla="*/ 324 h 347"/>
                <a:gd name="T34" fmla="*/ 204 w 315"/>
                <a:gd name="T35" fmla="*/ 347 h 347"/>
                <a:gd name="T36" fmla="*/ 188 w 315"/>
                <a:gd name="T37" fmla="*/ 324 h 347"/>
                <a:gd name="T38" fmla="*/ 166 w 315"/>
                <a:gd name="T39" fmla="*/ 295 h 347"/>
                <a:gd name="T40" fmla="*/ 141 w 315"/>
                <a:gd name="T41" fmla="*/ 273 h 347"/>
                <a:gd name="T42" fmla="*/ 102 w 315"/>
                <a:gd name="T43" fmla="*/ 232 h 347"/>
                <a:gd name="T44" fmla="*/ 72 w 315"/>
                <a:gd name="T45" fmla="*/ 222 h 347"/>
                <a:gd name="T46" fmla="*/ 72 w 315"/>
                <a:gd name="T47" fmla="*/ 203 h 347"/>
                <a:gd name="T48" fmla="*/ 47 w 315"/>
                <a:gd name="T49" fmla="*/ 195 h 347"/>
                <a:gd name="T50" fmla="*/ 64 w 315"/>
                <a:gd name="T51" fmla="*/ 162 h 347"/>
                <a:gd name="T52" fmla="*/ 47 w 315"/>
                <a:gd name="T53" fmla="*/ 144 h 347"/>
                <a:gd name="T54" fmla="*/ 56 w 315"/>
                <a:gd name="T55" fmla="*/ 112 h 347"/>
                <a:gd name="T56" fmla="*/ 34 w 315"/>
                <a:gd name="T57" fmla="*/ 102 h 347"/>
                <a:gd name="T58" fmla="*/ 47 w 315"/>
                <a:gd name="T59" fmla="*/ 84 h 347"/>
                <a:gd name="T60" fmla="*/ 26 w 315"/>
                <a:gd name="T61" fmla="*/ 70 h 347"/>
                <a:gd name="T62" fmla="*/ 0 w 315"/>
                <a:gd name="T63" fmla="*/ 70 h 347"/>
                <a:gd name="T64" fmla="*/ 0 w 315"/>
                <a:gd name="T65" fmla="*/ 60 h 347"/>
                <a:gd name="T66" fmla="*/ 0 w 315"/>
                <a:gd name="T67" fmla="*/ 6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5" h="347">
                  <a:moveTo>
                    <a:pt x="0" y="60"/>
                  </a:moveTo>
                  <a:lnTo>
                    <a:pt x="34" y="52"/>
                  </a:lnTo>
                  <a:lnTo>
                    <a:pt x="64" y="19"/>
                  </a:lnTo>
                  <a:lnTo>
                    <a:pt x="111" y="10"/>
                  </a:lnTo>
                  <a:lnTo>
                    <a:pt x="166" y="19"/>
                  </a:lnTo>
                  <a:lnTo>
                    <a:pt x="188" y="0"/>
                  </a:lnTo>
                  <a:lnTo>
                    <a:pt x="188" y="42"/>
                  </a:lnTo>
                  <a:lnTo>
                    <a:pt x="213" y="42"/>
                  </a:lnTo>
                  <a:lnTo>
                    <a:pt x="234" y="84"/>
                  </a:lnTo>
                  <a:lnTo>
                    <a:pt x="251" y="120"/>
                  </a:lnTo>
                  <a:lnTo>
                    <a:pt x="276" y="120"/>
                  </a:lnTo>
                  <a:lnTo>
                    <a:pt x="298" y="153"/>
                  </a:lnTo>
                  <a:lnTo>
                    <a:pt x="290" y="222"/>
                  </a:lnTo>
                  <a:lnTo>
                    <a:pt x="298" y="245"/>
                  </a:lnTo>
                  <a:lnTo>
                    <a:pt x="315" y="255"/>
                  </a:lnTo>
                  <a:lnTo>
                    <a:pt x="260" y="324"/>
                  </a:lnTo>
                  <a:lnTo>
                    <a:pt x="243" y="324"/>
                  </a:lnTo>
                  <a:lnTo>
                    <a:pt x="204" y="347"/>
                  </a:lnTo>
                  <a:lnTo>
                    <a:pt x="188" y="324"/>
                  </a:lnTo>
                  <a:lnTo>
                    <a:pt x="166" y="295"/>
                  </a:lnTo>
                  <a:lnTo>
                    <a:pt x="141" y="273"/>
                  </a:lnTo>
                  <a:lnTo>
                    <a:pt x="102" y="232"/>
                  </a:lnTo>
                  <a:lnTo>
                    <a:pt x="72" y="222"/>
                  </a:lnTo>
                  <a:lnTo>
                    <a:pt x="72" y="203"/>
                  </a:lnTo>
                  <a:lnTo>
                    <a:pt x="47" y="195"/>
                  </a:lnTo>
                  <a:lnTo>
                    <a:pt x="64" y="162"/>
                  </a:lnTo>
                  <a:lnTo>
                    <a:pt x="47" y="144"/>
                  </a:lnTo>
                  <a:lnTo>
                    <a:pt x="56" y="112"/>
                  </a:lnTo>
                  <a:lnTo>
                    <a:pt x="34" y="102"/>
                  </a:lnTo>
                  <a:lnTo>
                    <a:pt x="47" y="84"/>
                  </a:lnTo>
                  <a:lnTo>
                    <a:pt x="26" y="70"/>
                  </a:lnTo>
                  <a:lnTo>
                    <a:pt x="0" y="70"/>
                  </a:lnTo>
                  <a:lnTo>
                    <a:pt x="0" y="6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67" name="Freeform 41">
              <a:extLst>
                <a:ext uri="{FF2B5EF4-FFF2-40B4-BE49-F238E27FC236}">
                  <a16:creationId xmlns:a16="http://schemas.microsoft.com/office/drawing/2014/main" id="{14A6FCD2-6726-1F03-CEDD-133DD4AE5227}"/>
                </a:ext>
              </a:extLst>
            </p:cNvPr>
            <p:cNvSpPr/>
            <p:nvPr/>
          </p:nvSpPr>
          <p:spPr bwMode="auto">
            <a:xfrm>
              <a:off x="5557669" y="3435513"/>
              <a:ext cx="513208" cy="397737"/>
            </a:xfrm>
            <a:custGeom>
              <a:avLst/>
              <a:gdLst>
                <a:gd name="T0" fmla="*/ 232 w 297"/>
                <a:gd name="T1" fmla="*/ 212 h 240"/>
                <a:gd name="T2" fmla="*/ 224 w 297"/>
                <a:gd name="T3" fmla="*/ 189 h 240"/>
                <a:gd name="T4" fmla="*/ 187 w 297"/>
                <a:gd name="T5" fmla="*/ 222 h 240"/>
                <a:gd name="T6" fmla="*/ 170 w 297"/>
                <a:gd name="T7" fmla="*/ 222 h 240"/>
                <a:gd name="T8" fmla="*/ 115 w 297"/>
                <a:gd name="T9" fmla="*/ 240 h 240"/>
                <a:gd name="T10" fmla="*/ 76 w 297"/>
                <a:gd name="T11" fmla="*/ 129 h 240"/>
                <a:gd name="T12" fmla="*/ 0 w 297"/>
                <a:gd name="T13" fmla="*/ 52 h 240"/>
                <a:gd name="T14" fmla="*/ 30 w 297"/>
                <a:gd name="T15" fmla="*/ 29 h 240"/>
                <a:gd name="T16" fmla="*/ 46 w 297"/>
                <a:gd name="T17" fmla="*/ 29 h 240"/>
                <a:gd name="T18" fmla="*/ 115 w 297"/>
                <a:gd name="T19" fmla="*/ 42 h 240"/>
                <a:gd name="T20" fmla="*/ 132 w 297"/>
                <a:gd name="T21" fmla="*/ 42 h 240"/>
                <a:gd name="T22" fmla="*/ 170 w 297"/>
                <a:gd name="T23" fmla="*/ 42 h 240"/>
                <a:gd name="T24" fmla="*/ 204 w 297"/>
                <a:gd name="T25" fmla="*/ 19 h 240"/>
                <a:gd name="T26" fmla="*/ 232 w 297"/>
                <a:gd name="T27" fmla="*/ 19 h 240"/>
                <a:gd name="T28" fmla="*/ 232 w 297"/>
                <a:gd name="T29" fmla="*/ 10 h 240"/>
                <a:gd name="T30" fmla="*/ 262 w 297"/>
                <a:gd name="T31" fmla="*/ 0 h 240"/>
                <a:gd name="T32" fmla="*/ 297 w 297"/>
                <a:gd name="T33" fmla="*/ 19 h 240"/>
                <a:gd name="T34" fmla="*/ 297 w 297"/>
                <a:gd name="T35" fmla="*/ 42 h 240"/>
                <a:gd name="T36" fmla="*/ 297 w 297"/>
                <a:gd name="T37" fmla="*/ 70 h 240"/>
                <a:gd name="T38" fmla="*/ 250 w 297"/>
                <a:gd name="T39" fmla="*/ 144 h 240"/>
                <a:gd name="T40" fmla="*/ 242 w 297"/>
                <a:gd name="T41" fmla="*/ 204 h 240"/>
                <a:gd name="T42" fmla="*/ 232 w 297"/>
                <a:gd name="T43" fmla="*/ 212 h 240"/>
                <a:gd name="T44" fmla="*/ 232 w 297"/>
                <a:gd name="T45" fmla="*/ 21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97" h="240">
                  <a:moveTo>
                    <a:pt x="232" y="212"/>
                  </a:moveTo>
                  <a:lnTo>
                    <a:pt x="224" y="189"/>
                  </a:lnTo>
                  <a:lnTo>
                    <a:pt x="187" y="222"/>
                  </a:lnTo>
                  <a:lnTo>
                    <a:pt x="170" y="222"/>
                  </a:lnTo>
                  <a:lnTo>
                    <a:pt x="115" y="240"/>
                  </a:lnTo>
                  <a:lnTo>
                    <a:pt x="76" y="129"/>
                  </a:lnTo>
                  <a:lnTo>
                    <a:pt x="0" y="52"/>
                  </a:lnTo>
                  <a:lnTo>
                    <a:pt x="30" y="29"/>
                  </a:lnTo>
                  <a:lnTo>
                    <a:pt x="46" y="29"/>
                  </a:lnTo>
                  <a:lnTo>
                    <a:pt x="115" y="42"/>
                  </a:lnTo>
                  <a:lnTo>
                    <a:pt x="132" y="42"/>
                  </a:lnTo>
                  <a:lnTo>
                    <a:pt x="170" y="42"/>
                  </a:lnTo>
                  <a:lnTo>
                    <a:pt x="204" y="19"/>
                  </a:lnTo>
                  <a:lnTo>
                    <a:pt x="232" y="19"/>
                  </a:lnTo>
                  <a:lnTo>
                    <a:pt x="232" y="10"/>
                  </a:lnTo>
                  <a:lnTo>
                    <a:pt x="262" y="0"/>
                  </a:lnTo>
                  <a:lnTo>
                    <a:pt x="297" y="19"/>
                  </a:lnTo>
                  <a:lnTo>
                    <a:pt x="297" y="42"/>
                  </a:lnTo>
                  <a:lnTo>
                    <a:pt x="297" y="70"/>
                  </a:lnTo>
                  <a:lnTo>
                    <a:pt x="250" y="144"/>
                  </a:lnTo>
                  <a:lnTo>
                    <a:pt x="242" y="204"/>
                  </a:lnTo>
                  <a:lnTo>
                    <a:pt x="232" y="212"/>
                  </a:lnTo>
                  <a:lnTo>
                    <a:pt x="232" y="21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68" name="Freeform 42">
              <a:extLst>
                <a:ext uri="{FF2B5EF4-FFF2-40B4-BE49-F238E27FC236}">
                  <a16:creationId xmlns:a16="http://schemas.microsoft.com/office/drawing/2014/main" id="{1EECEE57-7D04-3BE9-C8BF-D63FD62CB917}"/>
                </a:ext>
              </a:extLst>
            </p:cNvPr>
            <p:cNvSpPr/>
            <p:nvPr/>
          </p:nvSpPr>
          <p:spPr bwMode="auto">
            <a:xfrm>
              <a:off x="9101740" y="3753704"/>
              <a:ext cx="447545" cy="420939"/>
            </a:xfrm>
            <a:custGeom>
              <a:avLst/>
              <a:gdLst>
                <a:gd name="T0" fmla="*/ 204 w 259"/>
                <a:gd name="T1" fmla="*/ 65 h 254"/>
                <a:gd name="T2" fmla="*/ 221 w 259"/>
                <a:gd name="T3" fmla="*/ 115 h 254"/>
                <a:gd name="T4" fmla="*/ 259 w 259"/>
                <a:gd name="T5" fmla="*/ 175 h 254"/>
                <a:gd name="T6" fmla="*/ 157 w 259"/>
                <a:gd name="T7" fmla="*/ 254 h 254"/>
                <a:gd name="T8" fmla="*/ 64 w 259"/>
                <a:gd name="T9" fmla="*/ 254 h 254"/>
                <a:gd name="T10" fmla="*/ 55 w 259"/>
                <a:gd name="T11" fmla="*/ 185 h 254"/>
                <a:gd name="T12" fmla="*/ 0 w 259"/>
                <a:gd name="T13" fmla="*/ 115 h 254"/>
                <a:gd name="T14" fmla="*/ 72 w 259"/>
                <a:gd name="T15" fmla="*/ 42 h 254"/>
                <a:gd name="T16" fmla="*/ 127 w 259"/>
                <a:gd name="T17" fmla="*/ 0 h 254"/>
                <a:gd name="T18" fmla="*/ 187 w 259"/>
                <a:gd name="T19" fmla="*/ 32 h 254"/>
                <a:gd name="T20" fmla="*/ 221 w 259"/>
                <a:gd name="T21" fmla="*/ 32 h 254"/>
                <a:gd name="T22" fmla="*/ 204 w 259"/>
                <a:gd name="T23" fmla="*/ 65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9" h="254">
                  <a:moveTo>
                    <a:pt x="204" y="65"/>
                  </a:moveTo>
                  <a:lnTo>
                    <a:pt x="221" y="115"/>
                  </a:lnTo>
                  <a:lnTo>
                    <a:pt x="259" y="175"/>
                  </a:lnTo>
                  <a:lnTo>
                    <a:pt x="157" y="254"/>
                  </a:lnTo>
                  <a:lnTo>
                    <a:pt x="64" y="254"/>
                  </a:lnTo>
                  <a:lnTo>
                    <a:pt x="55" y="185"/>
                  </a:lnTo>
                  <a:lnTo>
                    <a:pt x="0" y="115"/>
                  </a:lnTo>
                  <a:lnTo>
                    <a:pt x="72" y="42"/>
                  </a:lnTo>
                  <a:lnTo>
                    <a:pt x="127" y="0"/>
                  </a:lnTo>
                  <a:lnTo>
                    <a:pt x="187" y="32"/>
                  </a:lnTo>
                  <a:lnTo>
                    <a:pt x="221" y="32"/>
                  </a:lnTo>
                  <a:lnTo>
                    <a:pt x="204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69" name="Freeform 43">
              <a:extLst>
                <a:ext uri="{FF2B5EF4-FFF2-40B4-BE49-F238E27FC236}">
                  <a16:creationId xmlns:a16="http://schemas.microsoft.com/office/drawing/2014/main" id="{320500F4-CA0C-84B4-DFDA-95508C4C3649}"/>
                </a:ext>
              </a:extLst>
            </p:cNvPr>
            <p:cNvSpPr/>
            <p:nvPr/>
          </p:nvSpPr>
          <p:spPr bwMode="auto">
            <a:xfrm>
              <a:off x="7313289" y="2820677"/>
              <a:ext cx="452730" cy="618152"/>
            </a:xfrm>
            <a:custGeom>
              <a:avLst/>
              <a:gdLst>
                <a:gd name="T0" fmla="*/ 47 w 262"/>
                <a:gd name="T1" fmla="*/ 130 h 373"/>
                <a:gd name="T2" fmla="*/ 67 w 262"/>
                <a:gd name="T3" fmla="*/ 70 h 373"/>
                <a:gd name="T4" fmla="*/ 55 w 262"/>
                <a:gd name="T5" fmla="*/ 10 h 373"/>
                <a:gd name="T6" fmla="*/ 85 w 262"/>
                <a:gd name="T7" fmla="*/ 0 h 373"/>
                <a:gd name="T8" fmla="*/ 140 w 262"/>
                <a:gd name="T9" fmla="*/ 0 h 373"/>
                <a:gd name="T10" fmla="*/ 262 w 262"/>
                <a:gd name="T11" fmla="*/ 0 h 373"/>
                <a:gd name="T12" fmla="*/ 250 w 262"/>
                <a:gd name="T13" fmla="*/ 130 h 373"/>
                <a:gd name="T14" fmla="*/ 216 w 262"/>
                <a:gd name="T15" fmla="*/ 255 h 373"/>
                <a:gd name="T16" fmla="*/ 234 w 262"/>
                <a:gd name="T17" fmla="*/ 373 h 373"/>
                <a:gd name="T18" fmla="*/ 207 w 262"/>
                <a:gd name="T19" fmla="*/ 373 h 373"/>
                <a:gd name="T20" fmla="*/ 102 w 262"/>
                <a:gd name="T21" fmla="*/ 365 h 373"/>
                <a:gd name="T22" fmla="*/ 102 w 262"/>
                <a:gd name="T23" fmla="*/ 351 h 373"/>
                <a:gd name="T24" fmla="*/ 102 w 262"/>
                <a:gd name="T25" fmla="*/ 342 h 373"/>
                <a:gd name="T26" fmla="*/ 122 w 262"/>
                <a:gd name="T27" fmla="*/ 291 h 373"/>
                <a:gd name="T28" fmla="*/ 67 w 262"/>
                <a:gd name="T29" fmla="*/ 231 h 373"/>
                <a:gd name="T30" fmla="*/ 30 w 262"/>
                <a:gd name="T31" fmla="*/ 231 h 373"/>
                <a:gd name="T32" fmla="*/ 0 w 262"/>
                <a:gd name="T33" fmla="*/ 190 h 373"/>
                <a:gd name="T34" fmla="*/ 47 w 262"/>
                <a:gd name="T35" fmla="*/ 13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2" h="373">
                  <a:moveTo>
                    <a:pt x="47" y="130"/>
                  </a:moveTo>
                  <a:lnTo>
                    <a:pt x="67" y="70"/>
                  </a:lnTo>
                  <a:lnTo>
                    <a:pt x="55" y="10"/>
                  </a:lnTo>
                  <a:lnTo>
                    <a:pt x="85" y="0"/>
                  </a:lnTo>
                  <a:lnTo>
                    <a:pt x="140" y="0"/>
                  </a:lnTo>
                  <a:lnTo>
                    <a:pt x="262" y="0"/>
                  </a:lnTo>
                  <a:lnTo>
                    <a:pt x="250" y="130"/>
                  </a:lnTo>
                  <a:lnTo>
                    <a:pt x="216" y="255"/>
                  </a:lnTo>
                  <a:lnTo>
                    <a:pt x="234" y="373"/>
                  </a:lnTo>
                  <a:lnTo>
                    <a:pt x="207" y="373"/>
                  </a:lnTo>
                  <a:lnTo>
                    <a:pt x="102" y="365"/>
                  </a:lnTo>
                  <a:lnTo>
                    <a:pt x="102" y="351"/>
                  </a:lnTo>
                  <a:lnTo>
                    <a:pt x="102" y="342"/>
                  </a:lnTo>
                  <a:lnTo>
                    <a:pt x="122" y="291"/>
                  </a:lnTo>
                  <a:lnTo>
                    <a:pt x="67" y="231"/>
                  </a:lnTo>
                  <a:lnTo>
                    <a:pt x="30" y="231"/>
                  </a:lnTo>
                  <a:lnTo>
                    <a:pt x="0" y="190"/>
                  </a:lnTo>
                  <a:lnTo>
                    <a:pt x="47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70" name="Freeform 44">
              <a:extLst>
                <a:ext uri="{FF2B5EF4-FFF2-40B4-BE49-F238E27FC236}">
                  <a16:creationId xmlns:a16="http://schemas.microsoft.com/office/drawing/2014/main" id="{D289260A-47D4-4AD6-C326-5B5711A6B9F3}"/>
                </a:ext>
              </a:extLst>
            </p:cNvPr>
            <p:cNvSpPr/>
            <p:nvPr/>
          </p:nvSpPr>
          <p:spPr bwMode="auto">
            <a:xfrm>
              <a:off x="9098283" y="3748733"/>
              <a:ext cx="447545" cy="422596"/>
            </a:xfrm>
            <a:custGeom>
              <a:avLst/>
              <a:gdLst>
                <a:gd name="T0" fmla="*/ 204 w 259"/>
                <a:gd name="T1" fmla="*/ 65 h 255"/>
                <a:gd name="T2" fmla="*/ 220 w 259"/>
                <a:gd name="T3" fmla="*/ 116 h 255"/>
                <a:gd name="T4" fmla="*/ 259 w 259"/>
                <a:gd name="T5" fmla="*/ 176 h 255"/>
                <a:gd name="T6" fmla="*/ 157 w 259"/>
                <a:gd name="T7" fmla="*/ 255 h 255"/>
                <a:gd name="T8" fmla="*/ 63 w 259"/>
                <a:gd name="T9" fmla="*/ 255 h 255"/>
                <a:gd name="T10" fmla="*/ 55 w 259"/>
                <a:gd name="T11" fmla="*/ 185 h 255"/>
                <a:gd name="T12" fmla="*/ 0 w 259"/>
                <a:gd name="T13" fmla="*/ 116 h 255"/>
                <a:gd name="T14" fmla="*/ 72 w 259"/>
                <a:gd name="T15" fmla="*/ 42 h 255"/>
                <a:gd name="T16" fmla="*/ 127 w 259"/>
                <a:gd name="T17" fmla="*/ 0 h 255"/>
                <a:gd name="T18" fmla="*/ 187 w 259"/>
                <a:gd name="T19" fmla="*/ 33 h 255"/>
                <a:gd name="T20" fmla="*/ 220 w 259"/>
                <a:gd name="T21" fmla="*/ 33 h 255"/>
                <a:gd name="T22" fmla="*/ 204 w 259"/>
                <a:gd name="T23" fmla="*/ 65 h 255"/>
                <a:gd name="T24" fmla="*/ 204 w 259"/>
                <a:gd name="T25" fmla="*/ 6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9" h="255">
                  <a:moveTo>
                    <a:pt x="204" y="65"/>
                  </a:moveTo>
                  <a:lnTo>
                    <a:pt x="220" y="116"/>
                  </a:lnTo>
                  <a:lnTo>
                    <a:pt x="259" y="176"/>
                  </a:lnTo>
                  <a:lnTo>
                    <a:pt x="157" y="255"/>
                  </a:lnTo>
                  <a:lnTo>
                    <a:pt x="63" y="255"/>
                  </a:lnTo>
                  <a:lnTo>
                    <a:pt x="55" y="185"/>
                  </a:lnTo>
                  <a:lnTo>
                    <a:pt x="0" y="116"/>
                  </a:lnTo>
                  <a:lnTo>
                    <a:pt x="72" y="42"/>
                  </a:lnTo>
                  <a:lnTo>
                    <a:pt x="127" y="0"/>
                  </a:lnTo>
                  <a:lnTo>
                    <a:pt x="187" y="33"/>
                  </a:lnTo>
                  <a:lnTo>
                    <a:pt x="220" y="33"/>
                  </a:lnTo>
                  <a:lnTo>
                    <a:pt x="204" y="65"/>
                  </a:lnTo>
                  <a:lnTo>
                    <a:pt x="204" y="65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71" name="Freeform 45">
              <a:extLst>
                <a:ext uri="{FF2B5EF4-FFF2-40B4-BE49-F238E27FC236}">
                  <a16:creationId xmlns:a16="http://schemas.microsoft.com/office/drawing/2014/main" id="{B89F62E6-8957-1476-6CBB-128D3632E3E5}"/>
                </a:ext>
              </a:extLst>
            </p:cNvPr>
            <p:cNvSpPr/>
            <p:nvPr/>
          </p:nvSpPr>
          <p:spPr bwMode="auto">
            <a:xfrm>
              <a:off x="7308104" y="2817363"/>
              <a:ext cx="454458" cy="618152"/>
            </a:xfrm>
            <a:custGeom>
              <a:avLst/>
              <a:gdLst>
                <a:gd name="T0" fmla="*/ 47 w 263"/>
                <a:gd name="T1" fmla="*/ 129 h 373"/>
                <a:gd name="T2" fmla="*/ 68 w 263"/>
                <a:gd name="T3" fmla="*/ 69 h 373"/>
                <a:gd name="T4" fmla="*/ 56 w 263"/>
                <a:gd name="T5" fmla="*/ 9 h 373"/>
                <a:gd name="T6" fmla="*/ 86 w 263"/>
                <a:gd name="T7" fmla="*/ 0 h 373"/>
                <a:gd name="T8" fmla="*/ 141 w 263"/>
                <a:gd name="T9" fmla="*/ 0 h 373"/>
                <a:gd name="T10" fmla="*/ 263 w 263"/>
                <a:gd name="T11" fmla="*/ 0 h 373"/>
                <a:gd name="T12" fmla="*/ 251 w 263"/>
                <a:gd name="T13" fmla="*/ 129 h 373"/>
                <a:gd name="T14" fmla="*/ 216 w 263"/>
                <a:gd name="T15" fmla="*/ 254 h 373"/>
                <a:gd name="T16" fmla="*/ 234 w 263"/>
                <a:gd name="T17" fmla="*/ 373 h 373"/>
                <a:gd name="T18" fmla="*/ 208 w 263"/>
                <a:gd name="T19" fmla="*/ 373 h 373"/>
                <a:gd name="T20" fmla="*/ 102 w 263"/>
                <a:gd name="T21" fmla="*/ 365 h 373"/>
                <a:gd name="T22" fmla="*/ 102 w 263"/>
                <a:gd name="T23" fmla="*/ 350 h 373"/>
                <a:gd name="T24" fmla="*/ 102 w 263"/>
                <a:gd name="T25" fmla="*/ 342 h 373"/>
                <a:gd name="T26" fmla="*/ 123 w 263"/>
                <a:gd name="T27" fmla="*/ 290 h 373"/>
                <a:gd name="T28" fmla="*/ 68 w 263"/>
                <a:gd name="T29" fmla="*/ 230 h 373"/>
                <a:gd name="T30" fmla="*/ 30 w 263"/>
                <a:gd name="T31" fmla="*/ 230 h 373"/>
                <a:gd name="T32" fmla="*/ 0 w 263"/>
                <a:gd name="T33" fmla="*/ 189 h 373"/>
                <a:gd name="T34" fmla="*/ 47 w 263"/>
                <a:gd name="T35" fmla="*/ 129 h 373"/>
                <a:gd name="T36" fmla="*/ 47 w 263"/>
                <a:gd name="T37" fmla="*/ 129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3" h="373">
                  <a:moveTo>
                    <a:pt x="47" y="129"/>
                  </a:moveTo>
                  <a:lnTo>
                    <a:pt x="68" y="69"/>
                  </a:lnTo>
                  <a:lnTo>
                    <a:pt x="56" y="9"/>
                  </a:lnTo>
                  <a:lnTo>
                    <a:pt x="86" y="0"/>
                  </a:lnTo>
                  <a:lnTo>
                    <a:pt x="141" y="0"/>
                  </a:lnTo>
                  <a:lnTo>
                    <a:pt x="263" y="0"/>
                  </a:lnTo>
                  <a:lnTo>
                    <a:pt x="251" y="129"/>
                  </a:lnTo>
                  <a:lnTo>
                    <a:pt x="216" y="254"/>
                  </a:lnTo>
                  <a:lnTo>
                    <a:pt x="234" y="373"/>
                  </a:lnTo>
                  <a:lnTo>
                    <a:pt x="208" y="373"/>
                  </a:lnTo>
                  <a:lnTo>
                    <a:pt x="102" y="365"/>
                  </a:lnTo>
                  <a:lnTo>
                    <a:pt x="102" y="350"/>
                  </a:lnTo>
                  <a:lnTo>
                    <a:pt x="102" y="342"/>
                  </a:lnTo>
                  <a:lnTo>
                    <a:pt x="123" y="290"/>
                  </a:lnTo>
                  <a:lnTo>
                    <a:pt x="68" y="230"/>
                  </a:lnTo>
                  <a:lnTo>
                    <a:pt x="30" y="230"/>
                  </a:lnTo>
                  <a:lnTo>
                    <a:pt x="0" y="189"/>
                  </a:lnTo>
                  <a:lnTo>
                    <a:pt x="47" y="129"/>
                  </a:lnTo>
                  <a:lnTo>
                    <a:pt x="47" y="12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72" name="Freeform 46">
              <a:extLst>
                <a:ext uri="{FF2B5EF4-FFF2-40B4-BE49-F238E27FC236}">
                  <a16:creationId xmlns:a16="http://schemas.microsoft.com/office/drawing/2014/main" id="{D6D7E067-F3BE-143B-3EAE-E3C344450BF6}"/>
                </a:ext>
              </a:extLst>
            </p:cNvPr>
            <p:cNvSpPr/>
            <p:nvPr/>
          </p:nvSpPr>
          <p:spPr bwMode="auto">
            <a:xfrm>
              <a:off x="4899311" y="3404025"/>
              <a:ext cx="471736" cy="588321"/>
            </a:xfrm>
            <a:custGeom>
              <a:avLst/>
              <a:gdLst>
                <a:gd name="T0" fmla="*/ 162 w 273"/>
                <a:gd name="T1" fmla="*/ 355 h 355"/>
                <a:gd name="T2" fmla="*/ 124 w 273"/>
                <a:gd name="T3" fmla="*/ 313 h 355"/>
                <a:gd name="T4" fmla="*/ 132 w 273"/>
                <a:gd name="T5" fmla="*/ 295 h 355"/>
                <a:gd name="T6" fmla="*/ 86 w 273"/>
                <a:gd name="T7" fmla="*/ 243 h 355"/>
                <a:gd name="T8" fmla="*/ 86 w 273"/>
                <a:gd name="T9" fmla="*/ 202 h 355"/>
                <a:gd name="T10" fmla="*/ 47 w 273"/>
                <a:gd name="T11" fmla="*/ 202 h 355"/>
                <a:gd name="T12" fmla="*/ 14 w 273"/>
                <a:gd name="T13" fmla="*/ 133 h 355"/>
                <a:gd name="T14" fmla="*/ 22 w 273"/>
                <a:gd name="T15" fmla="*/ 101 h 355"/>
                <a:gd name="T16" fmla="*/ 0 w 273"/>
                <a:gd name="T17" fmla="*/ 83 h 355"/>
                <a:gd name="T18" fmla="*/ 14 w 273"/>
                <a:gd name="T19" fmla="*/ 41 h 355"/>
                <a:gd name="T20" fmla="*/ 30 w 273"/>
                <a:gd name="T21" fmla="*/ 41 h 355"/>
                <a:gd name="T22" fmla="*/ 86 w 273"/>
                <a:gd name="T23" fmla="*/ 0 h 355"/>
                <a:gd name="T24" fmla="*/ 116 w 273"/>
                <a:gd name="T25" fmla="*/ 13 h 355"/>
                <a:gd name="T26" fmla="*/ 141 w 273"/>
                <a:gd name="T27" fmla="*/ 23 h 355"/>
                <a:gd name="T28" fmla="*/ 141 w 273"/>
                <a:gd name="T29" fmla="*/ 41 h 355"/>
                <a:gd name="T30" fmla="*/ 171 w 273"/>
                <a:gd name="T31" fmla="*/ 50 h 355"/>
                <a:gd name="T32" fmla="*/ 209 w 273"/>
                <a:gd name="T33" fmla="*/ 92 h 355"/>
                <a:gd name="T34" fmla="*/ 234 w 273"/>
                <a:gd name="T35" fmla="*/ 115 h 355"/>
                <a:gd name="T36" fmla="*/ 256 w 273"/>
                <a:gd name="T37" fmla="*/ 142 h 355"/>
                <a:gd name="T38" fmla="*/ 273 w 273"/>
                <a:gd name="T39" fmla="*/ 165 h 355"/>
                <a:gd name="T40" fmla="*/ 273 w 273"/>
                <a:gd name="T41" fmla="*/ 202 h 355"/>
                <a:gd name="T42" fmla="*/ 234 w 273"/>
                <a:gd name="T43" fmla="*/ 253 h 355"/>
                <a:gd name="T44" fmla="*/ 243 w 273"/>
                <a:gd name="T45" fmla="*/ 262 h 355"/>
                <a:gd name="T46" fmla="*/ 196 w 273"/>
                <a:gd name="T47" fmla="*/ 327 h 355"/>
                <a:gd name="T48" fmla="*/ 226 w 273"/>
                <a:gd name="T49" fmla="*/ 345 h 355"/>
                <a:gd name="T50" fmla="*/ 162 w 273"/>
                <a:gd name="T51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73" h="355">
                  <a:moveTo>
                    <a:pt x="162" y="355"/>
                  </a:moveTo>
                  <a:lnTo>
                    <a:pt x="124" y="313"/>
                  </a:lnTo>
                  <a:lnTo>
                    <a:pt x="132" y="295"/>
                  </a:lnTo>
                  <a:lnTo>
                    <a:pt x="86" y="243"/>
                  </a:lnTo>
                  <a:lnTo>
                    <a:pt x="86" y="202"/>
                  </a:lnTo>
                  <a:lnTo>
                    <a:pt x="47" y="202"/>
                  </a:lnTo>
                  <a:lnTo>
                    <a:pt x="14" y="133"/>
                  </a:lnTo>
                  <a:lnTo>
                    <a:pt x="22" y="101"/>
                  </a:lnTo>
                  <a:lnTo>
                    <a:pt x="0" y="83"/>
                  </a:lnTo>
                  <a:lnTo>
                    <a:pt x="14" y="41"/>
                  </a:lnTo>
                  <a:lnTo>
                    <a:pt x="30" y="41"/>
                  </a:lnTo>
                  <a:lnTo>
                    <a:pt x="86" y="0"/>
                  </a:lnTo>
                  <a:lnTo>
                    <a:pt x="116" y="13"/>
                  </a:lnTo>
                  <a:lnTo>
                    <a:pt x="141" y="23"/>
                  </a:lnTo>
                  <a:lnTo>
                    <a:pt x="141" y="41"/>
                  </a:lnTo>
                  <a:lnTo>
                    <a:pt x="171" y="50"/>
                  </a:lnTo>
                  <a:lnTo>
                    <a:pt x="209" y="92"/>
                  </a:lnTo>
                  <a:lnTo>
                    <a:pt x="234" y="115"/>
                  </a:lnTo>
                  <a:lnTo>
                    <a:pt x="256" y="142"/>
                  </a:lnTo>
                  <a:lnTo>
                    <a:pt x="273" y="165"/>
                  </a:lnTo>
                  <a:lnTo>
                    <a:pt x="273" y="202"/>
                  </a:lnTo>
                  <a:lnTo>
                    <a:pt x="234" y="253"/>
                  </a:lnTo>
                  <a:lnTo>
                    <a:pt x="243" y="262"/>
                  </a:lnTo>
                  <a:lnTo>
                    <a:pt x="196" y="327"/>
                  </a:lnTo>
                  <a:lnTo>
                    <a:pt x="226" y="345"/>
                  </a:lnTo>
                  <a:lnTo>
                    <a:pt x="162" y="355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73" name="Freeform 47">
              <a:extLst>
                <a:ext uri="{FF2B5EF4-FFF2-40B4-BE49-F238E27FC236}">
                  <a16:creationId xmlns:a16="http://schemas.microsoft.com/office/drawing/2014/main" id="{4DC777A1-A1BB-B613-72EF-7EFE40C75303}"/>
                </a:ext>
              </a:extLst>
            </p:cNvPr>
            <p:cNvSpPr/>
            <p:nvPr/>
          </p:nvSpPr>
          <p:spPr bwMode="auto">
            <a:xfrm>
              <a:off x="6867470" y="3372538"/>
              <a:ext cx="622071" cy="169039"/>
            </a:xfrm>
            <a:custGeom>
              <a:avLst/>
              <a:gdLst>
                <a:gd name="T0" fmla="*/ 360 w 360"/>
                <a:gd name="T1" fmla="*/ 9 h 102"/>
                <a:gd name="T2" fmla="*/ 360 w 360"/>
                <a:gd name="T3" fmla="*/ 19 h 102"/>
                <a:gd name="T4" fmla="*/ 360 w 360"/>
                <a:gd name="T5" fmla="*/ 32 h 102"/>
                <a:gd name="T6" fmla="*/ 360 w 360"/>
                <a:gd name="T7" fmla="*/ 102 h 102"/>
                <a:gd name="T8" fmla="*/ 47 w 360"/>
                <a:gd name="T9" fmla="*/ 102 h 102"/>
                <a:gd name="T10" fmla="*/ 17 w 360"/>
                <a:gd name="T11" fmla="*/ 0 h 102"/>
                <a:gd name="T12" fmla="*/ 0 w 360"/>
                <a:gd name="T13" fmla="*/ 0 h 102"/>
                <a:gd name="T14" fmla="*/ 360 w 360"/>
                <a:gd name="T15" fmla="*/ 9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0" h="102">
                  <a:moveTo>
                    <a:pt x="360" y="9"/>
                  </a:moveTo>
                  <a:lnTo>
                    <a:pt x="360" y="19"/>
                  </a:lnTo>
                  <a:lnTo>
                    <a:pt x="360" y="32"/>
                  </a:lnTo>
                  <a:lnTo>
                    <a:pt x="360" y="102"/>
                  </a:lnTo>
                  <a:lnTo>
                    <a:pt x="47" y="10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360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74" name="Freeform 48">
              <a:extLst>
                <a:ext uri="{FF2B5EF4-FFF2-40B4-BE49-F238E27FC236}">
                  <a16:creationId xmlns:a16="http://schemas.microsoft.com/office/drawing/2014/main" id="{D89D0AEF-4E7F-8041-13C7-2580551B795B}"/>
                </a:ext>
              </a:extLst>
            </p:cNvPr>
            <p:cNvSpPr/>
            <p:nvPr/>
          </p:nvSpPr>
          <p:spPr bwMode="auto">
            <a:xfrm>
              <a:off x="4895854" y="3399054"/>
              <a:ext cx="470009" cy="588321"/>
            </a:xfrm>
            <a:custGeom>
              <a:avLst/>
              <a:gdLst>
                <a:gd name="T0" fmla="*/ 162 w 272"/>
                <a:gd name="T1" fmla="*/ 355 h 355"/>
                <a:gd name="T2" fmla="*/ 124 w 272"/>
                <a:gd name="T3" fmla="*/ 313 h 355"/>
                <a:gd name="T4" fmla="*/ 132 w 272"/>
                <a:gd name="T5" fmla="*/ 295 h 355"/>
                <a:gd name="T6" fmla="*/ 85 w 272"/>
                <a:gd name="T7" fmla="*/ 244 h 355"/>
                <a:gd name="T8" fmla="*/ 85 w 272"/>
                <a:gd name="T9" fmla="*/ 203 h 355"/>
                <a:gd name="T10" fmla="*/ 47 w 272"/>
                <a:gd name="T11" fmla="*/ 203 h 355"/>
                <a:gd name="T12" fmla="*/ 13 w 272"/>
                <a:gd name="T13" fmla="*/ 133 h 355"/>
                <a:gd name="T14" fmla="*/ 22 w 272"/>
                <a:gd name="T15" fmla="*/ 101 h 355"/>
                <a:gd name="T16" fmla="*/ 0 w 272"/>
                <a:gd name="T17" fmla="*/ 83 h 355"/>
                <a:gd name="T18" fmla="*/ 13 w 272"/>
                <a:gd name="T19" fmla="*/ 41 h 355"/>
                <a:gd name="T20" fmla="*/ 30 w 272"/>
                <a:gd name="T21" fmla="*/ 41 h 355"/>
                <a:gd name="T22" fmla="*/ 85 w 272"/>
                <a:gd name="T23" fmla="*/ 0 h 355"/>
                <a:gd name="T24" fmla="*/ 115 w 272"/>
                <a:gd name="T25" fmla="*/ 14 h 355"/>
                <a:gd name="T26" fmla="*/ 140 w 272"/>
                <a:gd name="T27" fmla="*/ 23 h 355"/>
                <a:gd name="T28" fmla="*/ 140 w 272"/>
                <a:gd name="T29" fmla="*/ 41 h 355"/>
                <a:gd name="T30" fmla="*/ 170 w 272"/>
                <a:gd name="T31" fmla="*/ 51 h 355"/>
                <a:gd name="T32" fmla="*/ 209 w 272"/>
                <a:gd name="T33" fmla="*/ 93 h 355"/>
                <a:gd name="T34" fmla="*/ 234 w 272"/>
                <a:gd name="T35" fmla="*/ 116 h 355"/>
                <a:gd name="T36" fmla="*/ 256 w 272"/>
                <a:gd name="T37" fmla="*/ 143 h 355"/>
                <a:gd name="T38" fmla="*/ 272 w 272"/>
                <a:gd name="T39" fmla="*/ 166 h 355"/>
                <a:gd name="T40" fmla="*/ 272 w 272"/>
                <a:gd name="T41" fmla="*/ 203 h 355"/>
                <a:gd name="T42" fmla="*/ 234 w 272"/>
                <a:gd name="T43" fmla="*/ 253 h 355"/>
                <a:gd name="T44" fmla="*/ 242 w 272"/>
                <a:gd name="T45" fmla="*/ 263 h 355"/>
                <a:gd name="T46" fmla="*/ 196 w 272"/>
                <a:gd name="T47" fmla="*/ 328 h 355"/>
                <a:gd name="T48" fmla="*/ 226 w 272"/>
                <a:gd name="T49" fmla="*/ 346 h 355"/>
                <a:gd name="T50" fmla="*/ 162 w 272"/>
                <a:gd name="T51" fmla="*/ 355 h 355"/>
                <a:gd name="T52" fmla="*/ 162 w 272"/>
                <a:gd name="T53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72" h="355">
                  <a:moveTo>
                    <a:pt x="162" y="355"/>
                  </a:moveTo>
                  <a:lnTo>
                    <a:pt x="124" y="313"/>
                  </a:lnTo>
                  <a:lnTo>
                    <a:pt x="132" y="295"/>
                  </a:lnTo>
                  <a:lnTo>
                    <a:pt x="85" y="244"/>
                  </a:lnTo>
                  <a:lnTo>
                    <a:pt x="85" y="203"/>
                  </a:lnTo>
                  <a:lnTo>
                    <a:pt x="47" y="203"/>
                  </a:lnTo>
                  <a:lnTo>
                    <a:pt x="13" y="133"/>
                  </a:lnTo>
                  <a:lnTo>
                    <a:pt x="22" y="101"/>
                  </a:lnTo>
                  <a:lnTo>
                    <a:pt x="0" y="83"/>
                  </a:lnTo>
                  <a:lnTo>
                    <a:pt x="13" y="41"/>
                  </a:lnTo>
                  <a:lnTo>
                    <a:pt x="30" y="41"/>
                  </a:lnTo>
                  <a:lnTo>
                    <a:pt x="85" y="0"/>
                  </a:lnTo>
                  <a:lnTo>
                    <a:pt x="115" y="14"/>
                  </a:lnTo>
                  <a:lnTo>
                    <a:pt x="140" y="23"/>
                  </a:lnTo>
                  <a:lnTo>
                    <a:pt x="140" y="41"/>
                  </a:lnTo>
                  <a:lnTo>
                    <a:pt x="170" y="51"/>
                  </a:lnTo>
                  <a:lnTo>
                    <a:pt x="209" y="93"/>
                  </a:lnTo>
                  <a:lnTo>
                    <a:pt x="234" y="116"/>
                  </a:lnTo>
                  <a:lnTo>
                    <a:pt x="256" y="143"/>
                  </a:lnTo>
                  <a:lnTo>
                    <a:pt x="272" y="166"/>
                  </a:lnTo>
                  <a:lnTo>
                    <a:pt x="272" y="203"/>
                  </a:lnTo>
                  <a:lnTo>
                    <a:pt x="234" y="253"/>
                  </a:lnTo>
                  <a:lnTo>
                    <a:pt x="242" y="263"/>
                  </a:lnTo>
                  <a:lnTo>
                    <a:pt x="196" y="328"/>
                  </a:lnTo>
                  <a:lnTo>
                    <a:pt x="226" y="346"/>
                  </a:lnTo>
                  <a:lnTo>
                    <a:pt x="162" y="355"/>
                  </a:lnTo>
                  <a:lnTo>
                    <a:pt x="162" y="355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75" name="Freeform 49">
              <a:extLst>
                <a:ext uri="{FF2B5EF4-FFF2-40B4-BE49-F238E27FC236}">
                  <a16:creationId xmlns:a16="http://schemas.microsoft.com/office/drawing/2014/main" id="{F04F1EE1-6E62-7A81-DAE9-2667A8784568}"/>
                </a:ext>
              </a:extLst>
            </p:cNvPr>
            <p:cNvSpPr/>
            <p:nvPr/>
          </p:nvSpPr>
          <p:spPr bwMode="auto">
            <a:xfrm>
              <a:off x="6862285" y="3367566"/>
              <a:ext cx="622071" cy="169039"/>
            </a:xfrm>
            <a:custGeom>
              <a:avLst/>
              <a:gdLst>
                <a:gd name="T0" fmla="*/ 360 w 360"/>
                <a:gd name="T1" fmla="*/ 10 h 102"/>
                <a:gd name="T2" fmla="*/ 360 w 360"/>
                <a:gd name="T3" fmla="*/ 19 h 102"/>
                <a:gd name="T4" fmla="*/ 360 w 360"/>
                <a:gd name="T5" fmla="*/ 33 h 102"/>
                <a:gd name="T6" fmla="*/ 360 w 360"/>
                <a:gd name="T7" fmla="*/ 102 h 102"/>
                <a:gd name="T8" fmla="*/ 47 w 360"/>
                <a:gd name="T9" fmla="*/ 102 h 102"/>
                <a:gd name="T10" fmla="*/ 17 w 360"/>
                <a:gd name="T11" fmla="*/ 0 h 102"/>
                <a:gd name="T12" fmla="*/ 0 w 360"/>
                <a:gd name="T13" fmla="*/ 0 h 102"/>
                <a:gd name="T14" fmla="*/ 360 w 360"/>
                <a:gd name="T15" fmla="*/ 10 h 102"/>
                <a:gd name="T16" fmla="*/ 360 w 360"/>
                <a:gd name="T17" fmla="*/ 1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0" h="102">
                  <a:moveTo>
                    <a:pt x="360" y="10"/>
                  </a:moveTo>
                  <a:lnTo>
                    <a:pt x="360" y="19"/>
                  </a:lnTo>
                  <a:lnTo>
                    <a:pt x="360" y="33"/>
                  </a:lnTo>
                  <a:lnTo>
                    <a:pt x="360" y="102"/>
                  </a:lnTo>
                  <a:lnTo>
                    <a:pt x="47" y="10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360" y="10"/>
                  </a:lnTo>
                  <a:lnTo>
                    <a:pt x="360" y="1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76" name="Freeform 50">
              <a:extLst>
                <a:ext uri="{FF2B5EF4-FFF2-40B4-BE49-F238E27FC236}">
                  <a16:creationId xmlns:a16="http://schemas.microsoft.com/office/drawing/2014/main" id="{5C5ED40A-60C5-F678-DBB2-EF796842ABD1}"/>
                </a:ext>
              </a:extLst>
            </p:cNvPr>
            <p:cNvSpPr/>
            <p:nvPr/>
          </p:nvSpPr>
          <p:spPr bwMode="auto">
            <a:xfrm>
              <a:off x="6044957" y="2936684"/>
              <a:ext cx="513208" cy="467342"/>
            </a:xfrm>
            <a:custGeom>
              <a:avLst/>
              <a:gdLst>
                <a:gd name="T0" fmla="*/ 225 w 297"/>
                <a:gd name="T1" fmla="*/ 0 h 282"/>
                <a:gd name="T2" fmla="*/ 242 w 297"/>
                <a:gd name="T3" fmla="*/ 50 h 282"/>
                <a:gd name="T4" fmla="*/ 234 w 297"/>
                <a:gd name="T5" fmla="*/ 69 h 282"/>
                <a:gd name="T6" fmla="*/ 195 w 297"/>
                <a:gd name="T7" fmla="*/ 102 h 282"/>
                <a:gd name="T8" fmla="*/ 272 w 297"/>
                <a:gd name="T9" fmla="*/ 162 h 282"/>
                <a:gd name="T10" fmla="*/ 297 w 297"/>
                <a:gd name="T11" fmla="*/ 254 h 282"/>
                <a:gd name="T12" fmla="*/ 280 w 297"/>
                <a:gd name="T13" fmla="*/ 272 h 282"/>
                <a:gd name="T14" fmla="*/ 204 w 297"/>
                <a:gd name="T15" fmla="*/ 282 h 282"/>
                <a:gd name="T16" fmla="*/ 187 w 297"/>
                <a:gd name="T17" fmla="*/ 272 h 282"/>
                <a:gd name="T18" fmla="*/ 170 w 297"/>
                <a:gd name="T19" fmla="*/ 282 h 282"/>
                <a:gd name="T20" fmla="*/ 76 w 297"/>
                <a:gd name="T21" fmla="*/ 282 h 282"/>
                <a:gd name="T22" fmla="*/ 0 w 297"/>
                <a:gd name="T23" fmla="*/ 245 h 282"/>
                <a:gd name="T24" fmla="*/ 18 w 297"/>
                <a:gd name="T25" fmla="*/ 222 h 282"/>
                <a:gd name="T26" fmla="*/ 0 w 297"/>
                <a:gd name="T27" fmla="*/ 185 h 282"/>
                <a:gd name="T28" fmla="*/ 18 w 297"/>
                <a:gd name="T29" fmla="*/ 162 h 282"/>
                <a:gd name="T30" fmla="*/ 30 w 297"/>
                <a:gd name="T31" fmla="*/ 170 h 282"/>
                <a:gd name="T32" fmla="*/ 64 w 297"/>
                <a:gd name="T33" fmla="*/ 143 h 282"/>
                <a:gd name="T34" fmla="*/ 102 w 297"/>
                <a:gd name="T35" fmla="*/ 83 h 282"/>
                <a:gd name="T36" fmla="*/ 132 w 297"/>
                <a:gd name="T37" fmla="*/ 60 h 282"/>
                <a:gd name="T38" fmla="*/ 170 w 297"/>
                <a:gd name="T39" fmla="*/ 60 h 282"/>
                <a:gd name="T40" fmla="*/ 170 w 297"/>
                <a:gd name="T41" fmla="*/ 42 h 282"/>
                <a:gd name="T42" fmla="*/ 187 w 297"/>
                <a:gd name="T43" fmla="*/ 50 h 282"/>
                <a:gd name="T44" fmla="*/ 195 w 297"/>
                <a:gd name="T45" fmla="*/ 19 h 282"/>
                <a:gd name="T46" fmla="*/ 225 w 297"/>
                <a:gd name="T47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7" h="282">
                  <a:moveTo>
                    <a:pt x="225" y="0"/>
                  </a:moveTo>
                  <a:lnTo>
                    <a:pt x="242" y="50"/>
                  </a:lnTo>
                  <a:lnTo>
                    <a:pt x="234" y="69"/>
                  </a:lnTo>
                  <a:lnTo>
                    <a:pt x="195" y="102"/>
                  </a:lnTo>
                  <a:lnTo>
                    <a:pt x="272" y="162"/>
                  </a:lnTo>
                  <a:lnTo>
                    <a:pt x="297" y="254"/>
                  </a:lnTo>
                  <a:lnTo>
                    <a:pt x="280" y="272"/>
                  </a:lnTo>
                  <a:lnTo>
                    <a:pt x="204" y="282"/>
                  </a:lnTo>
                  <a:lnTo>
                    <a:pt x="187" y="272"/>
                  </a:lnTo>
                  <a:lnTo>
                    <a:pt x="170" y="282"/>
                  </a:lnTo>
                  <a:lnTo>
                    <a:pt x="76" y="282"/>
                  </a:lnTo>
                  <a:lnTo>
                    <a:pt x="0" y="245"/>
                  </a:lnTo>
                  <a:lnTo>
                    <a:pt x="18" y="222"/>
                  </a:lnTo>
                  <a:lnTo>
                    <a:pt x="0" y="185"/>
                  </a:lnTo>
                  <a:lnTo>
                    <a:pt x="18" y="162"/>
                  </a:lnTo>
                  <a:lnTo>
                    <a:pt x="30" y="170"/>
                  </a:lnTo>
                  <a:lnTo>
                    <a:pt x="64" y="143"/>
                  </a:lnTo>
                  <a:lnTo>
                    <a:pt x="102" y="83"/>
                  </a:lnTo>
                  <a:lnTo>
                    <a:pt x="132" y="60"/>
                  </a:lnTo>
                  <a:lnTo>
                    <a:pt x="170" y="60"/>
                  </a:lnTo>
                  <a:lnTo>
                    <a:pt x="170" y="42"/>
                  </a:lnTo>
                  <a:lnTo>
                    <a:pt x="187" y="50"/>
                  </a:lnTo>
                  <a:lnTo>
                    <a:pt x="195" y="19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77" name="Freeform 51">
              <a:extLst>
                <a:ext uri="{FF2B5EF4-FFF2-40B4-BE49-F238E27FC236}">
                  <a16:creationId xmlns:a16="http://schemas.microsoft.com/office/drawing/2014/main" id="{CF64E5A3-5A3F-114D-FB43-1926FB4A78BD}"/>
                </a:ext>
              </a:extLst>
            </p:cNvPr>
            <p:cNvSpPr/>
            <p:nvPr/>
          </p:nvSpPr>
          <p:spPr bwMode="auto">
            <a:xfrm>
              <a:off x="4507060" y="3624440"/>
              <a:ext cx="672181" cy="381166"/>
            </a:xfrm>
            <a:custGeom>
              <a:avLst/>
              <a:gdLst>
                <a:gd name="T0" fmla="*/ 157 w 389"/>
                <a:gd name="T1" fmla="*/ 230 h 230"/>
                <a:gd name="T2" fmla="*/ 127 w 389"/>
                <a:gd name="T3" fmla="*/ 221 h 230"/>
                <a:gd name="T4" fmla="*/ 55 w 389"/>
                <a:gd name="T5" fmla="*/ 120 h 230"/>
                <a:gd name="T6" fmla="*/ 8 w 389"/>
                <a:gd name="T7" fmla="*/ 128 h 230"/>
                <a:gd name="T8" fmla="*/ 0 w 389"/>
                <a:gd name="T9" fmla="*/ 120 h 230"/>
                <a:gd name="T10" fmla="*/ 16 w 389"/>
                <a:gd name="T11" fmla="*/ 92 h 230"/>
                <a:gd name="T12" fmla="*/ 8 w 389"/>
                <a:gd name="T13" fmla="*/ 92 h 230"/>
                <a:gd name="T14" fmla="*/ 25 w 389"/>
                <a:gd name="T15" fmla="*/ 68 h 230"/>
                <a:gd name="T16" fmla="*/ 16 w 389"/>
                <a:gd name="T17" fmla="*/ 50 h 230"/>
                <a:gd name="T18" fmla="*/ 33 w 389"/>
                <a:gd name="T19" fmla="*/ 41 h 230"/>
                <a:gd name="T20" fmla="*/ 157 w 389"/>
                <a:gd name="T21" fmla="*/ 18 h 230"/>
                <a:gd name="T22" fmla="*/ 165 w 389"/>
                <a:gd name="T23" fmla="*/ 32 h 230"/>
                <a:gd name="T24" fmla="*/ 182 w 389"/>
                <a:gd name="T25" fmla="*/ 8 h 230"/>
                <a:gd name="T26" fmla="*/ 241 w 389"/>
                <a:gd name="T27" fmla="*/ 0 h 230"/>
                <a:gd name="T28" fmla="*/ 275 w 389"/>
                <a:gd name="T29" fmla="*/ 68 h 230"/>
                <a:gd name="T30" fmla="*/ 313 w 389"/>
                <a:gd name="T31" fmla="*/ 68 h 230"/>
                <a:gd name="T32" fmla="*/ 313 w 389"/>
                <a:gd name="T33" fmla="*/ 110 h 230"/>
                <a:gd name="T34" fmla="*/ 359 w 389"/>
                <a:gd name="T35" fmla="*/ 161 h 230"/>
                <a:gd name="T36" fmla="*/ 351 w 389"/>
                <a:gd name="T37" fmla="*/ 179 h 230"/>
                <a:gd name="T38" fmla="*/ 389 w 389"/>
                <a:gd name="T39" fmla="*/ 221 h 230"/>
                <a:gd name="T40" fmla="*/ 157 w 389"/>
                <a:gd name="T41" fmla="*/ 23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89" h="230">
                  <a:moveTo>
                    <a:pt x="157" y="230"/>
                  </a:moveTo>
                  <a:lnTo>
                    <a:pt x="127" y="221"/>
                  </a:lnTo>
                  <a:lnTo>
                    <a:pt x="55" y="120"/>
                  </a:lnTo>
                  <a:lnTo>
                    <a:pt x="8" y="128"/>
                  </a:lnTo>
                  <a:lnTo>
                    <a:pt x="0" y="120"/>
                  </a:lnTo>
                  <a:lnTo>
                    <a:pt x="16" y="92"/>
                  </a:lnTo>
                  <a:lnTo>
                    <a:pt x="8" y="92"/>
                  </a:lnTo>
                  <a:lnTo>
                    <a:pt x="25" y="68"/>
                  </a:lnTo>
                  <a:lnTo>
                    <a:pt x="16" y="50"/>
                  </a:lnTo>
                  <a:lnTo>
                    <a:pt x="33" y="41"/>
                  </a:lnTo>
                  <a:lnTo>
                    <a:pt x="157" y="18"/>
                  </a:lnTo>
                  <a:lnTo>
                    <a:pt x="165" y="32"/>
                  </a:lnTo>
                  <a:lnTo>
                    <a:pt x="182" y="8"/>
                  </a:lnTo>
                  <a:lnTo>
                    <a:pt x="241" y="0"/>
                  </a:lnTo>
                  <a:lnTo>
                    <a:pt x="275" y="68"/>
                  </a:lnTo>
                  <a:lnTo>
                    <a:pt x="313" y="68"/>
                  </a:lnTo>
                  <a:lnTo>
                    <a:pt x="313" y="110"/>
                  </a:lnTo>
                  <a:lnTo>
                    <a:pt x="359" y="161"/>
                  </a:lnTo>
                  <a:lnTo>
                    <a:pt x="351" y="179"/>
                  </a:lnTo>
                  <a:lnTo>
                    <a:pt x="389" y="221"/>
                  </a:lnTo>
                  <a:lnTo>
                    <a:pt x="157" y="23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78" name="Freeform 52">
              <a:extLst>
                <a:ext uri="{FF2B5EF4-FFF2-40B4-BE49-F238E27FC236}">
                  <a16:creationId xmlns:a16="http://schemas.microsoft.com/office/drawing/2014/main" id="{A09CC776-0B28-7532-6A91-5BF90038FD44}"/>
                </a:ext>
              </a:extLst>
            </p:cNvPr>
            <p:cNvSpPr/>
            <p:nvPr/>
          </p:nvSpPr>
          <p:spPr bwMode="auto">
            <a:xfrm>
              <a:off x="6039773" y="2931711"/>
              <a:ext cx="514936" cy="467342"/>
            </a:xfrm>
            <a:custGeom>
              <a:avLst/>
              <a:gdLst>
                <a:gd name="T0" fmla="*/ 226 w 298"/>
                <a:gd name="T1" fmla="*/ 0 h 282"/>
                <a:gd name="T2" fmla="*/ 243 w 298"/>
                <a:gd name="T3" fmla="*/ 51 h 282"/>
                <a:gd name="T4" fmla="*/ 234 w 298"/>
                <a:gd name="T5" fmla="*/ 70 h 282"/>
                <a:gd name="T6" fmla="*/ 196 w 298"/>
                <a:gd name="T7" fmla="*/ 102 h 282"/>
                <a:gd name="T8" fmla="*/ 273 w 298"/>
                <a:gd name="T9" fmla="*/ 162 h 282"/>
                <a:gd name="T10" fmla="*/ 298 w 298"/>
                <a:gd name="T11" fmla="*/ 255 h 282"/>
                <a:gd name="T12" fmla="*/ 281 w 298"/>
                <a:gd name="T13" fmla="*/ 273 h 282"/>
                <a:gd name="T14" fmla="*/ 204 w 298"/>
                <a:gd name="T15" fmla="*/ 282 h 282"/>
                <a:gd name="T16" fmla="*/ 187 w 298"/>
                <a:gd name="T17" fmla="*/ 273 h 282"/>
                <a:gd name="T18" fmla="*/ 171 w 298"/>
                <a:gd name="T19" fmla="*/ 282 h 282"/>
                <a:gd name="T20" fmla="*/ 77 w 298"/>
                <a:gd name="T21" fmla="*/ 282 h 282"/>
                <a:gd name="T22" fmla="*/ 0 w 298"/>
                <a:gd name="T23" fmla="*/ 245 h 282"/>
                <a:gd name="T24" fmla="*/ 18 w 298"/>
                <a:gd name="T25" fmla="*/ 222 h 282"/>
                <a:gd name="T26" fmla="*/ 0 w 298"/>
                <a:gd name="T27" fmla="*/ 185 h 282"/>
                <a:gd name="T28" fmla="*/ 18 w 298"/>
                <a:gd name="T29" fmla="*/ 162 h 282"/>
                <a:gd name="T30" fmla="*/ 30 w 298"/>
                <a:gd name="T31" fmla="*/ 171 h 282"/>
                <a:gd name="T32" fmla="*/ 65 w 298"/>
                <a:gd name="T33" fmla="*/ 143 h 282"/>
                <a:gd name="T34" fmla="*/ 102 w 298"/>
                <a:gd name="T35" fmla="*/ 83 h 282"/>
                <a:gd name="T36" fmla="*/ 132 w 298"/>
                <a:gd name="T37" fmla="*/ 60 h 282"/>
                <a:gd name="T38" fmla="*/ 171 w 298"/>
                <a:gd name="T39" fmla="*/ 60 h 282"/>
                <a:gd name="T40" fmla="*/ 171 w 298"/>
                <a:gd name="T41" fmla="*/ 42 h 282"/>
                <a:gd name="T42" fmla="*/ 187 w 298"/>
                <a:gd name="T43" fmla="*/ 51 h 282"/>
                <a:gd name="T44" fmla="*/ 196 w 298"/>
                <a:gd name="T45" fmla="*/ 20 h 282"/>
                <a:gd name="T46" fmla="*/ 226 w 298"/>
                <a:gd name="T47" fmla="*/ 0 h 282"/>
                <a:gd name="T48" fmla="*/ 226 w 298"/>
                <a:gd name="T4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98" h="282">
                  <a:moveTo>
                    <a:pt x="226" y="0"/>
                  </a:moveTo>
                  <a:lnTo>
                    <a:pt x="243" y="51"/>
                  </a:lnTo>
                  <a:lnTo>
                    <a:pt x="234" y="70"/>
                  </a:lnTo>
                  <a:lnTo>
                    <a:pt x="196" y="102"/>
                  </a:lnTo>
                  <a:lnTo>
                    <a:pt x="273" y="162"/>
                  </a:lnTo>
                  <a:lnTo>
                    <a:pt x="298" y="255"/>
                  </a:lnTo>
                  <a:lnTo>
                    <a:pt x="281" y="273"/>
                  </a:lnTo>
                  <a:lnTo>
                    <a:pt x="204" y="282"/>
                  </a:lnTo>
                  <a:lnTo>
                    <a:pt x="187" y="273"/>
                  </a:lnTo>
                  <a:lnTo>
                    <a:pt x="171" y="282"/>
                  </a:lnTo>
                  <a:lnTo>
                    <a:pt x="77" y="282"/>
                  </a:lnTo>
                  <a:lnTo>
                    <a:pt x="0" y="245"/>
                  </a:lnTo>
                  <a:lnTo>
                    <a:pt x="18" y="222"/>
                  </a:lnTo>
                  <a:lnTo>
                    <a:pt x="0" y="185"/>
                  </a:lnTo>
                  <a:lnTo>
                    <a:pt x="18" y="162"/>
                  </a:lnTo>
                  <a:lnTo>
                    <a:pt x="30" y="171"/>
                  </a:lnTo>
                  <a:lnTo>
                    <a:pt x="65" y="143"/>
                  </a:lnTo>
                  <a:lnTo>
                    <a:pt x="102" y="83"/>
                  </a:lnTo>
                  <a:lnTo>
                    <a:pt x="132" y="60"/>
                  </a:lnTo>
                  <a:lnTo>
                    <a:pt x="171" y="60"/>
                  </a:lnTo>
                  <a:lnTo>
                    <a:pt x="171" y="42"/>
                  </a:lnTo>
                  <a:lnTo>
                    <a:pt x="187" y="51"/>
                  </a:lnTo>
                  <a:lnTo>
                    <a:pt x="196" y="20"/>
                  </a:lnTo>
                  <a:lnTo>
                    <a:pt x="226" y="0"/>
                  </a:lnTo>
                  <a:lnTo>
                    <a:pt x="226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79" name="Freeform 53">
              <a:extLst>
                <a:ext uri="{FF2B5EF4-FFF2-40B4-BE49-F238E27FC236}">
                  <a16:creationId xmlns:a16="http://schemas.microsoft.com/office/drawing/2014/main" id="{C7000153-3D40-9B9A-30EF-1DC76C4C36DE}"/>
                </a:ext>
              </a:extLst>
            </p:cNvPr>
            <p:cNvSpPr/>
            <p:nvPr/>
          </p:nvSpPr>
          <p:spPr bwMode="auto">
            <a:xfrm>
              <a:off x="4501875" y="3619467"/>
              <a:ext cx="673909" cy="382823"/>
            </a:xfrm>
            <a:custGeom>
              <a:avLst/>
              <a:gdLst>
                <a:gd name="T0" fmla="*/ 157 w 390"/>
                <a:gd name="T1" fmla="*/ 231 h 231"/>
                <a:gd name="T2" fmla="*/ 127 w 390"/>
                <a:gd name="T3" fmla="*/ 221 h 231"/>
                <a:gd name="T4" fmla="*/ 55 w 390"/>
                <a:gd name="T5" fmla="*/ 120 h 231"/>
                <a:gd name="T6" fmla="*/ 9 w 390"/>
                <a:gd name="T7" fmla="*/ 129 h 231"/>
                <a:gd name="T8" fmla="*/ 0 w 390"/>
                <a:gd name="T9" fmla="*/ 120 h 231"/>
                <a:gd name="T10" fmla="*/ 17 w 390"/>
                <a:gd name="T11" fmla="*/ 93 h 231"/>
                <a:gd name="T12" fmla="*/ 9 w 390"/>
                <a:gd name="T13" fmla="*/ 93 h 231"/>
                <a:gd name="T14" fmla="*/ 25 w 390"/>
                <a:gd name="T15" fmla="*/ 69 h 231"/>
                <a:gd name="T16" fmla="*/ 17 w 390"/>
                <a:gd name="T17" fmla="*/ 51 h 231"/>
                <a:gd name="T18" fmla="*/ 34 w 390"/>
                <a:gd name="T19" fmla="*/ 41 h 231"/>
                <a:gd name="T20" fmla="*/ 157 w 390"/>
                <a:gd name="T21" fmla="*/ 18 h 231"/>
                <a:gd name="T22" fmla="*/ 166 w 390"/>
                <a:gd name="T23" fmla="*/ 33 h 231"/>
                <a:gd name="T24" fmla="*/ 182 w 390"/>
                <a:gd name="T25" fmla="*/ 9 h 231"/>
                <a:gd name="T26" fmla="*/ 241 w 390"/>
                <a:gd name="T27" fmla="*/ 0 h 231"/>
                <a:gd name="T28" fmla="*/ 276 w 390"/>
                <a:gd name="T29" fmla="*/ 69 h 231"/>
                <a:gd name="T30" fmla="*/ 313 w 390"/>
                <a:gd name="T31" fmla="*/ 69 h 231"/>
                <a:gd name="T32" fmla="*/ 313 w 390"/>
                <a:gd name="T33" fmla="*/ 111 h 231"/>
                <a:gd name="T34" fmla="*/ 360 w 390"/>
                <a:gd name="T35" fmla="*/ 161 h 231"/>
                <a:gd name="T36" fmla="*/ 352 w 390"/>
                <a:gd name="T37" fmla="*/ 179 h 231"/>
                <a:gd name="T38" fmla="*/ 390 w 390"/>
                <a:gd name="T39" fmla="*/ 221 h 231"/>
                <a:gd name="T40" fmla="*/ 157 w 390"/>
                <a:gd name="T41" fmla="*/ 231 h 231"/>
                <a:gd name="T42" fmla="*/ 157 w 390"/>
                <a:gd name="T43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0" h="231">
                  <a:moveTo>
                    <a:pt x="157" y="231"/>
                  </a:moveTo>
                  <a:lnTo>
                    <a:pt x="127" y="221"/>
                  </a:lnTo>
                  <a:lnTo>
                    <a:pt x="55" y="120"/>
                  </a:lnTo>
                  <a:lnTo>
                    <a:pt x="9" y="129"/>
                  </a:lnTo>
                  <a:lnTo>
                    <a:pt x="0" y="120"/>
                  </a:lnTo>
                  <a:lnTo>
                    <a:pt x="17" y="93"/>
                  </a:lnTo>
                  <a:lnTo>
                    <a:pt x="9" y="93"/>
                  </a:lnTo>
                  <a:lnTo>
                    <a:pt x="25" y="69"/>
                  </a:lnTo>
                  <a:lnTo>
                    <a:pt x="17" y="51"/>
                  </a:lnTo>
                  <a:lnTo>
                    <a:pt x="34" y="41"/>
                  </a:lnTo>
                  <a:lnTo>
                    <a:pt x="157" y="18"/>
                  </a:lnTo>
                  <a:lnTo>
                    <a:pt x="166" y="33"/>
                  </a:lnTo>
                  <a:lnTo>
                    <a:pt x="182" y="9"/>
                  </a:lnTo>
                  <a:lnTo>
                    <a:pt x="241" y="0"/>
                  </a:lnTo>
                  <a:lnTo>
                    <a:pt x="276" y="69"/>
                  </a:lnTo>
                  <a:lnTo>
                    <a:pt x="313" y="69"/>
                  </a:lnTo>
                  <a:lnTo>
                    <a:pt x="313" y="111"/>
                  </a:lnTo>
                  <a:lnTo>
                    <a:pt x="360" y="161"/>
                  </a:lnTo>
                  <a:lnTo>
                    <a:pt x="352" y="179"/>
                  </a:lnTo>
                  <a:lnTo>
                    <a:pt x="390" y="221"/>
                  </a:lnTo>
                  <a:lnTo>
                    <a:pt x="157" y="231"/>
                  </a:lnTo>
                  <a:lnTo>
                    <a:pt x="157" y="23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80" name="Freeform 54">
              <a:extLst>
                <a:ext uri="{FF2B5EF4-FFF2-40B4-BE49-F238E27FC236}">
                  <a16:creationId xmlns:a16="http://schemas.microsoft.com/office/drawing/2014/main" id="{C2F8C317-282E-FCDD-CFA6-93E4397B2029}"/>
                </a:ext>
              </a:extLst>
            </p:cNvPr>
            <p:cNvSpPr/>
            <p:nvPr/>
          </p:nvSpPr>
          <p:spPr bwMode="auto">
            <a:xfrm>
              <a:off x="5341671" y="2807418"/>
              <a:ext cx="592696" cy="435854"/>
            </a:xfrm>
            <a:custGeom>
              <a:avLst/>
              <a:gdLst>
                <a:gd name="T0" fmla="*/ 34 w 343"/>
                <a:gd name="T1" fmla="*/ 128 h 263"/>
                <a:gd name="T2" fmla="*/ 17 w 343"/>
                <a:gd name="T3" fmla="*/ 97 h 263"/>
                <a:gd name="T4" fmla="*/ 55 w 343"/>
                <a:gd name="T5" fmla="*/ 78 h 263"/>
                <a:gd name="T6" fmla="*/ 89 w 343"/>
                <a:gd name="T7" fmla="*/ 97 h 263"/>
                <a:gd name="T8" fmla="*/ 110 w 343"/>
                <a:gd name="T9" fmla="*/ 37 h 263"/>
                <a:gd name="T10" fmla="*/ 174 w 343"/>
                <a:gd name="T11" fmla="*/ 9 h 263"/>
                <a:gd name="T12" fmla="*/ 203 w 343"/>
                <a:gd name="T13" fmla="*/ 0 h 263"/>
                <a:gd name="T14" fmla="*/ 219 w 343"/>
                <a:gd name="T15" fmla="*/ 18 h 263"/>
                <a:gd name="T16" fmla="*/ 212 w 343"/>
                <a:gd name="T17" fmla="*/ 37 h 263"/>
                <a:gd name="T18" fmla="*/ 219 w 343"/>
                <a:gd name="T19" fmla="*/ 68 h 263"/>
                <a:gd name="T20" fmla="*/ 241 w 343"/>
                <a:gd name="T21" fmla="*/ 78 h 263"/>
                <a:gd name="T22" fmla="*/ 276 w 343"/>
                <a:gd name="T23" fmla="*/ 60 h 263"/>
                <a:gd name="T24" fmla="*/ 296 w 343"/>
                <a:gd name="T25" fmla="*/ 78 h 263"/>
                <a:gd name="T26" fmla="*/ 288 w 343"/>
                <a:gd name="T27" fmla="*/ 97 h 263"/>
                <a:gd name="T28" fmla="*/ 313 w 343"/>
                <a:gd name="T29" fmla="*/ 120 h 263"/>
                <a:gd name="T30" fmla="*/ 343 w 343"/>
                <a:gd name="T31" fmla="*/ 170 h 263"/>
                <a:gd name="T32" fmla="*/ 296 w 343"/>
                <a:gd name="T33" fmla="*/ 180 h 263"/>
                <a:gd name="T34" fmla="*/ 276 w 343"/>
                <a:gd name="T35" fmla="*/ 180 h 263"/>
                <a:gd name="T36" fmla="*/ 174 w 343"/>
                <a:gd name="T37" fmla="*/ 230 h 263"/>
                <a:gd name="T38" fmla="*/ 157 w 343"/>
                <a:gd name="T39" fmla="*/ 221 h 263"/>
                <a:gd name="T40" fmla="*/ 147 w 343"/>
                <a:gd name="T41" fmla="*/ 240 h 263"/>
                <a:gd name="T42" fmla="*/ 136 w 343"/>
                <a:gd name="T43" fmla="*/ 230 h 263"/>
                <a:gd name="T44" fmla="*/ 89 w 343"/>
                <a:gd name="T45" fmla="*/ 263 h 263"/>
                <a:gd name="T46" fmla="*/ 64 w 343"/>
                <a:gd name="T47" fmla="*/ 240 h 263"/>
                <a:gd name="T48" fmla="*/ 47 w 343"/>
                <a:gd name="T49" fmla="*/ 263 h 263"/>
                <a:gd name="T50" fmla="*/ 25 w 343"/>
                <a:gd name="T51" fmla="*/ 221 h 263"/>
                <a:gd name="T52" fmla="*/ 0 w 343"/>
                <a:gd name="T53" fmla="*/ 221 h 263"/>
                <a:gd name="T54" fmla="*/ 0 w 343"/>
                <a:gd name="T55" fmla="*/ 180 h 263"/>
                <a:gd name="T56" fmla="*/ 34 w 343"/>
                <a:gd name="T57" fmla="*/ 12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3" h="263">
                  <a:moveTo>
                    <a:pt x="34" y="128"/>
                  </a:moveTo>
                  <a:lnTo>
                    <a:pt x="17" y="97"/>
                  </a:lnTo>
                  <a:lnTo>
                    <a:pt x="55" y="78"/>
                  </a:lnTo>
                  <a:lnTo>
                    <a:pt x="89" y="97"/>
                  </a:lnTo>
                  <a:lnTo>
                    <a:pt x="110" y="37"/>
                  </a:lnTo>
                  <a:lnTo>
                    <a:pt x="174" y="9"/>
                  </a:lnTo>
                  <a:lnTo>
                    <a:pt x="203" y="0"/>
                  </a:lnTo>
                  <a:lnTo>
                    <a:pt x="219" y="18"/>
                  </a:lnTo>
                  <a:lnTo>
                    <a:pt x="212" y="37"/>
                  </a:lnTo>
                  <a:lnTo>
                    <a:pt x="219" y="68"/>
                  </a:lnTo>
                  <a:lnTo>
                    <a:pt x="241" y="78"/>
                  </a:lnTo>
                  <a:lnTo>
                    <a:pt x="276" y="60"/>
                  </a:lnTo>
                  <a:lnTo>
                    <a:pt x="296" y="78"/>
                  </a:lnTo>
                  <a:lnTo>
                    <a:pt x="288" y="97"/>
                  </a:lnTo>
                  <a:lnTo>
                    <a:pt x="313" y="120"/>
                  </a:lnTo>
                  <a:lnTo>
                    <a:pt x="343" y="170"/>
                  </a:lnTo>
                  <a:lnTo>
                    <a:pt x="296" y="180"/>
                  </a:lnTo>
                  <a:lnTo>
                    <a:pt x="276" y="180"/>
                  </a:lnTo>
                  <a:lnTo>
                    <a:pt x="174" y="230"/>
                  </a:lnTo>
                  <a:lnTo>
                    <a:pt x="157" y="221"/>
                  </a:lnTo>
                  <a:lnTo>
                    <a:pt x="147" y="240"/>
                  </a:lnTo>
                  <a:lnTo>
                    <a:pt x="136" y="230"/>
                  </a:lnTo>
                  <a:lnTo>
                    <a:pt x="89" y="263"/>
                  </a:lnTo>
                  <a:lnTo>
                    <a:pt x="64" y="240"/>
                  </a:lnTo>
                  <a:lnTo>
                    <a:pt x="47" y="263"/>
                  </a:lnTo>
                  <a:lnTo>
                    <a:pt x="25" y="221"/>
                  </a:lnTo>
                  <a:lnTo>
                    <a:pt x="0" y="221"/>
                  </a:lnTo>
                  <a:lnTo>
                    <a:pt x="0" y="180"/>
                  </a:lnTo>
                  <a:lnTo>
                    <a:pt x="34" y="128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81" name="Freeform 55">
              <a:extLst>
                <a:ext uri="{FF2B5EF4-FFF2-40B4-BE49-F238E27FC236}">
                  <a16:creationId xmlns:a16="http://schemas.microsoft.com/office/drawing/2014/main" id="{65899821-5977-EAEC-6C48-6D71C93073EC}"/>
                </a:ext>
              </a:extLst>
            </p:cNvPr>
            <p:cNvSpPr/>
            <p:nvPr/>
          </p:nvSpPr>
          <p:spPr bwMode="auto">
            <a:xfrm>
              <a:off x="5913630" y="2699699"/>
              <a:ext cx="468281" cy="374536"/>
            </a:xfrm>
            <a:custGeom>
              <a:avLst/>
              <a:gdLst>
                <a:gd name="T0" fmla="*/ 38 w 271"/>
                <a:gd name="T1" fmla="*/ 33 h 226"/>
                <a:gd name="T2" fmla="*/ 76 w 271"/>
                <a:gd name="T3" fmla="*/ 23 h 226"/>
                <a:gd name="T4" fmla="*/ 114 w 271"/>
                <a:gd name="T5" fmla="*/ 23 h 226"/>
                <a:gd name="T6" fmla="*/ 131 w 271"/>
                <a:gd name="T7" fmla="*/ 0 h 226"/>
                <a:gd name="T8" fmla="*/ 152 w 271"/>
                <a:gd name="T9" fmla="*/ 15 h 226"/>
                <a:gd name="T10" fmla="*/ 169 w 271"/>
                <a:gd name="T11" fmla="*/ 15 h 226"/>
                <a:gd name="T12" fmla="*/ 186 w 271"/>
                <a:gd name="T13" fmla="*/ 42 h 226"/>
                <a:gd name="T14" fmla="*/ 208 w 271"/>
                <a:gd name="T15" fmla="*/ 42 h 226"/>
                <a:gd name="T16" fmla="*/ 233 w 271"/>
                <a:gd name="T17" fmla="*/ 101 h 226"/>
                <a:gd name="T18" fmla="*/ 224 w 271"/>
                <a:gd name="T19" fmla="*/ 125 h 226"/>
                <a:gd name="T20" fmla="*/ 233 w 271"/>
                <a:gd name="T21" fmla="*/ 133 h 226"/>
                <a:gd name="T22" fmla="*/ 271 w 271"/>
                <a:gd name="T23" fmla="*/ 162 h 226"/>
                <a:gd name="T24" fmla="*/ 263 w 271"/>
                <a:gd name="T25" fmla="*/ 193 h 226"/>
                <a:gd name="T26" fmla="*/ 246 w 271"/>
                <a:gd name="T27" fmla="*/ 185 h 226"/>
                <a:gd name="T28" fmla="*/ 246 w 271"/>
                <a:gd name="T29" fmla="*/ 203 h 226"/>
                <a:gd name="T30" fmla="*/ 208 w 271"/>
                <a:gd name="T31" fmla="*/ 203 h 226"/>
                <a:gd name="T32" fmla="*/ 178 w 271"/>
                <a:gd name="T33" fmla="*/ 226 h 226"/>
                <a:gd name="T34" fmla="*/ 169 w 271"/>
                <a:gd name="T35" fmla="*/ 152 h 226"/>
                <a:gd name="T36" fmla="*/ 161 w 271"/>
                <a:gd name="T37" fmla="*/ 162 h 226"/>
                <a:gd name="T38" fmla="*/ 139 w 271"/>
                <a:gd name="T39" fmla="*/ 143 h 226"/>
                <a:gd name="T40" fmla="*/ 139 w 271"/>
                <a:gd name="T41" fmla="*/ 101 h 226"/>
                <a:gd name="T42" fmla="*/ 106 w 271"/>
                <a:gd name="T43" fmla="*/ 101 h 226"/>
                <a:gd name="T44" fmla="*/ 106 w 271"/>
                <a:gd name="T45" fmla="*/ 125 h 226"/>
                <a:gd name="T46" fmla="*/ 76 w 271"/>
                <a:gd name="T47" fmla="*/ 83 h 226"/>
                <a:gd name="T48" fmla="*/ 67 w 271"/>
                <a:gd name="T49" fmla="*/ 92 h 226"/>
                <a:gd name="T50" fmla="*/ 59 w 271"/>
                <a:gd name="T51" fmla="*/ 92 h 226"/>
                <a:gd name="T52" fmla="*/ 38 w 271"/>
                <a:gd name="T53" fmla="*/ 51 h 226"/>
                <a:gd name="T54" fmla="*/ 29 w 271"/>
                <a:gd name="T55" fmla="*/ 65 h 226"/>
                <a:gd name="T56" fmla="*/ 20 w 271"/>
                <a:gd name="T57" fmla="*/ 51 h 226"/>
                <a:gd name="T58" fmla="*/ 0 w 271"/>
                <a:gd name="T59" fmla="*/ 65 h 226"/>
                <a:gd name="T60" fmla="*/ 38 w 271"/>
                <a:gd name="T61" fmla="*/ 33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71" h="226">
                  <a:moveTo>
                    <a:pt x="38" y="33"/>
                  </a:moveTo>
                  <a:lnTo>
                    <a:pt x="76" y="23"/>
                  </a:lnTo>
                  <a:lnTo>
                    <a:pt x="114" y="23"/>
                  </a:lnTo>
                  <a:lnTo>
                    <a:pt x="131" y="0"/>
                  </a:lnTo>
                  <a:lnTo>
                    <a:pt x="152" y="15"/>
                  </a:lnTo>
                  <a:lnTo>
                    <a:pt x="169" y="15"/>
                  </a:lnTo>
                  <a:lnTo>
                    <a:pt x="186" y="42"/>
                  </a:lnTo>
                  <a:lnTo>
                    <a:pt x="208" y="42"/>
                  </a:lnTo>
                  <a:lnTo>
                    <a:pt x="233" y="101"/>
                  </a:lnTo>
                  <a:lnTo>
                    <a:pt x="224" y="125"/>
                  </a:lnTo>
                  <a:lnTo>
                    <a:pt x="233" y="133"/>
                  </a:lnTo>
                  <a:lnTo>
                    <a:pt x="271" y="162"/>
                  </a:lnTo>
                  <a:lnTo>
                    <a:pt x="263" y="193"/>
                  </a:lnTo>
                  <a:lnTo>
                    <a:pt x="246" y="185"/>
                  </a:lnTo>
                  <a:lnTo>
                    <a:pt x="246" y="203"/>
                  </a:lnTo>
                  <a:lnTo>
                    <a:pt x="208" y="203"/>
                  </a:lnTo>
                  <a:lnTo>
                    <a:pt x="178" y="226"/>
                  </a:lnTo>
                  <a:lnTo>
                    <a:pt x="169" y="152"/>
                  </a:lnTo>
                  <a:lnTo>
                    <a:pt x="161" y="162"/>
                  </a:lnTo>
                  <a:lnTo>
                    <a:pt x="139" y="143"/>
                  </a:lnTo>
                  <a:lnTo>
                    <a:pt x="139" y="101"/>
                  </a:lnTo>
                  <a:lnTo>
                    <a:pt x="106" y="101"/>
                  </a:lnTo>
                  <a:lnTo>
                    <a:pt x="106" y="125"/>
                  </a:lnTo>
                  <a:lnTo>
                    <a:pt x="76" y="83"/>
                  </a:lnTo>
                  <a:lnTo>
                    <a:pt x="67" y="92"/>
                  </a:lnTo>
                  <a:lnTo>
                    <a:pt x="59" y="92"/>
                  </a:lnTo>
                  <a:lnTo>
                    <a:pt x="38" y="51"/>
                  </a:lnTo>
                  <a:lnTo>
                    <a:pt x="29" y="65"/>
                  </a:lnTo>
                  <a:lnTo>
                    <a:pt x="20" y="51"/>
                  </a:lnTo>
                  <a:lnTo>
                    <a:pt x="0" y="65"/>
                  </a:lnTo>
                  <a:lnTo>
                    <a:pt x="38" y="33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82" name="Freeform 56">
              <a:extLst>
                <a:ext uri="{FF2B5EF4-FFF2-40B4-BE49-F238E27FC236}">
                  <a16:creationId xmlns:a16="http://schemas.microsoft.com/office/drawing/2014/main" id="{AE754388-DD33-D2D4-EFFF-92BBDEFCDB71}"/>
                </a:ext>
              </a:extLst>
            </p:cNvPr>
            <p:cNvSpPr/>
            <p:nvPr/>
          </p:nvSpPr>
          <p:spPr bwMode="auto">
            <a:xfrm>
              <a:off x="5338215" y="2802448"/>
              <a:ext cx="592696" cy="435855"/>
            </a:xfrm>
            <a:custGeom>
              <a:avLst/>
              <a:gdLst>
                <a:gd name="T0" fmla="*/ 33 w 343"/>
                <a:gd name="T1" fmla="*/ 129 h 263"/>
                <a:gd name="T2" fmla="*/ 16 w 343"/>
                <a:gd name="T3" fmla="*/ 98 h 263"/>
                <a:gd name="T4" fmla="*/ 55 w 343"/>
                <a:gd name="T5" fmla="*/ 78 h 263"/>
                <a:gd name="T6" fmla="*/ 88 w 343"/>
                <a:gd name="T7" fmla="*/ 98 h 263"/>
                <a:gd name="T8" fmla="*/ 110 w 343"/>
                <a:gd name="T9" fmla="*/ 38 h 263"/>
                <a:gd name="T10" fmla="*/ 173 w 343"/>
                <a:gd name="T11" fmla="*/ 10 h 263"/>
                <a:gd name="T12" fmla="*/ 202 w 343"/>
                <a:gd name="T13" fmla="*/ 0 h 263"/>
                <a:gd name="T14" fmla="*/ 219 w 343"/>
                <a:gd name="T15" fmla="*/ 18 h 263"/>
                <a:gd name="T16" fmla="*/ 212 w 343"/>
                <a:gd name="T17" fmla="*/ 38 h 263"/>
                <a:gd name="T18" fmla="*/ 219 w 343"/>
                <a:gd name="T19" fmla="*/ 69 h 263"/>
                <a:gd name="T20" fmla="*/ 241 w 343"/>
                <a:gd name="T21" fmla="*/ 78 h 263"/>
                <a:gd name="T22" fmla="*/ 275 w 343"/>
                <a:gd name="T23" fmla="*/ 60 h 263"/>
                <a:gd name="T24" fmla="*/ 296 w 343"/>
                <a:gd name="T25" fmla="*/ 78 h 263"/>
                <a:gd name="T26" fmla="*/ 287 w 343"/>
                <a:gd name="T27" fmla="*/ 98 h 263"/>
                <a:gd name="T28" fmla="*/ 313 w 343"/>
                <a:gd name="T29" fmla="*/ 120 h 263"/>
                <a:gd name="T30" fmla="*/ 343 w 343"/>
                <a:gd name="T31" fmla="*/ 171 h 263"/>
                <a:gd name="T32" fmla="*/ 296 w 343"/>
                <a:gd name="T33" fmla="*/ 180 h 263"/>
                <a:gd name="T34" fmla="*/ 275 w 343"/>
                <a:gd name="T35" fmla="*/ 180 h 263"/>
                <a:gd name="T36" fmla="*/ 173 w 343"/>
                <a:gd name="T37" fmla="*/ 231 h 263"/>
                <a:gd name="T38" fmla="*/ 157 w 343"/>
                <a:gd name="T39" fmla="*/ 221 h 263"/>
                <a:gd name="T40" fmla="*/ 147 w 343"/>
                <a:gd name="T41" fmla="*/ 240 h 263"/>
                <a:gd name="T42" fmla="*/ 135 w 343"/>
                <a:gd name="T43" fmla="*/ 231 h 263"/>
                <a:gd name="T44" fmla="*/ 88 w 343"/>
                <a:gd name="T45" fmla="*/ 263 h 263"/>
                <a:gd name="T46" fmla="*/ 63 w 343"/>
                <a:gd name="T47" fmla="*/ 240 h 263"/>
                <a:gd name="T48" fmla="*/ 46 w 343"/>
                <a:gd name="T49" fmla="*/ 263 h 263"/>
                <a:gd name="T50" fmla="*/ 25 w 343"/>
                <a:gd name="T51" fmla="*/ 221 h 263"/>
                <a:gd name="T52" fmla="*/ 0 w 343"/>
                <a:gd name="T53" fmla="*/ 221 h 263"/>
                <a:gd name="T54" fmla="*/ 0 w 343"/>
                <a:gd name="T55" fmla="*/ 180 h 263"/>
                <a:gd name="T56" fmla="*/ 33 w 343"/>
                <a:gd name="T57" fmla="*/ 129 h 263"/>
                <a:gd name="T58" fmla="*/ 33 w 343"/>
                <a:gd name="T59" fmla="*/ 129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3" h="263">
                  <a:moveTo>
                    <a:pt x="33" y="129"/>
                  </a:moveTo>
                  <a:lnTo>
                    <a:pt x="16" y="98"/>
                  </a:lnTo>
                  <a:lnTo>
                    <a:pt x="55" y="78"/>
                  </a:lnTo>
                  <a:lnTo>
                    <a:pt x="88" y="98"/>
                  </a:lnTo>
                  <a:lnTo>
                    <a:pt x="110" y="38"/>
                  </a:lnTo>
                  <a:lnTo>
                    <a:pt x="173" y="10"/>
                  </a:lnTo>
                  <a:lnTo>
                    <a:pt x="202" y="0"/>
                  </a:lnTo>
                  <a:lnTo>
                    <a:pt x="219" y="18"/>
                  </a:lnTo>
                  <a:lnTo>
                    <a:pt x="212" y="38"/>
                  </a:lnTo>
                  <a:lnTo>
                    <a:pt x="219" y="69"/>
                  </a:lnTo>
                  <a:lnTo>
                    <a:pt x="241" y="78"/>
                  </a:lnTo>
                  <a:lnTo>
                    <a:pt x="275" y="60"/>
                  </a:lnTo>
                  <a:lnTo>
                    <a:pt x="296" y="78"/>
                  </a:lnTo>
                  <a:lnTo>
                    <a:pt x="287" y="98"/>
                  </a:lnTo>
                  <a:lnTo>
                    <a:pt x="313" y="120"/>
                  </a:lnTo>
                  <a:lnTo>
                    <a:pt x="343" y="171"/>
                  </a:lnTo>
                  <a:lnTo>
                    <a:pt x="296" y="180"/>
                  </a:lnTo>
                  <a:lnTo>
                    <a:pt x="275" y="180"/>
                  </a:lnTo>
                  <a:lnTo>
                    <a:pt x="173" y="231"/>
                  </a:lnTo>
                  <a:lnTo>
                    <a:pt x="157" y="221"/>
                  </a:lnTo>
                  <a:lnTo>
                    <a:pt x="147" y="240"/>
                  </a:lnTo>
                  <a:lnTo>
                    <a:pt x="135" y="231"/>
                  </a:lnTo>
                  <a:lnTo>
                    <a:pt x="88" y="263"/>
                  </a:lnTo>
                  <a:lnTo>
                    <a:pt x="63" y="240"/>
                  </a:lnTo>
                  <a:lnTo>
                    <a:pt x="46" y="263"/>
                  </a:lnTo>
                  <a:lnTo>
                    <a:pt x="25" y="221"/>
                  </a:lnTo>
                  <a:lnTo>
                    <a:pt x="0" y="221"/>
                  </a:lnTo>
                  <a:lnTo>
                    <a:pt x="0" y="180"/>
                  </a:lnTo>
                  <a:lnTo>
                    <a:pt x="33" y="129"/>
                  </a:lnTo>
                  <a:lnTo>
                    <a:pt x="33" y="12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83" name="Freeform 57">
              <a:extLst>
                <a:ext uri="{FF2B5EF4-FFF2-40B4-BE49-F238E27FC236}">
                  <a16:creationId xmlns:a16="http://schemas.microsoft.com/office/drawing/2014/main" id="{F53AC928-6469-7337-9C45-372EFE84428B}"/>
                </a:ext>
              </a:extLst>
            </p:cNvPr>
            <p:cNvSpPr/>
            <p:nvPr/>
          </p:nvSpPr>
          <p:spPr bwMode="auto">
            <a:xfrm>
              <a:off x="5910174" y="2696382"/>
              <a:ext cx="468281" cy="372881"/>
            </a:xfrm>
            <a:custGeom>
              <a:avLst/>
              <a:gdLst>
                <a:gd name="T0" fmla="*/ 38 w 271"/>
                <a:gd name="T1" fmla="*/ 32 h 225"/>
                <a:gd name="T2" fmla="*/ 75 w 271"/>
                <a:gd name="T3" fmla="*/ 23 h 225"/>
                <a:gd name="T4" fmla="*/ 114 w 271"/>
                <a:gd name="T5" fmla="*/ 23 h 225"/>
                <a:gd name="T6" fmla="*/ 130 w 271"/>
                <a:gd name="T7" fmla="*/ 0 h 225"/>
                <a:gd name="T8" fmla="*/ 152 w 271"/>
                <a:gd name="T9" fmla="*/ 14 h 225"/>
                <a:gd name="T10" fmla="*/ 169 w 271"/>
                <a:gd name="T11" fmla="*/ 14 h 225"/>
                <a:gd name="T12" fmla="*/ 186 w 271"/>
                <a:gd name="T13" fmla="*/ 42 h 225"/>
                <a:gd name="T14" fmla="*/ 207 w 271"/>
                <a:gd name="T15" fmla="*/ 42 h 225"/>
                <a:gd name="T16" fmla="*/ 232 w 271"/>
                <a:gd name="T17" fmla="*/ 100 h 225"/>
                <a:gd name="T18" fmla="*/ 224 w 271"/>
                <a:gd name="T19" fmla="*/ 124 h 225"/>
                <a:gd name="T20" fmla="*/ 232 w 271"/>
                <a:gd name="T21" fmla="*/ 133 h 225"/>
                <a:gd name="T22" fmla="*/ 271 w 271"/>
                <a:gd name="T23" fmla="*/ 162 h 225"/>
                <a:gd name="T24" fmla="*/ 262 w 271"/>
                <a:gd name="T25" fmla="*/ 193 h 225"/>
                <a:gd name="T26" fmla="*/ 246 w 271"/>
                <a:gd name="T27" fmla="*/ 184 h 225"/>
                <a:gd name="T28" fmla="*/ 246 w 271"/>
                <a:gd name="T29" fmla="*/ 202 h 225"/>
                <a:gd name="T30" fmla="*/ 207 w 271"/>
                <a:gd name="T31" fmla="*/ 202 h 225"/>
                <a:gd name="T32" fmla="*/ 177 w 271"/>
                <a:gd name="T33" fmla="*/ 225 h 225"/>
                <a:gd name="T34" fmla="*/ 169 w 271"/>
                <a:gd name="T35" fmla="*/ 152 h 225"/>
                <a:gd name="T36" fmla="*/ 160 w 271"/>
                <a:gd name="T37" fmla="*/ 162 h 225"/>
                <a:gd name="T38" fmla="*/ 139 w 271"/>
                <a:gd name="T39" fmla="*/ 142 h 225"/>
                <a:gd name="T40" fmla="*/ 139 w 271"/>
                <a:gd name="T41" fmla="*/ 100 h 225"/>
                <a:gd name="T42" fmla="*/ 105 w 271"/>
                <a:gd name="T43" fmla="*/ 100 h 225"/>
                <a:gd name="T44" fmla="*/ 105 w 271"/>
                <a:gd name="T45" fmla="*/ 124 h 225"/>
                <a:gd name="T46" fmla="*/ 75 w 271"/>
                <a:gd name="T47" fmla="*/ 82 h 225"/>
                <a:gd name="T48" fmla="*/ 67 w 271"/>
                <a:gd name="T49" fmla="*/ 92 h 225"/>
                <a:gd name="T50" fmla="*/ 58 w 271"/>
                <a:gd name="T51" fmla="*/ 92 h 225"/>
                <a:gd name="T52" fmla="*/ 38 w 271"/>
                <a:gd name="T53" fmla="*/ 50 h 225"/>
                <a:gd name="T54" fmla="*/ 28 w 271"/>
                <a:gd name="T55" fmla="*/ 64 h 225"/>
                <a:gd name="T56" fmla="*/ 20 w 271"/>
                <a:gd name="T57" fmla="*/ 50 h 225"/>
                <a:gd name="T58" fmla="*/ 0 w 271"/>
                <a:gd name="T59" fmla="*/ 64 h 225"/>
                <a:gd name="T60" fmla="*/ 38 w 271"/>
                <a:gd name="T61" fmla="*/ 32 h 225"/>
                <a:gd name="T62" fmla="*/ 38 w 271"/>
                <a:gd name="T63" fmla="*/ 3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1" h="225">
                  <a:moveTo>
                    <a:pt x="38" y="32"/>
                  </a:moveTo>
                  <a:lnTo>
                    <a:pt x="75" y="23"/>
                  </a:lnTo>
                  <a:lnTo>
                    <a:pt x="114" y="23"/>
                  </a:lnTo>
                  <a:lnTo>
                    <a:pt x="130" y="0"/>
                  </a:lnTo>
                  <a:lnTo>
                    <a:pt x="152" y="14"/>
                  </a:lnTo>
                  <a:lnTo>
                    <a:pt x="169" y="14"/>
                  </a:lnTo>
                  <a:lnTo>
                    <a:pt x="186" y="42"/>
                  </a:lnTo>
                  <a:lnTo>
                    <a:pt x="207" y="42"/>
                  </a:lnTo>
                  <a:lnTo>
                    <a:pt x="232" y="100"/>
                  </a:lnTo>
                  <a:lnTo>
                    <a:pt x="224" y="124"/>
                  </a:lnTo>
                  <a:lnTo>
                    <a:pt x="232" y="133"/>
                  </a:lnTo>
                  <a:lnTo>
                    <a:pt x="271" y="162"/>
                  </a:lnTo>
                  <a:lnTo>
                    <a:pt x="262" y="193"/>
                  </a:lnTo>
                  <a:lnTo>
                    <a:pt x="246" y="184"/>
                  </a:lnTo>
                  <a:lnTo>
                    <a:pt x="246" y="202"/>
                  </a:lnTo>
                  <a:lnTo>
                    <a:pt x="207" y="202"/>
                  </a:lnTo>
                  <a:lnTo>
                    <a:pt x="177" y="225"/>
                  </a:lnTo>
                  <a:lnTo>
                    <a:pt x="169" y="152"/>
                  </a:lnTo>
                  <a:lnTo>
                    <a:pt x="160" y="162"/>
                  </a:lnTo>
                  <a:lnTo>
                    <a:pt x="139" y="142"/>
                  </a:lnTo>
                  <a:lnTo>
                    <a:pt x="139" y="100"/>
                  </a:lnTo>
                  <a:lnTo>
                    <a:pt x="105" y="100"/>
                  </a:lnTo>
                  <a:lnTo>
                    <a:pt x="105" y="124"/>
                  </a:lnTo>
                  <a:lnTo>
                    <a:pt x="75" y="82"/>
                  </a:lnTo>
                  <a:lnTo>
                    <a:pt x="67" y="92"/>
                  </a:lnTo>
                  <a:lnTo>
                    <a:pt x="58" y="92"/>
                  </a:lnTo>
                  <a:lnTo>
                    <a:pt x="38" y="50"/>
                  </a:lnTo>
                  <a:lnTo>
                    <a:pt x="28" y="64"/>
                  </a:lnTo>
                  <a:lnTo>
                    <a:pt x="20" y="50"/>
                  </a:lnTo>
                  <a:lnTo>
                    <a:pt x="0" y="64"/>
                  </a:lnTo>
                  <a:lnTo>
                    <a:pt x="38" y="32"/>
                  </a:lnTo>
                  <a:lnTo>
                    <a:pt x="38" y="3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84" name="Freeform 58">
              <a:extLst>
                <a:ext uri="{FF2B5EF4-FFF2-40B4-BE49-F238E27FC236}">
                  <a16:creationId xmlns:a16="http://schemas.microsoft.com/office/drawing/2014/main" id="{30FB1AFE-B677-5808-226C-749B70F492A7}"/>
                </a:ext>
              </a:extLst>
            </p:cNvPr>
            <p:cNvSpPr/>
            <p:nvPr/>
          </p:nvSpPr>
          <p:spPr bwMode="auto">
            <a:xfrm>
              <a:off x="8310326" y="3425570"/>
              <a:ext cx="615160" cy="412655"/>
            </a:xfrm>
            <a:custGeom>
              <a:avLst/>
              <a:gdLst>
                <a:gd name="T0" fmla="*/ 77 w 356"/>
                <a:gd name="T1" fmla="*/ 10 h 249"/>
                <a:gd name="T2" fmla="*/ 264 w 356"/>
                <a:gd name="T3" fmla="*/ 0 h 249"/>
                <a:gd name="T4" fmla="*/ 289 w 356"/>
                <a:gd name="T5" fmla="*/ 162 h 249"/>
                <a:gd name="T6" fmla="*/ 319 w 356"/>
                <a:gd name="T7" fmla="*/ 180 h 249"/>
                <a:gd name="T8" fmla="*/ 327 w 356"/>
                <a:gd name="T9" fmla="*/ 212 h 249"/>
                <a:gd name="T10" fmla="*/ 356 w 356"/>
                <a:gd name="T11" fmla="*/ 231 h 249"/>
                <a:gd name="T12" fmla="*/ 336 w 356"/>
                <a:gd name="T13" fmla="*/ 240 h 249"/>
                <a:gd name="T14" fmla="*/ 310 w 356"/>
                <a:gd name="T15" fmla="*/ 231 h 249"/>
                <a:gd name="T16" fmla="*/ 272 w 356"/>
                <a:gd name="T17" fmla="*/ 231 h 249"/>
                <a:gd name="T18" fmla="*/ 204 w 356"/>
                <a:gd name="T19" fmla="*/ 222 h 249"/>
                <a:gd name="T20" fmla="*/ 179 w 356"/>
                <a:gd name="T21" fmla="*/ 231 h 249"/>
                <a:gd name="T22" fmla="*/ 123 w 356"/>
                <a:gd name="T23" fmla="*/ 240 h 249"/>
                <a:gd name="T24" fmla="*/ 102 w 356"/>
                <a:gd name="T25" fmla="*/ 249 h 249"/>
                <a:gd name="T26" fmla="*/ 68 w 356"/>
                <a:gd name="T27" fmla="*/ 249 h 249"/>
                <a:gd name="T28" fmla="*/ 85 w 356"/>
                <a:gd name="T29" fmla="*/ 231 h 249"/>
                <a:gd name="T30" fmla="*/ 55 w 356"/>
                <a:gd name="T31" fmla="*/ 171 h 249"/>
                <a:gd name="T32" fmla="*/ 85 w 356"/>
                <a:gd name="T33" fmla="*/ 88 h 249"/>
                <a:gd name="T34" fmla="*/ 55 w 356"/>
                <a:gd name="T35" fmla="*/ 70 h 249"/>
                <a:gd name="T36" fmla="*/ 47 w 356"/>
                <a:gd name="T37" fmla="*/ 28 h 249"/>
                <a:gd name="T38" fmla="*/ 8 w 356"/>
                <a:gd name="T39" fmla="*/ 28 h 249"/>
                <a:gd name="T40" fmla="*/ 0 w 356"/>
                <a:gd name="T41" fmla="*/ 10 h 249"/>
                <a:gd name="T42" fmla="*/ 77 w 356"/>
                <a:gd name="T43" fmla="*/ 1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6" h="249">
                  <a:moveTo>
                    <a:pt x="77" y="10"/>
                  </a:moveTo>
                  <a:lnTo>
                    <a:pt x="264" y="0"/>
                  </a:lnTo>
                  <a:lnTo>
                    <a:pt x="289" y="162"/>
                  </a:lnTo>
                  <a:lnTo>
                    <a:pt x="319" y="180"/>
                  </a:lnTo>
                  <a:lnTo>
                    <a:pt x="327" y="212"/>
                  </a:lnTo>
                  <a:lnTo>
                    <a:pt x="356" y="231"/>
                  </a:lnTo>
                  <a:lnTo>
                    <a:pt x="336" y="240"/>
                  </a:lnTo>
                  <a:lnTo>
                    <a:pt x="310" y="231"/>
                  </a:lnTo>
                  <a:lnTo>
                    <a:pt x="272" y="231"/>
                  </a:lnTo>
                  <a:lnTo>
                    <a:pt x="204" y="222"/>
                  </a:lnTo>
                  <a:lnTo>
                    <a:pt x="179" y="231"/>
                  </a:lnTo>
                  <a:lnTo>
                    <a:pt x="123" y="240"/>
                  </a:lnTo>
                  <a:lnTo>
                    <a:pt x="102" y="249"/>
                  </a:lnTo>
                  <a:lnTo>
                    <a:pt x="68" y="249"/>
                  </a:lnTo>
                  <a:lnTo>
                    <a:pt x="85" y="231"/>
                  </a:lnTo>
                  <a:lnTo>
                    <a:pt x="55" y="171"/>
                  </a:lnTo>
                  <a:lnTo>
                    <a:pt x="85" y="88"/>
                  </a:lnTo>
                  <a:lnTo>
                    <a:pt x="55" y="70"/>
                  </a:lnTo>
                  <a:lnTo>
                    <a:pt x="47" y="28"/>
                  </a:lnTo>
                  <a:lnTo>
                    <a:pt x="8" y="28"/>
                  </a:lnTo>
                  <a:lnTo>
                    <a:pt x="0" y="10"/>
                  </a:lnTo>
                  <a:lnTo>
                    <a:pt x="77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85" name="Freeform 59">
              <a:extLst>
                <a:ext uri="{FF2B5EF4-FFF2-40B4-BE49-F238E27FC236}">
                  <a16:creationId xmlns:a16="http://schemas.microsoft.com/office/drawing/2014/main" id="{B73770D6-6D22-B85F-FC97-CD086A2B8903}"/>
                </a:ext>
              </a:extLst>
            </p:cNvPr>
            <p:cNvSpPr/>
            <p:nvPr/>
          </p:nvSpPr>
          <p:spPr bwMode="auto">
            <a:xfrm>
              <a:off x="8763057" y="3425572"/>
              <a:ext cx="720567" cy="518719"/>
            </a:xfrm>
            <a:custGeom>
              <a:avLst/>
              <a:gdLst>
                <a:gd name="T0" fmla="*/ 251 w 417"/>
                <a:gd name="T1" fmla="*/ 0 h 313"/>
                <a:gd name="T2" fmla="*/ 268 w 417"/>
                <a:gd name="T3" fmla="*/ 8 h 313"/>
                <a:gd name="T4" fmla="*/ 251 w 417"/>
                <a:gd name="T5" fmla="*/ 28 h 313"/>
                <a:gd name="T6" fmla="*/ 268 w 417"/>
                <a:gd name="T7" fmla="*/ 60 h 313"/>
                <a:gd name="T8" fmla="*/ 298 w 417"/>
                <a:gd name="T9" fmla="*/ 78 h 313"/>
                <a:gd name="T10" fmla="*/ 306 w 417"/>
                <a:gd name="T11" fmla="*/ 110 h 313"/>
                <a:gd name="T12" fmla="*/ 362 w 417"/>
                <a:gd name="T13" fmla="*/ 138 h 313"/>
                <a:gd name="T14" fmla="*/ 335 w 417"/>
                <a:gd name="T15" fmla="*/ 170 h 313"/>
                <a:gd name="T16" fmla="*/ 417 w 417"/>
                <a:gd name="T17" fmla="*/ 212 h 313"/>
                <a:gd name="T18" fmla="*/ 417 w 417"/>
                <a:gd name="T19" fmla="*/ 230 h 313"/>
                <a:gd name="T20" fmla="*/ 382 w 417"/>
                <a:gd name="T21" fmla="*/ 230 h 313"/>
                <a:gd name="T22" fmla="*/ 323 w 417"/>
                <a:gd name="T23" fmla="*/ 198 h 313"/>
                <a:gd name="T24" fmla="*/ 268 w 417"/>
                <a:gd name="T25" fmla="*/ 240 h 313"/>
                <a:gd name="T26" fmla="*/ 196 w 417"/>
                <a:gd name="T27" fmla="*/ 313 h 313"/>
                <a:gd name="T28" fmla="*/ 158 w 417"/>
                <a:gd name="T29" fmla="*/ 300 h 313"/>
                <a:gd name="T30" fmla="*/ 119 w 417"/>
                <a:gd name="T31" fmla="*/ 300 h 313"/>
                <a:gd name="T32" fmla="*/ 119 w 417"/>
                <a:gd name="T33" fmla="*/ 263 h 313"/>
                <a:gd name="T34" fmla="*/ 94 w 417"/>
                <a:gd name="T35" fmla="*/ 230 h 313"/>
                <a:gd name="T36" fmla="*/ 64 w 417"/>
                <a:gd name="T37" fmla="*/ 212 h 313"/>
                <a:gd name="T38" fmla="*/ 56 w 417"/>
                <a:gd name="T39" fmla="*/ 180 h 313"/>
                <a:gd name="T40" fmla="*/ 26 w 417"/>
                <a:gd name="T41" fmla="*/ 161 h 313"/>
                <a:gd name="T42" fmla="*/ 0 w 417"/>
                <a:gd name="T43" fmla="*/ 0 h 313"/>
                <a:gd name="T44" fmla="*/ 128 w 417"/>
                <a:gd name="T45" fmla="*/ 0 h 313"/>
                <a:gd name="T46" fmla="*/ 251 w 417"/>
                <a:gd name="T47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7" h="313">
                  <a:moveTo>
                    <a:pt x="251" y="0"/>
                  </a:moveTo>
                  <a:lnTo>
                    <a:pt x="268" y="8"/>
                  </a:lnTo>
                  <a:lnTo>
                    <a:pt x="251" y="28"/>
                  </a:lnTo>
                  <a:lnTo>
                    <a:pt x="268" y="60"/>
                  </a:lnTo>
                  <a:lnTo>
                    <a:pt x="298" y="78"/>
                  </a:lnTo>
                  <a:lnTo>
                    <a:pt x="306" y="110"/>
                  </a:lnTo>
                  <a:lnTo>
                    <a:pt x="362" y="138"/>
                  </a:lnTo>
                  <a:lnTo>
                    <a:pt x="335" y="170"/>
                  </a:lnTo>
                  <a:lnTo>
                    <a:pt x="417" y="212"/>
                  </a:lnTo>
                  <a:lnTo>
                    <a:pt x="417" y="230"/>
                  </a:lnTo>
                  <a:lnTo>
                    <a:pt x="382" y="230"/>
                  </a:lnTo>
                  <a:lnTo>
                    <a:pt x="323" y="198"/>
                  </a:lnTo>
                  <a:lnTo>
                    <a:pt x="268" y="240"/>
                  </a:lnTo>
                  <a:lnTo>
                    <a:pt x="196" y="313"/>
                  </a:lnTo>
                  <a:lnTo>
                    <a:pt x="158" y="300"/>
                  </a:lnTo>
                  <a:lnTo>
                    <a:pt x="119" y="300"/>
                  </a:lnTo>
                  <a:lnTo>
                    <a:pt x="119" y="263"/>
                  </a:lnTo>
                  <a:lnTo>
                    <a:pt x="94" y="230"/>
                  </a:lnTo>
                  <a:lnTo>
                    <a:pt x="64" y="212"/>
                  </a:lnTo>
                  <a:lnTo>
                    <a:pt x="56" y="180"/>
                  </a:lnTo>
                  <a:lnTo>
                    <a:pt x="26" y="161"/>
                  </a:lnTo>
                  <a:lnTo>
                    <a:pt x="0" y="0"/>
                  </a:lnTo>
                  <a:lnTo>
                    <a:pt x="128" y="0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86" name="Freeform 60">
              <a:extLst>
                <a:ext uri="{FF2B5EF4-FFF2-40B4-BE49-F238E27FC236}">
                  <a16:creationId xmlns:a16="http://schemas.microsoft.com/office/drawing/2014/main" id="{D4E3F9DA-C5A8-D06C-051E-FE58487FA831}"/>
                </a:ext>
              </a:extLst>
            </p:cNvPr>
            <p:cNvSpPr/>
            <p:nvPr/>
          </p:nvSpPr>
          <p:spPr bwMode="auto">
            <a:xfrm>
              <a:off x="8305145" y="3422253"/>
              <a:ext cx="616886" cy="412655"/>
            </a:xfrm>
            <a:custGeom>
              <a:avLst/>
              <a:gdLst>
                <a:gd name="T0" fmla="*/ 77 w 357"/>
                <a:gd name="T1" fmla="*/ 9 h 249"/>
                <a:gd name="T2" fmla="*/ 264 w 357"/>
                <a:gd name="T3" fmla="*/ 0 h 249"/>
                <a:gd name="T4" fmla="*/ 289 w 357"/>
                <a:gd name="T5" fmla="*/ 161 h 249"/>
                <a:gd name="T6" fmla="*/ 319 w 357"/>
                <a:gd name="T7" fmla="*/ 179 h 249"/>
                <a:gd name="T8" fmla="*/ 328 w 357"/>
                <a:gd name="T9" fmla="*/ 212 h 249"/>
                <a:gd name="T10" fmla="*/ 357 w 357"/>
                <a:gd name="T11" fmla="*/ 231 h 249"/>
                <a:gd name="T12" fmla="*/ 336 w 357"/>
                <a:gd name="T13" fmla="*/ 239 h 249"/>
                <a:gd name="T14" fmla="*/ 311 w 357"/>
                <a:gd name="T15" fmla="*/ 231 h 249"/>
                <a:gd name="T16" fmla="*/ 273 w 357"/>
                <a:gd name="T17" fmla="*/ 231 h 249"/>
                <a:gd name="T18" fmla="*/ 204 w 357"/>
                <a:gd name="T19" fmla="*/ 221 h 249"/>
                <a:gd name="T20" fmla="*/ 179 w 357"/>
                <a:gd name="T21" fmla="*/ 231 h 249"/>
                <a:gd name="T22" fmla="*/ 124 w 357"/>
                <a:gd name="T23" fmla="*/ 239 h 249"/>
                <a:gd name="T24" fmla="*/ 102 w 357"/>
                <a:gd name="T25" fmla="*/ 249 h 249"/>
                <a:gd name="T26" fmla="*/ 69 w 357"/>
                <a:gd name="T27" fmla="*/ 249 h 249"/>
                <a:gd name="T28" fmla="*/ 86 w 357"/>
                <a:gd name="T29" fmla="*/ 231 h 249"/>
                <a:gd name="T30" fmla="*/ 56 w 357"/>
                <a:gd name="T31" fmla="*/ 171 h 249"/>
                <a:gd name="T32" fmla="*/ 86 w 357"/>
                <a:gd name="T33" fmla="*/ 87 h 249"/>
                <a:gd name="T34" fmla="*/ 56 w 357"/>
                <a:gd name="T35" fmla="*/ 69 h 249"/>
                <a:gd name="T36" fmla="*/ 47 w 357"/>
                <a:gd name="T37" fmla="*/ 27 h 249"/>
                <a:gd name="T38" fmla="*/ 9 w 357"/>
                <a:gd name="T39" fmla="*/ 27 h 249"/>
                <a:gd name="T40" fmla="*/ 0 w 357"/>
                <a:gd name="T41" fmla="*/ 9 h 249"/>
                <a:gd name="T42" fmla="*/ 77 w 357"/>
                <a:gd name="T43" fmla="*/ 9 h 249"/>
                <a:gd name="T44" fmla="*/ 77 w 357"/>
                <a:gd name="T45" fmla="*/ 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249">
                  <a:moveTo>
                    <a:pt x="77" y="9"/>
                  </a:moveTo>
                  <a:lnTo>
                    <a:pt x="264" y="0"/>
                  </a:lnTo>
                  <a:lnTo>
                    <a:pt x="289" y="161"/>
                  </a:lnTo>
                  <a:lnTo>
                    <a:pt x="319" y="179"/>
                  </a:lnTo>
                  <a:lnTo>
                    <a:pt x="328" y="212"/>
                  </a:lnTo>
                  <a:lnTo>
                    <a:pt x="357" y="231"/>
                  </a:lnTo>
                  <a:lnTo>
                    <a:pt x="336" y="239"/>
                  </a:lnTo>
                  <a:lnTo>
                    <a:pt x="311" y="231"/>
                  </a:lnTo>
                  <a:lnTo>
                    <a:pt x="273" y="231"/>
                  </a:lnTo>
                  <a:lnTo>
                    <a:pt x="204" y="221"/>
                  </a:lnTo>
                  <a:lnTo>
                    <a:pt x="179" y="231"/>
                  </a:lnTo>
                  <a:lnTo>
                    <a:pt x="124" y="239"/>
                  </a:lnTo>
                  <a:lnTo>
                    <a:pt x="102" y="249"/>
                  </a:lnTo>
                  <a:lnTo>
                    <a:pt x="69" y="249"/>
                  </a:lnTo>
                  <a:lnTo>
                    <a:pt x="86" y="231"/>
                  </a:lnTo>
                  <a:lnTo>
                    <a:pt x="56" y="171"/>
                  </a:lnTo>
                  <a:lnTo>
                    <a:pt x="86" y="87"/>
                  </a:lnTo>
                  <a:lnTo>
                    <a:pt x="56" y="69"/>
                  </a:lnTo>
                  <a:lnTo>
                    <a:pt x="47" y="27"/>
                  </a:lnTo>
                  <a:lnTo>
                    <a:pt x="9" y="27"/>
                  </a:lnTo>
                  <a:lnTo>
                    <a:pt x="0" y="9"/>
                  </a:lnTo>
                  <a:lnTo>
                    <a:pt x="77" y="9"/>
                  </a:lnTo>
                  <a:lnTo>
                    <a:pt x="77" y="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87" name="Freeform 61">
              <a:extLst>
                <a:ext uri="{FF2B5EF4-FFF2-40B4-BE49-F238E27FC236}">
                  <a16:creationId xmlns:a16="http://schemas.microsoft.com/office/drawing/2014/main" id="{29D0B694-F06F-0754-8905-A293C4579613}"/>
                </a:ext>
              </a:extLst>
            </p:cNvPr>
            <p:cNvSpPr/>
            <p:nvPr/>
          </p:nvSpPr>
          <p:spPr bwMode="auto">
            <a:xfrm>
              <a:off x="8759599" y="3422256"/>
              <a:ext cx="718837" cy="518719"/>
            </a:xfrm>
            <a:custGeom>
              <a:avLst/>
              <a:gdLst>
                <a:gd name="T0" fmla="*/ 251 w 416"/>
                <a:gd name="T1" fmla="*/ 0 h 313"/>
                <a:gd name="T2" fmla="*/ 268 w 416"/>
                <a:gd name="T3" fmla="*/ 8 h 313"/>
                <a:gd name="T4" fmla="*/ 251 w 416"/>
                <a:gd name="T5" fmla="*/ 27 h 313"/>
                <a:gd name="T6" fmla="*/ 268 w 416"/>
                <a:gd name="T7" fmla="*/ 60 h 313"/>
                <a:gd name="T8" fmla="*/ 298 w 416"/>
                <a:gd name="T9" fmla="*/ 78 h 313"/>
                <a:gd name="T10" fmla="*/ 306 w 416"/>
                <a:gd name="T11" fmla="*/ 110 h 313"/>
                <a:gd name="T12" fmla="*/ 361 w 416"/>
                <a:gd name="T13" fmla="*/ 137 h 313"/>
                <a:gd name="T14" fmla="*/ 335 w 416"/>
                <a:gd name="T15" fmla="*/ 170 h 313"/>
                <a:gd name="T16" fmla="*/ 416 w 416"/>
                <a:gd name="T17" fmla="*/ 212 h 313"/>
                <a:gd name="T18" fmla="*/ 416 w 416"/>
                <a:gd name="T19" fmla="*/ 230 h 313"/>
                <a:gd name="T20" fmla="*/ 382 w 416"/>
                <a:gd name="T21" fmla="*/ 230 h 313"/>
                <a:gd name="T22" fmla="*/ 323 w 416"/>
                <a:gd name="T23" fmla="*/ 197 h 313"/>
                <a:gd name="T24" fmla="*/ 268 w 416"/>
                <a:gd name="T25" fmla="*/ 239 h 313"/>
                <a:gd name="T26" fmla="*/ 196 w 416"/>
                <a:gd name="T27" fmla="*/ 313 h 313"/>
                <a:gd name="T28" fmla="*/ 157 w 416"/>
                <a:gd name="T29" fmla="*/ 299 h 313"/>
                <a:gd name="T30" fmla="*/ 119 w 416"/>
                <a:gd name="T31" fmla="*/ 299 h 313"/>
                <a:gd name="T32" fmla="*/ 119 w 416"/>
                <a:gd name="T33" fmla="*/ 262 h 313"/>
                <a:gd name="T34" fmla="*/ 94 w 416"/>
                <a:gd name="T35" fmla="*/ 230 h 313"/>
                <a:gd name="T36" fmla="*/ 64 w 416"/>
                <a:gd name="T37" fmla="*/ 212 h 313"/>
                <a:gd name="T38" fmla="*/ 55 w 416"/>
                <a:gd name="T39" fmla="*/ 179 h 313"/>
                <a:gd name="T40" fmla="*/ 25 w 416"/>
                <a:gd name="T41" fmla="*/ 160 h 313"/>
                <a:gd name="T42" fmla="*/ 0 w 416"/>
                <a:gd name="T43" fmla="*/ 0 h 313"/>
                <a:gd name="T44" fmla="*/ 127 w 416"/>
                <a:gd name="T45" fmla="*/ 0 h 313"/>
                <a:gd name="T46" fmla="*/ 251 w 416"/>
                <a:gd name="T47" fmla="*/ 0 h 313"/>
                <a:gd name="T48" fmla="*/ 251 w 416"/>
                <a:gd name="T4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6" h="313">
                  <a:moveTo>
                    <a:pt x="251" y="0"/>
                  </a:moveTo>
                  <a:lnTo>
                    <a:pt x="268" y="8"/>
                  </a:lnTo>
                  <a:lnTo>
                    <a:pt x="251" y="27"/>
                  </a:lnTo>
                  <a:lnTo>
                    <a:pt x="268" y="60"/>
                  </a:lnTo>
                  <a:lnTo>
                    <a:pt x="298" y="78"/>
                  </a:lnTo>
                  <a:lnTo>
                    <a:pt x="306" y="110"/>
                  </a:lnTo>
                  <a:lnTo>
                    <a:pt x="361" y="137"/>
                  </a:lnTo>
                  <a:lnTo>
                    <a:pt x="335" y="170"/>
                  </a:lnTo>
                  <a:lnTo>
                    <a:pt x="416" y="212"/>
                  </a:lnTo>
                  <a:lnTo>
                    <a:pt x="416" y="230"/>
                  </a:lnTo>
                  <a:lnTo>
                    <a:pt x="382" y="230"/>
                  </a:lnTo>
                  <a:lnTo>
                    <a:pt x="323" y="197"/>
                  </a:lnTo>
                  <a:lnTo>
                    <a:pt x="268" y="239"/>
                  </a:lnTo>
                  <a:lnTo>
                    <a:pt x="196" y="313"/>
                  </a:lnTo>
                  <a:lnTo>
                    <a:pt x="157" y="299"/>
                  </a:lnTo>
                  <a:lnTo>
                    <a:pt x="119" y="299"/>
                  </a:lnTo>
                  <a:lnTo>
                    <a:pt x="119" y="262"/>
                  </a:lnTo>
                  <a:lnTo>
                    <a:pt x="94" y="230"/>
                  </a:lnTo>
                  <a:lnTo>
                    <a:pt x="64" y="212"/>
                  </a:lnTo>
                  <a:lnTo>
                    <a:pt x="55" y="179"/>
                  </a:lnTo>
                  <a:lnTo>
                    <a:pt x="25" y="160"/>
                  </a:lnTo>
                  <a:lnTo>
                    <a:pt x="0" y="0"/>
                  </a:lnTo>
                  <a:lnTo>
                    <a:pt x="127" y="0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88" name="Freeform 62">
              <a:extLst>
                <a:ext uri="{FF2B5EF4-FFF2-40B4-BE49-F238E27FC236}">
                  <a16:creationId xmlns:a16="http://schemas.microsoft.com/office/drawing/2014/main" id="{7908F727-3CFA-D40D-9CE0-51FD8E5D8045}"/>
                </a:ext>
              </a:extLst>
            </p:cNvPr>
            <p:cNvSpPr/>
            <p:nvPr/>
          </p:nvSpPr>
          <p:spPr bwMode="auto">
            <a:xfrm>
              <a:off x="5979294" y="3541579"/>
              <a:ext cx="418169" cy="250243"/>
            </a:xfrm>
            <a:custGeom>
              <a:avLst/>
              <a:gdLst>
                <a:gd name="T0" fmla="*/ 56 w 242"/>
                <a:gd name="T1" fmla="*/ 142 h 151"/>
                <a:gd name="T2" fmla="*/ 21 w 242"/>
                <a:gd name="T3" fmla="*/ 151 h 151"/>
                <a:gd name="T4" fmla="*/ 0 w 242"/>
                <a:gd name="T5" fmla="*/ 142 h 151"/>
                <a:gd name="T6" fmla="*/ 9 w 242"/>
                <a:gd name="T7" fmla="*/ 82 h 151"/>
                <a:gd name="T8" fmla="*/ 56 w 242"/>
                <a:gd name="T9" fmla="*/ 8 h 151"/>
                <a:gd name="T10" fmla="*/ 123 w 242"/>
                <a:gd name="T11" fmla="*/ 0 h 151"/>
                <a:gd name="T12" fmla="*/ 148 w 242"/>
                <a:gd name="T13" fmla="*/ 8 h 151"/>
                <a:gd name="T14" fmla="*/ 242 w 242"/>
                <a:gd name="T15" fmla="*/ 100 h 151"/>
                <a:gd name="T16" fmla="*/ 242 w 242"/>
                <a:gd name="T17" fmla="*/ 151 h 151"/>
                <a:gd name="T18" fmla="*/ 56 w 242"/>
                <a:gd name="T19" fmla="*/ 142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1" h="151">
                  <a:moveTo>
                    <a:pt x="56" y="142"/>
                  </a:moveTo>
                  <a:lnTo>
                    <a:pt x="21" y="151"/>
                  </a:lnTo>
                  <a:lnTo>
                    <a:pt x="0" y="142"/>
                  </a:lnTo>
                  <a:lnTo>
                    <a:pt x="9" y="82"/>
                  </a:lnTo>
                  <a:lnTo>
                    <a:pt x="56" y="8"/>
                  </a:lnTo>
                  <a:lnTo>
                    <a:pt x="123" y="0"/>
                  </a:lnTo>
                  <a:lnTo>
                    <a:pt x="148" y="8"/>
                  </a:lnTo>
                  <a:lnTo>
                    <a:pt x="242" y="100"/>
                  </a:lnTo>
                  <a:lnTo>
                    <a:pt x="242" y="151"/>
                  </a:lnTo>
                  <a:lnTo>
                    <a:pt x="56" y="142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89" name="Freeform 63">
              <a:extLst>
                <a:ext uri="{FF2B5EF4-FFF2-40B4-BE49-F238E27FC236}">
                  <a16:creationId xmlns:a16="http://schemas.microsoft.com/office/drawing/2014/main" id="{0E8CF6FD-91EA-472C-184D-877260F79EAB}"/>
                </a:ext>
              </a:extLst>
            </p:cNvPr>
            <p:cNvSpPr/>
            <p:nvPr/>
          </p:nvSpPr>
          <p:spPr bwMode="auto">
            <a:xfrm>
              <a:off x="8439927" y="2968171"/>
              <a:ext cx="566774" cy="473971"/>
            </a:xfrm>
            <a:custGeom>
              <a:avLst/>
              <a:gdLst>
                <a:gd name="T0" fmla="*/ 328 w 328"/>
                <a:gd name="T1" fmla="*/ 50 h 286"/>
                <a:gd name="T2" fmla="*/ 315 w 328"/>
                <a:gd name="T3" fmla="*/ 276 h 286"/>
                <a:gd name="T4" fmla="*/ 187 w 328"/>
                <a:gd name="T5" fmla="*/ 276 h 286"/>
                <a:gd name="T6" fmla="*/ 0 w 328"/>
                <a:gd name="T7" fmla="*/ 286 h 286"/>
                <a:gd name="T8" fmla="*/ 9 w 328"/>
                <a:gd name="T9" fmla="*/ 0 h 286"/>
                <a:gd name="T10" fmla="*/ 328 w 328"/>
                <a:gd name="T11" fmla="*/ 23 h 286"/>
                <a:gd name="T12" fmla="*/ 328 w 328"/>
                <a:gd name="T13" fmla="*/ 5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" h="286">
                  <a:moveTo>
                    <a:pt x="328" y="50"/>
                  </a:moveTo>
                  <a:lnTo>
                    <a:pt x="315" y="276"/>
                  </a:lnTo>
                  <a:lnTo>
                    <a:pt x="187" y="276"/>
                  </a:lnTo>
                  <a:lnTo>
                    <a:pt x="0" y="286"/>
                  </a:lnTo>
                  <a:lnTo>
                    <a:pt x="9" y="0"/>
                  </a:lnTo>
                  <a:lnTo>
                    <a:pt x="328" y="23"/>
                  </a:lnTo>
                  <a:lnTo>
                    <a:pt x="328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90" name="Freeform 64">
              <a:extLst>
                <a:ext uri="{FF2B5EF4-FFF2-40B4-BE49-F238E27FC236}">
                  <a16:creationId xmlns:a16="http://schemas.microsoft.com/office/drawing/2014/main" id="{B478A4F9-87C3-E3B3-D048-4B0731CA9E0A}"/>
                </a:ext>
              </a:extLst>
            </p:cNvPr>
            <p:cNvSpPr/>
            <p:nvPr/>
          </p:nvSpPr>
          <p:spPr bwMode="auto">
            <a:xfrm>
              <a:off x="5975836" y="3536607"/>
              <a:ext cx="416441" cy="250243"/>
            </a:xfrm>
            <a:custGeom>
              <a:avLst/>
              <a:gdLst>
                <a:gd name="T0" fmla="*/ 55 w 241"/>
                <a:gd name="T1" fmla="*/ 143 h 151"/>
                <a:gd name="T2" fmla="*/ 20 w 241"/>
                <a:gd name="T3" fmla="*/ 151 h 151"/>
                <a:gd name="T4" fmla="*/ 0 w 241"/>
                <a:gd name="T5" fmla="*/ 143 h 151"/>
                <a:gd name="T6" fmla="*/ 8 w 241"/>
                <a:gd name="T7" fmla="*/ 83 h 151"/>
                <a:gd name="T8" fmla="*/ 55 w 241"/>
                <a:gd name="T9" fmla="*/ 9 h 151"/>
                <a:gd name="T10" fmla="*/ 122 w 241"/>
                <a:gd name="T11" fmla="*/ 0 h 151"/>
                <a:gd name="T12" fmla="*/ 148 w 241"/>
                <a:gd name="T13" fmla="*/ 9 h 151"/>
                <a:gd name="T14" fmla="*/ 241 w 241"/>
                <a:gd name="T15" fmla="*/ 101 h 151"/>
                <a:gd name="T16" fmla="*/ 241 w 241"/>
                <a:gd name="T17" fmla="*/ 151 h 151"/>
                <a:gd name="T18" fmla="*/ 55 w 241"/>
                <a:gd name="T19" fmla="*/ 143 h 151"/>
                <a:gd name="T20" fmla="*/ 55 w 241"/>
                <a:gd name="T21" fmla="*/ 1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1" h="151">
                  <a:moveTo>
                    <a:pt x="55" y="143"/>
                  </a:moveTo>
                  <a:lnTo>
                    <a:pt x="20" y="151"/>
                  </a:lnTo>
                  <a:lnTo>
                    <a:pt x="0" y="143"/>
                  </a:lnTo>
                  <a:lnTo>
                    <a:pt x="8" y="83"/>
                  </a:lnTo>
                  <a:lnTo>
                    <a:pt x="55" y="9"/>
                  </a:lnTo>
                  <a:lnTo>
                    <a:pt x="122" y="0"/>
                  </a:lnTo>
                  <a:lnTo>
                    <a:pt x="148" y="9"/>
                  </a:lnTo>
                  <a:lnTo>
                    <a:pt x="241" y="101"/>
                  </a:lnTo>
                  <a:lnTo>
                    <a:pt x="241" y="151"/>
                  </a:lnTo>
                  <a:lnTo>
                    <a:pt x="55" y="143"/>
                  </a:lnTo>
                  <a:lnTo>
                    <a:pt x="55" y="143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91" name="Freeform 65">
              <a:extLst>
                <a:ext uri="{FF2B5EF4-FFF2-40B4-BE49-F238E27FC236}">
                  <a16:creationId xmlns:a16="http://schemas.microsoft.com/office/drawing/2014/main" id="{6AD8DBF1-D4C6-3432-0B5F-1DCC3DFF959A}"/>
                </a:ext>
              </a:extLst>
            </p:cNvPr>
            <p:cNvSpPr/>
            <p:nvPr/>
          </p:nvSpPr>
          <p:spPr bwMode="auto">
            <a:xfrm>
              <a:off x="8436472" y="2964855"/>
              <a:ext cx="565047" cy="472314"/>
            </a:xfrm>
            <a:custGeom>
              <a:avLst/>
              <a:gdLst>
                <a:gd name="T0" fmla="*/ 327 w 327"/>
                <a:gd name="T1" fmla="*/ 50 h 285"/>
                <a:gd name="T2" fmla="*/ 314 w 327"/>
                <a:gd name="T3" fmla="*/ 276 h 285"/>
                <a:gd name="T4" fmla="*/ 187 w 327"/>
                <a:gd name="T5" fmla="*/ 276 h 285"/>
                <a:gd name="T6" fmla="*/ 0 w 327"/>
                <a:gd name="T7" fmla="*/ 285 h 285"/>
                <a:gd name="T8" fmla="*/ 8 w 327"/>
                <a:gd name="T9" fmla="*/ 0 h 285"/>
                <a:gd name="T10" fmla="*/ 327 w 327"/>
                <a:gd name="T11" fmla="*/ 22 h 285"/>
                <a:gd name="T12" fmla="*/ 327 w 327"/>
                <a:gd name="T13" fmla="*/ 50 h 285"/>
                <a:gd name="T14" fmla="*/ 327 w 327"/>
                <a:gd name="T15" fmla="*/ 5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285">
                  <a:moveTo>
                    <a:pt x="327" y="50"/>
                  </a:moveTo>
                  <a:lnTo>
                    <a:pt x="314" y="276"/>
                  </a:lnTo>
                  <a:lnTo>
                    <a:pt x="187" y="276"/>
                  </a:lnTo>
                  <a:lnTo>
                    <a:pt x="0" y="285"/>
                  </a:lnTo>
                  <a:lnTo>
                    <a:pt x="8" y="0"/>
                  </a:lnTo>
                  <a:lnTo>
                    <a:pt x="327" y="22"/>
                  </a:lnTo>
                  <a:lnTo>
                    <a:pt x="327" y="50"/>
                  </a:lnTo>
                  <a:lnTo>
                    <a:pt x="327" y="5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92" name="Freeform 66">
              <a:extLst>
                <a:ext uri="{FF2B5EF4-FFF2-40B4-BE49-F238E27FC236}">
                  <a16:creationId xmlns:a16="http://schemas.microsoft.com/office/drawing/2014/main" id="{8841E411-01E7-39EA-05FB-3C444BA8463F}"/>
                </a:ext>
              </a:extLst>
            </p:cNvPr>
            <p:cNvSpPr/>
            <p:nvPr/>
          </p:nvSpPr>
          <p:spPr bwMode="auto">
            <a:xfrm>
              <a:off x="8471030" y="2263841"/>
              <a:ext cx="565047" cy="336421"/>
            </a:xfrm>
            <a:custGeom>
              <a:avLst/>
              <a:gdLst>
                <a:gd name="T0" fmla="*/ 327 w 327"/>
                <a:gd name="T1" fmla="*/ 0 h 203"/>
                <a:gd name="T2" fmla="*/ 310 w 327"/>
                <a:gd name="T3" fmla="*/ 203 h 203"/>
                <a:gd name="T4" fmla="*/ 0 w 327"/>
                <a:gd name="T5" fmla="*/ 203 h 203"/>
                <a:gd name="T6" fmla="*/ 9 w 327"/>
                <a:gd name="T7" fmla="*/ 0 h 203"/>
                <a:gd name="T8" fmla="*/ 327 w 327"/>
                <a:gd name="T9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203">
                  <a:moveTo>
                    <a:pt x="327" y="0"/>
                  </a:moveTo>
                  <a:lnTo>
                    <a:pt x="310" y="203"/>
                  </a:lnTo>
                  <a:lnTo>
                    <a:pt x="0" y="203"/>
                  </a:lnTo>
                  <a:lnTo>
                    <a:pt x="9" y="0"/>
                  </a:lnTo>
                  <a:lnTo>
                    <a:pt x="3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93" name="Freeform 67">
              <a:extLst>
                <a:ext uri="{FF2B5EF4-FFF2-40B4-BE49-F238E27FC236}">
                  <a16:creationId xmlns:a16="http://schemas.microsoft.com/office/drawing/2014/main" id="{BF96B879-641D-AFFD-761D-0016DDB70AF6}"/>
                </a:ext>
              </a:extLst>
            </p:cNvPr>
            <p:cNvSpPr/>
            <p:nvPr/>
          </p:nvSpPr>
          <p:spPr bwMode="auto">
            <a:xfrm>
              <a:off x="7688256" y="3036120"/>
              <a:ext cx="620342" cy="406023"/>
            </a:xfrm>
            <a:custGeom>
              <a:avLst/>
              <a:gdLst>
                <a:gd name="T0" fmla="*/ 17 w 359"/>
                <a:gd name="T1" fmla="*/ 245 h 245"/>
                <a:gd name="T2" fmla="*/ 0 w 359"/>
                <a:gd name="T3" fmla="*/ 125 h 245"/>
                <a:gd name="T4" fmla="*/ 33 w 359"/>
                <a:gd name="T5" fmla="*/ 0 h 245"/>
                <a:gd name="T6" fmla="*/ 55 w 359"/>
                <a:gd name="T7" fmla="*/ 0 h 245"/>
                <a:gd name="T8" fmla="*/ 63 w 359"/>
                <a:gd name="T9" fmla="*/ 9 h 245"/>
                <a:gd name="T10" fmla="*/ 80 w 359"/>
                <a:gd name="T11" fmla="*/ 9 h 245"/>
                <a:gd name="T12" fmla="*/ 147 w 359"/>
                <a:gd name="T13" fmla="*/ 51 h 245"/>
                <a:gd name="T14" fmla="*/ 157 w 359"/>
                <a:gd name="T15" fmla="*/ 60 h 245"/>
                <a:gd name="T16" fmla="*/ 165 w 359"/>
                <a:gd name="T17" fmla="*/ 51 h 245"/>
                <a:gd name="T18" fmla="*/ 174 w 359"/>
                <a:gd name="T19" fmla="*/ 60 h 245"/>
                <a:gd name="T20" fmla="*/ 186 w 359"/>
                <a:gd name="T21" fmla="*/ 60 h 245"/>
                <a:gd name="T22" fmla="*/ 194 w 359"/>
                <a:gd name="T23" fmla="*/ 84 h 245"/>
                <a:gd name="T24" fmla="*/ 221 w 359"/>
                <a:gd name="T25" fmla="*/ 92 h 245"/>
                <a:gd name="T26" fmla="*/ 267 w 359"/>
                <a:gd name="T27" fmla="*/ 102 h 245"/>
                <a:gd name="T28" fmla="*/ 267 w 359"/>
                <a:gd name="T29" fmla="*/ 125 h 245"/>
                <a:gd name="T30" fmla="*/ 356 w 359"/>
                <a:gd name="T31" fmla="*/ 188 h 245"/>
                <a:gd name="T32" fmla="*/ 359 w 359"/>
                <a:gd name="T33" fmla="*/ 245 h 245"/>
                <a:gd name="T34" fmla="*/ 296 w 359"/>
                <a:gd name="T35" fmla="*/ 245 h 245"/>
                <a:gd name="T36" fmla="*/ 139 w 359"/>
                <a:gd name="T37" fmla="*/ 245 h 245"/>
                <a:gd name="T38" fmla="*/ 17 w 359"/>
                <a:gd name="T39" fmla="*/ 2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9" h="245">
                  <a:moveTo>
                    <a:pt x="17" y="245"/>
                  </a:moveTo>
                  <a:lnTo>
                    <a:pt x="0" y="125"/>
                  </a:lnTo>
                  <a:lnTo>
                    <a:pt x="33" y="0"/>
                  </a:lnTo>
                  <a:lnTo>
                    <a:pt x="55" y="0"/>
                  </a:lnTo>
                  <a:lnTo>
                    <a:pt x="63" y="9"/>
                  </a:lnTo>
                  <a:lnTo>
                    <a:pt x="80" y="9"/>
                  </a:lnTo>
                  <a:lnTo>
                    <a:pt x="147" y="51"/>
                  </a:lnTo>
                  <a:lnTo>
                    <a:pt x="157" y="60"/>
                  </a:lnTo>
                  <a:lnTo>
                    <a:pt x="165" y="51"/>
                  </a:lnTo>
                  <a:lnTo>
                    <a:pt x="174" y="60"/>
                  </a:lnTo>
                  <a:lnTo>
                    <a:pt x="186" y="60"/>
                  </a:lnTo>
                  <a:lnTo>
                    <a:pt x="194" y="84"/>
                  </a:lnTo>
                  <a:lnTo>
                    <a:pt x="221" y="92"/>
                  </a:lnTo>
                  <a:lnTo>
                    <a:pt x="267" y="102"/>
                  </a:lnTo>
                  <a:lnTo>
                    <a:pt x="267" y="125"/>
                  </a:lnTo>
                  <a:lnTo>
                    <a:pt x="356" y="188"/>
                  </a:lnTo>
                  <a:lnTo>
                    <a:pt x="359" y="245"/>
                  </a:lnTo>
                  <a:lnTo>
                    <a:pt x="296" y="245"/>
                  </a:lnTo>
                  <a:lnTo>
                    <a:pt x="139" y="245"/>
                  </a:lnTo>
                  <a:lnTo>
                    <a:pt x="17" y="2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94" name="Freeform 68">
              <a:extLst>
                <a:ext uri="{FF2B5EF4-FFF2-40B4-BE49-F238E27FC236}">
                  <a16:creationId xmlns:a16="http://schemas.microsoft.com/office/drawing/2014/main" id="{AB8AA856-B4E5-A30C-E3CA-8AF46B5869DC}"/>
                </a:ext>
              </a:extLst>
            </p:cNvPr>
            <p:cNvSpPr/>
            <p:nvPr/>
          </p:nvSpPr>
          <p:spPr bwMode="auto">
            <a:xfrm>
              <a:off x="8467574" y="2260527"/>
              <a:ext cx="563319" cy="336421"/>
            </a:xfrm>
            <a:custGeom>
              <a:avLst/>
              <a:gdLst>
                <a:gd name="T0" fmla="*/ 326 w 326"/>
                <a:gd name="T1" fmla="*/ 0 h 203"/>
                <a:gd name="T2" fmla="*/ 309 w 326"/>
                <a:gd name="T3" fmla="*/ 203 h 203"/>
                <a:gd name="T4" fmla="*/ 0 w 326"/>
                <a:gd name="T5" fmla="*/ 203 h 203"/>
                <a:gd name="T6" fmla="*/ 8 w 326"/>
                <a:gd name="T7" fmla="*/ 0 h 203"/>
                <a:gd name="T8" fmla="*/ 326 w 326"/>
                <a:gd name="T9" fmla="*/ 0 h 203"/>
                <a:gd name="T10" fmla="*/ 326 w 326"/>
                <a:gd name="T11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6" h="203">
                  <a:moveTo>
                    <a:pt x="326" y="0"/>
                  </a:moveTo>
                  <a:lnTo>
                    <a:pt x="309" y="203"/>
                  </a:lnTo>
                  <a:lnTo>
                    <a:pt x="0" y="203"/>
                  </a:lnTo>
                  <a:lnTo>
                    <a:pt x="8" y="0"/>
                  </a:lnTo>
                  <a:lnTo>
                    <a:pt x="326" y="0"/>
                  </a:lnTo>
                  <a:lnTo>
                    <a:pt x="326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95" name="Freeform 69">
              <a:extLst>
                <a:ext uri="{FF2B5EF4-FFF2-40B4-BE49-F238E27FC236}">
                  <a16:creationId xmlns:a16="http://schemas.microsoft.com/office/drawing/2014/main" id="{037635C0-4C88-BB42-27FE-38494D3A50FC}"/>
                </a:ext>
              </a:extLst>
            </p:cNvPr>
            <p:cNvSpPr/>
            <p:nvPr/>
          </p:nvSpPr>
          <p:spPr bwMode="auto">
            <a:xfrm>
              <a:off x="7683074" y="3031145"/>
              <a:ext cx="620342" cy="406026"/>
            </a:xfrm>
            <a:custGeom>
              <a:avLst/>
              <a:gdLst>
                <a:gd name="T0" fmla="*/ 17 w 359"/>
                <a:gd name="T1" fmla="*/ 245 h 245"/>
                <a:gd name="T2" fmla="*/ 0 w 359"/>
                <a:gd name="T3" fmla="*/ 125 h 245"/>
                <a:gd name="T4" fmla="*/ 34 w 359"/>
                <a:gd name="T5" fmla="*/ 0 h 245"/>
                <a:gd name="T6" fmla="*/ 56 w 359"/>
                <a:gd name="T7" fmla="*/ 0 h 245"/>
                <a:gd name="T8" fmla="*/ 64 w 359"/>
                <a:gd name="T9" fmla="*/ 10 h 245"/>
                <a:gd name="T10" fmla="*/ 81 w 359"/>
                <a:gd name="T11" fmla="*/ 10 h 245"/>
                <a:gd name="T12" fmla="*/ 148 w 359"/>
                <a:gd name="T13" fmla="*/ 52 h 245"/>
                <a:gd name="T14" fmla="*/ 158 w 359"/>
                <a:gd name="T15" fmla="*/ 60 h 245"/>
                <a:gd name="T16" fmla="*/ 166 w 359"/>
                <a:gd name="T17" fmla="*/ 52 h 245"/>
                <a:gd name="T18" fmla="*/ 174 w 359"/>
                <a:gd name="T19" fmla="*/ 60 h 245"/>
                <a:gd name="T20" fmla="*/ 186 w 359"/>
                <a:gd name="T21" fmla="*/ 60 h 245"/>
                <a:gd name="T22" fmla="*/ 195 w 359"/>
                <a:gd name="T23" fmla="*/ 84 h 245"/>
                <a:gd name="T24" fmla="*/ 221 w 359"/>
                <a:gd name="T25" fmla="*/ 93 h 245"/>
                <a:gd name="T26" fmla="*/ 268 w 359"/>
                <a:gd name="T27" fmla="*/ 102 h 245"/>
                <a:gd name="T28" fmla="*/ 268 w 359"/>
                <a:gd name="T29" fmla="*/ 125 h 245"/>
                <a:gd name="T30" fmla="*/ 357 w 359"/>
                <a:gd name="T31" fmla="*/ 189 h 245"/>
                <a:gd name="T32" fmla="*/ 359 w 359"/>
                <a:gd name="T33" fmla="*/ 245 h 245"/>
                <a:gd name="T34" fmla="*/ 297 w 359"/>
                <a:gd name="T35" fmla="*/ 245 h 245"/>
                <a:gd name="T36" fmla="*/ 140 w 359"/>
                <a:gd name="T37" fmla="*/ 245 h 245"/>
                <a:gd name="T38" fmla="*/ 17 w 359"/>
                <a:gd name="T39" fmla="*/ 245 h 245"/>
                <a:gd name="T40" fmla="*/ 17 w 359"/>
                <a:gd name="T41" fmla="*/ 2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9" h="245">
                  <a:moveTo>
                    <a:pt x="17" y="245"/>
                  </a:moveTo>
                  <a:lnTo>
                    <a:pt x="0" y="125"/>
                  </a:lnTo>
                  <a:lnTo>
                    <a:pt x="34" y="0"/>
                  </a:lnTo>
                  <a:lnTo>
                    <a:pt x="56" y="0"/>
                  </a:lnTo>
                  <a:lnTo>
                    <a:pt x="64" y="10"/>
                  </a:lnTo>
                  <a:lnTo>
                    <a:pt x="81" y="10"/>
                  </a:lnTo>
                  <a:lnTo>
                    <a:pt x="148" y="52"/>
                  </a:lnTo>
                  <a:lnTo>
                    <a:pt x="158" y="60"/>
                  </a:lnTo>
                  <a:lnTo>
                    <a:pt x="166" y="52"/>
                  </a:lnTo>
                  <a:lnTo>
                    <a:pt x="174" y="60"/>
                  </a:lnTo>
                  <a:lnTo>
                    <a:pt x="186" y="60"/>
                  </a:lnTo>
                  <a:lnTo>
                    <a:pt x="195" y="84"/>
                  </a:lnTo>
                  <a:lnTo>
                    <a:pt x="221" y="93"/>
                  </a:lnTo>
                  <a:lnTo>
                    <a:pt x="268" y="102"/>
                  </a:lnTo>
                  <a:lnTo>
                    <a:pt x="268" y="125"/>
                  </a:lnTo>
                  <a:lnTo>
                    <a:pt x="357" y="189"/>
                  </a:lnTo>
                  <a:lnTo>
                    <a:pt x="359" y="245"/>
                  </a:lnTo>
                  <a:lnTo>
                    <a:pt x="297" y="245"/>
                  </a:lnTo>
                  <a:lnTo>
                    <a:pt x="140" y="245"/>
                  </a:lnTo>
                  <a:lnTo>
                    <a:pt x="17" y="245"/>
                  </a:lnTo>
                  <a:lnTo>
                    <a:pt x="17" y="245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96" name="Freeform 70">
              <a:extLst>
                <a:ext uri="{FF2B5EF4-FFF2-40B4-BE49-F238E27FC236}">
                  <a16:creationId xmlns:a16="http://schemas.microsoft.com/office/drawing/2014/main" id="{601ABABF-F843-31FD-0464-C2F4F5F60FF2}"/>
                </a:ext>
              </a:extLst>
            </p:cNvPr>
            <p:cNvSpPr/>
            <p:nvPr/>
          </p:nvSpPr>
          <p:spPr bwMode="auto">
            <a:xfrm>
              <a:off x="6072604" y="3302935"/>
              <a:ext cx="616886" cy="488887"/>
            </a:xfrm>
            <a:custGeom>
              <a:avLst/>
              <a:gdLst>
                <a:gd name="T0" fmla="*/ 188 w 357"/>
                <a:gd name="T1" fmla="*/ 295 h 295"/>
                <a:gd name="T2" fmla="*/ 188 w 357"/>
                <a:gd name="T3" fmla="*/ 244 h 295"/>
                <a:gd name="T4" fmla="*/ 94 w 357"/>
                <a:gd name="T5" fmla="*/ 152 h 295"/>
                <a:gd name="T6" fmla="*/ 69 w 357"/>
                <a:gd name="T7" fmla="*/ 144 h 295"/>
                <a:gd name="T8" fmla="*/ 0 w 357"/>
                <a:gd name="T9" fmla="*/ 152 h 295"/>
                <a:gd name="T10" fmla="*/ 0 w 357"/>
                <a:gd name="T11" fmla="*/ 124 h 295"/>
                <a:gd name="T12" fmla="*/ 0 w 357"/>
                <a:gd name="T13" fmla="*/ 102 h 295"/>
                <a:gd name="T14" fmla="*/ 14 w 357"/>
                <a:gd name="T15" fmla="*/ 102 h 295"/>
                <a:gd name="T16" fmla="*/ 22 w 357"/>
                <a:gd name="T17" fmla="*/ 102 h 295"/>
                <a:gd name="T18" fmla="*/ 22 w 357"/>
                <a:gd name="T19" fmla="*/ 74 h 295"/>
                <a:gd name="T20" fmla="*/ 60 w 357"/>
                <a:gd name="T21" fmla="*/ 60 h 295"/>
                <a:gd name="T22" fmla="*/ 154 w 357"/>
                <a:gd name="T23" fmla="*/ 60 h 295"/>
                <a:gd name="T24" fmla="*/ 171 w 357"/>
                <a:gd name="T25" fmla="*/ 51 h 295"/>
                <a:gd name="T26" fmla="*/ 188 w 357"/>
                <a:gd name="T27" fmla="*/ 60 h 295"/>
                <a:gd name="T28" fmla="*/ 263 w 357"/>
                <a:gd name="T29" fmla="*/ 51 h 295"/>
                <a:gd name="T30" fmla="*/ 281 w 357"/>
                <a:gd name="T31" fmla="*/ 32 h 295"/>
                <a:gd name="T32" fmla="*/ 318 w 357"/>
                <a:gd name="T33" fmla="*/ 0 h 295"/>
                <a:gd name="T34" fmla="*/ 348 w 357"/>
                <a:gd name="T35" fmla="*/ 9 h 295"/>
                <a:gd name="T36" fmla="*/ 357 w 357"/>
                <a:gd name="T37" fmla="*/ 32 h 295"/>
                <a:gd name="T38" fmla="*/ 357 w 357"/>
                <a:gd name="T39" fmla="*/ 184 h 295"/>
                <a:gd name="T40" fmla="*/ 318 w 357"/>
                <a:gd name="T41" fmla="*/ 295 h 295"/>
                <a:gd name="T42" fmla="*/ 188 w 357"/>
                <a:gd name="T43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7" h="295">
                  <a:moveTo>
                    <a:pt x="188" y="295"/>
                  </a:moveTo>
                  <a:lnTo>
                    <a:pt x="188" y="244"/>
                  </a:lnTo>
                  <a:lnTo>
                    <a:pt x="94" y="152"/>
                  </a:lnTo>
                  <a:lnTo>
                    <a:pt x="69" y="144"/>
                  </a:lnTo>
                  <a:lnTo>
                    <a:pt x="0" y="152"/>
                  </a:lnTo>
                  <a:lnTo>
                    <a:pt x="0" y="124"/>
                  </a:lnTo>
                  <a:lnTo>
                    <a:pt x="0" y="102"/>
                  </a:lnTo>
                  <a:lnTo>
                    <a:pt x="14" y="102"/>
                  </a:lnTo>
                  <a:lnTo>
                    <a:pt x="22" y="102"/>
                  </a:lnTo>
                  <a:lnTo>
                    <a:pt x="22" y="74"/>
                  </a:lnTo>
                  <a:lnTo>
                    <a:pt x="60" y="60"/>
                  </a:lnTo>
                  <a:lnTo>
                    <a:pt x="154" y="60"/>
                  </a:lnTo>
                  <a:lnTo>
                    <a:pt x="171" y="51"/>
                  </a:lnTo>
                  <a:lnTo>
                    <a:pt x="188" y="60"/>
                  </a:lnTo>
                  <a:lnTo>
                    <a:pt x="263" y="51"/>
                  </a:lnTo>
                  <a:lnTo>
                    <a:pt x="281" y="32"/>
                  </a:lnTo>
                  <a:lnTo>
                    <a:pt x="318" y="0"/>
                  </a:lnTo>
                  <a:lnTo>
                    <a:pt x="348" y="9"/>
                  </a:lnTo>
                  <a:lnTo>
                    <a:pt x="357" y="32"/>
                  </a:lnTo>
                  <a:lnTo>
                    <a:pt x="357" y="184"/>
                  </a:lnTo>
                  <a:lnTo>
                    <a:pt x="318" y="295"/>
                  </a:lnTo>
                  <a:lnTo>
                    <a:pt x="188" y="295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97" name="Freeform 71">
              <a:extLst>
                <a:ext uri="{FF2B5EF4-FFF2-40B4-BE49-F238E27FC236}">
                  <a16:creationId xmlns:a16="http://schemas.microsoft.com/office/drawing/2014/main" id="{2A452D89-807D-4797-EB0A-4798FA9E2D6B}"/>
                </a:ext>
              </a:extLst>
            </p:cNvPr>
            <p:cNvSpPr/>
            <p:nvPr/>
          </p:nvSpPr>
          <p:spPr bwMode="auto">
            <a:xfrm>
              <a:off x="8844275" y="3944288"/>
              <a:ext cx="381882" cy="467342"/>
            </a:xfrm>
            <a:custGeom>
              <a:avLst/>
              <a:gdLst>
                <a:gd name="T0" fmla="*/ 0 w 221"/>
                <a:gd name="T1" fmla="*/ 162 h 282"/>
                <a:gd name="T2" fmla="*/ 34 w 221"/>
                <a:gd name="T3" fmla="*/ 148 h 282"/>
                <a:gd name="T4" fmla="*/ 47 w 221"/>
                <a:gd name="T5" fmla="*/ 162 h 282"/>
                <a:gd name="T6" fmla="*/ 34 w 221"/>
                <a:gd name="T7" fmla="*/ 130 h 282"/>
                <a:gd name="T8" fmla="*/ 72 w 221"/>
                <a:gd name="T9" fmla="*/ 88 h 282"/>
                <a:gd name="T10" fmla="*/ 64 w 221"/>
                <a:gd name="T11" fmla="*/ 60 h 282"/>
                <a:gd name="T12" fmla="*/ 72 w 221"/>
                <a:gd name="T13" fmla="*/ 37 h 282"/>
                <a:gd name="T14" fmla="*/ 149 w 221"/>
                <a:gd name="T15" fmla="*/ 0 h 282"/>
                <a:gd name="T16" fmla="*/ 204 w 221"/>
                <a:gd name="T17" fmla="*/ 70 h 282"/>
                <a:gd name="T18" fmla="*/ 213 w 221"/>
                <a:gd name="T19" fmla="*/ 138 h 282"/>
                <a:gd name="T20" fmla="*/ 221 w 221"/>
                <a:gd name="T21" fmla="*/ 190 h 282"/>
                <a:gd name="T22" fmla="*/ 136 w 221"/>
                <a:gd name="T23" fmla="*/ 282 h 282"/>
                <a:gd name="T24" fmla="*/ 0 w 221"/>
                <a:gd name="T25" fmla="*/ 16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1" h="282">
                  <a:moveTo>
                    <a:pt x="0" y="162"/>
                  </a:moveTo>
                  <a:lnTo>
                    <a:pt x="34" y="148"/>
                  </a:lnTo>
                  <a:lnTo>
                    <a:pt x="47" y="162"/>
                  </a:lnTo>
                  <a:lnTo>
                    <a:pt x="34" y="130"/>
                  </a:lnTo>
                  <a:lnTo>
                    <a:pt x="72" y="88"/>
                  </a:lnTo>
                  <a:lnTo>
                    <a:pt x="64" y="60"/>
                  </a:lnTo>
                  <a:lnTo>
                    <a:pt x="72" y="37"/>
                  </a:lnTo>
                  <a:lnTo>
                    <a:pt x="149" y="0"/>
                  </a:lnTo>
                  <a:lnTo>
                    <a:pt x="204" y="70"/>
                  </a:lnTo>
                  <a:lnTo>
                    <a:pt x="213" y="138"/>
                  </a:lnTo>
                  <a:lnTo>
                    <a:pt x="221" y="190"/>
                  </a:lnTo>
                  <a:lnTo>
                    <a:pt x="136" y="28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98" name="Freeform 72">
              <a:extLst>
                <a:ext uri="{FF2B5EF4-FFF2-40B4-BE49-F238E27FC236}">
                  <a16:creationId xmlns:a16="http://schemas.microsoft.com/office/drawing/2014/main" id="{747AF6A3-0F9C-F0C1-A7AC-E7610180DC59}"/>
                </a:ext>
              </a:extLst>
            </p:cNvPr>
            <p:cNvSpPr/>
            <p:nvPr/>
          </p:nvSpPr>
          <p:spPr bwMode="auto">
            <a:xfrm>
              <a:off x="6069146" y="3297963"/>
              <a:ext cx="615160" cy="488885"/>
            </a:xfrm>
            <a:custGeom>
              <a:avLst/>
              <a:gdLst>
                <a:gd name="T0" fmla="*/ 187 w 356"/>
                <a:gd name="T1" fmla="*/ 295 h 295"/>
                <a:gd name="T2" fmla="*/ 187 w 356"/>
                <a:gd name="T3" fmla="*/ 245 h 295"/>
                <a:gd name="T4" fmla="*/ 94 w 356"/>
                <a:gd name="T5" fmla="*/ 153 h 295"/>
                <a:gd name="T6" fmla="*/ 68 w 356"/>
                <a:gd name="T7" fmla="*/ 144 h 295"/>
                <a:gd name="T8" fmla="*/ 0 w 356"/>
                <a:gd name="T9" fmla="*/ 153 h 295"/>
                <a:gd name="T10" fmla="*/ 0 w 356"/>
                <a:gd name="T11" fmla="*/ 125 h 295"/>
                <a:gd name="T12" fmla="*/ 0 w 356"/>
                <a:gd name="T13" fmla="*/ 102 h 295"/>
                <a:gd name="T14" fmla="*/ 13 w 356"/>
                <a:gd name="T15" fmla="*/ 102 h 295"/>
                <a:gd name="T16" fmla="*/ 22 w 356"/>
                <a:gd name="T17" fmla="*/ 102 h 295"/>
                <a:gd name="T18" fmla="*/ 22 w 356"/>
                <a:gd name="T19" fmla="*/ 75 h 295"/>
                <a:gd name="T20" fmla="*/ 60 w 356"/>
                <a:gd name="T21" fmla="*/ 60 h 295"/>
                <a:gd name="T22" fmla="*/ 154 w 356"/>
                <a:gd name="T23" fmla="*/ 60 h 295"/>
                <a:gd name="T24" fmla="*/ 170 w 356"/>
                <a:gd name="T25" fmla="*/ 52 h 295"/>
                <a:gd name="T26" fmla="*/ 187 w 356"/>
                <a:gd name="T27" fmla="*/ 60 h 295"/>
                <a:gd name="T28" fmla="*/ 263 w 356"/>
                <a:gd name="T29" fmla="*/ 52 h 295"/>
                <a:gd name="T30" fmla="*/ 281 w 356"/>
                <a:gd name="T31" fmla="*/ 33 h 295"/>
                <a:gd name="T32" fmla="*/ 318 w 356"/>
                <a:gd name="T33" fmla="*/ 0 h 295"/>
                <a:gd name="T34" fmla="*/ 348 w 356"/>
                <a:gd name="T35" fmla="*/ 10 h 295"/>
                <a:gd name="T36" fmla="*/ 356 w 356"/>
                <a:gd name="T37" fmla="*/ 33 h 295"/>
                <a:gd name="T38" fmla="*/ 356 w 356"/>
                <a:gd name="T39" fmla="*/ 185 h 295"/>
                <a:gd name="T40" fmla="*/ 318 w 356"/>
                <a:gd name="T41" fmla="*/ 295 h 295"/>
                <a:gd name="T42" fmla="*/ 187 w 356"/>
                <a:gd name="T43" fmla="*/ 295 h 295"/>
                <a:gd name="T44" fmla="*/ 187 w 356"/>
                <a:gd name="T4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6" h="295">
                  <a:moveTo>
                    <a:pt x="187" y="295"/>
                  </a:moveTo>
                  <a:lnTo>
                    <a:pt x="187" y="245"/>
                  </a:lnTo>
                  <a:lnTo>
                    <a:pt x="94" y="153"/>
                  </a:lnTo>
                  <a:lnTo>
                    <a:pt x="68" y="144"/>
                  </a:lnTo>
                  <a:lnTo>
                    <a:pt x="0" y="153"/>
                  </a:lnTo>
                  <a:lnTo>
                    <a:pt x="0" y="125"/>
                  </a:lnTo>
                  <a:lnTo>
                    <a:pt x="0" y="102"/>
                  </a:lnTo>
                  <a:lnTo>
                    <a:pt x="13" y="102"/>
                  </a:lnTo>
                  <a:lnTo>
                    <a:pt x="22" y="102"/>
                  </a:lnTo>
                  <a:lnTo>
                    <a:pt x="22" y="75"/>
                  </a:lnTo>
                  <a:lnTo>
                    <a:pt x="60" y="60"/>
                  </a:lnTo>
                  <a:lnTo>
                    <a:pt x="154" y="60"/>
                  </a:lnTo>
                  <a:lnTo>
                    <a:pt x="170" y="52"/>
                  </a:lnTo>
                  <a:lnTo>
                    <a:pt x="187" y="60"/>
                  </a:lnTo>
                  <a:lnTo>
                    <a:pt x="263" y="52"/>
                  </a:lnTo>
                  <a:lnTo>
                    <a:pt x="281" y="33"/>
                  </a:lnTo>
                  <a:lnTo>
                    <a:pt x="318" y="0"/>
                  </a:lnTo>
                  <a:lnTo>
                    <a:pt x="348" y="10"/>
                  </a:lnTo>
                  <a:lnTo>
                    <a:pt x="356" y="33"/>
                  </a:lnTo>
                  <a:lnTo>
                    <a:pt x="356" y="185"/>
                  </a:lnTo>
                  <a:lnTo>
                    <a:pt x="318" y="295"/>
                  </a:lnTo>
                  <a:lnTo>
                    <a:pt x="187" y="295"/>
                  </a:lnTo>
                  <a:lnTo>
                    <a:pt x="187" y="295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999" name="Freeform 73">
              <a:extLst>
                <a:ext uri="{FF2B5EF4-FFF2-40B4-BE49-F238E27FC236}">
                  <a16:creationId xmlns:a16="http://schemas.microsoft.com/office/drawing/2014/main" id="{E804F7C5-7025-D708-5E69-E4DFC01C8681}"/>
                </a:ext>
              </a:extLst>
            </p:cNvPr>
            <p:cNvSpPr/>
            <p:nvPr/>
          </p:nvSpPr>
          <p:spPr bwMode="auto">
            <a:xfrm>
              <a:off x="8840817" y="3940975"/>
              <a:ext cx="381882" cy="465684"/>
            </a:xfrm>
            <a:custGeom>
              <a:avLst/>
              <a:gdLst>
                <a:gd name="T0" fmla="*/ 0 w 221"/>
                <a:gd name="T1" fmla="*/ 162 h 281"/>
                <a:gd name="T2" fmla="*/ 33 w 221"/>
                <a:gd name="T3" fmla="*/ 147 h 281"/>
                <a:gd name="T4" fmla="*/ 47 w 221"/>
                <a:gd name="T5" fmla="*/ 162 h 281"/>
                <a:gd name="T6" fmla="*/ 33 w 221"/>
                <a:gd name="T7" fmla="*/ 129 h 281"/>
                <a:gd name="T8" fmla="*/ 72 w 221"/>
                <a:gd name="T9" fmla="*/ 87 h 281"/>
                <a:gd name="T10" fmla="*/ 63 w 221"/>
                <a:gd name="T11" fmla="*/ 60 h 281"/>
                <a:gd name="T12" fmla="*/ 72 w 221"/>
                <a:gd name="T13" fmla="*/ 37 h 281"/>
                <a:gd name="T14" fmla="*/ 149 w 221"/>
                <a:gd name="T15" fmla="*/ 0 h 281"/>
                <a:gd name="T16" fmla="*/ 204 w 221"/>
                <a:gd name="T17" fmla="*/ 69 h 281"/>
                <a:gd name="T18" fmla="*/ 212 w 221"/>
                <a:gd name="T19" fmla="*/ 138 h 281"/>
                <a:gd name="T20" fmla="*/ 221 w 221"/>
                <a:gd name="T21" fmla="*/ 189 h 281"/>
                <a:gd name="T22" fmla="*/ 135 w 221"/>
                <a:gd name="T23" fmla="*/ 281 h 281"/>
                <a:gd name="T24" fmla="*/ 0 w 221"/>
                <a:gd name="T25" fmla="*/ 162 h 281"/>
                <a:gd name="T26" fmla="*/ 0 w 221"/>
                <a:gd name="T27" fmla="*/ 16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1" h="281">
                  <a:moveTo>
                    <a:pt x="0" y="162"/>
                  </a:moveTo>
                  <a:lnTo>
                    <a:pt x="33" y="147"/>
                  </a:lnTo>
                  <a:lnTo>
                    <a:pt x="47" y="162"/>
                  </a:lnTo>
                  <a:lnTo>
                    <a:pt x="33" y="129"/>
                  </a:lnTo>
                  <a:lnTo>
                    <a:pt x="72" y="87"/>
                  </a:lnTo>
                  <a:lnTo>
                    <a:pt x="63" y="60"/>
                  </a:lnTo>
                  <a:lnTo>
                    <a:pt x="72" y="37"/>
                  </a:lnTo>
                  <a:lnTo>
                    <a:pt x="149" y="0"/>
                  </a:lnTo>
                  <a:lnTo>
                    <a:pt x="204" y="69"/>
                  </a:lnTo>
                  <a:lnTo>
                    <a:pt x="212" y="138"/>
                  </a:lnTo>
                  <a:lnTo>
                    <a:pt x="221" y="189"/>
                  </a:lnTo>
                  <a:lnTo>
                    <a:pt x="135" y="281"/>
                  </a:lnTo>
                  <a:lnTo>
                    <a:pt x="0" y="162"/>
                  </a:lnTo>
                  <a:lnTo>
                    <a:pt x="0" y="16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00" name="Freeform 74">
              <a:extLst>
                <a:ext uri="{FF2B5EF4-FFF2-40B4-BE49-F238E27FC236}">
                  <a16:creationId xmlns:a16="http://schemas.microsoft.com/office/drawing/2014/main" id="{BC7057F0-8839-0D4E-6B01-A2428D6F9CB7}"/>
                </a:ext>
              </a:extLst>
            </p:cNvPr>
            <p:cNvSpPr/>
            <p:nvPr/>
          </p:nvSpPr>
          <p:spPr bwMode="auto">
            <a:xfrm>
              <a:off x="8023486" y="2263841"/>
              <a:ext cx="463097" cy="336421"/>
            </a:xfrm>
            <a:custGeom>
              <a:avLst/>
              <a:gdLst>
                <a:gd name="T0" fmla="*/ 268 w 268"/>
                <a:gd name="T1" fmla="*/ 0 h 203"/>
                <a:gd name="T2" fmla="*/ 259 w 268"/>
                <a:gd name="T3" fmla="*/ 203 h 203"/>
                <a:gd name="T4" fmla="*/ 0 w 268"/>
                <a:gd name="T5" fmla="*/ 194 h 203"/>
                <a:gd name="T6" fmla="*/ 9 w 268"/>
                <a:gd name="T7" fmla="*/ 0 h 203"/>
                <a:gd name="T8" fmla="*/ 268 w 268"/>
                <a:gd name="T9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203">
                  <a:moveTo>
                    <a:pt x="268" y="0"/>
                  </a:moveTo>
                  <a:lnTo>
                    <a:pt x="259" y="203"/>
                  </a:lnTo>
                  <a:lnTo>
                    <a:pt x="0" y="194"/>
                  </a:lnTo>
                  <a:lnTo>
                    <a:pt x="9" y="0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01" name="Freeform 75">
              <a:extLst>
                <a:ext uri="{FF2B5EF4-FFF2-40B4-BE49-F238E27FC236}">
                  <a16:creationId xmlns:a16="http://schemas.microsoft.com/office/drawing/2014/main" id="{11128032-B5F6-5825-863B-98B9C7EC6D3F}"/>
                </a:ext>
              </a:extLst>
            </p:cNvPr>
            <p:cNvSpPr/>
            <p:nvPr/>
          </p:nvSpPr>
          <p:spPr bwMode="auto">
            <a:xfrm>
              <a:off x="7460165" y="2248928"/>
              <a:ext cx="580599" cy="367907"/>
            </a:xfrm>
            <a:custGeom>
              <a:avLst/>
              <a:gdLst>
                <a:gd name="T0" fmla="*/ 336 w 336"/>
                <a:gd name="T1" fmla="*/ 9 h 222"/>
                <a:gd name="T2" fmla="*/ 327 w 336"/>
                <a:gd name="T3" fmla="*/ 203 h 222"/>
                <a:gd name="T4" fmla="*/ 327 w 336"/>
                <a:gd name="T5" fmla="*/ 212 h 222"/>
                <a:gd name="T6" fmla="*/ 318 w 336"/>
                <a:gd name="T7" fmla="*/ 212 h 222"/>
                <a:gd name="T8" fmla="*/ 281 w 336"/>
                <a:gd name="T9" fmla="*/ 212 h 222"/>
                <a:gd name="T10" fmla="*/ 272 w 336"/>
                <a:gd name="T11" fmla="*/ 194 h 222"/>
                <a:gd name="T12" fmla="*/ 242 w 336"/>
                <a:gd name="T13" fmla="*/ 194 h 222"/>
                <a:gd name="T14" fmla="*/ 225 w 336"/>
                <a:gd name="T15" fmla="*/ 194 h 222"/>
                <a:gd name="T16" fmla="*/ 204 w 336"/>
                <a:gd name="T17" fmla="*/ 212 h 222"/>
                <a:gd name="T18" fmla="*/ 187 w 336"/>
                <a:gd name="T19" fmla="*/ 203 h 222"/>
                <a:gd name="T20" fmla="*/ 149 w 336"/>
                <a:gd name="T21" fmla="*/ 203 h 222"/>
                <a:gd name="T22" fmla="*/ 149 w 336"/>
                <a:gd name="T23" fmla="*/ 194 h 222"/>
                <a:gd name="T24" fmla="*/ 140 w 336"/>
                <a:gd name="T25" fmla="*/ 203 h 222"/>
                <a:gd name="T26" fmla="*/ 132 w 336"/>
                <a:gd name="T27" fmla="*/ 194 h 222"/>
                <a:gd name="T28" fmla="*/ 110 w 336"/>
                <a:gd name="T29" fmla="*/ 212 h 222"/>
                <a:gd name="T30" fmla="*/ 102 w 336"/>
                <a:gd name="T31" fmla="*/ 212 h 222"/>
                <a:gd name="T32" fmla="*/ 64 w 336"/>
                <a:gd name="T33" fmla="*/ 222 h 222"/>
                <a:gd name="T34" fmla="*/ 77 w 336"/>
                <a:gd name="T35" fmla="*/ 162 h 222"/>
                <a:gd name="T36" fmla="*/ 8 w 336"/>
                <a:gd name="T37" fmla="*/ 111 h 222"/>
                <a:gd name="T38" fmla="*/ 0 w 336"/>
                <a:gd name="T39" fmla="*/ 74 h 222"/>
                <a:gd name="T40" fmla="*/ 47 w 336"/>
                <a:gd name="T41" fmla="*/ 0 h 222"/>
                <a:gd name="T42" fmla="*/ 336 w 336"/>
                <a:gd name="T43" fmla="*/ 9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36" h="221">
                  <a:moveTo>
                    <a:pt x="336" y="9"/>
                  </a:moveTo>
                  <a:lnTo>
                    <a:pt x="327" y="203"/>
                  </a:lnTo>
                  <a:lnTo>
                    <a:pt x="327" y="212"/>
                  </a:lnTo>
                  <a:lnTo>
                    <a:pt x="318" y="212"/>
                  </a:lnTo>
                  <a:lnTo>
                    <a:pt x="281" y="212"/>
                  </a:lnTo>
                  <a:lnTo>
                    <a:pt x="272" y="194"/>
                  </a:lnTo>
                  <a:lnTo>
                    <a:pt x="242" y="194"/>
                  </a:lnTo>
                  <a:lnTo>
                    <a:pt x="225" y="194"/>
                  </a:lnTo>
                  <a:lnTo>
                    <a:pt x="204" y="212"/>
                  </a:lnTo>
                  <a:lnTo>
                    <a:pt x="187" y="203"/>
                  </a:lnTo>
                  <a:lnTo>
                    <a:pt x="149" y="203"/>
                  </a:lnTo>
                  <a:lnTo>
                    <a:pt x="149" y="194"/>
                  </a:lnTo>
                  <a:lnTo>
                    <a:pt x="140" y="203"/>
                  </a:lnTo>
                  <a:lnTo>
                    <a:pt x="132" y="194"/>
                  </a:lnTo>
                  <a:lnTo>
                    <a:pt x="110" y="212"/>
                  </a:lnTo>
                  <a:lnTo>
                    <a:pt x="102" y="212"/>
                  </a:lnTo>
                  <a:lnTo>
                    <a:pt x="64" y="222"/>
                  </a:lnTo>
                  <a:lnTo>
                    <a:pt x="77" y="162"/>
                  </a:lnTo>
                  <a:lnTo>
                    <a:pt x="8" y="111"/>
                  </a:lnTo>
                  <a:lnTo>
                    <a:pt x="0" y="74"/>
                  </a:lnTo>
                  <a:lnTo>
                    <a:pt x="47" y="0"/>
                  </a:lnTo>
                  <a:lnTo>
                    <a:pt x="336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02" name="Freeform 76">
              <a:extLst>
                <a:ext uri="{FF2B5EF4-FFF2-40B4-BE49-F238E27FC236}">
                  <a16:creationId xmlns:a16="http://schemas.microsoft.com/office/drawing/2014/main" id="{8F0742F5-2529-B288-2D7A-939F73A69351}"/>
                </a:ext>
              </a:extLst>
            </p:cNvPr>
            <p:cNvSpPr/>
            <p:nvPr/>
          </p:nvSpPr>
          <p:spPr bwMode="auto">
            <a:xfrm>
              <a:off x="8020029" y="2260527"/>
              <a:ext cx="461370" cy="336421"/>
            </a:xfrm>
            <a:custGeom>
              <a:avLst/>
              <a:gdLst>
                <a:gd name="T0" fmla="*/ 267 w 267"/>
                <a:gd name="T1" fmla="*/ 0 h 203"/>
                <a:gd name="T2" fmla="*/ 259 w 267"/>
                <a:gd name="T3" fmla="*/ 203 h 203"/>
                <a:gd name="T4" fmla="*/ 0 w 267"/>
                <a:gd name="T5" fmla="*/ 193 h 203"/>
                <a:gd name="T6" fmla="*/ 8 w 267"/>
                <a:gd name="T7" fmla="*/ 0 h 203"/>
                <a:gd name="T8" fmla="*/ 267 w 267"/>
                <a:gd name="T9" fmla="*/ 0 h 203"/>
                <a:gd name="T10" fmla="*/ 267 w 267"/>
                <a:gd name="T11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7" h="203">
                  <a:moveTo>
                    <a:pt x="267" y="0"/>
                  </a:moveTo>
                  <a:lnTo>
                    <a:pt x="259" y="203"/>
                  </a:lnTo>
                  <a:lnTo>
                    <a:pt x="0" y="193"/>
                  </a:lnTo>
                  <a:lnTo>
                    <a:pt x="8" y="0"/>
                  </a:lnTo>
                  <a:lnTo>
                    <a:pt x="267" y="0"/>
                  </a:lnTo>
                  <a:lnTo>
                    <a:pt x="267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03" name="Freeform 77">
              <a:extLst>
                <a:ext uri="{FF2B5EF4-FFF2-40B4-BE49-F238E27FC236}">
                  <a16:creationId xmlns:a16="http://schemas.microsoft.com/office/drawing/2014/main" id="{E1AAF20B-5BA2-D9F9-B394-D70488665349}"/>
                </a:ext>
              </a:extLst>
            </p:cNvPr>
            <p:cNvSpPr/>
            <p:nvPr/>
          </p:nvSpPr>
          <p:spPr bwMode="auto">
            <a:xfrm>
              <a:off x="7456708" y="2210498"/>
              <a:ext cx="578872" cy="367907"/>
            </a:xfrm>
            <a:custGeom>
              <a:avLst/>
              <a:gdLst>
                <a:gd name="T0" fmla="*/ 335 w 335"/>
                <a:gd name="T1" fmla="*/ 10 h 222"/>
                <a:gd name="T2" fmla="*/ 327 w 335"/>
                <a:gd name="T3" fmla="*/ 203 h 222"/>
                <a:gd name="T4" fmla="*/ 327 w 335"/>
                <a:gd name="T5" fmla="*/ 213 h 222"/>
                <a:gd name="T6" fmla="*/ 317 w 335"/>
                <a:gd name="T7" fmla="*/ 213 h 222"/>
                <a:gd name="T8" fmla="*/ 280 w 335"/>
                <a:gd name="T9" fmla="*/ 213 h 222"/>
                <a:gd name="T10" fmla="*/ 272 w 335"/>
                <a:gd name="T11" fmla="*/ 195 h 222"/>
                <a:gd name="T12" fmla="*/ 242 w 335"/>
                <a:gd name="T13" fmla="*/ 195 h 222"/>
                <a:gd name="T14" fmla="*/ 225 w 335"/>
                <a:gd name="T15" fmla="*/ 195 h 222"/>
                <a:gd name="T16" fmla="*/ 203 w 335"/>
                <a:gd name="T17" fmla="*/ 213 h 222"/>
                <a:gd name="T18" fmla="*/ 187 w 335"/>
                <a:gd name="T19" fmla="*/ 203 h 222"/>
                <a:gd name="T20" fmla="*/ 148 w 335"/>
                <a:gd name="T21" fmla="*/ 203 h 222"/>
                <a:gd name="T22" fmla="*/ 148 w 335"/>
                <a:gd name="T23" fmla="*/ 195 h 222"/>
                <a:gd name="T24" fmla="*/ 140 w 335"/>
                <a:gd name="T25" fmla="*/ 203 h 222"/>
                <a:gd name="T26" fmla="*/ 131 w 335"/>
                <a:gd name="T27" fmla="*/ 195 h 222"/>
                <a:gd name="T28" fmla="*/ 110 w 335"/>
                <a:gd name="T29" fmla="*/ 213 h 222"/>
                <a:gd name="T30" fmla="*/ 102 w 335"/>
                <a:gd name="T31" fmla="*/ 213 h 222"/>
                <a:gd name="T32" fmla="*/ 63 w 335"/>
                <a:gd name="T33" fmla="*/ 222 h 222"/>
                <a:gd name="T34" fmla="*/ 76 w 335"/>
                <a:gd name="T35" fmla="*/ 162 h 222"/>
                <a:gd name="T36" fmla="*/ 8 w 335"/>
                <a:gd name="T37" fmla="*/ 112 h 222"/>
                <a:gd name="T38" fmla="*/ 0 w 335"/>
                <a:gd name="T39" fmla="*/ 75 h 222"/>
                <a:gd name="T40" fmla="*/ 46 w 335"/>
                <a:gd name="T41" fmla="*/ 0 h 222"/>
                <a:gd name="T42" fmla="*/ 335 w 335"/>
                <a:gd name="T43" fmla="*/ 10 h 222"/>
                <a:gd name="T44" fmla="*/ 335 w 335"/>
                <a:gd name="T45" fmla="*/ 1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5" h="221">
                  <a:moveTo>
                    <a:pt x="335" y="10"/>
                  </a:moveTo>
                  <a:lnTo>
                    <a:pt x="327" y="203"/>
                  </a:lnTo>
                  <a:lnTo>
                    <a:pt x="327" y="213"/>
                  </a:lnTo>
                  <a:lnTo>
                    <a:pt x="317" y="213"/>
                  </a:lnTo>
                  <a:lnTo>
                    <a:pt x="280" y="213"/>
                  </a:lnTo>
                  <a:lnTo>
                    <a:pt x="272" y="195"/>
                  </a:lnTo>
                  <a:lnTo>
                    <a:pt x="242" y="195"/>
                  </a:lnTo>
                  <a:lnTo>
                    <a:pt x="225" y="195"/>
                  </a:lnTo>
                  <a:lnTo>
                    <a:pt x="203" y="213"/>
                  </a:lnTo>
                  <a:lnTo>
                    <a:pt x="187" y="203"/>
                  </a:lnTo>
                  <a:lnTo>
                    <a:pt x="148" y="203"/>
                  </a:lnTo>
                  <a:lnTo>
                    <a:pt x="148" y="195"/>
                  </a:lnTo>
                  <a:lnTo>
                    <a:pt x="140" y="203"/>
                  </a:lnTo>
                  <a:lnTo>
                    <a:pt x="131" y="195"/>
                  </a:lnTo>
                  <a:lnTo>
                    <a:pt x="110" y="213"/>
                  </a:lnTo>
                  <a:lnTo>
                    <a:pt x="102" y="213"/>
                  </a:lnTo>
                  <a:lnTo>
                    <a:pt x="63" y="222"/>
                  </a:lnTo>
                  <a:lnTo>
                    <a:pt x="76" y="162"/>
                  </a:lnTo>
                  <a:lnTo>
                    <a:pt x="8" y="112"/>
                  </a:lnTo>
                  <a:lnTo>
                    <a:pt x="0" y="75"/>
                  </a:lnTo>
                  <a:lnTo>
                    <a:pt x="46" y="0"/>
                  </a:lnTo>
                  <a:lnTo>
                    <a:pt x="335" y="10"/>
                  </a:lnTo>
                  <a:lnTo>
                    <a:pt x="335" y="1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04" name="Freeform 78">
              <a:extLst>
                <a:ext uri="{FF2B5EF4-FFF2-40B4-BE49-F238E27FC236}">
                  <a16:creationId xmlns:a16="http://schemas.microsoft.com/office/drawing/2014/main" id="{FCC81240-3376-4006-6DA4-77D2D6C6400F}"/>
                </a:ext>
              </a:extLst>
            </p:cNvPr>
            <p:cNvSpPr/>
            <p:nvPr/>
          </p:nvSpPr>
          <p:spPr bwMode="auto">
            <a:xfrm>
              <a:off x="4278966" y="3218416"/>
              <a:ext cx="848435" cy="475629"/>
            </a:xfrm>
            <a:custGeom>
              <a:avLst/>
              <a:gdLst>
                <a:gd name="T0" fmla="*/ 16 w 491"/>
                <a:gd name="T1" fmla="*/ 153 h 287"/>
                <a:gd name="T2" fmla="*/ 38 w 491"/>
                <a:gd name="T3" fmla="*/ 125 h 287"/>
                <a:gd name="T4" fmla="*/ 72 w 491"/>
                <a:gd name="T5" fmla="*/ 112 h 287"/>
                <a:gd name="T6" fmla="*/ 110 w 491"/>
                <a:gd name="T7" fmla="*/ 93 h 287"/>
                <a:gd name="T8" fmla="*/ 187 w 491"/>
                <a:gd name="T9" fmla="*/ 93 h 287"/>
                <a:gd name="T10" fmla="*/ 212 w 491"/>
                <a:gd name="T11" fmla="*/ 84 h 287"/>
                <a:gd name="T12" fmla="*/ 220 w 491"/>
                <a:gd name="T13" fmla="*/ 93 h 287"/>
                <a:gd name="T14" fmla="*/ 279 w 491"/>
                <a:gd name="T15" fmla="*/ 93 h 287"/>
                <a:gd name="T16" fmla="*/ 314 w 491"/>
                <a:gd name="T17" fmla="*/ 52 h 287"/>
                <a:gd name="T18" fmla="*/ 343 w 491"/>
                <a:gd name="T19" fmla="*/ 52 h 287"/>
                <a:gd name="T20" fmla="*/ 373 w 491"/>
                <a:gd name="T21" fmla="*/ 24 h 287"/>
                <a:gd name="T22" fmla="*/ 406 w 491"/>
                <a:gd name="T23" fmla="*/ 33 h 287"/>
                <a:gd name="T24" fmla="*/ 428 w 491"/>
                <a:gd name="T25" fmla="*/ 0 h 287"/>
                <a:gd name="T26" fmla="*/ 453 w 491"/>
                <a:gd name="T27" fmla="*/ 0 h 287"/>
                <a:gd name="T28" fmla="*/ 475 w 491"/>
                <a:gd name="T29" fmla="*/ 15 h 287"/>
                <a:gd name="T30" fmla="*/ 461 w 491"/>
                <a:gd name="T31" fmla="*/ 33 h 287"/>
                <a:gd name="T32" fmla="*/ 483 w 491"/>
                <a:gd name="T33" fmla="*/ 42 h 287"/>
                <a:gd name="T34" fmla="*/ 475 w 491"/>
                <a:gd name="T35" fmla="*/ 75 h 287"/>
                <a:gd name="T36" fmla="*/ 491 w 491"/>
                <a:gd name="T37" fmla="*/ 93 h 287"/>
                <a:gd name="T38" fmla="*/ 475 w 491"/>
                <a:gd name="T39" fmla="*/ 125 h 287"/>
                <a:gd name="T40" fmla="*/ 445 w 491"/>
                <a:gd name="T41" fmla="*/ 112 h 287"/>
                <a:gd name="T42" fmla="*/ 389 w 491"/>
                <a:gd name="T43" fmla="*/ 153 h 287"/>
                <a:gd name="T44" fmla="*/ 373 w 491"/>
                <a:gd name="T45" fmla="*/ 153 h 287"/>
                <a:gd name="T46" fmla="*/ 361 w 491"/>
                <a:gd name="T47" fmla="*/ 195 h 287"/>
                <a:gd name="T48" fmla="*/ 381 w 491"/>
                <a:gd name="T49" fmla="*/ 213 h 287"/>
                <a:gd name="T50" fmla="*/ 373 w 491"/>
                <a:gd name="T51" fmla="*/ 245 h 287"/>
                <a:gd name="T52" fmla="*/ 314 w 491"/>
                <a:gd name="T53" fmla="*/ 254 h 287"/>
                <a:gd name="T54" fmla="*/ 297 w 491"/>
                <a:gd name="T55" fmla="*/ 277 h 287"/>
                <a:gd name="T56" fmla="*/ 287 w 491"/>
                <a:gd name="T57" fmla="*/ 264 h 287"/>
                <a:gd name="T58" fmla="*/ 165 w 491"/>
                <a:gd name="T59" fmla="*/ 287 h 287"/>
                <a:gd name="T60" fmla="*/ 157 w 491"/>
                <a:gd name="T61" fmla="*/ 254 h 287"/>
                <a:gd name="T62" fmla="*/ 203 w 491"/>
                <a:gd name="T63" fmla="*/ 236 h 287"/>
                <a:gd name="T64" fmla="*/ 220 w 491"/>
                <a:gd name="T65" fmla="*/ 213 h 287"/>
                <a:gd name="T66" fmla="*/ 220 w 491"/>
                <a:gd name="T67" fmla="*/ 177 h 287"/>
                <a:gd name="T68" fmla="*/ 203 w 491"/>
                <a:gd name="T69" fmla="*/ 185 h 287"/>
                <a:gd name="T70" fmla="*/ 187 w 491"/>
                <a:gd name="T71" fmla="*/ 177 h 287"/>
                <a:gd name="T72" fmla="*/ 187 w 491"/>
                <a:gd name="T73" fmla="*/ 185 h 287"/>
                <a:gd name="T74" fmla="*/ 93 w 491"/>
                <a:gd name="T75" fmla="*/ 162 h 287"/>
                <a:gd name="T76" fmla="*/ 93 w 491"/>
                <a:gd name="T77" fmla="*/ 177 h 287"/>
                <a:gd name="T78" fmla="*/ 55 w 491"/>
                <a:gd name="T79" fmla="*/ 177 h 287"/>
                <a:gd name="T80" fmla="*/ 16 w 491"/>
                <a:gd name="T81" fmla="*/ 153 h 287"/>
                <a:gd name="T82" fmla="*/ 8 w 491"/>
                <a:gd name="T83" fmla="*/ 177 h 287"/>
                <a:gd name="T84" fmla="*/ 0 w 491"/>
                <a:gd name="T85" fmla="*/ 153 h 287"/>
                <a:gd name="T86" fmla="*/ 16 w 491"/>
                <a:gd name="T87" fmla="*/ 153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91" h="287">
                  <a:moveTo>
                    <a:pt x="16" y="153"/>
                  </a:moveTo>
                  <a:lnTo>
                    <a:pt x="38" y="125"/>
                  </a:lnTo>
                  <a:lnTo>
                    <a:pt x="72" y="112"/>
                  </a:lnTo>
                  <a:lnTo>
                    <a:pt x="110" y="93"/>
                  </a:lnTo>
                  <a:lnTo>
                    <a:pt x="187" y="93"/>
                  </a:lnTo>
                  <a:lnTo>
                    <a:pt x="212" y="84"/>
                  </a:lnTo>
                  <a:lnTo>
                    <a:pt x="220" y="93"/>
                  </a:lnTo>
                  <a:lnTo>
                    <a:pt x="279" y="93"/>
                  </a:lnTo>
                  <a:lnTo>
                    <a:pt x="314" y="52"/>
                  </a:lnTo>
                  <a:lnTo>
                    <a:pt x="343" y="52"/>
                  </a:lnTo>
                  <a:lnTo>
                    <a:pt x="373" y="24"/>
                  </a:lnTo>
                  <a:lnTo>
                    <a:pt x="406" y="33"/>
                  </a:lnTo>
                  <a:lnTo>
                    <a:pt x="428" y="0"/>
                  </a:lnTo>
                  <a:lnTo>
                    <a:pt x="453" y="0"/>
                  </a:lnTo>
                  <a:lnTo>
                    <a:pt x="475" y="15"/>
                  </a:lnTo>
                  <a:lnTo>
                    <a:pt x="461" y="33"/>
                  </a:lnTo>
                  <a:lnTo>
                    <a:pt x="483" y="42"/>
                  </a:lnTo>
                  <a:lnTo>
                    <a:pt x="475" y="75"/>
                  </a:lnTo>
                  <a:lnTo>
                    <a:pt x="491" y="93"/>
                  </a:lnTo>
                  <a:lnTo>
                    <a:pt x="475" y="125"/>
                  </a:lnTo>
                  <a:lnTo>
                    <a:pt x="445" y="112"/>
                  </a:lnTo>
                  <a:lnTo>
                    <a:pt x="389" y="153"/>
                  </a:lnTo>
                  <a:lnTo>
                    <a:pt x="373" y="153"/>
                  </a:lnTo>
                  <a:lnTo>
                    <a:pt x="361" y="195"/>
                  </a:lnTo>
                  <a:lnTo>
                    <a:pt x="381" y="213"/>
                  </a:lnTo>
                  <a:lnTo>
                    <a:pt x="373" y="245"/>
                  </a:lnTo>
                  <a:lnTo>
                    <a:pt x="314" y="254"/>
                  </a:lnTo>
                  <a:lnTo>
                    <a:pt x="297" y="277"/>
                  </a:lnTo>
                  <a:lnTo>
                    <a:pt x="287" y="264"/>
                  </a:lnTo>
                  <a:lnTo>
                    <a:pt x="165" y="287"/>
                  </a:lnTo>
                  <a:lnTo>
                    <a:pt x="157" y="254"/>
                  </a:lnTo>
                  <a:lnTo>
                    <a:pt x="203" y="236"/>
                  </a:lnTo>
                  <a:lnTo>
                    <a:pt x="220" y="213"/>
                  </a:lnTo>
                  <a:lnTo>
                    <a:pt x="220" y="177"/>
                  </a:lnTo>
                  <a:lnTo>
                    <a:pt x="203" y="185"/>
                  </a:lnTo>
                  <a:lnTo>
                    <a:pt x="187" y="177"/>
                  </a:lnTo>
                  <a:lnTo>
                    <a:pt x="187" y="185"/>
                  </a:lnTo>
                  <a:lnTo>
                    <a:pt x="93" y="162"/>
                  </a:lnTo>
                  <a:lnTo>
                    <a:pt x="93" y="177"/>
                  </a:lnTo>
                  <a:lnTo>
                    <a:pt x="55" y="177"/>
                  </a:lnTo>
                  <a:lnTo>
                    <a:pt x="16" y="153"/>
                  </a:lnTo>
                  <a:lnTo>
                    <a:pt x="8" y="177"/>
                  </a:lnTo>
                  <a:lnTo>
                    <a:pt x="0" y="153"/>
                  </a:lnTo>
                  <a:lnTo>
                    <a:pt x="16" y="153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05" name="Freeform 79">
              <a:extLst>
                <a:ext uri="{FF2B5EF4-FFF2-40B4-BE49-F238E27FC236}">
                  <a16:creationId xmlns:a16="http://schemas.microsoft.com/office/drawing/2014/main" id="{EF0B03EE-78EE-C130-BD39-AEA018FAAD7F}"/>
                </a:ext>
              </a:extLst>
            </p:cNvPr>
            <p:cNvSpPr/>
            <p:nvPr/>
          </p:nvSpPr>
          <p:spPr bwMode="auto">
            <a:xfrm>
              <a:off x="5237991" y="3525004"/>
              <a:ext cx="520121" cy="450770"/>
            </a:xfrm>
            <a:custGeom>
              <a:avLst/>
              <a:gdLst>
                <a:gd name="T0" fmla="*/ 241 w 301"/>
                <a:gd name="T1" fmla="*/ 212 h 272"/>
                <a:gd name="T2" fmla="*/ 224 w 301"/>
                <a:gd name="T3" fmla="*/ 203 h 272"/>
                <a:gd name="T4" fmla="*/ 224 w 301"/>
                <a:gd name="T5" fmla="*/ 222 h 272"/>
                <a:gd name="T6" fmla="*/ 207 w 301"/>
                <a:gd name="T7" fmla="*/ 222 h 272"/>
                <a:gd name="T8" fmla="*/ 187 w 301"/>
                <a:gd name="T9" fmla="*/ 240 h 272"/>
                <a:gd name="T10" fmla="*/ 169 w 301"/>
                <a:gd name="T11" fmla="*/ 240 h 272"/>
                <a:gd name="T12" fmla="*/ 169 w 301"/>
                <a:gd name="T13" fmla="*/ 230 h 272"/>
                <a:gd name="T14" fmla="*/ 30 w 301"/>
                <a:gd name="T15" fmla="*/ 272 h 272"/>
                <a:gd name="T16" fmla="*/ 0 w 301"/>
                <a:gd name="T17" fmla="*/ 254 h 272"/>
                <a:gd name="T18" fmla="*/ 47 w 301"/>
                <a:gd name="T19" fmla="*/ 189 h 272"/>
                <a:gd name="T20" fmla="*/ 38 w 301"/>
                <a:gd name="T21" fmla="*/ 180 h 272"/>
                <a:gd name="T22" fmla="*/ 77 w 301"/>
                <a:gd name="T23" fmla="*/ 129 h 272"/>
                <a:gd name="T24" fmla="*/ 77 w 301"/>
                <a:gd name="T25" fmla="*/ 92 h 272"/>
                <a:gd name="T26" fmla="*/ 114 w 301"/>
                <a:gd name="T27" fmla="*/ 69 h 272"/>
                <a:gd name="T28" fmla="*/ 132 w 301"/>
                <a:gd name="T29" fmla="*/ 69 h 272"/>
                <a:gd name="T30" fmla="*/ 187 w 301"/>
                <a:gd name="T31" fmla="*/ 0 h 272"/>
                <a:gd name="T32" fmla="*/ 263 w 301"/>
                <a:gd name="T33" fmla="*/ 79 h 272"/>
                <a:gd name="T34" fmla="*/ 301 w 301"/>
                <a:gd name="T35" fmla="*/ 189 h 272"/>
                <a:gd name="T36" fmla="*/ 241 w 301"/>
                <a:gd name="T37" fmla="*/ 21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1" h="272">
                  <a:moveTo>
                    <a:pt x="241" y="212"/>
                  </a:moveTo>
                  <a:lnTo>
                    <a:pt x="224" y="203"/>
                  </a:lnTo>
                  <a:lnTo>
                    <a:pt x="224" y="222"/>
                  </a:lnTo>
                  <a:lnTo>
                    <a:pt x="207" y="222"/>
                  </a:lnTo>
                  <a:lnTo>
                    <a:pt x="187" y="240"/>
                  </a:lnTo>
                  <a:lnTo>
                    <a:pt x="169" y="240"/>
                  </a:lnTo>
                  <a:lnTo>
                    <a:pt x="169" y="230"/>
                  </a:lnTo>
                  <a:lnTo>
                    <a:pt x="30" y="272"/>
                  </a:lnTo>
                  <a:lnTo>
                    <a:pt x="0" y="254"/>
                  </a:lnTo>
                  <a:lnTo>
                    <a:pt x="47" y="189"/>
                  </a:lnTo>
                  <a:lnTo>
                    <a:pt x="38" y="180"/>
                  </a:lnTo>
                  <a:lnTo>
                    <a:pt x="77" y="129"/>
                  </a:lnTo>
                  <a:lnTo>
                    <a:pt x="77" y="92"/>
                  </a:lnTo>
                  <a:lnTo>
                    <a:pt x="114" y="69"/>
                  </a:lnTo>
                  <a:lnTo>
                    <a:pt x="132" y="69"/>
                  </a:lnTo>
                  <a:lnTo>
                    <a:pt x="187" y="0"/>
                  </a:lnTo>
                  <a:lnTo>
                    <a:pt x="263" y="79"/>
                  </a:lnTo>
                  <a:lnTo>
                    <a:pt x="301" y="189"/>
                  </a:lnTo>
                  <a:lnTo>
                    <a:pt x="241" y="212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06" name="Freeform 80">
              <a:extLst>
                <a:ext uri="{FF2B5EF4-FFF2-40B4-BE49-F238E27FC236}">
                  <a16:creationId xmlns:a16="http://schemas.microsoft.com/office/drawing/2014/main" id="{40290CD4-BAB2-3D19-6548-2DDF2D66A312}"/>
                </a:ext>
              </a:extLst>
            </p:cNvPr>
            <p:cNvSpPr/>
            <p:nvPr/>
          </p:nvSpPr>
          <p:spPr bwMode="auto">
            <a:xfrm>
              <a:off x="4273782" y="3215101"/>
              <a:ext cx="850163" cy="473971"/>
            </a:xfrm>
            <a:custGeom>
              <a:avLst/>
              <a:gdLst>
                <a:gd name="T0" fmla="*/ 17 w 492"/>
                <a:gd name="T1" fmla="*/ 152 h 286"/>
                <a:gd name="T2" fmla="*/ 39 w 492"/>
                <a:gd name="T3" fmla="*/ 125 h 286"/>
                <a:gd name="T4" fmla="*/ 72 w 492"/>
                <a:gd name="T5" fmla="*/ 111 h 286"/>
                <a:gd name="T6" fmla="*/ 111 w 492"/>
                <a:gd name="T7" fmla="*/ 92 h 286"/>
                <a:gd name="T8" fmla="*/ 187 w 492"/>
                <a:gd name="T9" fmla="*/ 92 h 286"/>
                <a:gd name="T10" fmla="*/ 212 w 492"/>
                <a:gd name="T11" fmla="*/ 84 h 286"/>
                <a:gd name="T12" fmla="*/ 221 w 492"/>
                <a:gd name="T13" fmla="*/ 92 h 286"/>
                <a:gd name="T14" fmla="*/ 280 w 492"/>
                <a:gd name="T15" fmla="*/ 92 h 286"/>
                <a:gd name="T16" fmla="*/ 314 w 492"/>
                <a:gd name="T17" fmla="*/ 51 h 286"/>
                <a:gd name="T18" fmla="*/ 343 w 492"/>
                <a:gd name="T19" fmla="*/ 51 h 286"/>
                <a:gd name="T20" fmla="*/ 373 w 492"/>
                <a:gd name="T21" fmla="*/ 24 h 286"/>
                <a:gd name="T22" fmla="*/ 407 w 492"/>
                <a:gd name="T23" fmla="*/ 32 h 286"/>
                <a:gd name="T24" fmla="*/ 428 w 492"/>
                <a:gd name="T25" fmla="*/ 0 h 286"/>
                <a:gd name="T26" fmla="*/ 454 w 492"/>
                <a:gd name="T27" fmla="*/ 0 h 286"/>
                <a:gd name="T28" fmla="*/ 475 w 492"/>
                <a:gd name="T29" fmla="*/ 14 h 286"/>
                <a:gd name="T30" fmla="*/ 462 w 492"/>
                <a:gd name="T31" fmla="*/ 32 h 286"/>
                <a:gd name="T32" fmla="*/ 484 w 492"/>
                <a:gd name="T33" fmla="*/ 42 h 286"/>
                <a:gd name="T34" fmla="*/ 475 w 492"/>
                <a:gd name="T35" fmla="*/ 74 h 286"/>
                <a:gd name="T36" fmla="*/ 492 w 492"/>
                <a:gd name="T37" fmla="*/ 92 h 286"/>
                <a:gd name="T38" fmla="*/ 475 w 492"/>
                <a:gd name="T39" fmla="*/ 125 h 286"/>
                <a:gd name="T40" fmla="*/ 445 w 492"/>
                <a:gd name="T41" fmla="*/ 111 h 286"/>
                <a:gd name="T42" fmla="*/ 390 w 492"/>
                <a:gd name="T43" fmla="*/ 152 h 286"/>
                <a:gd name="T44" fmla="*/ 373 w 492"/>
                <a:gd name="T45" fmla="*/ 152 h 286"/>
                <a:gd name="T46" fmla="*/ 361 w 492"/>
                <a:gd name="T47" fmla="*/ 194 h 286"/>
                <a:gd name="T48" fmla="*/ 382 w 492"/>
                <a:gd name="T49" fmla="*/ 212 h 286"/>
                <a:gd name="T50" fmla="*/ 373 w 492"/>
                <a:gd name="T51" fmla="*/ 244 h 286"/>
                <a:gd name="T52" fmla="*/ 314 w 492"/>
                <a:gd name="T53" fmla="*/ 254 h 286"/>
                <a:gd name="T54" fmla="*/ 298 w 492"/>
                <a:gd name="T55" fmla="*/ 277 h 286"/>
                <a:gd name="T56" fmla="*/ 288 w 492"/>
                <a:gd name="T57" fmla="*/ 264 h 286"/>
                <a:gd name="T58" fmla="*/ 166 w 492"/>
                <a:gd name="T59" fmla="*/ 286 h 286"/>
                <a:gd name="T60" fmla="*/ 157 w 492"/>
                <a:gd name="T61" fmla="*/ 254 h 286"/>
                <a:gd name="T62" fmla="*/ 204 w 492"/>
                <a:gd name="T63" fmla="*/ 236 h 286"/>
                <a:gd name="T64" fmla="*/ 221 w 492"/>
                <a:gd name="T65" fmla="*/ 212 h 286"/>
                <a:gd name="T66" fmla="*/ 221 w 492"/>
                <a:gd name="T67" fmla="*/ 176 h 286"/>
                <a:gd name="T68" fmla="*/ 204 w 492"/>
                <a:gd name="T69" fmla="*/ 185 h 286"/>
                <a:gd name="T70" fmla="*/ 187 w 492"/>
                <a:gd name="T71" fmla="*/ 176 h 286"/>
                <a:gd name="T72" fmla="*/ 187 w 492"/>
                <a:gd name="T73" fmla="*/ 185 h 286"/>
                <a:gd name="T74" fmla="*/ 94 w 492"/>
                <a:gd name="T75" fmla="*/ 162 h 286"/>
                <a:gd name="T76" fmla="*/ 94 w 492"/>
                <a:gd name="T77" fmla="*/ 176 h 286"/>
                <a:gd name="T78" fmla="*/ 55 w 492"/>
                <a:gd name="T79" fmla="*/ 176 h 286"/>
                <a:gd name="T80" fmla="*/ 17 w 492"/>
                <a:gd name="T81" fmla="*/ 152 h 286"/>
                <a:gd name="T82" fmla="*/ 9 w 492"/>
                <a:gd name="T83" fmla="*/ 176 h 286"/>
                <a:gd name="T84" fmla="*/ 0 w 492"/>
                <a:gd name="T85" fmla="*/ 152 h 286"/>
                <a:gd name="T86" fmla="*/ 17 w 492"/>
                <a:gd name="T87" fmla="*/ 152 h 286"/>
                <a:gd name="T88" fmla="*/ 17 w 492"/>
                <a:gd name="T89" fmla="*/ 152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2" h="286">
                  <a:moveTo>
                    <a:pt x="17" y="152"/>
                  </a:moveTo>
                  <a:lnTo>
                    <a:pt x="39" y="125"/>
                  </a:lnTo>
                  <a:lnTo>
                    <a:pt x="72" y="111"/>
                  </a:lnTo>
                  <a:lnTo>
                    <a:pt x="111" y="92"/>
                  </a:lnTo>
                  <a:lnTo>
                    <a:pt x="187" y="92"/>
                  </a:lnTo>
                  <a:lnTo>
                    <a:pt x="212" y="84"/>
                  </a:lnTo>
                  <a:lnTo>
                    <a:pt x="221" y="92"/>
                  </a:lnTo>
                  <a:lnTo>
                    <a:pt x="280" y="92"/>
                  </a:lnTo>
                  <a:lnTo>
                    <a:pt x="314" y="51"/>
                  </a:lnTo>
                  <a:lnTo>
                    <a:pt x="343" y="51"/>
                  </a:lnTo>
                  <a:lnTo>
                    <a:pt x="373" y="24"/>
                  </a:lnTo>
                  <a:lnTo>
                    <a:pt x="407" y="32"/>
                  </a:lnTo>
                  <a:lnTo>
                    <a:pt x="428" y="0"/>
                  </a:lnTo>
                  <a:lnTo>
                    <a:pt x="454" y="0"/>
                  </a:lnTo>
                  <a:lnTo>
                    <a:pt x="475" y="14"/>
                  </a:lnTo>
                  <a:lnTo>
                    <a:pt x="462" y="32"/>
                  </a:lnTo>
                  <a:lnTo>
                    <a:pt x="484" y="42"/>
                  </a:lnTo>
                  <a:lnTo>
                    <a:pt x="475" y="74"/>
                  </a:lnTo>
                  <a:lnTo>
                    <a:pt x="492" y="92"/>
                  </a:lnTo>
                  <a:lnTo>
                    <a:pt x="475" y="125"/>
                  </a:lnTo>
                  <a:lnTo>
                    <a:pt x="445" y="111"/>
                  </a:lnTo>
                  <a:lnTo>
                    <a:pt x="390" y="152"/>
                  </a:lnTo>
                  <a:lnTo>
                    <a:pt x="373" y="152"/>
                  </a:lnTo>
                  <a:lnTo>
                    <a:pt x="361" y="194"/>
                  </a:lnTo>
                  <a:lnTo>
                    <a:pt x="382" y="212"/>
                  </a:lnTo>
                  <a:lnTo>
                    <a:pt x="373" y="244"/>
                  </a:lnTo>
                  <a:lnTo>
                    <a:pt x="314" y="254"/>
                  </a:lnTo>
                  <a:lnTo>
                    <a:pt x="298" y="277"/>
                  </a:lnTo>
                  <a:lnTo>
                    <a:pt x="288" y="264"/>
                  </a:lnTo>
                  <a:lnTo>
                    <a:pt x="166" y="286"/>
                  </a:lnTo>
                  <a:lnTo>
                    <a:pt x="157" y="254"/>
                  </a:lnTo>
                  <a:lnTo>
                    <a:pt x="204" y="236"/>
                  </a:lnTo>
                  <a:lnTo>
                    <a:pt x="221" y="212"/>
                  </a:lnTo>
                  <a:lnTo>
                    <a:pt x="221" y="176"/>
                  </a:lnTo>
                  <a:lnTo>
                    <a:pt x="204" y="185"/>
                  </a:lnTo>
                  <a:lnTo>
                    <a:pt x="187" y="176"/>
                  </a:lnTo>
                  <a:lnTo>
                    <a:pt x="187" y="185"/>
                  </a:lnTo>
                  <a:lnTo>
                    <a:pt x="94" y="162"/>
                  </a:lnTo>
                  <a:lnTo>
                    <a:pt x="94" y="176"/>
                  </a:lnTo>
                  <a:lnTo>
                    <a:pt x="55" y="176"/>
                  </a:lnTo>
                  <a:lnTo>
                    <a:pt x="17" y="152"/>
                  </a:lnTo>
                  <a:lnTo>
                    <a:pt x="9" y="176"/>
                  </a:lnTo>
                  <a:lnTo>
                    <a:pt x="0" y="152"/>
                  </a:lnTo>
                  <a:lnTo>
                    <a:pt x="17" y="152"/>
                  </a:lnTo>
                  <a:lnTo>
                    <a:pt x="17" y="15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07" name="Freeform 81">
              <a:extLst>
                <a:ext uri="{FF2B5EF4-FFF2-40B4-BE49-F238E27FC236}">
                  <a16:creationId xmlns:a16="http://schemas.microsoft.com/office/drawing/2014/main" id="{8F79F8C3-9CBA-F8AB-35A4-615B1FC1AB60}"/>
                </a:ext>
              </a:extLst>
            </p:cNvPr>
            <p:cNvSpPr/>
            <p:nvPr/>
          </p:nvSpPr>
          <p:spPr bwMode="auto">
            <a:xfrm>
              <a:off x="5234536" y="3521692"/>
              <a:ext cx="520121" cy="450770"/>
            </a:xfrm>
            <a:custGeom>
              <a:avLst/>
              <a:gdLst>
                <a:gd name="T0" fmla="*/ 241 w 301"/>
                <a:gd name="T1" fmla="*/ 212 h 272"/>
                <a:gd name="T2" fmla="*/ 224 w 301"/>
                <a:gd name="T3" fmla="*/ 202 h 272"/>
                <a:gd name="T4" fmla="*/ 224 w 301"/>
                <a:gd name="T5" fmla="*/ 221 h 272"/>
                <a:gd name="T6" fmla="*/ 207 w 301"/>
                <a:gd name="T7" fmla="*/ 221 h 272"/>
                <a:gd name="T8" fmla="*/ 187 w 301"/>
                <a:gd name="T9" fmla="*/ 239 h 272"/>
                <a:gd name="T10" fmla="*/ 169 w 301"/>
                <a:gd name="T11" fmla="*/ 239 h 272"/>
                <a:gd name="T12" fmla="*/ 169 w 301"/>
                <a:gd name="T13" fmla="*/ 230 h 272"/>
                <a:gd name="T14" fmla="*/ 30 w 301"/>
                <a:gd name="T15" fmla="*/ 272 h 272"/>
                <a:gd name="T16" fmla="*/ 0 w 301"/>
                <a:gd name="T17" fmla="*/ 254 h 272"/>
                <a:gd name="T18" fmla="*/ 46 w 301"/>
                <a:gd name="T19" fmla="*/ 189 h 272"/>
                <a:gd name="T20" fmla="*/ 38 w 301"/>
                <a:gd name="T21" fmla="*/ 179 h 272"/>
                <a:gd name="T22" fmla="*/ 76 w 301"/>
                <a:gd name="T23" fmla="*/ 129 h 272"/>
                <a:gd name="T24" fmla="*/ 76 w 301"/>
                <a:gd name="T25" fmla="*/ 92 h 272"/>
                <a:gd name="T26" fmla="*/ 114 w 301"/>
                <a:gd name="T27" fmla="*/ 69 h 272"/>
                <a:gd name="T28" fmla="*/ 132 w 301"/>
                <a:gd name="T29" fmla="*/ 69 h 272"/>
                <a:gd name="T30" fmla="*/ 187 w 301"/>
                <a:gd name="T31" fmla="*/ 0 h 272"/>
                <a:gd name="T32" fmla="*/ 262 w 301"/>
                <a:gd name="T33" fmla="*/ 79 h 272"/>
                <a:gd name="T34" fmla="*/ 301 w 301"/>
                <a:gd name="T35" fmla="*/ 189 h 272"/>
                <a:gd name="T36" fmla="*/ 241 w 301"/>
                <a:gd name="T37" fmla="*/ 212 h 272"/>
                <a:gd name="T38" fmla="*/ 241 w 301"/>
                <a:gd name="T39" fmla="*/ 21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1" h="272">
                  <a:moveTo>
                    <a:pt x="241" y="212"/>
                  </a:moveTo>
                  <a:lnTo>
                    <a:pt x="224" y="202"/>
                  </a:lnTo>
                  <a:lnTo>
                    <a:pt x="224" y="221"/>
                  </a:lnTo>
                  <a:lnTo>
                    <a:pt x="207" y="221"/>
                  </a:lnTo>
                  <a:lnTo>
                    <a:pt x="187" y="239"/>
                  </a:lnTo>
                  <a:lnTo>
                    <a:pt x="169" y="239"/>
                  </a:lnTo>
                  <a:lnTo>
                    <a:pt x="169" y="230"/>
                  </a:lnTo>
                  <a:lnTo>
                    <a:pt x="30" y="272"/>
                  </a:lnTo>
                  <a:lnTo>
                    <a:pt x="0" y="254"/>
                  </a:lnTo>
                  <a:lnTo>
                    <a:pt x="46" y="189"/>
                  </a:lnTo>
                  <a:lnTo>
                    <a:pt x="38" y="179"/>
                  </a:lnTo>
                  <a:lnTo>
                    <a:pt x="76" y="129"/>
                  </a:lnTo>
                  <a:lnTo>
                    <a:pt x="76" y="92"/>
                  </a:lnTo>
                  <a:lnTo>
                    <a:pt x="114" y="69"/>
                  </a:lnTo>
                  <a:lnTo>
                    <a:pt x="132" y="69"/>
                  </a:lnTo>
                  <a:lnTo>
                    <a:pt x="187" y="0"/>
                  </a:lnTo>
                  <a:lnTo>
                    <a:pt x="262" y="79"/>
                  </a:lnTo>
                  <a:lnTo>
                    <a:pt x="301" y="189"/>
                  </a:lnTo>
                  <a:lnTo>
                    <a:pt x="241" y="212"/>
                  </a:lnTo>
                  <a:lnTo>
                    <a:pt x="241" y="21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08" name="Freeform 82">
              <a:extLst>
                <a:ext uri="{FF2B5EF4-FFF2-40B4-BE49-F238E27FC236}">
                  <a16:creationId xmlns:a16="http://schemas.microsoft.com/office/drawing/2014/main" id="{6E1DAB96-7A5D-A50E-1ED8-C88FA8E4C32F}"/>
                </a:ext>
              </a:extLst>
            </p:cNvPr>
            <p:cNvSpPr/>
            <p:nvPr/>
          </p:nvSpPr>
          <p:spPr bwMode="auto">
            <a:xfrm>
              <a:off x="7605315" y="3776906"/>
              <a:ext cx="609976" cy="435855"/>
            </a:xfrm>
            <a:custGeom>
              <a:avLst/>
              <a:gdLst>
                <a:gd name="T0" fmla="*/ 26 w 353"/>
                <a:gd name="T1" fmla="*/ 263 h 263"/>
                <a:gd name="T2" fmla="*/ 38 w 353"/>
                <a:gd name="T3" fmla="*/ 180 h 263"/>
                <a:gd name="T4" fmla="*/ 0 w 353"/>
                <a:gd name="T5" fmla="*/ 129 h 263"/>
                <a:gd name="T6" fmla="*/ 55 w 353"/>
                <a:gd name="T7" fmla="*/ 101 h 263"/>
                <a:gd name="T8" fmla="*/ 174 w 353"/>
                <a:gd name="T9" fmla="*/ 0 h 263"/>
                <a:gd name="T10" fmla="*/ 212 w 353"/>
                <a:gd name="T11" fmla="*/ 9 h 263"/>
                <a:gd name="T12" fmla="*/ 251 w 353"/>
                <a:gd name="T13" fmla="*/ 18 h 263"/>
                <a:gd name="T14" fmla="*/ 259 w 353"/>
                <a:gd name="T15" fmla="*/ 18 h 263"/>
                <a:gd name="T16" fmla="*/ 289 w 353"/>
                <a:gd name="T17" fmla="*/ 18 h 263"/>
                <a:gd name="T18" fmla="*/ 306 w 353"/>
                <a:gd name="T19" fmla="*/ 18 h 263"/>
                <a:gd name="T20" fmla="*/ 353 w 353"/>
                <a:gd name="T21" fmla="*/ 0 h 263"/>
                <a:gd name="T22" fmla="*/ 327 w 353"/>
                <a:gd name="T23" fmla="*/ 263 h 263"/>
                <a:gd name="T24" fmla="*/ 26 w 353"/>
                <a:gd name="T2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3" h="263">
                  <a:moveTo>
                    <a:pt x="26" y="263"/>
                  </a:moveTo>
                  <a:lnTo>
                    <a:pt x="38" y="180"/>
                  </a:lnTo>
                  <a:lnTo>
                    <a:pt x="0" y="129"/>
                  </a:lnTo>
                  <a:lnTo>
                    <a:pt x="55" y="101"/>
                  </a:lnTo>
                  <a:lnTo>
                    <a:pt x="174" y="0"/>
                  </a:lnTo>
                  <a:lnTo>
                    <a:pt x="212" y="9"/>
                  </a:lnTo>
                  <a:lnTo>
                    <a:pt x="251" y="18"/>
                  </a:lnTo>
                  <a:lnTo>
                    <a:pt x="259" y="18"/>
                  </a:lnTo>
                  <a:lnTo>
                    <a:pt x="289" y="18"/>
                  </a:lnTo>
                  <a:lnTo>
                    <a:pt x="306" y="18"/>
                  </a:lnTo>
                  <a:lnTo>
                    <a:pt x="353" y="0"/>
                  </a:lnTo>
                  <a:lnTo>
                    <a:pt x="327" y="263"/>
                  </a:lnTo>
                  <a:lnTo>
                    <a:pt x="26" y="2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09" name="Freeform 83">
              <a:extLst>
                <a:ext uri="{FF2B5EF4-FFF2-40B4-BE49-F238E27FC236}">
                  <a16:creationId xmlns:a16="http://schemas.microsoft.com/office/drawing/2014/main" id="{D5B66B48-3C81-F41C-1C87-7829E68B0EBA}"/>
                </a:ext>
              </a:extLst>
            </p:cNvPr>
            <p:cNvSpPr/>
            <p:nvPr/>
          </p:nvSpPr>
          <p:spPr bwMode="auto">
            <a:xfrm>
              <a:off x="6463126" y="2431223"/>
              <a:ext cx="482104" cy="323163"/>
            </a:xfrm>
            <a:custGeom>
              <a:avLst/>
              <a:gdLst>
                <a:gd name="T0" fmla="*/ 38 w 279"/>
                <a:gd name="T1" fmla="*/ 42 h 195"/>
                <a:gd name="T2" fmla="*/ 76 w 279"/>
                <a:gd name="T3" fmla="*/ 33 h 195"/>
                <a:gd name="T4" fmla="*/ 93 w 279"/>
                <a:gd name="T5" fmla="*/ 42 h 195"/>
                <a:gd name="T6" fmla="*/ 131 w 279"/>
                <a:gd name="T7" fmla="*/ 42 h 195"/>
                <a:gd name="T8" fmla="*/ 110 w 279"/>
                <a:gd name="T9" fmla="*/ 0 h 195"/>
                <a:gd name="T10" fmla="*/ 169 w 279"/>
                <a:gd name="T11" fmla="*/ 42 h 195"/>
                <a:gd name="T12" fmla="*/ 212 w 279"/>
                <a:gd name="T13" fmla="*/ 83 h 195"/>
                <a:gd name="T14" fmla="*/ 271 w 279"/>
                <a:gd name="T15" fmla="*/ 102 h 195"/>
                <a:gd name="T16" fmla="*/ 279 w 279"/>
                <a:gd name="T17" fmla="*/ 135 h 195"/>
                <a:gd name="T18" fmla="*/ 233 w 279"/>
                <a:gd name="T19" fmla="*/ 185 h 195"/>
                <a:gd name="T20" fmla="*/ 224 w 279"/>
                <a:gd name="T21" fmla="*/ 195 h 195"/>
                <a:gd name="T22" fmla="*/ 149 w 279"/>
                <a:gd name="T23" fmla="*/ 185 h 195"/>
                <a:gd name="T24" fmla="*/ 55 w 279"/>
                <a:gd name="T25" fmla="*/ 195 h 195"/>
                <a:gd name="T26" fmla="*/ 55 w 279"/>
                <a:gd name="T27" fmla="*/ 162 h 195"/>
                <a:gd name="T28" fmla="*/ 0 w 279"/>
                <a:gd name="T29" fmla="*/ 125 h 195"/>
                <a:gd name="T30" fmla="*/ 8 w 279"/>
                <a:gd name="T31" fmla="*/ 93 h 195"/>
                <a:gd name="T32" fmla="*/ 0 w 279"/>
                <a:gd name="T33" fmla="*/ 83 h 195"/>
                <a:gd name="T34" fmla="*/ 38 w 279"/>
                <a:gd name="T35" fmla="*/ 42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9" h="195">
                  <a:moveTo>
                    <a:pt x="38" y="42"/>
                  </a:moveTo>
                  <a:lnTo>
                    <a:pt x="76" y="33"/>
                  </a:lnTo>
                  <a:lnTo>
                    <a:pt x="93" y="42"/>
                  </a:lnTo>
                  <a:lnTo>
                    <a:pt x="131" y="42"/>
                  </a:lnTo>
                  <a:lnTo>
                    <a:pt x="110" y="0"/>
                  </a:lnTo>
                  <a:lnTo>
                    <a:pt x="169" y="42"/>
                  </a:lnTo>
                  <a:lnTo>
                    <a:pt x="212" y="83"/>
                  </a:lnTo>
                  <a:lnTo>
                    <a:pt x="271" y="102"/>
                  </a:lnTo>
                  <a:lnTo>
                    <a:pt x="279" y="135"/>
                  </a:lnTo>
                  <a:lnTo>
                    <a:pt x="233" y="185"/>
                  </a:lnTo>
                  <a:lnTo>
                    <a:pt x="224" y="195"/>
                  </a:lnTo>
                  <a:lnTo>
                    <a:pt x="149" y="185"/>
                  </a:lnTo>
                  <a:lnTo>
                    <a:pt x="55" y="195"/>
                  </a:lnTo>
                  <a:lnTo>
                    <a:pt x="55" y="162"/>
                  </a:lnTo>
                  <a:lnTo>
                    <a:pt x="0" y="125"/>
                  </a:lnTo>
                  <a:lnTo>
                    <a:pt x="8" y="93"/>
                  </a:lnTo>
                  <a:lnTo>
                    <a:pt x="0" y="83"/>
                  </a:lnTo>
                  <a:lnTo>
                    <a:pt x="38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10" name="Freeform 84">
              <a:extLst>
                <a:ext uri="{FF2B5EF4-FFF2-40B4-BE49-F238E27FC236}">
                  <a16:creationId xmlns:a16="http://schemas.microsoft.com/office/drawing/2014/main" id="{EEBB71A3-0B18-8A89-4E1B-C394773CB624}"/>
                </a:ext>
              </a:extLst>
            </p:cNvPr>
            <p:cNvSpPr/>
            <p:nvPr/>
          </p:nvSpPr>
          <p:spPr bwMode="auto">
            <a:xfrm>
              <a:off x="7601858" y="3773593"/>
              <a:ext cx="608246" cy="435855"/>
            </a:xfrm>
            <a:custGeom>
              <a:avLst/>
              <a:gdLst>
                <a:gd name="T0" fmla="*/ 26 w 352"/>
                <a:gd name="T1" fmla="*/ 263 h 263"/>
                <a:gd name="T2" fmla="*/ 38 w 352"/>
                <a:gd name="T3" fmla="*/ 180 h 263"/>
                <a:gd name="T4" fmla="*/ 0 w 352"/>
                <a:gd name="T5" fmla="*/ 128 h 263"/>
                <a:gd name="T6" fmla="*/ 55 w 352"/>
                <a:gd name="T7" fmla="*/ 101 h 263"/>
                <a:gd name="T8" fmla="*/ 173 w 352"/>
                <a:gd name="T9" fmla="*/ 0 h 263"/>
                <a:gd name="T10" fmla="*/ 212 w 352"/>
                <a:gd name="T11" fmla="*/ 8 h 263"/>
                <a:gd name="T12" fmla="*/ 250 w 352"/>
                <a:gd name="T13" fmla="*/ 18 h 263"/>
                <a:gd name="T14" fmla="*/ 259 w 352"/>
                <a:gd name="T15" fmla="*/ 18 h 263"/>
                <a:gd name="T16" fmla="*/ 289 w 352"/>
                <a:gd name="T17" fmla="*/ 18 h 263"/>
                <a:gd name="T18" fmla="*/ 305 w 352"/>
                <a:gd name="T19" fmla="*/ 18 h 263"/>
                <a:gd name="T20" fmla="*/ 352 w 352"/>
                <a:gd name="T21" fmla="*/ 0 h 263"/>
                <a:gd name="T22" fmla="*/ 327 w 352"/>
                <a:gd name="T23" fmla="*/ 263 h 263"/>
                <a:gd name="T24" fmla="*/ 26 w 352"/>
                <a:gd name="T25" fmla="*/ 263 h 263"/>
                <a:gd name="T26" fmla="*/ 26 w 352"/>
                <a:gd name="T27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2" h="263">
                  <a:moveTo>
                    <a:pt x="26" y="263"/>
                  </a:moveTo>
                  <a:lnTo>
                    <a:pt x="38" y="180"/>
                  </a:lnTo>
                  <a:lnTo>
                    <a:pt x="0" y="128"/>
                  </a:lnTo>
                  <a:lnTo>
                    <a:pt x="55" y="101"/>
                  </a:lnTo>
                  <a:lnTo>
                    <a:pt x="173" y="0"/>
                  </a:lnTo>
                  <a:lnTo>
                    <a:pt x="212" y="8"/>
                  </a:lnTo>
                  <a:lnTo>
                    <a:pt x="250" y="18"/>
                  </a:lnTo>
                  <a:lnTo>
                    <a:pt x="259" y="18"/>
                  </a:lnTo>
                  <a:lnTo>
                    <a:pt x="289" y="18"/>
                  </a:lnTo>
                  <a:lnTo>
                    <a:pt x="305" y="18"/>
                  </a:lnTo>
                  <a:lnTo>
                    <a:pt x="352" y="0"/>
                  </a:lnTo>
                  <a:lnTo>
                    <a:pt x="327" y="263"/>
                  </a:lnTo>
                  <a:lnTo>
                    <a:pt x="26" y="263"/>
                  </a:lnTo>
                  <a:lnTo>
                    <a:pt x="26" y="263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11" name="Freeform 85">
              <a:extLst>
                <a:ext uri="{FF2B5EF4-FFF2-40B4-BE49-F238E27FC236}">
                  <a16:creationId xmlns:a16="http://schemas.microsoft.com/office/drawing/2014/main" id="{DBF068BD-C5F8-E8F1-3007-8768FE5529C3}"/>
                </a:ext>
              </a:extLst>
            </p:cNvPr>
            <p:cNvSpPr/>
            <p:nvPr/>
          </p:nvSpPr>
          <p:spPr bwMode="auto">
            <a:xfrm>
              <a:off x="6459669" y="2427910"/>
              <a:ext cx="482104" cy="321506"/>
            </a:xfrm>
            <a:custGeom>
              <a:avLst/>
              <a:gdLst>
                <a:gd name="T0" fmla="*/ 38 w 279"/>
                <a:gd name="T1" fmla="*/ 42 h 194"/>
                <a:gd name="T2" fmla="*/ 75 w 279"/>
                <a:gd name="T3" fmla="*/ 32 h 194"/>
                <a:gd name="T4" fmla="*/ 93 w 279"/>
                <a:gd name="T5" fmla="*/ 42 h 194"/>
                <a:gd name="T6" fmla="*/ 130 w 279"/>
                <a:gd name="T7" fmla="*/ 42 h 194"/>
                <a:gd name="T8" fmla="*/ 110 w 279"/>
                <a:gd name="T9" fmla="*/ 0 h 194"/>
                <a:gd name="T10" fmla="*/ 169 w 279"/>
                <a:gd name="T11" fmla="*/ 42 h 194"/>
                <a:gd name="T12" fmla="*/ 212 w 279"/>
                <a:gd name="T13" fmla="*/ 83 h 194"/>
                <a:gd name="T14" fmla="*/ 271 w 279"/>
                <a:gd name="T15" fmla="*/ 102 h 194"/>
                <a:gd name="T16" fmla="*/ 279 w 279"/>
                <a:gd name="T17" fmla="*/ 134 h 194"/>
                <a:gd name="T18" fmla="*/ 232 w 279"/>
                <a:gd name="T19" fmla="*/ 185 h 194"/>
                <a:gd name="T20" fmla="*/ 224 w 279"/>
                <a:gd name="T21" fmla="*/ 194 h 194"/>
                <a:gd name="T22" fmla="*/ 148 w 279"/>
                <a:gd name="T23" fmla="*/ 185 h 194"/>
                <a:gd name="T24" fmla="*/ 55 w 279"/>
                <a:gd name="T25" fmla="*/ 194 h 194"/>
                <a:gd name="T26" fmla="*/ 55 w 279"/>
                <a:gd name="T27" fmla="*/ 162 h 194"/>
                <a:gd name="T28" fmla="*/ 0 w 279"/>
                <a:gd name="T29" fmla="*/ 125 h 194"/>
                <a:gd name="T30" fmla="*/ 8 w 279"/>
                <a:gd name="T31" fmla="*/ 92 h 194"/>
                <a:gd name="T32" fmla="*/ 0 w 279"/>
                <a:gd name="T33" fmla="*/ 83 h 194"/>
                <a:gd name="T34" fmla="*/ 38 w 279"/>
                <a:gd name="T35" fmla="*/ 42 h 194"/>
                <a:gd name="T36" fmla="*/ 38 w 279"/>
                <a:gd name="T37" fmla="*/ 4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9" h="194">
                  <a:moveTo>
                    <a:pt x="38" y="42"/>
                  </a:moveTo>
                  <a:lnTo>
                    <a:pt x="75" y="32"/>
                  </a:lnTo>
                  <a:lnTo>
                    <a:pt x="93" y="42"/>
                  </a:lnTo>
                  <a:lnTo>
                    <a:pt x="130" y="42"/>
                  </a:lnTo>
                  <a:lnTo>
                    <a:pt x="110" y="0"/>
                  </a:lnTo>
                  <a:lnTo>
                    <a:pt x="169" y="42"/>
                  </a:lnTo>
                  <a:lnTo>
                    <a:pt x="212" y="83"/>
                  </a:lnTo>
                  <a:lnTo>
                    <a:pt x="271" y="102"/>
                  </a:lnTo>
                  <a:lnTo>
                    <a:pt x="279" y="134"/>
                  </a:lnTo>
                  <a:lnTo>
                    <a:pt x="232" y="185"/>
                  </a:lnTo>
                  <a:lnTo>
                    <a:pt x="224" y="194"/>
                  </a:lnTo>
                  <a:lnTo>
                    <a:pt x="148" y="185"/>
                  </a:lnTo>
                  <a:lnTo>
                    <a:pt x="55" y="194"/>
                  </a:lnTo>
                  <a:lnTo>
                    <a:pt x="55" y="162"/>
                  </a:lnTo>
                  <a:lnTo>
                    <a:pt x="0" y="125"/>
                  </a:lnTo>
                  <a:lnTo>
                    <a:pt x="8" y="92"/>
                  </a:lnTo>
                  <a:lnTo>
                    <a:pt x="0" y="83"/>
                  </a:lnTo>
                  <a:lnTo>
                    <a:pt x="38" y="42"/>
                  </a:lnTo>
                  <a:lnTo>
                    <a:pt x="38" y="4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12" name="Freeform 86">
              <a:extLst>
                <a:ext uri="{FF2B5EF4-FFF2-40B4-BE49-F238E27FC236}">
                  <a16:creationId xmlns:a16="http://schemas.microsoft.com/office/drawing/2014/main" id="{6448CD02-694E-45E7-FAD0-E89E3256A7B9}"/>
                </a:ext>
              </a:extLst>
            </p:cNvPr>
            <p:cNvSpPr/>
            <p:nvPr/>
          </p:nvSpPr>
          <p:spPr bwMode="auto">
            <a:xfrm>
              <a:off x="6867473" y="2388135"/>
              <a:ext cx="725749" cy="497174"/>
            </a:xfrm>
            <a:custGeom>
              <a:avLst/>
              <a:gdLst>
                <a:gd name="T0" fmla="*/ 288 w 420"/>
                <a:gd name="T1" fmla="*/ 280 h 300"/>
                <a:gd name="T2" fmla="*/ 249 w 420"/>
                <a:gd name="T3" fmla="*/ 272 h 300"/>
                <a:gd name="T4" fmla="*/ 224 w 420"/>
                <a:gd name="T5" fmla="*/ 280 h 300"/>
                <a:gd name="T6" fmla="*/ 203 w 420"/>
                <a:gd name="T7" fmla="*/ 272 h 300"/>
                <a:gd name="T8" fmla="*/ 164 w 420"/>
                <a:gd name="T9" fmla="*/ 280 h 300"/>
                <a:gd name="T10" fmla="*/ 131 w 420"/>
                <a:gd name="T11" fmla="*/ 300 h 300"/>
                <a:gd name="T12" fmla="*/ 84 w 420"/>
                <a:gd name="T13" fmla="*/ 253 h 300"/>
                <a:gd name="T14" fmla="*/ 63 w 420"/>
                <a:gd name="T15" fmla="*/ 253 h 300"/>
                <a:gd name="T16" fmla="*/ 55 w 420"/>
                <a:gd name="T17" fmla="*/ 253 h 300"/>
                <a:gd name="T18" fmla="*/ 47 w 420"/>
                <a:gd name="T19" fmla="*/ 230 h 300"/>
                <a:gd name="T20" fmla="*/ 8 w 420"/>
                <a:gd name="T21" fmla="*/ 230 h 300"/>
                <a:gd name="T22" fmla="*/ 0 w 420"/>
                <a:gd name="T23" fmla="*/ 211 h 300"/>
                <a:gd name="T24" fmla="*/ 47 w 420"/>
                <a:gd name="T25" fmla="*/ 161 h 300"/>
                <a:gd name="T26" fmla="*/ 37 w 420"/>
                <a:gd name="T27" fmla="*/ 128 h 300"/>
                <a:gd name="T28" fmla="*/ 72 w 420"/>
                <a:gd name="T29" fmla="*/ 101 h 300"/>
                <a:gd name="T30" fmla="*/ 102 w 420"/>
                <a:gd name="T31" fmla="*/ 110 h 300"/>
                <a:gd name="T32" fmla="*/ 109 w 420"/>
                <a:gd name="T33" fmla="*/ 50 h 300"/>
                <a:gd name="T34" fmla="*/ 131 w 420"/>
                <a:gd name="T35" fmla="*/ 50 h 300"/>
                <a:gd name="T36" fmla="*/ 156 w 420"/>
                <a:gd name="T37" fmla="*/ 60 h 300"/>
                <a:gd name="T38" fmla="*/ 177 w 420"/>
                <a:gd name="T39" fmla="*/ 50 h 300"/>
                <a:gd name="T40" fmla="*/ 233 w 420"/>
                <a:gd name="T41" fmla="*/ 8 h 300"/>
                <a:gd name="T42" fmla="*/ 249 w 420"/>
                <a:gd name="T43" fmla="*/ 18 h 300"/>
                <a:gd name="T44" fmla="*/ 266 w 420"/>
                <a:gd name="T45" fmla="*/ 0 h 300"/>
                <a:gd name="T46" fmla="*/ 288 w 420"/>
                <a:gd name="T47" fmla="*/ 8 h 300"/>
                <a:gd name="T48" fmla="*/ 305 w 420"/>
                <a:gd name="T49" fmla="*/ 8 h 300"/>
                <a:gd name="T50" fmla="*/ 313 w 420"/>
                <a:gd name="T51" fmla="*/ 50 h 300"/>
                <a:gd name="T52" fmla="*/ 343 w 420"/>
                <a:gd name="T53" fmla="*/ 50 h 300"/>
                <a:gd name="T54" fmla="*/ 351 w 420"/>
                <a:gd name="T55" fmla="*/ 27 h 300"/>
                <a:gd name="T56" fmla="*/ 420 w 420"/>
                <a:gd name="T57" fmla="*/ 78 h 300"/>
                <a:gd name="T58" fmla="*/ 407 w 420"/>
                <a:gd name="T59" fmla="*/ 138 h 300"/>
                <a:gd name="T60" fmla="*/ 398 w 420"/>
                <a:gd name="T61" fmla="*/ 262 h 300"/>
                <a:gd name="T62" fmla="*/ 343 w 420"/>
                <a:gd name="T63" fmla="*/ 262 h 300"/>
                <a:gd name="T64" fmla="*/ 313 w 420"/>
                <a:gd name="T65" fmla="*/ 272 h 300"/>
                <a:gd name="T66" fmla="*/ 288 w 420"/>
                <a:gd name="T67" fmla="*/ 28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0" h="300">
                  <a:moveTo>
                    <a:pt x="288" y="280"/>
                  </a:moveTo>
                  <a:lnTo>
                    <a:pt x="249" y="272"/>
                  </a:lnTo>
                  <a:lnTo>
                    <a:pt x="224" y="280"/>
                  </a:lnTo>
                  <a:lnTo>
                    <a:pt x="203" y="272"/>
                  </a:lnTo>
                  <a:lnTo>
                    <a:pt x="164" y="280"/>
                  </a:lnTo>
                  <a:lnTo>
                    <a:pt x="131" y="300"/>
                  </a:lnTo>
                  <a:lnTo>
                    <a:pt x="84" y="253"/>
                  </a:lnTo>
                  <a:lnTo>
                    <a:pt x="63" y="253"/>
                  </a:lnTo>
                  <a:lnTo>
                    <a:pt x="55" y="253"/>
                  </a:lnTo>
                  <a:lnTo>
                    <a:pt x="47" y="230"/>
                  </a:lnTo>
                  <a:lnTo>
                    <a:pt x="8" y="230"/>
                  </a:lnTo>
                  <a:lnTo>
                    <a:pt x="0" y="211"/>
                  </a:lnTo>
                  <a:lnTo>
                    <a:pt x="47" y="161"/>
                  </a:lnTo>
                  <a:lnTo>
                    <a:pt x="37" y="128"/>
                  </a:lnTo>
                  <a:lnTo>
                    <a:pt x="72" y="101"/>
                  </a:lnTo>
                  <a:lnTo>
                    <a:pt x="102" y="110"/>
                  </a:lnTo>
                  <a:lnTo>
                    <a:pt x="109" y="50"/>
                  </a:lnTo>
                  <a:lnTo>
                    <a:pt x="131" y="50"/>
                  </a:lnTo>
                  <a:lnTo>
                    <a:pt x="156" y="60"/>
                  </a:lnTo>
                  <a:lnTo>
                    <a:pt x="177" y="50"/>
                  </a:lnTo>
                  <a:lnTo>
                    <a:pt x="233" y="8"/>
                  </a:lnTo>
                  <a:lnTo>
                    <a:pt x="249" y="18"/>
                  </a:lnTo>
                  <a:lnTo>
                    <a:pt x="266" y="0"/>
                  </a:lnTo>
                  <a:lnTo>
                    <a:pt x="288" y="8"/>
                  </a:lnTo>
                  <a:lnTo>
                    <a:pt x="305" y="8"/>
                  </a:lnTo>
                  <a:lnTo>
                    <a:pt x="313" y="50"/>
                  </a:lnTo>
                  <a:lnTo>
                    <a:pt x="343" y="50"/>
                  </a:lnTo>
                  <a:lnTo>
                    <a:pt x="351" y="27"/>
                  </a:lnTo>
                  <a:lnTo>
                    <a:pt x="420" y="78"/>
                  </a:lnTo>
                  <a:lnTo>
                    <a:pt x="407" y="138"/>
                  </a:lnTo>
                  <a:lnTo>
                    <a:pt x="398" y="262"/>
                  </a:lnTo>
                  <a:lnTo>
                    <a:pt x="343" y="262"/>
                  </a:lnTo>
                  <a:lnTo>
                    <a:pt x="313" y="272"/>
                  </a:lnTo>
                  <a:lnTo>
                    <a:pt x="288" y="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13" name="Freeform 87">
              <a:extLst>
                <a:ext uri="{FF2B5EF4-FFF2-40B4-BE49-F238E27FC236}">
                  <a16:creationId xmlns:a16="http://schemas.microsoft.com/office/drawing/2014/main" id="{B5F81C9F-794E-53BA-0B5D-2F396249C604}"/>
                </a:ext>
              </a:extLst>
            </p:cNvPr>
            <p:cNvSpPr/>
            <p:nvPr/>
          </p:nvSpPr>
          <p:spPr bwMode="auto">
            <a:xfrm>
              <a:off x="7555205" y="2570432"/>
              <a:ext cx="485560" cy="266817"/>
            </a:xfrm>
            <a:custGeom>
              <a:avLst/>
              <a:gdLst>
                <a:gd name="T0" fmla="*/ 124 w 281"/>
                <a:gd name="T1" fmla="*/ 152 h 161"/>
                <a:gd name="T2" fmla="*/ 0 w 281"/>
                <a:gd name="T3" fmla="*/ 152 h 161"/>
                <a:gd name="T4" fmla="*/ 9 w 281"/>
                <a:gd name="T5" fmla="*/ 28 h 161"/>
                <a:gd name="T6" fmla="*/ 47 w 281"/>
                <a:gd name="T7" fmla="*/ 18 h 161"/>
                <a:gd name="T8" fmla="*/ 55 w 281"/>
                <a:gd name="T9" fmla="*/ 18 h 161"/>
                <a:gd name="T10" fmla="*/ 77 w 281"/>
                <a:gd name="T11" fmla="*/ 0 h 161"/>
                <a:gd name="T12" fmla="*/ 85 w 281"/>
                <a:gd name="T13" fmla="*/ 10 h 161"/>
                <a:gd name="T14" fmla="*/ 94 w 281"/>
                <a:gd name="T15" fmla="*/ 0 h 161"/>
                <a:gd name="T16" fmla="*/ 94 w 281"/>
                <a:gd name="T17" fmla="*/ 10 h 161"/>
                <a:gd name="T18" fmla="*/ 132 w 281"/>
                <a:gd name="T19" fmla="*/ 10 h 161"/>
                <a:gd name="T20" fmla="*/ 149 w 281"/>
                <a:gd name="T21" fmla="*/ 18 h 161"/>
                <a:gd name="T22" fmla="*/ 170 w 281"/>
                <a:gd name="T23" fmla="*/ 0 h 161"/>
                <a:gd name="T24" fmla="*/ 187 w 281"/>
                <a:gd name="T25" fmla="*/ 0 h 161"/>
                <a:gd name="T26" fmla="*/ 217 w 281"/>
                <a:gd name="T27" fmla="*/ 0 h 161"/>
                <a:gd name="T28" fmla="*/ 226 w 281"/>
                <a:gd name="T29" fmla="*/ 18 h 161"/>
                <a:gd name="T30" fmla="*/ 263 w 281"/>
                <a:gd name="T31" fmla="*/ 18 h 161"/>
                <a:gd name="T32" fmla="*/ 272 w 281"/>
                <a:gd name="T33" fmla="*/ 18 h 161"/>
                <a:gd name="T34" fmla="*/ 281 w 281"/>
                <a:gd name="T35" fmla="*/ 41 h 161"/>
                <a:gd name="T36" fmla="*/ 281 w 281"/>
                <a:gd name="T37" fmla="*/ 101 h 161"/>
                <a:gd name="T38" fmla="*/ 263 w 281"/>
                <a:gd name="T39" fmla="*/ 111 h 161"/>
                <a:gd name="T40" fmla="*/ 242 w 281"/>
                <a:gd name="T41" fmla="*/ 120 h 161"/>
                <a:gd name="T42" fmla="*/ 242 w 281"/>
                <a:gd name="T43" fmla="*/ 161 h 161"/>
                <a:gd name="T44" fmla="*/ 124 w 281"/>
                <a:gd name="T45" fmla="*/ 152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1" h="161">
                  <a:moveTo>
                    <a:pt x="124" y="152"/>
                  </a:moveTo>
                  <a:lnTo>
                    <a:pt x="0" y="152"/>
                  </a:lnTo>
                  <a:lnTo>
                    <a:pt x="9" y="28"/>
                  </a:lnTo>
                  <a:lnTo>
                    <a:pt x="47" y="18"/>
                  </a:lnTo>
                  <a:lnTo>
                    <a:pt x="55" y="18"/>
                  </a:lnTo>
                  <a:lnTo>
                    <a:pt x="77" y="0"/>
                  </a:lnTo>
                  <a:lnTo>
                    <a:pt x="85" y="10"/>
                  </a:lnTo>
                  <a:lnTo>
                    <a:pt x="94" y="0"/>
                  </a:lnTo>
                  <a:lnTo>
                    <a:pt x="94" y="10"/>
                  </a:lnTo>
                  <a:lnTo>
                    <a:pt x="132" y="10"/>
                  </a:lnTo>
                  <a:lnTo>
                    <a:pt x="149" y="18"/>
                  </a:lnTo>
                  <a:lnTo>
                    <a:pt x="170" y="0"/>
                  </a:lnTo>
                  <a:lnTo>
                    <a:pt x="187" y="0"/>
                  </a:lnTo>
                  <a:lnTo>
                    <a:pt x="217" y="0"/>
                  </a:lnTo>
                  <a:lnTo>
                    <a:pt x="226" y="18"/>
                  </a:lnTo>
                  <a:lnTo>
                    <a:pt x="263" y="18"/>
                  </a:lnTo>
                  <a:lnTo>
                    <a:pt x="272" y="18"/>
                  </a:lnTo>
                  <a:lnTo>
                    <a:pt x="281" y="41"/>
                  </a:lnTo>
                  <a:lnTo>
                    <a:pt x="281" y="101"/>
                  </a:lnTo>
                  <a:lnTo>
                    <a:pt x="263" y="111"/>
                  </a:lnTo>
                  <a:lnTo>
                    <a:pt x="242" y="120"/>
                  </a:lnTo>
                  <a:lnTo>
                    <a:pt x="242" y="161"/>
                  </a:lnTo>
                  <a:lnTo>
                    <a:pt x="124" y="1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14" name="Freeform 88">
              <a:extLst>
                <a:ext uri="{FF2B5EF4-FFF2-40B4-BE49-F238E27FC236}">
                  <a16:creationId xmlns:a16="http://schemas.microsoft.com/office/drawing/2014/main" id="{130A5321-A568-2E21-3108-8311F0B0134D}"/>
                </a:ext>
              </a:extLst>
            </p:cNvPr>
            <p:cNvSpPr/>
            <p:nvPr/>
          </p:nvSpPr>
          <p:spPr bwMode="auto">
            <a:xfrm>
              <a:off x="6862286" y="2383164"/>
              <a:ext cx="725749" cy="497174"/>
            </a:xfrm>
            <a:custGeom>
              <a:avLst/>
              <a:gdLst>
                <a:gd name="T0" fmla="*/ 288 w 420"/>
                <a:gd name="T1" fmla="*/ 281 h 300"/>
                <a:gd name="T2" fmla="*/ 250 w 420"/>
                <a:gd name="T3" fmla="*/ 273 h 300"/>
                <a:gd name="T4" fmla="*/ 225 w 420"/>
                <a:gd name="T5" fmla="*/ 281 h 300"/>
                <a:gd name="T6" fmla="*/ 203 w 420"/>
                <a:gd name="T7" fmla="*/ 273 h 300"/>
                <a:gd name="T8" fmla="*/ 165 w 420"/>
                <a:gd name="T9" fmla="*/ 281 h 300"/>
                <a:gd name="T10" fmla="*/ 131 w 420"/>
                <a:gd name="T11" fmla="*/ 300 h 300"/>
                <a:gd name="T12" fmla="*/ 84 w 420"/>
                <a:gd name="T13" fmla="*/ 253 h 300"/>
                <a:gd name="T14" fmla="*/ 64 w 420"/>
                <a:gd name="T15" fmla="*/ 253 h 300"/>
                <a:gd name="T16" fmla="*/ 56 w 420"/>
                <a:gd name="T17" fmla="*/ 253 h 300"/>
                <a:gd name="T18" fmla="*/ 47 w 420"/>
                <a:gd name="T19" fmla="*/ 231 h 300"/>
                <a:gd name="T20" fmla="*/ 9 w 420"/>
                <a:gd name="T21" fmla="*/ 231 h 300"/>
                <a:gd name="T22" fmla="*/ 0 w 420"/>
                <a:gd name="T23" fmla="*/ 212 h 300"/>
                <a:gd name="T24" fmla="*/ 47 w 420"/>
                <a:gd name="T25" fmla="*/ 161 h 300"/>
                <a:gd name="T26" fmla="*/ 38 w 420"/>
                <a:gd name="T27" fmla="*/ 129 h 300"/>
                <a:gd name="T28" fmla="*/ 72 w 420"/>
                <a:gd name="T29" fmla="*/ 101 h 300"/>
                <a:gd name="T30" fmla="*/ 102 w 420"/>
                <a:gd name="T31" fmla="*/ 111 h 300"/>
                <a:gd name="T32" fmla="*/ 110 w 420"/>
                <a:gd name="T33" fmla="*/ 51 h 300"/>
                <a:gd name="T34" fmla="*/ 131 w 420"/>
                <a:gd name="T35" fmla="*/ 51 h 300"/>
                <a:gd name="T36" fmla="*/ 156 w 420"/>
                <a:gd name="T37" fmla="*/ 60 h 300"/>
                <a:gd name="T38" fmla="*/ 178 w 420"/>
                <a:gd name="T39" fmla="*/ 51 h 300"/>
                <a:gd name="T40" fmla="*/ 233 w 420"/>
                <a:gd name="T41" fmla="*/ 9 h 300"/>
                <a:gd name="T42" fmla="*/ 250 w 420"/>
                <a:gd name="T43" fmla="*/ 18 h 300"/>
                <a:gd name="T44" fmla="*/ 267 w 420"/>
                <a:gd name="T45" fmla="*/ 0 h 300"/>
                <a:gd name="T46" fmla="*/ 288 w 420"/>
                <a:gd name="T47" fmla="*/ 9 h 300"/>
                <a:gd name="T48" fmla="*/ 305 w 420"/>
                <a:gd name="T49" fmla="*/ 9 h 300"/>
                <a:gd name="T50" fmla="*/ 314 w 420"/>
                <a:gd name="T51" fmla="*/ 51 h 300"/>
                <a:gd name="T52" fmla="*/ 344 w 420"/>
                <a:gd name="T53" fmla="*/ 51 h 300"/>
                <a:gd name="T54" fmla="*/ 352 w 420"/>
                <a:gd name="T55" fmla="*/ 28 h 300"/>
                <a:gd name="T56" fmla="*/ 420 w 420"/>
                <a:gd name="T57" fmla="*/ 78 h 300"/>
                <a:gd name="T58" fmla="*/ 407 w 420"/>
                <a:gd name="T59" fmla="*/ 138 h 300"/>
                <a:gd name="T60" fmla="*/ 399 w 420"/>
                <a:gd name="T61" fmla="*/ 263 h 300"/>
                <a:gd name="T62" fmla="*/ 344 w 420"/>
                <a:gd name="T63" fmla="*/ 263 h 300"/>
                <a:gd name="T64" fmla="*/ 314 w 420"/>
                <a:gd name="T65" fmla="*/ 273 h 300"/>
                <a:gd name="T66" fmla="*/ 288 w 420"/>
                <a:gd name="T67" fmla="*/ 281 h 300"/>
                <a:gd name="T68" fmla="*/ 288 w 420"/>
                <a:gd name="T69" fmla="*/ 281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0" h="300">
                  <a:moveTo>
                    <a:pt x="288" y="281"/>
                  </a:moveTo>
                  <a:lnTo>
                    <a:pt x="250" y="273"/>
                  </a:lnTo>
                  <a:lnTo>
                    <a:pt x="225" y="281"/>
                  </a:lnTo>
                  <a:lnTo>
                    <a:pt x="203" y="273"/>
                  </a:lnTo>
                  <a:lnTo>
                    <a:pt x="165" y="281"/>
                  </a:lnTo>
                  <a:lnTo>
                    <a:pt x="131" y="300"/>
                  </a:lnTo>
                  <a:lnTo>
                    <a:pt x="84" y="253"/>
                  </a:lnTo>
                  <a:lnTo>
                    <a:pt x="64" y="253"/>
                  </a:lnTo>
                  <a:lnTo>
                    <a:pt x="56" y="253"/>
                  </a:lnTo>
                  <a:lnTo>
                    <a:pt x="47" y="231"/>
                  </a:lnTo>
                  <a:lnTo>
                    <a:pt x="9" y="231"/>
                  </a:lnTo>
                  <a:lnTo>
                    <a:pt x="0" y="212"/>
                  </a:lnTo>
                  <a:lnTo>
                    <a:pt x="47" y="161"/>
                  </a:lnTo>
                  <a:lnTo>
                    <a:pt x="38" y="129"/>
                  </a:lnTo>
                  <a:lnTo>
                    <a:pt x="72" y="101"/>
                  </a:lnTo>
                  <a:lnTo>
                    <a:pt x="102" y="111"/>
                  </a:lnTo>
                  <a:lnTo>
                    <a:pt x="110" y="51"/>
                  </a:lnTo>
                  <a:lnTo>
                    <a:pt x="131" y="51"/>
                  </a:lnTo>
                  <a:lnTo>
                    <a:pt x="156" y="60"/>
                  </a:lnTo>
                  <a:lnTo>
                    <a:pt x="178" y="51"/>
                  </a:lnTo>
                  <a:lnTo>
                    <a:pt x="233" y="9"/>
                  </a:lnTo>
                  <a:lnTo>
                    <a:pt x="250" y="18"/>
                  </a:lnTo>
                  <a:lnTo>
                    <a:pt x="267" y="0"/>
                  </a:lnTo>
                  <a:lnTo>
                    <a:pt x="288" y="9"/>
                  </a:lnTo>
                  <a:lnTo>
                    <a:pt x="305" y="9"/>
                  </a:lnTo>
                  <a:lnTo>
                    <a:pt x="314" y="51"/>
                  </a:lnTo>
                  <a:lnTo>
                    <a:pt x="344" y="51"/>
                  </a:lnTo>
                  <a:lnTo>
                    <a:pt x="352" y="28"/>
                  </a:lnTo>
                  <a:lnTo>
                    <a:pt x="420" y="78"/>
                  </a:lnTo>
                  <a:lnTo>
                    <a:pt x="407" y="138"/>
                  </a:lnTo>
                  <a:lnTo>
                    <a:pt x="399" y="263"/>
                  </a:lnTo>
                  <a:lnTo>
                    <a:pt x="344" y="263"/>
                  </a:lnTo>
                  <a:lnTo>
                    <a:pt x="314" y="273"/>
                  </a:lnTo>
                  <a:lnTo>
                    <a:pt x="288" y="281"/>
                  </a:lnTo>
                  <a:lnTo>
                    <a:pt x="288" y="28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15" name="Freeform 89">
              <a:extLst>
                <a:ext uri="{FF2B5EF4-FFF2-40B4-BE49-F238E27FC236}">
                  <a16:creationId xmlns:a16="http://schemas.microsoft.com/office/drawing/2014/main" id="{C0EE48E6-C783-9332-AF44-54BD7053823D}"/>
                </a:ext>
              </a:extLst>
            </p:cNvPr>
            <p:cNvSpPr/>
            <p:nvPr/>
          </p:nvSpPr>
          <p:spPr bwMode="auto">
            <a:xfrm>
              <a:off x="7551747" y="2567118"/>
              <a:ext cx="483834" cy="265159"/>
            </a:xfrm>
            <a:custGeom>
              <a:avLst/>
              <a:gdLst>
                <a:gd name="T0" fmla="*/ 123 w 280"/>
                <a:gd name="T1" fmla="*/ 152 h 160"/>
                <a:gd name="T2" fmla="*/ 0 w 280"/>
                <a:gd name="T3" fmla="*/ 152 h 160"/>
                <a:gd name="T4" fmla="*/ 8 w 280"/>
                <a:gd name="T5" fmla="*/ 27 h 160"/>
                <a:gd name="T6" fmla="*/ 47 w 280"/>
                <a:gd name="T7" fmla="*/ 18 h 160"/>
                <a:gd name="T8" fmla="*/ 55 w 280"/>
                <a:gd name="T9" fmla="*/ 18 h 160"/>
                <a:gd name="T10" fmla="*/ 76 w 280"/>
                <a:gd name="T11" fmla="*/ 0 h 160"/>
                <a:gd name="T12" fmla="*/ 85 w 280"/>
                <a:gd name="T13" fmla="*/ 9 h 160"/>
                <a:gd name="T14" fmla="*/ 93 w 280"/>
                <a:gd name="T15" fmla="*/ 0 h 160"/>
                <a:gd name="T16" fmla="*/ 93 w 280"/>
                <a:gd name="T17" fmla="*/ 9 h 160"/>
                <a:gd name="T18" fmla="*/ 132 w 280"/>
                <a:gd name="T19" fmla="*/ 9 h 160"/>
                <a:gd name="T20" fmla="*/ 148 w 280"/>
                <a:gd name="T21" fmla="*/ 18 h 160"/>
                <a:gd name="T22" fmla="*/ 170 w 280"/>
                <a:gd name="T23" fmla="*/ 0 h 160"/>
                <a:gd name="T24" fmla="*/ 187 w 280"/>
                <a:gd name="T25" fmla="*/ 0 h 160"/>
                <a:gd name="T26" fmla="*/ 217 w 280"/>
                <a:gd name="T27" fmla="*/ 0 h 160"/>
                <a:gd name="T28" fmla="*/ 225 w 280"/>
                <a:gd name="T29" fmla="*/ 18 h 160"/>
                <a:gd name="T30" fmla="*/ 262 w 280"/>
                <a:gd name="T31" fmla="*/ 18 h 160"/>
                <a:gd name="T32" fmla="*/ 272 w 280"/>
                <a:gd name="T33" fmla="*/ 18 h 160"/>
                <a:gd name="T34" fmla="*/ 280 w 280"/>
                <a:gd name="T35" fmla="*/ 41 h 160"/>
                <a:gd name="T36" fmla="*/ 280 w 280"/>
                <a:gd name="T37" fmla="*/ 101 h 160"/>
                <a:gd name="T38" fmla="*/ 262 w 280"/>
                <a:gd name="T39" fmla="*/ 110 h 160"/>
                <a:gd name="T40" fmla="*/ 242 w 280"/>
                <a:gd name="T41" fmla="*/ 120 h 160"/>
                <a:gd name="T42" fmla="*/ 242 w 280"/>
                <a:gd name="T43" fmla="*/ 160 h 160"/>
                <a:gd name="T44" fmla="*/ 123 w 280"/>
                <a:gd name="T45" fmla="*/ 152 h 160"/>
                <a:gd name="T46" fmla="*/ 123 w 280"/>
                <a:gd name="T47" fmla="*/ 15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0" h="160">
                  <a:moveTo>
                    <a:pt x="123" y="152"/>
                  </a:moveTo>
                  <a:lnTo>
                    <a:pt x="0" y="152"/>
                  </a:lnTo>
                  <a:lnTo>
                    <a:pt x="8" y="27"/>
                  </a:lnTo>
                  <a:lnTo>
                    <a:pt x="47" y="18"/>
                  </a:lnTo>
                  <a:lnTo>
                    <a:pt x="55" y="18"/>
                  </a:lnTo>
                  <a:lnTo>
                    <a:pt x="76" y="0"/>
                  </a:lnTo>
                  <a:lnTo>
                    <a:pt x="85" y="9"/>
                  </a:lnTo>
                  <a:lnTo>
                    <a:pt x="93" y="0"/>
                  </a:lnTo>
                  <a:lnTo>
                    <a:pt x="93" y="9"/>
                  </a:lnTo>
                  <a:lnTo>
                    <a:pt x="132" y="9"/>
                  </a:lnTo>
                  <a:lnTo>
                    <a:pt x="148" y="18"/>
                  </a:lnTo>
                  <a:lnTo>
                    <a:pt x="170" y="0"/>
                  </a:lnTo>
                  <a:lnTo>
                    <a:pt x="187" y="0"/>
                  </a:lnTo>
                  <a:lnTo>
                    <a:pt x="217" y="0"/>
                  </a:lnTo>
                  <a:lnTo>
                    <a:pt x="225" y="18"/>
                  </a:lnTo>
                  <a:lnTo>
                    <a:pt x="262" y="18"/>
                  </a:lnTo>
                  <a:lnTo>
                    <a:pt x="272" y="18"/>
                  </a:lnTo>
                  <a:lnTo>
                    <a:pt x="280" y="41"/>
                  </a:lnTo>
                  <a:lnTo>
                    <a:pt x="280" y="101"/>
                  </a:lnTo>
                  <a:lnTo>
                    <a:pt x="262" y="110"/>
                  </a:lnTo>
                  <a:lnTo>
                    <a:pt x="242" y="120"/>
                  </a:lnTo>
                  <a:lnTo>
                    <a:pt x="242" y="160"/>
                  </a:lnTo>
                  <a:lnTo>
                    <a:pt x="123" y="152"/>
                  </a:lnTo>
                  <a:lnTo>
                    <a:pt x="123" y="15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16" name="Freeform 90">
              <a:extLst>
                <a:ext uri="{FF2B5EF4-FFF2-40B4-BE49-F238E27FC236}">
                  <a16:creationId xmlns:a16="http://schemas.microsoft.com/office/drawing/2014/main" id="{41FE5165-D7C8-2129-88E4-F6107156E7C6}"/>
                </a:ext>
              </a:extLst>
            </p:cNvPr>
            <p:cNvSpPr/>
            <p:nvPr/>
          </p:nvSpPr>
          <p:spPr bwMode="auto">
            <a:xfrm>
              <a:off x="7378952" y="3425571"/>
              <a:ext cx="527031" cy="565121"/>
            </a:xfrm>
            <a:custGeom>
              <a:avLst/>
              <a:gdLst>
                <a:gd name="T0" fmla="*/ 76 w 305"/>
                <a:gd name="T1" fmla="*/ 272 h 341"/>
                <a:gd name="T2" fmla="*/ 9 w 305"/>
                <a:gd name="T3" fmla="*/ 313 h 341"/>
                <a:gd name="T4" fmla="*/ 0 w 305"/>
                <a:gd name="T5" fmla="*/ 290 h 341"/>
                <a:gd name="T6" fmla="*/ 9 w 305"/>
                <a:gd name="T7" fmla="*/ 272 h 341"/>
                <a:gd name="T8" fmla="*/ 0 w 305"/>
                <a:gd name="T9" fmla="*/ 249 h 341"/>
                <a:gd name="T10" fmla="*/ 9 w 305"/>
                <a:gd name="T11" fmla="*/ 249 h 341"/>
                <a:gd name="T12" fmla="*/ 29 w 305"/>
                <a:gd name="T13" fmla="*/ 230 h 341"/>
                <a:gd name="T14" fmla="*/ 29 w 305"/>
                <a:gd name="T15" fmla="*/ 170 h 341"/>
                <a:gd name="T16" fmla="*/ 47 w 305"/>
                <a:gd name="T17" fmla="*/ 120 h 341"/>
                <a:gd name="T18" fmla="*/ 84 w 305"/>
                <a:gd name="T19" fmla="*/ 101 h 341"/>
                <a:gd name="T20" fmla="*/ 64 w 305"/>
                <a:gd name="T21" fmla="*/ 88 h 341"/>
                <a:gd name="T22" fmla="*/ 47 w 305"/>
                <a:gd name="T23" fmla="*/ 101 h 341"/>
                <a:gd name="T24" fmla="*/ 64 w 305"/>
                <a:gd name="T25" fmla="*/ 70 h 341"/>
                <a:gd name="T26" fmla="*/ 64 w 305"/>
                <a:gd name="T27" fmla="*/ 0 h 341"/>
                <a:gd name="T28" fmla="*/ 169 w 305"/>
                <a:gd name="T29" fmla="*/ 10 h 341"/>
                <a:gd name="T30" fmla="*/ 186 w 305"/>
                <a:gd name="T31" fmla="*/ 70 h 341"/>
                <a:gd name="T32" fmla="*/ 178 w 305"/>
                <a:gd name="T33" fmla="*/ 70 h 341"/>
                <a:gd name="T34" fmla="*/ 224 w 305"/>
                <a:gd name="T35" fmla="*/ 110 h 341"/>
                <a:gd name="T36" fmla="*/ 241 w 305"/>
                <a:gd name="T37" fmla="*/ 170 h 341"/>
                <a:gd name="T38" fmla="*/ 305 w 305"/>
                <a:gd name="T39" fmla="*/ 212 h 341"/>
                <a:gd name="T40" fmla="*/ 186 w 305"/>
                <a:gd name="T41" fmla="*/ 313 h 341"/>
                <a:gd name="T42" fmla="*/ 131 w 305"/>
                <a:gd name="T43" fmla="*/ 341 h 341"/>
                <a:gd name="T44" fmla="*/ 76 w 305"/>
                <a:gd name="T45" fmla="*/ 272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5" h="341">
                  <a:moveTo>
                    <a:pt x="76" y="272"/>
                  </a:moveTo>
                  <a:lnTo>
                    <a:pt x="9" y="313"/>
                  </a:lnTo>
                  <a:lnTo>
                    <a:pt x="0" y="290"/>
                  </a:lnTo>
                  <a:lnTo>
                    <a:pt x="9" y="272"/>
                  </a:lnTo>
                  <a:lnTo>
                    <a:pt x="0" y="249"/>
                  </a:lnTo>
                  <a:lnTo>
                    <a:pt x="9" y="249"/>
                  </a:lnTo>
                  <a:lnTo>
                    <a:pt x="29" y="230"/>
                  </a:lnTo>
                  <a:lnTo>
                    <a:pt x="29" y="170"/>
                  </a:lnTo>
                  <a:lnTo>
                    <a:pt x="47" y="120"/>
                  </a:lnTo>
                  <a:lnTo>
                    <a:pt x="84" y="101"/>
                  </a:lnTo>
                  <a:lnTo>
                    <a:pt x="64" y="88"/>
                  </a:lnTo>
                  <a:lnTo>
                    <a:pt x="47" y="101"/>
                  </a:lnTo>
                  <a:lnTo>
                    <a:pt x="64" y="70"/>
                  </a:lnTo>
                  <a:lnTo>
                    <a:pt x="64" y="0"/>
                  </a:lnTo>
                  <a:lnTo>
                    <a:pt x="169" y="10"/>
                  </a:lnTo>
                  <a:lnTo>
                    <a:pt x="186" y="70"/>
                  </a:lnTo>
                  <a:lnTo>
                    <a:pt x="178" y="70"/>
                  </a:lnTo>
                  <a:lnTo>
                    <a:pt x="224" y="110"/>
                  </a:lnTo>
                  <a:lnTo>
                    <a:pt x="241" y="170"/>
                  </a:lnTo>
                  <a:lnTo>
                    <a:pt x="305" y="212"/>
                  </a:lnTo>
                  <a:lnTo>
                    <a:pt x="186" y="313"/>
                  </a:lnTo>
                  <a:lnTo>
                    <a:pt x="131" y="341"/>
                  </a:lnTo>
                  <a:lnTo>
                    <a:pt x="76" y="2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17" name="Freeform 91">
              <a:extLst>
                <a:ext uri="{FF2B5EF4-FFF2-40B4-BE49-F238E27FC236}">
                  <a16:creationId xmlns:a16="http://schemas.microsoft.com/office/drawing/2014/main" id="{44243DF9-F717-9CBD-9D77-96D33D6D8B11}"/>
                </a:ext>
              </a:extLst>
            </p:cNvPr>
            <p:cNvSpPr/>
            <p:nvPr/>
          </p:nvSpPr>
          <p:spPr bwMode="auto">
            <a:xfrm>
              <a:off x="8427831" y="3791820"/>
              <a:ext cx="673909" cy="420939"/>
            </a:xfrm>
            <a:custGeom>
              <a:avLst/>
              <a:gdLst>
                <a:gd name="T0" fmla="*/ 93 w 390"/>
                <a:gd name="T1" fmla="*/ 254 h 254"/>
                <a:gd name="T2" fmla="*/ 148 w 390"/>
                <a:gd name="T3" fmla="*/ 194 h 254"/>
                <a:gd name="T4" fmla="*/ 127 w 390"/>
                <a:gd name="T5" fmla="*/ 144 h 254"/>
                <a:gd name="T6" fmla="*/ 109 w 390"/>
                <a:gd name="T7" fmla="*/ 120 h 254"/>
                <a:gd name="T8" fmla="*/ 127 w 390"/>
                <a:gd name="T9" fmla="*/ 92 h 254"/>
                <a:gd name="T10" fmla="*/ 101 w 390"/>
                <a:gd name="T11" fmla="*/ 79 h 254"/>
                <a:gd name="T12" fmla="*/ 93 w 390"/>
                <a:gd name="T13" fmla="*/ 51 h 254"/>
                <a:gd name="T14" fmla="*/ 46 w 390"/>
                <a:gd name="T15" fmla="*/ 69 h 254"/>
                <a:gd name="T16" fmla="*/ 7 w 390"/>
                <a:gd name="T17" fmla="*/ 51 h 254"/>
                <a:gd name="T18" fmla="*/ 0 w 390"/>
                <a:gd name="T19" fmla="*/ 27 h 254"/>
                <a:gd name="T20" fmla="*/ 34 w 390"/>
                <a:gd name="T21" fmla="*/ 27 h 254"/>
                <a:gd name="T22" fmla="*/ 54 w 390"/>
                <a:gd name="T23" fmla="*/ 19 h 254"/>
                <a:gd name="T24" fmla="*/ 109 w 390"/>
                <a:gd name="T25" fmla="*/ 9 h 254"/>
                <a:gd name="T26" fmla="*/ 136 w 390"/>
                <a:gd name="T27" fmla="*/ 0 h 254"/>
                <a:gd name="T28" fmla="*/ 203 w 390"/>
                <a:gd name="T29" fmla="*/ 9 h 254"/>
                <a:gd name="T30" fmla="*/ 241 w 390"/>
                <a:gd name="T31" fmla="*/ 9 h 254"/>
                <a:gd name="T32" fmla="*/ 266 w 390"/>
                <a:gd name="T33" fmla="*/ 19 h 254"/>
                <a:gd name="T34" fmla="*/ 288 w 390"/>
                <a:gd name="T35" fmla="*/ 9 h 254"/>
                <a:gd name="T36" fmla="*/ 301 w 390"/>
                <a:gd name="T37" fmla="*/ 26 h 254"/>
                <a:gd name="T38" fmla="*/ 313 w 390"/>
                <a:gd name="T39" fmla="*/ 42 h 254"/>
                <a:gd name="T40" fmla="*/ 313 w 390"/>
                <a:gd name="T41" fmla="*/ 79 h 254"/>
                <a:gd name="T42" fmla="*/ 352 w 390"/>
                <a:gd name="T43" fmla="*/ 79 h 254"/>
                <a:gd name="T44" fmla="*/ 390 w 390"/>
                <a:gd name="T45" fmla="*/ 92 h 254"/>
                <a:gd name="T46" fmla="*/ 313 w 390"/>
                <a:gd name="T47" fmla="*/ 129 h 254"/>
                <a:gd name="T48" fmla="*/ 305 w 390"/>
                <a:gd name="T49" fmla="*/ 152 h 254"/>
                <a:gd name="T50" fmla="*/ 313 w 390"/>
                <a:gd name="T51" fmla="*/ 180 h 254"/>
                <a:gd name="T52" fmla="*/ 275 w 390"/>
                <a:gd name="T53" fmla="*/ 222 h 254"/>
                <a:gd name="T54" fmla="*/ 288 w 390"/>
                <a:gd name="T55" fmla="*/ 254 h 254"/>
                <a:gd name="T56" fmla="*/ 275 w 390"/>
                <a:gd name="T57" fmla="*/ 240 h 254"/>
                <a:gd name="T58" fmla="*/ 241 w 390"/>
                <a:gd name="T59" fmla="*/ 254 h 254"/>
                <a:gd name="T60" fmla="*/ 93 w 390"/>
                <a:gd name="T6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90" h="254">
                  <a:moveTo>
                    <a:pt x="93" y="254"/>
                  </a:moveTo>
                  <a:lnTo>
                    <a:pt x="148" y="194"/>
                  </a:lnTo>
                  <a:lnTo>
                    <a:pt x="127" y="144"/>
                  </a:lnTo>
                  <a:lnTo>
                    <a:pt x="109" y="120"/>
                  </a:lnTo>
                  <a:lnTo>
                    <a:pt x="127" y="92"/>
                  </a:lnTo>
                  <a:lnTo>
                    <a:pt x="101" y="79"/>
                  </a:lnTo>
                  <a:lnTo>
                    <a:pt x="93" y="51"/>
                  </a:lnTo>
                  <a:lnTo>
                    <a:pt x="46" y="69"/>
                  </a:lnTo>
                  <a:lnTo>
                    <a:pt x="7" y="51"/>
                  </a:lnTo>
                  <a:lnTo>
                    <a:pt x="0" y="27"/>
                  </a:lnTo>
                  <a:lnTo>
                    <a:pt x="34" y="27"/>
                  </a:lnTo>
                  <a:lnTo>
                    <a:pt x="54" y="19"/>
                  </a:lnTo>
                  <a:lnTo>
                    <a:pt x="109" y="9"/>
                  </a:lnTo>
                  <a:lnTo>
                    <a:pt x="136" y="0"/>
                  </a:lnTo>
                  <a:lnTo>
                    <a:pt x="203" y="9"/>
                  </a:lnTo>
                  <a:lnTo>
                    <a:pt x="241" y="9"/>
                  </a:lnTo>
                  <a:lnTo>
                    <a:pt x="266" y="19"/>
                  </a:lnTo>
                  <a:lnTo>
                    <a:pt x="288" y="9"/>
                  </a:lnTo>
                  <a:lnTo>
                    <a:pt x="301" y="26"/>
                  </a:lnTo>
                  <a:lnTo>
                    <a:pt x="313" y="42"/>
                  </a:lnTo>
                  <a:lnTo>
                    <a:pt x="313" y="79"/>
                  </a:lnTo>
                  <a:lnTo>
                    <a:pt x="352" y="79"/>
                  </a:lnTo>
                  <a:lnTo>
                    <a:pt x="390" y="92"/>
                  </a:lnTo>
                  <a:lnTo>
                    <a:pt x="313" y="129"/>
                  </a:lnTo>
                  <a:lnTo>
                    <a:pt x="305" y="152"/>
                  </a:lnTo>
                  <a:lnTo>
                    <a:pt x="313" y="180"/>
                  </a:lnTo>
                  <a:lnTo>
                    <a:pt x="275" y="222"/>
                  </a:lnTo>
                  <a:lnTo>
                    <a:pt x="288" y="254"/>
                  </a:lnTo>
                  <a:lnTo>
                    <a:pt x="275" y="240"/>
                  </a:lnTo>
                  <a:lnTo>
                    <a:pt x="241" y="254"/>
                  </a:lnTo>
                  <a:lnTo>
                    <a:pt x="93" y="2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18" name="Freeform 92">
              <a:extLst>
                <a:ext uri="{FF2B5EF4-FFF2-40B4-BE49-F238E27FC236}">
                  <a16:creationId xmlns:a16="http://schemas.microsoft.com/office/drawing/2014/main" id="{22BA8F99-002E-2A37-7A0B-4C7A27846F09}"/>
                </a:ext>
              </a:extLst>
            </p:cNvPr>
            <p:cNvSpPr/>
            <p:nvPr/>
          </p:nvSpPr>
          <p:spPr bwMode="auto">
            <a:xfrm>
              <a:off x="7375493" y="3422253"/>
              <a:ext cx="525305" cy="563463"/>
            </a:xfrm>
            <a:custGeom>
              <a:avLst/>
              <a:gdLst>
                <a:gd name="T0" fmla="*/ 75 w 304"/>
                <a:gd name="T1" fmla="*/ 272 h 340"/>
                <a:gd name="T2" fmla="*/ 8 w 304"/>
                <a:gd name="T3" fmla="*/ 313 h 340"/>
                <a:gd name="T4" fmla="*/ 0 w 304"/>
                <a:gd name="T5" fmla="*/ 290 h 340"/>
                <a:gd name="T6" fmla="*/ 8 w 304"/>
                <a:gd name="T7" fmla="*/ 272 h 340"/>
                <a:gd name="T8" fmla="*/ 0 w 304"/>
                <a:gd name="T9" fmla="*/ 249 h 340"/>
                <a:gd name="T10" fmla="*/ 8 w 304"/>
                <a:gd name="T11" fmla="*/ 249 h 340"/>
                <a:gd name="T12" fmla="*/ 29 w 304"/>
                <a:gd name="T13" fmla="*/ 230 h 340"/>
                <a:gd name="T14" fmla="*/ 29 w 304"/>
                <a:gd name="T15" fmla="*/ 170 h 340"/>
                <a:gd name="T16" fmla="*/ 47 w 304"/>
                <a:gd name="T17" fmla="*/ 119 h 340"/>
                <a:gd name="T18" fmla="*/ 84 w 304"/>
                <a:gd name="T19" fmla="*/ 100 h 340"/>
                <a:gd name="T20" fmla="*/ 63 w 304"/>
                <a:gd name="T21" fmla="*/ 87 h 340"/>
                <a:gd name="T22" fmla="*/ 47 w 304"/>
                <a:gd name="T23" fmla="*/ 100 h 340"/>
                <a:gd name="T24" fmla="*/ 63 w 304"/>
                <a:gd name="T25" fmla="*/ 69 h 340"/>
                <a:gd name="T26" fmla="*/ 63 w 304"/>
                <a:gd name="T27" fmla="*/ 0 h 340"/>
                <a:gd name="T28" fmla="*/ 169 w 304"/>
                <a:gd name="T29" fmla="*/ 9 h 340"/>
                <a:gd name="T30" fmla="*/ 186 w 304"/>
                <a:gd name="T31" fmla="*/ 69 h 340"/>
                <a:gd name="T32" fmla="*/ 177 w 304"/>
                <a:gd name="T33" fmla="*/ 69 h 340"/>
                <a:gd name="T34" fmla="*/ 224 w 304"/>
                <a:gd name="T35" fmla="*/ 110 h 340"/>
                <a:gd name="T36" fmla="*/ 241 w 304"/>
                <a:gd name="T37" fmla="*/ 170 h 340"/>
                <a:gd name="T38" fmla="*/ 304 w 304"/>
                <a:gd name="T39" fmla="*/ 212 h 340"/>
                <a:gd name="T40" fmla="*/ 186 w 304"/>
                <a:gd name="T41" fmla="*/ 313 h 340"/>
                <a:gd name="T42" fmla="*/ 131 w 304"/>
                <a:gd name="T43" fmla="*/ 340 h 340"/>
                <a:gd name="T44" fmla="*/ 75 w 304"/>
                <a:gd name="T45" fmla="*/ 272 h 340"/>
                <a:gd name="T46" fmla="*/ 75 w 304"/>
                <a:gd name="T47" fmla="*/ 27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4" h="340">
                  <a:moveTo>
                    <a:pt x="75" y="272"/>
                  </a:moveTo>
                  <a:lnTo>
                    <a:pt x="8" y="313"/>
                  </a:lnTo>
                  <a:lnTo>
                    <a:pt x="0" y="290"/>
                  </a:lnTo>
                  <a:lnTo>
                    <a:pt x="8" y="272"/>
                  </a:lnTo>
                  <a:lnTo>
                    <a:pt x="0" y="249"/>
                  </a:lnTo>
                  <a:lnTo>
                    <a:pt x="8" y="249"/>
                  </a:lnTo>
                  <a:lnTo>
                    <a:pt x="29" y="230"/>
                  </a:lnTo>
                  <a:lnTo>
                    <a:pt x="29" y="170"/>
                  </a:lnTo>
                  <a:lnTo>
                    <a:pt x="47" y="119"/>
                  </a:lnTo>
                  <a:lnTo>
                    <a:pt x="84" y="100"/>
                  </a:lnTo>
                  <a:lnTo>
                    <a:pt x="63" y="87"/>
                  </a:lnTo>
                  <a:lnTo>
                    <a:pt x="47" y="100"/>
                  </a:lnTo>
                  <a:lnTo>
                    <a:pt x="63" y="69"/>
                  </a:lnTo>
                  <a:lnTo>
                    <a:pt x="63" y="0"/>
                  </a:lnTo>
                  <a:lnTo>
                    <a:pt x="169" y="9"/>
                  </a:lnTo>
                  <a:lnTo>
                    <a:pt x="186" y="69"/>
                  </a:lnTo>
                  <a:lnTo>
                    <a:pt x="177" y="69"/>
                  </a:lnTo>
                  <a:lnTo>
                    <a:pt x="224" y="110"/>
                  </a:lnTo>
                  <a:lnTo>
                    <a:pt x="241" y="170"/>
                  </a:lnTo>
                  <a:lnTo>
                    <a:pt x="304" y="212"/>
                  </a:lnTo>
                  <a:lnTo>
                    <a:pt x="186" y="313"/>
                  </a:lnTo>
                  <a:lnTo>
                    <a:pt x="131" y="340"/>
                  </a:lnTo>
                  <a:lnTo>
                    <a:pt x="75" y="272"/>
                  </a:lnTo>
                  <a:lnTo>
                    <a:pt x="75" y="27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19" name="Freeform 93">
              <a:extLst>
                <a:ext uri="{FF2B5EF4-FFF2-40B4-BE49-F238E27FC236}">
                  <a16:creationId xmlns:a16="http://schemas.microsoft.com/office/drawing/2014/main" id="{A2B8EC40-9B8A-3493-049E-443DA83B5DC3}"/>
                </a:ext>
              </a:extLst>
            </p:cNvPr>
            <p:cNvSpPr/>
            <p:nvPr/>
          </p:nvSpPr>
          <p:spPr bwMode="auto">
            <a:xfrm>
              <a:off x="8424373" y="3786851"/>
              <a:ext cx="673909" cy="422597"/>
            </a:xfrm>
            <a:custGeom>
              <a:avLst/>
              <a:gdLst>
                <a:gd name="T0" fmla="*/ 92 w 390"/>
                <a:gd name="T1" fmla="*/ 255 h 255"/>
                <a:gd name="T2" fmla="*/ 147 w 390"/>
                <a:gd name="T3" fmla="*/ 195 h 255"/>
                <a:gd name="T4" fmla="*/ 127 w 390"/>
                <a:gd name="T5" fmla="*/ 144 h 255"/>
                <a:gd name="T6" fmla="*/ 109 w 390"/>
                <a:gd name="T7" fmla="*/ 120 h 255"/>
                <a:gd name="T8" fmla="*/ 127 w 390"/>
                <a:gd name="T9" fmla="*/ 93 h 255"/>
                <a:gd name="T10" fmla="*/ 101 w 390"/>
                <a:gd name="T11" fmla="*/ 79 h 255"/>
                <a:gd name="T12" fmla="*/ 92 w 390"/>
                <a:gd name="T13" fmla="*/ 52 h 255"/>
                <a:gd name="T14" fmla="*/ 45 w 390"/>
                <a:gd name="T15" fmla="*/ 70 h 255"/>
                <a:gd name="T16" fmla="*/ 7 w 390"/>
                <a:gd name="T17" fmla="*/ 52 h 255"/>
                <a:gd name="T18" fmla="*/ 0 w 390"/>
                <a:gd name="T19" fmla="*/ 28 h 255"/>
                <a:gd name="T20" fmla="*/ 33 w 390"/>
                <a:gd name="T21" fmla="*/ 28 h 255"/>
                <a:gd name="T22" fmla="*/ 54 w 390"/>
                <a:gd name="T23" fmla="*/ 19 h 255"/>
                <a:gd name="T24" fmla="*/ 109 w 390"/>
                <a:gd name="T25" fmla="*/ 10 h 255"/>
                <a:gd name="T26" fmla="*/ 135 w 390"/>
                <a:gd name="T27" fmla="*/ 0 h 255"/>
                <a:gd name="T28" fmla="*/ 202 w 390"/>
                <a:gd name="T29" fmla="*/ 10 h 255"/>
                <a:gd name="T30" fmla="*/ 241 w 390"/>
                <a:gd name="T31" fmla="*/ 10 h 255"/>
                <a:gd name="T32" fmla="*/ 266 w 390"/>
                <a:gd name="T33" fmla="*/ 19 h 255"/>
                <a:gd name="T34" fmla="*/ 288 w 390"/>
                <a:gd name="T35" fmla="*/ 10 h 255"/>
                <a:gd name="T36" fmla="*/ 301 w 390"/>
                <a:gd name="T37" fmla="*/ 27 h 255"/>
                <a:gd name="T38" fmla="*/ 313 w 390"/>
                <a:gd name="T39" fmla="*/ 42 h 255"/>
                <a:gd name="T40" fmla="*/ 313 w 390"/>
                <a:gd name="T41" fmla="*/ 79 h 255"/>
                <a:gd name="T42" fmla="*/ 351 w 390"/>
                <a:gd name="T43" fmla="*/ 79 h 255"/>
                <a:gd name="T44" fmla="*/ 390 w 390"/>
                <a:gd name="T45" fmla="*/ 93 h 255"/>
                <a:gd name="T46" fmla="*/ 313 w 390"/>
                <a:gd name="T47" fmla="*/ 130 h 255"/>
                <a:gd name="T48" fmla="*/ 304 w 390"/>
                <a:gd name="T49" fmla="*/ 153 h 255"/>
                <a:gd name="T50" fmla="*/ 313 w 390"/>
                <a:gd name="T51" fmla="*/ 180 h 255"/>
                <a:gd name="T52" fmla="*/ 274 w 390"/>
                <a:gd name="T53" fmla="*/ 222 h 255"/>
                <a:gd name="T54" fmla="*/ 288 w 390"/>
                <a:gd name="T55" fmla="*/ 255 h 255"/>
                <a:gd name="T56" fmla="*/ 274 w 390"/>
                <a:gd name="T57" fmla="*/ 240 h 255"/>
                <a:gd name="T58" fmla="*/ 241 w 390"/>
                <a:gd name="T59" fmla="*/ 255 h 255"/>
                <a:gd name="T60" fmla="*/ 92 w 390"/>
                <a:gd name="T61" fmla="*/ 255 h 255"/>
                <a:gd name="T62" fmla="*/ 92 w 390"/>
                <a:gd name="T63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0" h="255">
                  <a:moveTo>
                    <a:pt x="92" y="255"/>
                  </a:moveTo>
                  <a:lnTo>
                    <a:pt x="147" y="195"/>
                  </a:lnTo>
                  <a:lnTo>
                    <a:pt x="127" y="144"/>
                  </a:lnTo>
                  <a:lnTo>
                    <a:pt x="109" y="120"/>
                  </a:lnTo>
                  <a:lnTo>
                    <a:pt x="127" y="93"/>
                  </a:lnTo>
                  <a:lnTo>
                    <a:pt x="101" y="79"/>
                  </a:lnTo>
                  <a:lnTo>
                    <a:pt x="92" y="52"/>
                  </a:lnTo>
                  <a:lnTo>
                    <a:pt x="45" y="70"/>
                  </a:lnTo>
                  <a:lnTo>
                    <a:pt x="7" y="52"/>
                  </a:lnTo>
                  <a:lnTo>
                    <a:pt x="0" y="28"/>
                  </a:lnTo>
                  <a:lnTo>
                    <a:pt x="33" y="28"/>
                  </a:lnTo>
                  <a:lnTo>
                    <a:pt x="54" y="19"/>
                  </a:lnTo>
                  <a:lnTo>
                    <a:pt x="109" y="10"/>
                  </a:lnTo>
                  <a:lnTo>
                    <a:pt x="135" y="0"/>
                  </a:lnTo>
                  <a:lnTo>
                    <a:pt x="202" y="10"/>
                  </a:lnTo>
                  <a:lnTo>
                    <a:pt x="241" y="10"/>
                  </a:lnTo>
                  <a:lnTo>
                    <a:pt x="266" y="19"/>
                  </a:lnTo>
                  <a:lnTo>
                    <a:pt x="288" y="10"/>
                  </a:lnTo>
                  <a:lnTo>
                    <a:pt x="301" y="27"/>
                  </a:lnTo>
                  <a:lnTo>
                    <a:pt x="313" y="42"/>
                  </a:lnTo>
                  <a:lnTo>
                    <a:pt x="313" y="79"/>
                  </a:lnTo>
                  <a:lnTo>
                    <a:pt x="351" y="79"/>
                  </a:lnTo>
                  <a:lnTo>
                    <a:pt x="390" y="93"/>
                  </a:lnTo>
                  <a:lnTo>
                    <a:pt x="313" y="130"/>
                  </a:lnTo>
                  <a:lnTo>
                    <a:pt x="304" y="153"/>
                  </a:lnTo>
                  <a:lnTo>
                    <a:pt x="313" y="180"/>
                  </a:lnTo>
                  <a:lnTo>
                    <a:pt x="274" y="222"/>
                  </a:lnTo>
                  <a:lnTo>
                    <a:pt x="288" y="255"/>
                  </a:lnTo>
                  <a:lnTo>
                    <a:pt x="274" y="240"/>
                  </a:lnTo>
                  <a:lnTo>
                    <a:pt x="241" y="255"/>
                  </a:lnTo>
                  <a:lnTo>
                    <a:pt x="92" y="255"/>
                  </a:lnTo>
                  <a:lnTo>
                    <a:pt x="92" y="255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20" name="Freeform 94">
              <a:extLst>
                <a:ext uri="{FF2B5EF4-FFF2-40B4-BE49-F238E27FC236}">
                  <a16:creationId xmlns:a16="http://schemas.microsoft.com/office/drawing/2014/main" id="{112A1EAB-DE8E-4D5F-BD13-32756FB7DF2D}"/>
                </a:ext>
              </a:extLst>
            </p:cNvPr>
            <p:cNvSpPr/>
            <p:nvPr/>
          </p:nvSpPr>
          <p:spPr bwMode="auto">
            <a:xfrm>
              <a:off x="7971644" y="3442142"/>
              <a:ext cx="485561" cy="396081"/>
            </a:xfrm>
            <a:custGeom>
              <a:avLst/>
              <a:gdLst>
                <a:gd name="T0" fmla="*/ 243 w 281"/>
                <a:gd name="T1" fmla="*/ 202 h 239"/>
                <a:gd name="T2" fmla="*/ 226 w 281"/>
                <a:gd name="T3" fmla="*/ 220 h 239"/>
                <a:gd name="T4" fmla="*/ 217 w 281"/>
                <a:gd name="T5" fmla="*/ 220 h 239"/>
                <a:gd name="T6" fmla="*/ 204 w 281"/>
                <a:gd name="T7" fmla="*/ 239 h 239"/>
                <a:gd name="T8" fmla="*/ 187 w 281"/>
                <a:gd name="T9" fmla="*/ 220 h 239"/>
                <a:gd name="T10" fmla="*/ 171 w 281"/>
                <a:gd name="T11" fmla="*/ 230 h 239"/>
                <a:gd name="T12" fmla="*/ 149 w 281"/>
                <a:gd name="T13" fmla="*/ 188 h 239"/>
                <a:gd name="T14" fmla="*/ 141 w 281"/>
                <a:gd name="T15" fmla="*/ 202 h 239"/>
                <a:gd name="T16" fmla="*/ 94 w 281"/>
                <a:gd name="T17" fmla="*/ 220 h 239"/>
                <a:gd name="T18" fmla="*/ 77 w 281"/>
                <a:gd name="T19" fmla="*/ 220 h 239"/>
                <a:gd name="T20" fmla="*/ 47 w 281"/>
                <a:gd name="T21" fmla="*/ 220 h 239"/>
                <a:gd name="T22" fmla="*/ 39 w 281"/>
                <a:gd name="T23" fmla="*/ 220 h 239"/>
                <a:gd name="T24" fmla="*/ 0 w 281"/>
                <a:gd name="T25" fmla="*/ 211 h 239"/>
                <a:gd name="T26" fmla="*/ 132 w 281"/>
                <a:gd name="T27" fmla="*/ 0 h 239"/>
                <a:gd name="T28" fmla="*/ 196 w 281"/>
                <a:gd name="T29" fmla="*/ 0 h 239"/>
                <a:gd name="T30" fmla="*/ 204 w 281"/>
                <a:gd name="T31" fmla="*/ 18 h 239"/>
                <a:gd name="T32" fmla="*/ 243 w 281"/>
                <a:gd name="T33" fmla="*/ 18 h 239"/>
                <a:gd name="T34" fmla="*/ 251 w 281"/>
                <a:gd name="T35" fmla="*/ 60 h 239"/>
                <a:gd name="T36" fmla="*/ 281 w 281"/>
                <a:gd name="T37" fmla="*/ 78 h 239"/>
                <a:gd name="T38" fmla="*/ 251 w 281"/>
                <a:gd name="T39" fmla="*/ 160 h 239"/>
                <a:gd name="T40" fmla="*/ 281 w 281"/>
                <a:gd name="T41" fmla="*/ 220 h 239"/>
                <a:gd name="T42" fmla="*/ 264 w 281"/>
                <a:gd name="T43" fmla="*/ 239 h 239"/>
                <a:gd name="T44" fmla="*/ 243 w 281"/>
                <a:gd name="T45" fmla="*/ 202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1" h="239">
                  <a:moveTo>
                    <a:pt x="243" y="202"/>
                  </a:moveTo>
                  <a:lnTo>
                    <a:pt x="226" y="220"/>
                  </a:lnTo>
                  <a:lnTo>
                    <a:pt x="217" y="220"/>
                  </a:lnTo>
                  <a:lnTo>
                    <a:pt x="204" y="239"/>
                  </a:lnTo>
                  <a:lnTo>
                    <a:pt x="187" y="220"/>
                  </a:lnTo>
                  <a:lnTo>
                    <a:pt x="171" y="230"/>
                  </a:lnTo>
                  <a:lnTo>
                    <a:pt x="149" y="188"/>
                  </a:lnTo>
                  <a:lnTo>
                    <a:pt x="141" y="202"/>
                  </a:lnTo>
                  <a:lnTo>
                    <a:pt x="94" y="220"/>
                  </a:lnTo>
                  <a:lnTo>
                    <a:pt x="77" y="220"/>
                  </a:lnTo>
                  <a:lnTo>
                    <a:pt x="47" y="220"/>
                  </a:lnTo>
                  <a:lnTo>
                    <a:pt x="39" y="220"/>
                  </a:lnTo>
                  <a:lnTo>
                    <a:pt x="0" y="211"/>
                  </a:lnTo>
                  <a:lnTo>
                    <a:pt x="132" y="0"/>
                  </a:lnTo>
                  <a:lnTo>
                    <a:pt x="196" y="0"/>
                  </a:lnTo>
                  <a:lnTo>
                    <a:pt x="204" y="18"/>
                  </a:lnTo>
                  <a:lnTo>
                    <a:pt x="243" y="18"/>
                  </a:lnTo>
                  <a:lnTo>
                    <a:pt x="251" y="60"/>
                  </a:lnTo>
                  <a:lnTo>
                    <a:pt x="281" y="78"/>
                  </a:lnTo>
                  <a:lnTo>
                    <a:pt x="251" y="160"/>
                  </a:lnTo>
                  <a:lnTo>
                    <a:pt x="281" y="220"/>
                  </a:lnTo>
                  <a:lnTo>
                    <a:pt x="264" y="239"/>
                  </a:lnTo>
                  <a:lnTo>
                    <a:pt x="243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21" name="Freeform 95">
              <a:extLst>
                <a:ext uri="{FF2B5EF4-FFF2-40B4-BE49-F238E27FC236}">
                  <a16:creationId xmlns:a16="http://schemas.microsoft.com/office/drawing/2014/main" id="{B3D72A46-FC78-8C7E-4E98-A561F4293986}"/>
                </a:ext>
              </a:extLst>
            </p:cNvPr>
            <p:cNvSpPr/>
            <p:nvPr/>
          </p:nvSpPr>
          <p:spPr bwMode="auto">
            <a:xfrm>
              <a:off x="5818590" y="2784218"/>
              <a:ext cx="402619" cy="434197"/>
            </a:xfrm>
            <a:custGeom>
              <a:avLst/>
              <a:gdLst>
                <a:gd name="T0" fmla="*/ 29 w 233"/>
                <a:gd name="T1" fmla="*/ 51 h 262"/>
                <a:gd name="T2" fmla="*/ 55 w 233"/>
                <a:gd name="T3" fmla="*/ 14 h 262"/>
                <a:gd name="T4" fmla="*/ 75 w 233"/>
                <a:gd name="T5" fmla="*/ 0 h 262"/>
                <a:gd name="T6" fmla="*/ 84 w 233"/>
                <a:gd name="T7" fmla="*/ 14 h 262"/>
                <a:gd name="T8" fmla="*/ 93 w 233"/>
                <a:gd name="T9" fmla="*/ 0 h 262"/>
                <a:gd name="T10" fmla="*/ 114 w 233"/>
                <a:gd name="T11" fmla="*/ 41 h 262"/>
                <a:gd name="T12" fmla="*/ 122 w 233"/>
                <a:gd name="T13" fmla="*/ 41 h 262"/>
                <a:gd name="T14" fmla="*/ 131 w 233"/>
                <a:gd name="T15" fmla="*/ 32 h 262"/>
                <a:gd name="T16" fmla="*/ 161 w 233"/>
                <a:gd name="T17" fmla="*/ 74 h 262"/>
                <a:gd name="T18" fmla="*/ 161 w 233"/>
                <a:gd name="T19" fmla="*/ 51 h 262"/>
                <a:gd name="T20" fmla="*/ 195 w 233"/>
                <a:gd name="T21" fmla="*/ 51 h 262"/>
                <a:gd name="T22" fmla="*/ 195 w 233"/>
                <a:gd name="T23" fmla="*/ 92 h 262"/>
                <a:gd name="T24" fmla="*/ 216 w 233"/>
                <a:gd name="T25" fmla="*/ 111 h 262"/>
                <a:gd name="T26" fmla="*/ 224 w 233"/>
                <a:gd name="T27" fmla="*/ 101 h 262"/>
                <a:gd name="T28" fmla="*/ 233 w 233"/>
                <a:gd name="T29" fmla="*/ 176 h 262"/>
                <a:gd name="T30" fmla="*/ 195 w 233"/>
                <a:gd name="T31" fmla="*/ 235 h 262"/>
                <a:gd name="T32" fmla="*/ 161 w 233"/>
                <a:gd name="T33" fmla="*/ 262 h 262"/>
                <a:gd name="T34" fmla="*/ 149 w 233"/>
                <a:gd name="T35" fmla="*/ 254 h 262"/>
                <a:gd name="T36" fmla="*/ 139 w 233"/>
                <a:gd name="T37" fmla="*/ 244 h 262"/>
                <a:gd name="T38" fmla="*/ 114 w 233"/>
                <a:gd name="T39" fmla="*/ 226 h 262"/>
                <a:gd name="T40" fmla="*/ 102 w 233"/>
                <a:gd name="T41" fmla="*/ 184 h 262"/>
                <a:gd name="T42" fmla="*/ 93 w 233"/>
                <a:gd name="T43" fmla="*/ 176 h 262"/>
                <a:gd name="T44" fmla="*/ 67 w 233"/>
                <a:gd name="T45" fmla="*/ 184 h 262"/>
                <a:gd name="T46" fmla="*/ 38 w 233"/>
                <a:gd name="T47" fmla="*/ 134 h 262"/>
                <a:gd name="T48" fmla="*/ 12 w 233"/>
                <a:gd name="T49" fmla="*/ 111 h 262"/>
                <a:gd name="T50" fmla="*/ 20 w 233"/>
                <a:gd name="T51" fmla="*/ 92 h 262"/>
                <a:gd name="T52" fmla="*/ 0 w 233"/>
                <a:gd name="T53" fmla="*/ 74 h 262"/>
                <a:gd name="T54" fmla="*/ 29 w 233"/>
                <a:gd name="T55" fmla="*/ 51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3" h="262">
                  <a:moveTo>
                    <a:pt x="29" y="51"/>
                  </a:moveTo>
                  <a:lnTo>
                    <a:pt x="55" y="14"/>
                  </a:lnTo>
                  <a:lnTo>
                    <a:pt x="75" y="0"/>
                  </a:lnTo>
                  <a:lnTo>
                    <a:pt x="84" y="14"/>
                  </a:lnTo>
                  <a:lnTo>
                    <a:pt x="93" y="0"/>
                  </a:lnTo>
                  <a:lnTo>
                    <a:pt x="114" y="41"/>
                  </a:lnTo>
                  <a:lnTo>
                    <a:pt x="122" y="41"/>
                  </a:lnTo>
                  <a:lnTo>
                    <a:pt x="131" y="32"/>
                  </a:lnTo>
                  <a:lnTo>
                    <a:pt x="161" y="74"/>
                  </a:lnTo>
                  <a:lnTo>
                    <a:pt x="161" y="51"/>
                  </a:lnTo>
                  <a:lnTo>
                    <a:pt x="195" y="51"/>
                  </a:lnTo>
                  <a:lnTo>
                    <a:pt x="195" y="92"/>
                  </a:lnTo>
                  <a:lnTo>
                    <a:pt x="216" y="111"/>
                  </a:lnTo>
                  <a:lnTo>
                    <a:pt x="224" y="101"/>
                  </a:lnTo>
                  <a:lnTo>
                    <a:pt x="233" y="176"/>
                  </a:lnTo>
                  <a:lnTo>
                    <a:pt x="195" y="235"/>
                  </a:lnTo>
                  <a:lnTo>
                    <a:pt x="161" y="262"/>
                  </a:lnTo>
                  <a:lnTo>
                    <a:pt x="149" y="254"/>
                  </a:lnTo>
                  <a:lnTo>
                    <a:pt x="139" y="244"/>
                  </a:lnTo>
                  <a:lnTo>
                    <a:pt x="114" y="226"/>
                  </a:lnTo>
                  <a:lnTo>
                    <a:pt x="102" y="184"/>
                  </a:lnTo>
                  <a:lnTo>
                    <a:pt x="93" y="176"/>
                  </a:lnTo>
                  <a:lnTo>
                    <a:pt x="67" y="184"/>
                  </a:lnTo>
                  <a:lnTo>
                    <a:pt x="38" y="134"/>
                  </a:lnTo>
                  <a:lnTo>
                    <a:pt x="12" y="111"/>
                  </a:lnTo>
                  <a:lnTo>
                    <a:pt x="20" y="92"/>
                  </a:lnTo>
                  <a:lnTo>
                    <a:pt x="0" y="74"/>
                  </a:lnTo>
                  <a:lnTo>
                    <a:pt x="29" y="51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22" name="Freeform 96">
              <a:extLst>
                <a:ext uri="{FF2B5EF4-FFF2-40B4-BE49-F238E27FC236}">
                  <a16:creationId xmlns:a16="http://schemas.microsoft.com/office/drawing/2014/main" id="{6D6EABF8-D79C-2830-5B3B-4EE68390EED9}"/>
                </a:ext>
              </a:extLst>
            </p:cNvPr>
            <p:cNvSpPr/>
            <p:nvPr/>
          </p:nvSpPr>
          <p:spPr bwMode="auto">
            <a:xfrm>
              <a:off x="7968188" y="3437171"/>
              <a:ext cx="485561" cy="397737"/>
            </a:xfrm>
            <a:custGeom>
              <a:avLst/>
              <a:gdLst>
                <a:gd name="T0" fmla="*/ 242 w 281"/>
                <a:gd name="T1" fmla="*/ 203 h 240"/>
                <a:gd name="T2" fmla="*/ 225 w 281"/>
                <a:gd name="T3" fmla="*/ 221 h 240"/>
                <a:gd name="T4" fmla="*/ 217 w 281"/>
                <a:gd name="T5" fmla="*/ 221 h 240"/>
                <a:gd name="T6" fmla="*/ 204 w 281"/>
                <a:gd name="T7" fmla="*/ 240 h 240"/>
                <a:gd name="T8" fmla="*/ 187 w 281"/>
                <a:gd name="T9" fmla="*/ 221 h 240"/>
                <a:gd name="T10" fmla="*/ 170 w 281"/>
                <a:gd name="T11" fmla="*/ 230 h 240"/>
                <a:gd name="T12" fmla="*/ 149 w 281"/>
                <a:gd name="T13" fmla="*/ 188 h 240"/>
                <a:gd name="T14" fmla="*/ 140 w 281"/>
                <a:gd name="T15" fmla="*/ 203 h 240"/>
                <a:gd name="T16" fmla="*/ 93 w 281"/>
                <a:gd name="T17" fmla="*/ 221 h 240"/>
                <a:gd name="T18" fmla="*/ 77 w 281"/>
                <a:gd name="T19" fmla="*/ 221 h 240"/>
                <a:gd name="T20" fmla="*/ 47 w 281"/>
                <a:gd name="T21" fmla="*/ 221 h 240"/>
                <a:gd name="T22" fmla="*/ 38 w 281"/>
                <a:gd name="T23" fmla="*/ 221 h 240"/>
                <a:gd name="T24" fmla="*/ 0 w 281"/>
                <a:gd name="T25" fmla="*/ 211 h 240"/>
                <a:gd name="T26" fmla="*/ 132 w 281"/>
                <a:gd name="T27" fmla="*/ 0 h 240"/>
                <a:gd name="T28" fmla="*/ 195 w 281"/>
                <a:gd name="T29" fmla="*/ 0 h 240"/>
                <a:gd name="T30" fmla="*/ 204 w 281"/>
                <a:gd name="T31" fmla="*/ 18 h 240"/>
                <a:gd name="T32" fmla="*/ 242 w 281"/>
                <a:gd name="T33" fmla="*/ 18 h 240"/>
                <a:gd name="T34" fmla="*/ 251 w 281"/>
                <a:gd name="T35" fmla="*/ 60 h 240"/>
                <a:gd name="T36" fmla="*/ 281 w 281"/>
                <a:gd name="T37" fmla="*/ 78 h 240"/>
                <a:gd name="T38" fmla="*/ 251 w 281"/>
                <a:gd name="T39" fmla="*/ 161 h 240"/>
                <a:gd name="T40" fmla="*/ 281 w 281"/>
                <a:gd name="T41" fmla="*/ 221 h 240"/>
                <a:gd name="T42" fmla="*/ 264 w 281"/>
                <a:gd name="T43" fmla="*/ 240 h 240"/>
                <a:gd name="T44" fmla="*/ 242 w 281"/>
                <a:gd name="T45" fmla="*/ 203 h 240"/>
                <a:gd name="T46" fmla="*/ 242 w 281"/>
                <a:gd name="T47" fmla="*/ 203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1" h="240">
                  <a:moveTo>
                    <a:pt x="242" y="203"/>
                  </a:moveTo>
                  <a:lnTo>
                    <a:pt x="225" y="221"/>
                  </a:lnTo>
                  <a:lnTo>
                    <a:pt x="217" y="221"/>
                  </a:lnTo>
                  <a:lnTo>
                    <a:pt x="204" y="240"/>
                  </a:lnTo>
                  <a:lnTo>
                    <a:pt x="187" y="221"/>
                  </a:lnTo>
                  <a:lnTo>
                    <a:pt x="170" y="230"/>
                  </a:lnTo>
                  <a:lnTo>
                    <a:pt x="149" y="188"/>
                  </a:lnTo>
                  <a:lnTo>
                    <a:pt x="140" y="203"/>
                  </a:lnTo>
                  <a:lnTo>
                    <a:pt x="93" y="221"/>
                  </a:lnTo>
                  <a:lnTo>
                    <a:pt x="77" y="221"/>
                  </a:lnTo>
                  <a:lnTo>
                    <a:pt x="47" y="221"/>
                  </a:lnTo>
                  <a:lnTo>
                    <a:pt x="38" y="221"/>
                  </a:lnTo>
                  <a:lnTo>
                    <a:pt x="0" y="211"/>
                  </a:lnTo>
                  <a:lnTo>
                    <a:pt x="132" y="0"/>
                  </a:lnTo>
                  <a:lnTo>
                    <a:pt x="195" y="0"/>
                  </a:lnTo>
                  <a:lnTo>
                    <a:pt x="204" y="18"/>
                  </a:lnTo>
                  <a:lnTo>
                    <a:pt x="242" y="18"/>
                  </a:lnTo>
                  <a:lnTo>
                    <a:pt x="251" y="60"/>
                  </a:lnTo>
                  <a:lnTo>
                    <a:pt x="281" y="78"/>
                  </a:lnTo>
                  <a:lnTo>
                    <a:pt x="251" y="161"/>
                  </a:lnTo>
                  <a:lnTo>
                    <a:pt x="281" y="221"/>
                  </a:lnTo>
                  <a:lnTo>
                    <a:pt x="264" y="240"/>
                  </a:lnTo>
                  <a:lnTo>
                    <a:pt x="242" y="203"/>
                  </a:lnTo>
                  <a:lnTo>
                    <a:pt x="242" y="203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23" name="Freeform 97">
              <a:extLst>
                <a:ext uri="{FF2B5EF4-FFF2-40B4-BE49-F238E27FC236}">
                  <a16:creationId xmlns:a16="http://schemas.microsoft.com/office/drawing/2014/main" id="{A5FDF3B0-50A7-3136-D8A7-1E7C44FF1414}"/>
                </a:ext>
              </a:extLst>
            </p:cNvPr>
            <p:cNvSpPr/>
            <p:nvPr/>
          </p:nvSpPr>
          <p:spPr bwMode="auto">
            <a:xfrm>
              <a:off x="5813407" y="2779246"/>
              <a:ext cx="402618" cy="435855"/>
            </a:xfrm>
            <a:custGeom>
              <a:avLst/>
              <a:gdLst>
                <a:gd name="T0" fmla="*/ 29 w 233"/>
                <a:gd name="T1" fmla="*/ 52 h 263"/>
                <a:gd name="T2" fmla="*/ 56 w 233"/>
                <a:gd name="T3" fmla="*/ 14 h 263"/>
                <a:gd name="T4" fmla="*/ 76 w 233"/>
                <a:gd name="T5" fmla="*/ 0 h 263"/>
                <a:gd name="T6" fmla="*/ 84 w 233"/>
                <a:gd name="T7" fmla="*/ 14 h 263"/>
                <a:gd name="T8" fmla="*/ 94 w 233"/>
                <a:gd name="T9" fmla="*/ 0 h 263"/>
                <a:gd name="T10" fmla="*/ 114 w 233"/>
                <a:gd name="T11" fmla="*/ 42 h 263"/>
                <a:gd name="T12" fmla="*/ 123 w 233"/>
                <a:gd name="T13" fmla="*/ 42 h 263"/>
                <a:gd name="T14" fmla="*/ 131 w 233"/>
                <a:gd name="T15" fmla="*/ 32 h 263"/>
                <a:gd name="T16" fmla="*/ 161 w 233"/>
                <a:gd name="T17" fmla="*/ 74 h 263"/>
                <a:gd name="T18" fmla="*/ 161 w 233"/>
                <a:gd name="T19" fmla="*/ 52 h 263"/>
                <a:gd name="T20" fmla="*/ 196 w 233"/>
                <a:gd name="T21" fmla="*/ 52 h 263"/>
                <a:gd name="T22" fmla="*/ 196 w 233"/>
                <a:gd name="T23" fmla="*/ 92 h 263"/>
                <a:gd name="T24" fmla="*/ 216 w 233"/>
                <a:gd name="T25" fmla="*/ 112 h 263"/>
                <a:gd name="T26" fmla="*/ 225 w 233"/>
                <a:gd name="T27" fmla="*/ 102 h 263"/>
                <a:gd name="T28" fmla="*/ 233 w 233"/>
                <a:gd name="T29" fmla="*/ 176 h 263"/>
                <a:gd name="T30" fmla="*/ 196 w 233"/>
                <a:gd name="T31" fmla="*/ 235 h 263"/>
                <a:gd name="T32" fmla="*/ 161 w 233"/>
                <a:gd name="T33" fmla="*/ 263 h 263"/>
                <a:gd name="T34" fmla="*/ 149 w 233"/>
                <a:gd name="T35" fmla="*/ 254 h 263"/>
                <a:gd name="T36" fmla="*/ 140 w 233"/>
                <a:gd name="T37" fmla="*/ 245 h 263"/>
                <a:gd name="T38" fmla="*/ 114 w 233"/>
                <a:gd name="T39" fmla="*/ 227 h 263"/>
                <a:gd name="T40" fmla="*/ 102 w 233"/>
                <a:gd name="T41" fmla="*/ 185 h 263"/>
                <a:gd name="T42" fmla="*/ 94 w 233"/>
                <a:gd name="T43" fmla="*/ 176 h 263"/>
                <a:gd name="T44" fmla="*/ 68 w 233"/>
                <a:gd name="T45" fmla="*/ 185 h 263"/>
                <a:gd name="T46" fmla="*/ 39 w 233"/>
                <a:gd name="T47" fmla="*/ 134 h 263"/>
                <a:gd name="T48" fmla="*/ 12 w 233"/>
                <a:gd name="T49" fmla="*/ 112 h 263"/>
                <a:gd name="T50" fmla="*/ 21 w 233"/>
                <a:gd name="T51" fmla="*/ 92 h 263"/>
                <a:gd name="T52" fmla="*/ 0 w 233"/>
                <a:gd name="T53" fmla="*/ 74 h 263"/>
                <a:gd name="T54" fmla="*/ 29 w 233"/>
                <a:gd name="T55" fmla="*/ 52 h 263"/>
                <a:gd name="T56" fmla="*/ 29 w 233"/>
                <a:gd name="T57" fmla="*/ 52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3" h="263">
                  <a:moveTo>
                    <a:pt x="29" y="52"/>
                  </a:moveTo>
                  <a:lnTo>
                    <a:pt x="56" y="14"/>
                  </a:lnTo>
                  <a:lnTo>
                    <a:pt x="76" y="0"/>
                  </a:lnTo>
                  <a:lnTo>
                    <a:pt x="84" y="14"/>
                  </a:lnTo>
                  <a:lnTo>
                    <a:pt x="94" y="0"/>
                  </a:lnTo>
                  <a:lnTo>
                    <a:pt x="114" y="42"/>
                  </a:lnTo>
                  <a:lnTo>
                    <a:pt x="123" y="42"/>
                  </a:lnTo>
                  <a:lnTo>
                    <a:pt x="131" y="32"/>
                  </a:lnTo>
                  <a:lnTo>
                    <a:pt x="161" y="74"/>
                  </a:lnTo>
                  <a:lnTo>
                    <a:pt x="161" y="52"/>
                  </a:lnTo>
                  <a:lnTo>
                    <a:pt x="196" y="52"/>
                  </a:lnTo>
                  <a:lnTo>
                    <a:pt x="196" y="92"/>
                  </a:lnTo>
                  <a:lnTo>
                    <a:pt x="216" y="112"/>
                  </a:lnTo>
                  <a:lnTo>
                    <a:pt x="225" y="102"/>
                  </a:lnTo>
                  <a:lnTo>
                    <a:pt x="233" y="176"/>
                  </a:lnTo>
                  <a:lnTo>
                    <a:pt x="196" y="235"/>
                  </a:lnTo>
                  <a:lnTo>
                    <a:pt x="161" y="263"/>
                  </a:lnTo>
                  <a:lnTo>
                    <a:pt x="149" y="254"/>
                  </a:lnTo>
                  <a:lnTo>
                    <a:pt x="140" y="245"/>
                  </a:lnTo>
                  <a:lnTo>
                    <a:pt x="114" y="227"/>
                  </a:lnTo>
                  <a:lnTo>
                    <a:pt x="102" y="185"/>
                  </a:lnTo>
                  <a:lnTo>
                    <a:pt x="94" y="176"/>
                  </a:lnTo>
                  <a:lnTo>
                    <a:pt x="68" y="185"/>
                  </a:lnTo>
                  <a:lnTo>
                    <a:pt x="39" y="134"/>
                  </a:lnTo>
                  <a:lnTo>
                    <a:pt x="12" y="112"/>
                  </a:lnTo>
                  <a:lnTo>
                    <a:pt x="21" y="92"/>
                  </a:lnTo>
                  <a:lnTo>
                    <a:pt x="0" y="74"/>
                  </a:lnTo>
                  <a:lnTo>
                    <a:pt x="29" y="52"/>
                  </a:lnTo>
                  <a:lnTo>
                    <a:pt x="29" y="5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24" name="Freeform 98">
              <a:extLst>
                <a:ext uri="{FF2B5EF4-FFF2-40B4-BE49-F238E27FC236}">
                  <a16:creationId xmlns:a16="http://schemas.microsoft.com/office/drawing/2014/main" id="{D1F27C80-D9FB-F1DE-A76C-FB06C7AE0906}"/>
                </a:ext>
              </a:extLst>
            </p:cNvPr>
            <p:cNvSpPr/>
            <p:nvPr/>
          </p:nvSpPr>
          <p:spPr bwMode="auto">
            <a:xfrm>
              <a:off x="4196023" y="3473631"/>
              <a:ext cx="461368" cy="281731"/>
            </a:xfrm>
            <a:custGeom>
              <a:avLst/>
              <a:gdLst>
                <a:gd name="T0" fmla="*/ 8 w 267"/>
                <a:gd name="T1" fmla="*/ 42 h 170"/>
                <a:gd name="T2" fmla="*/ 46 w 267"/>
                <a:gd name="T3" fmla="*/ 0 h 170"/>
                <a:gd name="T4" fmla="*/ 55 w 267"/>
                <a:gd name="T5" fmla="*/ 23 h 170"/>
                <a:gd name="T6" fmla="*/ 63 w 267"/>
                <a:gd name="T7" fmla="*/ 0 h 170"/>
                <a:gd name="T8" fmla="*/ 102 w 267"/>
                <a:gd name="T9" fmla="*/ 23 h 170"/>
                <a:gd name="T10" fmla="*/ 140 w 267"/>
                <a:gd name="T11" fmla="*/ 23 h 170"/>
                <a:gd name="T12" fmla="*/ 140 w 267"/>
                <a:gd name="T13" fmla="*/ 9 h 170"/>
                <a:gd name="T14" fmla="*/ 232 w 267"/>
                <a:gd name="T15" fmla="*/ 32 h 170"/>
                <a:gd name="T16" fmla="*/ 232 w 267"/>
                <a:gd name="T17" fmla="*/ 23 h 170"/>
                <a:gd name="T18" fmla="*/ 250 w 267"/>
                <a:gd name="T19" fmla="*/ 32 h 170"/>
                <a:gd name="T20" fmla="*/ 267 w 267"/>
                <a:gd name="T21" fmla="*/ 23 h 170"/>
                <a:gd name="T22" fmla="*/ 267 w 267"/>
                <a:gd name="T23" fmla="*/ 60 h 170"/>
                <a:gd name="T24" fmla="*/ 250 w 267"/>
                <a:gd name="T25" fmla="*/ 82 h 170"/>
                <a:gd name="T26" fmla="*/ 204 w 267"/>
                <a:gd name="T27" fmla="*/ 100 h 170"/>
                <a:gd name="T28" fmla="*/ 212 w 267"/>
                <a:gd name="T29" fmla="*/ 133 h 170"/>
                <a:gd name="T30" fmla="*/ 195 w 267"/>
                <a:gd name="T31" fmla="*/ 142 h 170"/>
                <a:gd name="T32" fmla="*/ 178 w 267"/>
                <a:gd name="T33" fmla="*/ 152 h 170"/>
                <a:gd name="T34" fmla="*/ 140 w 267"/>
                <a:gd name="T35" fmla="*/ 142 h 170"/>
                <a:gd name="T36" fmla="*/ 110 w 267"/>
                <a:gd name="T37" fmla="*/ 142 h 170"/>
                <a:gd name="T38" fmla="*/ 38 w 267"/>
                <a:gd name="T39" fmla="*/ 170 h 170"/>
                <a:gd name="T40" fmla="*/ 8 w 267"/>
                <a:gd name="T41" fmla="*/ 162 h 170"/>
                <a:gd name="T42" fmla="*/ 0 w 267"/>
                <a:gd name="T43" fmla="*/ 124 h 170"/>
                <a:gd name="T44" fmla="*/ 8 w 267"/>
                <a:gd name="T45" fmla="*/ 4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7" h="170">
                  <a:moveTo>
                    <a:pt x="8" y="42"/>
                  </a:moveTo>
                  <a:lnTo>
                    <a:pt x="46" y="0"/>
                  </a:lnTo>
                  <a:lnTo>
                    <a:pt x="55" y="23"/>
                  </a:lnTo>
                  <a:lnTo>
                    <a:pt x="63" y="0"/>
                  </a:lnTo>
                  <a:lnTo>
                    <a:pt x="102" y="23"/>
                  </a:lnTo>
                  <a:lnTo>
                    <a:pt x="140" y="23"/>
                  </a:lnTo>
                  <a:lnTo>
                    <a:pt x="140" y="9"/>
                  </a:lnTo>
                  <a:lnTo>
                    <a:pt x="232" y="32"/>
                  </a:lnTo>
                  <a:lnTo>
                    <a:pt x="232" y="23"/>
                  </a:lnTo>
                  <a:lnTo>
                    <a:pt x="250" y="32"/>
                  </a:lnTo>
                  <a:lnTo>
                    <a:pt x="267" y="23"/>
                  </a:lnTo>
                  <a:lnTo>
                    <a:pt x="267" y="60"/>
                  </a:lnTo>
                  <a:lnTo>
                    <a:pt x="250" y="82"/>
                  </a:lnTo>
                  <a:lnTo>
                    <a:pt x="204" y="100"/>
                  </a:lnTo>
                  <a:lnTo>
                    <a:pt x="212" y="133"/>
                  </a:lnTo>
                  <a:lnTo>
                    <a:pt x="195" y="142"/>
                  </a:lnTo>
                  <a:lnTo>
                    <a:pt x="178" y="152"/>
                  </a:lnTo>
                  <a:lnTo>
                    <a:pt x="140" y="142"/>
                  </a:lnTo>
                  <a:lnTo>
                    <a:pt x="110" y="142"/>
                  </a:lnTo>
                  <a:lnTo>
                    <a:pt x="38" y="170"/>
                  </a:lnTo>
                  <a:lnTo>
                    <a:pt x="8" y="162"/>
                  </a:lnTo>
                  <a:lnTo>
                    <a:pt x="0" y="124"/>
                  </a:lnTo>
                  <a:lnTo>
                    <a:pt x="8" y="42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25" name="Freeform 99">
              <a:extLst>
                <a:ext uri="{FF2B5EF4-FFF2-40B4-BE49-F238E27FC236}">
                  <a16:creationId xmlns:a16="http://schemas.microsoft.com/office/drawing/2014/main" id="{95F3DA6C-889C-DE84-1095-9C5DE6DA6235}"/>
                </a:ext>
              </a:extLst>
            </p:cNvPr>
            <p:cNvSpPr/>
            <p:nvPr/>
          </p:nvSpPr>
          <p:spPr bwMode="auto">
            <a:xfrm>
              <a:off x="4211577" y="3823308"/>
              <a:ext cx="563319" cy="182297"/>
            </a:xfrm>
            <a:custGeom>
              <a:avLst/>
              <a:gdLst>
                <a:gd name="T0" fmla="*/ 0 w 326"/>
                <a:gd name="T1" fmla="*/ 110 h 110"/>
                <a:gd name="T2" fmla="*/ 39 w 326"/>
                <a:gd name="T3" fmla="*/ 91 h 110"/>
                <a:gd name="T4" fmla="*/ 30 w 326"/>
                <a:gd name="T5" fmla="*/ 73 h 110"/>
                <a:gd name="T6" fmla="*/ 64 w 326"/>
                <a:gd name="T7" fmla="*/ 50 h 110"/>
                <a:gd name="T8" fmla="*/ 94 w 326"/>
                <a:gd name="T9" fmla="*/ 8 h 110"/>
                <a:gd name="T10" fmla="*/ 171 w 326"/>
                <a:gd name="T11" fmla="*/ 0 h 110"/>
                <a:gd name="T12" fmla="*/ 179 w 326"/>
                <a:gd name="T13" fmla="*/ 8 h 110"/>
                <a:gd name="T14" fmla="*/ 226 w 326"/>
                <a:gd name="T15" fmla="*/ 0 h 110"/>
                <a:gd name="T16" fmla="*/ 298 w 326"/>
                <a:gd name="T17" fmla="*/ 101 h 110"/>
                <a:gd name="T18" fmla="*/ 326 w 326"/>
                <a:gd name="T19" fmla="*/ 110 h 110"/>
                <a:gd name="T20" fmla="*/ 0 w 326"/>
                <a:gd name="T21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6" h="110">
                  <a:moveTo>
                    <a:pt x="0" y="110"/>
                  </a:moveTo>
                  <a:lnTo>
                    <a:pt x="39" y="91"/>
                  </a:lnTo>
                  <a:lnTo>
                    <a:pt x="30" y="73"/>
                  </a:lnTo>
                  <a:lnTo>
                    <a:pt x="64" y="50"/>
                  </a:lnTo>
                  <a:lnTo>
                    <a:pt x="94" y="8"/>
                  </a:lnTo>
                  <a:lnTo>
                    <a:pt x="171" y="0"/>
                  </a:lnTo>
                  <a:lnTo>
                    <a:pt x="179" y="8"/>
                  </a:lnTo>
                  <a:lnTo>
                    <a:pt x="226" y="0"/>
                  </a:lnTo>
                  <a:lnTo>
                    <a:pt x="298" y="101"/>
                  </a:lnTo>
                  <a:lnTo>
                    <a:pt x="326" y="11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26" name="Freeform 100">
              <a:extLst>
                <a:ext uri="{FF2B5EF4-FFF2-40B4-BE49-F238E27FC236}">
                  <a16:creationId xmlns:a16="http://schemas.microsoft.com/office/drawing/2014/main" id="{6B3BFCEE-984B-BD91-6F1E-B14761BDDC50}"/>
                </a:ext>
              </a:extLst>
            </p:cNvPr>
            <p:cNvSpPr/>
            <p:nvPr/>
          </p:nvSpPr>
          <p:spPr bwMode="auto">
            <a:xfrm>
              <a:off x="4190841" y="3468659"/>
              <a:ext cx="463097" cy="283389"/>
            </a:xfrm>
            <a:custGeom>
              <a:avLst/>
              <a:gdLst>
                <a:gd name="T0" fmla="*/ 9 w 268"/>
                <a:gd name="T1" fmla="*/ 42 h 171"/>
                <a:gd name="T2" fmla="*/ 47 w 268"/>
                <a:gd name="T3" fmla="*/ 0 h 171"/>
                <a:gd name="T4" fmla="*/ 55 w 268"/>
                <a:gd name="T5" fmla="*/ 23 h 171"/>
                <a:gd name="T6" fmla="*/ 64 w 268"/>
                <a:gd name="T7" fmla="*/ 0 h 171"/>
                <a:gd name="T8" fmla="*/ 102 w 268"/>
                <a:gd name="T9" fmla="*/ 23 h 171"/>
                <a:gd name="T10" fmla="*/ 141 w 268"/>
                <a:gd name="T11" fmla="*/ 23 h 171"/>
                <a:gd name="T12" fmla="*/ 141 w 268"/>
                <a:gd name="T13" fmla="*/ 10 h 171"/>
                <a:gd name="T14" fmla="*/ 233 w 268"/>
                <a:gd name="T15" fmla="*/ 33 h 171"/>
                <a:gd name="T16" fmla="*/ 233 w 268"/>
                <a:gd name="T17" fmla="*/ 23 h 171"/>
                <a:gd name="T18" fmla="*/ 251 w 268"/>
                <a:gd name="T19" fmla="*/ 33 h 171"/>
                <a:gd name="T20" fmla="*/ 268 w 268"/>
                <a:gd name="T21" fmla="*/ 23 h 171"/>
                <a:gd name="T22" fmla="*/ 268 w 268"/>
                <a:gd name="T23" fmla="*/ 60 h 171"/>
                <a:gd name="T24" fmla="*/ 251 w 268"/>
                <a:gd name="T25" fmla="*/ 83 h 171"/>
                <a:gd name="T26" fmla="*/ 204 w 268"/>
                <a:gd name="T27" fmla="*/ 101 h 171"/>
                <a:gd name="T28" fmla="*/ 213 w 268"/>
                <a:gd name="T29" fmla="*/ 133 h 171"/>
                <a:gd name="T30" fmla="*/ 196 w 268"/>
                <a:gd name="T31" fmla="*/ 143 h 171"/>
                <a:gd name="T32" fmla="*/ 179 w 268"/>
                <a:gd name="T33" fmla="*/ 153 h 171"/>
                <a:gd name="T34" fmla="*/ 141 w 268"/>
                <a:gd name="T35" fmla="*/ 143 h 171"/>
                <a:gd name="T36" fmla="*/ 111 w 268"/>
                <a:gd name="T37" fmla="*/ 143 h 171"/>
                <a:gd name="T38" fmla="*/ 39 w 268"/>
                <a:gd name="T39" fmla="*/ 171 h 171"/>
                <a:gd name="T40" fmla="*/ 9 w 268"/>
                <a:gd name="T41" fmla="*/ 162 h 171"/>
                <a:gd name="T42" fmla="*/ 0 w 268"/>
                <a:gd name="T43" fmla="*/ 125 h 171"/>
                <a:gd name="T44" fmla="*/ 9 w 268"/>
                <a:gd name="T45" fmla="*/ 42 h 171"/>
                <a:gd name="T46" fmla="*/ 9 w 268"/>
                <a:gd name="T47" fmla="*/ 42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8" h="171">
                  <a:moveTo>
                    <a:pt x="9" y="42"/>
                  </a:moveTo>
                  <a:lnTo>
                    <a:pt x="47" y="0"/>
                  </a:lnTo>
                  <a:lnTo>
                    <a:pt x="55" y="23"/>
                  </a:lnTo>
                  <a:lnTo>
                    <a:pt x="64" y="0"/>
                  </a:lnTo>
                  <a:lnTo>
                    <a:pt x="102" y="23"/>
                  </a:lnTo>
                  <a:lnTo>
                    <a:pt x="141" y="23"/>
                  </a:lnTo>
                  <a:lnTo>
                    <a:pt x="141" y="10"/>
                  </a:lnTo>
                  <a:lnTo>
                    <a:pt x="233" y="33"/>
                  </a:lnTo>
                  <a:lnTo>
                    <a:pt x="233" y="23"/>
                  </a:lnTo>
                  <a:lnTo>
                    <a:pt x="251" y="33"/>
                  </a:lnTo>
                  <a:lnTo>
                    <a:pt x="268" y="23"/>
                  </a:lnTo>
                  <a:lnTo>
                    <a:pt x="268" y="60"/>
                  </a:lnTo>
                  <a:lnTo>
                    <a:pt x="251" y="83"/>
                  </a:lnTo>
                  <a:lnTo>
                    <a:pt x="204" y="101"/>
                  </a:lnTo>
                  <a:lnTo>
                    <a:pt x="213" y="133"/>
                  </a:lnTo>
                  <a:lnTo>
                    <a:pt x="196" y="143"/>
                  </a:lnTo>
                  <a:lnTo>
                    <a:pt x="179" y="153"/>
                  </a:lnTo>
                  <a:lnTo>
                    <a:pt x="141" y="143"/>
                  </a:lnTo>
                  <a:lnTo>
                    <a:pt x="111" y="143"/>
                  </a:lnTo>
                  <a:lnTo>
                    <a:pt x="39" y="171"/>
                  </a:lnTo>
                  <a:lnTo>
                    <a:pt x="9" y="162"/>
                  </a:lnTo>
                  <a:lnTo>
                    <a:pt x="0" y="125"/>
                  </a:lnTo>
                  <a:lnTo>
                    <a:pt x="9" y="42"/>
                  </a:lnTo>
                  <a:lnTo>
                    <a:pt x="9" y="4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27" name="Freeform 101">
              <a:extLst>
                <a:ext uri="{FF2B5EF4-FFF2-40B4-BE49-F238E27FC236}">
                  <a16:creationId xmlns:a16="http://schemas.microsoft.com/office/drawing/2014/main" id="{93786DA9-EE90-E227-9660-F46E4CF20D3E}"/>
                </a:ext>
              </a:extLst>
            </p:cNvPr>
            <p:cNvSpPr/>
            <p:nvPr/>
          </p:nvSpPr>
          <p:spPr bwMode="auto">
            <a:xfrm>
              <a:off x="4208121" y="3818337"/>
              <a:ext cx="563319" cy="183952"/>
            </a:xfrm>
            <a:custGeom>
              <a:avLst/>
              <a:gdLst>
                <a:gd name="T0" fmla="*/ 0 w 326"/>
                <a:gd name="T1" fmla="*/ 111 h 111"/>
                <a:gd name="T2" fmla="*/ 38 w 326"/>
                <a:gd name="T3" fmla="*/ 92 h 111"/>
                <a:gd name="T4" fmla="*/ 30 w 326"/>
                <a:gd name="T5" fmla="*/ 74 h 111"/>
                <a:gd name="T6" fmla="*/ 63 w 326"/>
                <a:gd name="T7" fmla="*/ 51 h 111"/>
                <a:gd name="T8" fmla="*/ 93 w 326"/>
                <a:gd name="T9" fmla="*/ 9 h 111"/>
                <a:gd name="T10" fmla="*/ 170 w 326"/>
                <a:gd name="T11" fmla="*/ 0 h 111"/>
                <a:gd name="T12" fmla="*/ 179 w 326"/>
                <a:gd name="T13" fmla="*/ 9 h 111"/>
                <a:gd name="T14" fmla="*/ 225 w 326"/>
                <a:gd name="T15" fmla="*/ 0 h 111"/>
                <a:gd name="T16" fmla="*/ 297 w 326"/>
                <a:gd name="T17" fmla="*/ 101 h 111"/>
                <a:gd name="T18" fmla="*/ 326 w 326"/>
                <a:gd name="T19" fmla="*/ 111 h 111"/>
                <a:gd name="T20" fmla="*/ 0 w 326"/>
                <a:gd name="T21" fmla="*/ 111 h 111"/>
                <a:gd name="T22" fmla="*/ 0 w 326"/>
                <a:gd name="T23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6" h="110">
                  <a:moveTo>
                    <a:pt x="0" y="111"/>
                  </a:moveTo>
                  <a:lnTo>
                    <a:pt x="38" y="92"/>
                  </a:lnTo>
                  <a:lnTo>
                    <a:pt x="30" y="74"/>
                  </a:lnTo>
                  <a:lnTo>
                    <a:pt x="63" y="51"/>
                  </a:lnTo>
                  <a:lnTo>
                    <a:pt x="93" y="9"/>
                  </a:lnTo>
                  <a:lnTo>
                    <a:pt x="170" y="0"/>
                  </a:lnTo>
                  <a:lnTo>
                    <a:pt x="179" y="9"/>
                  </a:lnTo>
                  <a:lnTo>
                    <a:pt x="225" y="0"/>
                  </a:lnTo>
                  <a:lnTo>
                    <a:pt x="297" y="101"/>
                  </a:lnTo>
                  <a:lnTo>
                    <a:pt x="326" y="111"/>
                  </a:lnTo>
                  <a:lnTo>
                    <a:pt x="0" y="111"/>
                  </a:lnTo>
                  <a:lnTo>
                    <a:pt x="0" y="11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28" name="Freeform 102">
              <a:extLst>
                <a:ext uri="{FF2B5EF4-FFF2-40B4-BE49-F238E27FC236}">
                  <a16:creationId xmlns:a16="http://schemas.microsoft.com/office/drawing/2014/main" id="{7C4DB112-42D7-D7A2-2576-B54EF6DC7C5C}"/>
                </a:ext>
              </a:extLst>
            </p:cNvPr>
            <p:cNvSpPr/>
            <p:nvPr/>
          </p:nvSpPr>
          <p:spPr bwMode="auto">
            <a:xfrm>
              <a:off x="5422883" y="3074235"/>
              <a:ext cx="753397" cy="450770"/>
            </a:xfrm>
            <a:custGeom>
              <a:avLst/>
              <a:gdLst>
                <a:gd name="T0" fmla="*/ 17 w 436"/>
                <a:gd name="T1" fmla="*/ 139 h 272"/>
                <a:gd name="T2" fmla="*/ 42 w 436"/>
                <a:gd name="T3" fmla="*/ 139 h 272"/>
                <a:gd name="T4" fmla="*/ 63 w 436"/>
                <a:gd name="T5" fmla="*/ 171 h 272"/>
                <a:gd name="T6" fmla="*/ 55 w 436"/>
                <a:gd name="T7" fmla="*/ 240 h 272"/>
                <a:gd name="T8" fmla="*/ 63 w 436"/>
                <a:gd name="T9" fmla="*/ 264 h 272"/>
                <a:gd name="T10" fmla="*/ 80 w 436"/>
                <a:gd name="T11" fmla="*/ 272 h 272"/>
                <a:gd name="T12" fmla="*/ 110 w 436"/>
                <a:gd name="T13" fmla="*/ 249 h 272"/>
                <a:gd name="T14" fmla="*/ 127 w 436"/>
                <a:gd name="T15" fmla="*/ 249 h 272"/>
                <a:gd name="T16" fmla="*/ 194 w 436"/>
                <a:gd name="T17" fmla="*/ 264 h 272"/>
                <a:gd name="T18" fmla="*/ 211 w 436"/>
                <a:gd name="T19" fmla="*/ 264 h 272"/>
                <a:gd name="T20" fmla="*/ 249 w 436"/>
                <a:gd name="T21" fmla="*/ 264 h 272"/>
                <a:gd name="T22" fmla="*/ 284 w 436"/>
                <a:gd name="T23" fmla="*/ 240 h 272"/>
                <a:gd name="T24" fmla="*/ 313 w 436"/>
                <a:gd name="T25" fmla="*/ 240 h 272"/>
                <a:gd name="T26" fmla="*/ 313 w 436"/>
                <a:gd name="T27" fmla="*/ 231 h 272"/>
                <a:gd name="T28" fmla="*/ 343 w 436"/>
                <a:gd name="T29" fmla="*/ 222 h 272"/>
                <a:gd name="T30" fmla="*/ 376 w 436"/>
                <a:gd name="T31" fmla="*/ 240 h 272"/>
                <a:gd name="T32" fmla="*/ 390 w 436"/>
                <a:gd name="T33" fmla="*/ 240 h 272"/>
                <a:gd name="T34" fmla="*/ 398 w 436"/>
                <a:gd name="T35" fmla="*/ 240 h 272"/>
                <a:gd name="T36" fmla="*/ 398 w 436"/>
                <a:gd name="T37" fmla="*/ 212 h 272"/>
                <a:gd name="T38" fmla="*/ 436 w 436"/>
                <a:gd name="T39" fmla="*/ 199 h 272"/>
                <a:gd name="T40" fmla="*/ 360 w 436"/>
                <a:gd name="T41" fmla="*/ 162 h 272"/>
                <a:gd name="T42" fmla="*/ 376 w 436"/>
                <a:gd name="T43" fmla="*/ 139 h 272"/>
                <a:gd name="T44" fmla="*/ 360 w 436"/>
                <a:gd name="T45" fmla="*/ 102 h 272"/>
                <a:gd name="T46" fmla="*/ 376 w 436"/>
                <a:gd name="T47" fmla="*/ 79 h 272"/>
                <a:gd name="T48" fmla="*/ 368 w 436"/>
                <a:gd name="T49" fmla="*/ 69 h 272"/>
                <a:gd name="T50" fmla="*/ 343 w 436"/>
                <a:gd name="T51" fmla="*/ 51 h 272"/>
                <a:gd name="T52" fmla="*/ 330 w 436"/>
                <a:gd name="T53" fmla="*/ 9 h 272"/>
                <a:gd name="T54" fmla="*/ 321 w 436"/>
                <a:gd name="T55" fmla="*/ 0 h 272"/>
                <a:gd name="T56" fmla="*/ 296 w 436"/>
                <a:gd name="T57" fmla="*/ 9 h 272"/>
                <a:gd name="T58" fmla="*/ 249 w 436"/>
                <a:gd name="T59" fmla="*/ 19 h 272"/>
                <a:gd name="T60" fmla="*/ 229 w 436"/>
                <a:gd name="T61" fmla="*/ 19 h 272"/>
                <a:gd name="T62" fmla="*/ 127 w 436"/>
                <a:gd name="T63" fmla="*/ 69 h 272"/>
                <a:gd name="T64" fmla="*/ 110 w 436"/>
                <a:gd name="T65" fmla="*/ 60 h 272"/>
                <a:gd name="T66" fmla="*/ 100 w 436"/>
                <a:gd name="T67" fmla="*/ 79 h 272"/>
                <a:gd name="T68" fmla="*/ 89 w 436"/>
                <a:gd name="T69" fmla="*/ 69 h 272"/>
                <a:gd name="T70" fmla="*/ 42 w 436"/>
                <a:gd name="T71" fmla="*/ 102 h 272"/>
                <a:gd name="T72" fmla="*/ 17 w 436"/>
                <a:gd name="T73" fmla="*/ 79 h 272"/>
                <a:gd name="T74" fmla="*/ 0 w 436"/>
                <a:gd name="T75" fmla="*/ 102 h 272"/>
                <a:gd name="T76" fmla="*/ 17 w 436"/>
                <a:gd name="T77" fmla="*/ 139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36" h="272">
                  <a:moveTo>
                    <a:pt x="17" y="139"/>
                  </a:moveTo>
                  <a:lnTo>
                    <a:pt x="42" y="139"/>
                  </a:lnTo>
                  <a:lnTo>
                    <a:pt x="63" y="171"/>
                  </a:lnTo>
                  <a:lnTo>
                    <a:pt x="55" y="240"/>
                  </a:lnTo>
                  <a:lnTo>
                    <a:pt x="63" y="264"/>
                  </a:lnTo>
                  <a:lnTo>
                    <a:pt x="80" y="272"/>
                  </a:lnTo>
                  <a:lnTo>
                    <a:pt x="110" y="249"/>
                  </a:lnTo>
                  <a:lnTo>
                    <a:pt x="127" y="249"/>
                  </a:lnTo>
                  <a:lnTo>
                    <a:pt x="194" y="264"/>
                  </a:lnTo>
                  <a:lnTo>
                    <a:pt x="211" y="264"/>
                  </a:lnTo>
                  <a:lnTo>
                    <a:pt x="249" y="264"/>
                  </a:lnTo>
                  <a:lnTo>
                    <a:pt x="284" y="240"/>
                  </a:lnTo>
                  <a:lnTo>
                    <a:pt x="313" y="240"/>
                  </a:lnTo>
                  <a:lnTo>
                    <a:pt x="313" y="231"/>
                  </a:lnTo>
                  <a:lnTo>
                    <a:pt x="343" y="222"/>
                  </a:lnTo>
                  <a:lnTo>
                    <a:pt x="376" y="240"/>
                  </a:lnTo>
                  <a:lnTo>
                    <a:pt x="390" y="240"/>
                  </a:lnTo>
                  <a:lnTo>
                    <a:pt x="398" y="240"/>
                  </a:lnTo>
                  <a:lnTo>
                    <a:pt x="398" y="212"/>
                  </a:lnTo>
                  <a:lnTo>
                    <a:pt x="436" y="199"/>
                  </a:lnTo>
                  <a:lnTo>
                    <a:pt x="360" y="162"/>
                  </a:lnTo>
                  <a:lnTo>
                    <a:pt x="376" y="139"/>
                  </a:lnTo>
                  <a:lnTo>
                    <a:pt x="360" y="102"/>
                  </a:lnTo>
                  <a:lnTo>
                    <a:pt x="376" y="79"/>
                  </a:lnTo>
                  <a:lnTo>
                    <a:pt x="368" y="69"/>
                  </a:lnTo>
                  <a:lnTo>
                    <a:pt x="343" y="51"/>
                  </a:lnTo>
                  <a:lnTo>
                    <a:pt x="330" y="9"/>
                  </a:lnTo>
                  <a:lnTo>
                    <a:pt x="321" y="0"/>
                  </a:lnTo>
                  <a:lnTo>
                    <a:pt x="296" y="9"/>
                  </a:lnTo>
                  <a:lnTo>
                    <a:pt x="249" y="19"/>
                  </a:lnTo>
                  <a:lnTo>
                    <a:pt x="229" y="19"/>
                  </a:lnTo>
                  <a:lnTo>
                    <a:pt x="127" y="69"/>
                  </a:lnTo>
                  <a:lnTo>
                    <a:pt x="110" y="60"/>
                  </a:lnTo>
                  <a:lnTo>
                    <a:pt x="100" y="79"/>
                  </a:lnTo>
                  <a:lnTo>
                    <a:pt x="89" y="69"/>
                  </a:lnTo>
                  <a:lnTo>
                    <a:pt x="42" y="102"/>
                  </a:lnTo>
                  <a:lnTo>
                    <a:pt x="17" y="79"/>
                  </a:lnTo>
                  <a:lnTo>
                    <a:pt x="0" y="102"/>
                  </a:lnTo>
                  <a:lnTo>
                    <a:pt x="17" y="139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29" name="Freeform 103">
              <a:extLst>
                <a:ext uri="{FF2B5EF4-FFF2-40B4-BE49-F238E27FC236}">
                  <a16:creationId xmlns:a16="http://schemas.microsoft.com/office/drawing/2014/main" id="{DBB01EBC-56F4-8E49-AE8A-774F95077715}"/>
                </a:ext>
              </a:extLst>
            </p:cNvPr>
            <p:cNvSpPr/>
            <p:nvPr/>
          </p:nvSpPr>
          <p:spPr bwMode="auto">
            <a:xfrm>
              <a:off x="11512263" y="3173671"/>
              <a:ext cx="768947" cy="580034"/>
            </a:xfrm>
            <a:custGeom>
              <a:avLst/>
              <a:gdLst>
                <a:gd name="T0" fmla="*/ 408 w 445"/>
                <a:gd name="T1" fmla="*/ 139 h 350"/>
                <a:gd name="T2" fmla="*/ 370 w 445"/>
                <a:gd name="T3" fmla="*/ 129 h 350"/>
                <a:gd name="T4" fmla="*/ 353 w 445"/>
                <a:gd name="T5" fmla="*/ 139 h 350"/>
                <a:gd name="T6" fmla="*/ 335 w 445"/>
                <a:gd name="T7" fmla="*/ 102 h 350"/>
                <a:gd name="T8" fmla="*/ 314 w 445"/>
                <a:gd name="T9" fmla="*/ 120 h 350"/>
                <a:gd name="T10" fmla="*/ 335 w 445"/>
                <a:gd name="T11" fmla="*/ 139 h 350"/>
                <a:gd name="T12" fmla="*/ 343 w 445"/>
                <a:gd name="T13" fmla="*/ 139 h 350"/>
                <a:gd name="T14" fmla="*/ 314 w 445"/>
                <a:gd name="T15" fmla="*/ 162 h 350"/>
                <a:gd name="T16" fmla="*/ 298 w 445"/>
                <a:gd name="T17" fmla="*/ 162 h 350"/>
                <a:gd name="T18" fmla="*/ 343 w 445"/>
                <a:gd name="T19" fmla="*/ 152 h 350"/>
                <a:gd name="T20" fmla="*/ 370 w 445"/>
                <a:gd name="T21" fmla="*/ 189 h 350"/>
                <a:gd name="T22" fmla="*/ 370 w 445"/>
                <a:gd name="T23" fmla="*/ 204 h 350"/>
                <a:gd name="T24" fmla="*/ 370 w 445"/>
                <a:gd name="T25" fmla="*/ 230 h 350"/>
                <a:gd name="T26" fmla="*/ 382 w 445"/>
                <a:gd name="T27" fmla="*/ 240 h 350"/>
                <a:gd name="T28" fmla="*/ 335 w 445"/>
                <a:gd name="T29" fmla="*/ 212 h 350"/>
                <a:gd name="T30" fmla="*/ 335 w 445"/>
                <a:gd name="T31" fmla="*/ 204 h 350"/>
                <a:gd name="T32" fmla="*/ 314 w 445"/>
                <a:gd name="T33" fmla="*/ 204 h 350"/>
                <a:gd name="T34" fmla="*/ 298 w 445"/>
                <a:gd name="T35" fmla="*/ 204 h 350"/>
                <a:gd name="T36" fmla="*/ 268 w 445"/>
                <a:gd name="T37" fmla="*/ 222 h 350"/>
                <a:gd name="T38" fmla="*/ 229 w 445"/>
                <a:gd name="T39" fmla="*/ 189 h 350"/>
                <a:gd name="T40" fmla="*/ 229 w 445"/>
                <a:gd name="T41" fmla="*/ 180 h 350"/>
                <a:gd name="T42" fmla="*/ 221 w 445"/>
                <a:gd name="T43" fmla="*/ 204 h 350"/>
                <a:gd name="T44" fmla="*/ 204 w 445"/>
                <a:gd name="T45" fmla="*/ 189 h 350"/>
                <a:gd name="T46" fmla="*/ 157 w 445"/>
                <a:gd name="T47" fmla="*/ 180 h 350"/>
                <a:gd name="T48" fmla="*/ 149 w 445"/>
                <a:gd name="T49" fmla="*/ 180 h 350"/>
                <a:gd name="T50" fmla="*/ 140 w 445"/>
                <a:gd name="T51" fmla="*/ 180 h 350"/>
                <a:gd name="T52" fmla="*/ 102 w 445"/>
                <a:gd name="T53" fmla="*/ 162 h 350"/>
                <a:gd name="T54" fmla="*/ 72 w 445"/>
                <a:gd name="T55" fmla="*/ 152 h 350"/>
                <a:gd name="T56" fmla="*/ 127 w 445"/>
                <a:gd name="T57" fmla="*/ 204 h 350"/>
                <a:gd name="T58" fmla="*/ 140 w 445"/>
                <a:gd name="T59" fmla="*/ 212 h 350"/>
                <a:gd name="T60" fmla="*/ 166 w 445"/>
                <a:gd name="T61" fmla="*/ 222 h 350"/>
                <a:gd name="T62" fmla="*/ 212 w 445"/>
                <a:gd name="T63" fmla="*/ 222 h 350"/>
                <a:gd name="T64" fmla="*/ 229 w 445"/>
                <a:gd name="T65" fmla="*/ 254 h 350"/>
                <a:gd name="T66" fmla="*/ 242 w 445"/>
                <a:gd name="T67" fmla="*/ 254 h 350"/>
                <a:gd name="T68" fmla="*/ 288 w 445"/>
                <a:gd name="T69" fmla="*/ 254 h 350"/>
                <a:gd name="T70" fmla="*/ 276 w 445"/>
                <a:gd name="T71" fmla="*/ 262 h 350"/>
                <a:gd name="T72" fmla="*/ 259 w 445"/>
                <a:gd name="T73" fmla="*/ 304 h 350"/>
                <a:gd name="T74" fmla="*/ 298 w 445"/>
                <a:gd name="T75" fmla="*/ 272 h 350"/>
                <a:gd name="T76" fmla="*/ 314 w 445"/>
                <a:gd name="T77" fmla="*/ 272 h 350"/>
                <a:gd name="T78" fmla="*/ 335 w 445"/>
                <a:gd name="T79" fmla="*/ 281 h 350"/>
                <a:gd name="T80" fmla="*/ 335 w 445"/>
                <a:gd name="T81" fmla="*/ 304 h 350"/>
                <a:gd name="T82" fmla="*/ 335 w 445"/>
                <a:gd name="T83" fmla="*/ 314 h 350"/>
                <a:gd name="T84" fmla="*/ 323 w 445"/>
                <a:gd name="T85" fmla="*/ 314 h 350"/>
                <a:gd name="T86" fmla="*/ 353 w 445"/>
                <a:gd name="T87" fmla="*/ 341 h 350"/>
                <a:gd name="T88" fmla="*/ 182 w 445"/>
                <a:gd name="T89" fmla="*/ 322 h 350"/>
                <a:gd name="T90" fmla="*/ 25 w 445"/>
                <a:gd name="T91" fmla="*/ 230 h 350"/>
                <a:gd name="T92" fmla="*/ 17 w 445"/>
                <a:gd name="T93" fmla="*/ 152 h 350"/>
                <a:gd name="T94" fmla="*/ 64 w 445"/>
                <a:gd name="T95" fmla="*/ 120 h 350"/>
                <a:gd name="T96" fmla="*/ 34 w 445"/>
                <a:gd name="T97" fmla="*/ 102 h 350"/>
                <a:gd name="T98" fmla="*/ 0 w 445"/>
                <a:gd name="T99" fmla="*/ 27 h 350"/>
                <a:gd name="T100" fmla="*/ 140 w 445"/>
                <a:gd name="T101" fmla="*/ 60 h 350"/>
                <a:gd name="T102" fmla="*/ 353 w 445"/>
                <a:gd name="T103" fmla="*/ 19 h 350"/>
                <a:gd name="T104" fmla="*/ 370 w 445"/>
                <a:gd name="T105" fmla="*/ 79 h 350"/>
                <a:gd name="T106" fmla="*/ 425 w 445"/>
                <a:gd name="T107" fmla="*/ 102 h 350"/>
                <a:gd name="T108" fmla="*/ 425 w 445"/>
                <a:gd name="T109" fmla="*/ 139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45" h="350">
                  <a:moveTo>
                    <a:pt x="425" y="139"/>
                  </a:moveTo>
                  <a:lnTo>
                    <a:pt x="408" y="139"/>
                  </a:lnTo>
                  <a:lnTo>
                    <a:pt x="390" y="139"/>
                  </a:lnTo>
                  <a:lnTo>
                    <a:pt x="370" y="129"/>
                  </a:lnTo>
                  <a:lnTo>
                    <a:pt x="382" y="120"/>
                  </a:lnTo>
                  <a:lnTo>
                    <a:pt x="353" y="139"/>
                  </a:lnTo>
                  <a:lnTo>
                    <a:pt x="335" y="120"/>
                  </a:lnTo>
                  <a:lnTo>
                    <a:pt x="335" y="102"/>
                  </a:lnTo>
                  <a:lnTo>
                    <a:pt x="335" y="129"/>
                  </a:lnTo>
                  <a:lnTo>
                    <a:pt x="314" y="120"/>
                  </a:lnTo>
                  <a:lnTo>
                    <a:pt x="314" y="129"/>
                  </a:lnTo>
                  <a:lnTo>
                    <a:pt x="335" y="139"/>
                  </a:lnTo>
                  <a:lnTo>
                    <a:pt x="335" y="129"/>
                  </a:lnTo>
                  <a:lnTo>
                    <a:pt x="343" y="139"/>
                  </a:lnTo>
                  <a:lnTo>
                    <a:pt x="353" y="152"/>
                  </a:lnTo>
                  <a:lnTo>
                    <a:pt x="314" y="162"/>
                  </a:lnTo>
                  <a:lnTo>
                    <a:pt x="288" y="152"/>
                  </a:lnTo>
                  <a:lnTo>
                    <a:pt x="298" y="162"/>
                  </a:lnTo>
                  <a:lnTo>
                    <a:pt x="314" y="171"/>
                  </a:lnTo>
                  <a:lnTo>
                    <a:pt x="343" y="152"/>
                  </a:lnTo>
                  <a:lnTo>
                    <a:pt x="370" y="180"/>
                  </a:lnTo>
                  <a:lnTo>
                    <a:pt x="370" y="189"/>
                  </a:lnTo>
                  <a:lnTo>
                    <a:pt x="353" y="189"/>
                  </a:lnTo>
                  <a:lnTo>
                    <a:pt x="370" y="204"/>
                  </a:lnTo>
                  <a:lnTo>
                    <a:pt x="370" y="222"/>
                  </a:lnTo>
                  <a:lnTo>
                    <a:pt x="370" y="230"/>
                  </a:lnTo>
                  <a:lnTo>
                    <a:pt x="382" y="222"/>
                  </a:lnTo>
                  <a:lnTo>
                    <a:pt x="382" y="240"/>
                  </a:lnTo>
                  <a:lnTo>
                    <a:pt x="335" y="222"/>
                  </a:lnTo>
                  <a:lnTo>
                    <a:pt x="335" y="212"/>
                  </a:lnTo>
                  <a:lnTo>
                    <a:pt x="353" y="222"/>
                  </a:lnTo>
                  <a:lnTo>
                    <a:pt x="335" y="204"/>
                  </a:lnTo>
                  <a:lnTo>
                    <a:pt x="335" y="212"/>
                  </a:lnTo>
                  <a:lnTo>
                    <a:pt x="314" y="204"/>
                  </a:lnTo>
                  <a:lnTo>
                    <a:pt x="314" y="222"/>
                  </a:lnTo>
                  <a:lnTo>
                    <a:pt x="298" y="204"/>
                  </a:lnTo>
                  <a:lnTo>
                    <a:pt x="298" y="222"/>
                  </a:lnTo>
                  <a:lnTo>
                    <a:pt x="268" y="222"/>
                  </a:lnTo>
                  <a:lnTo>
                    <a:pt x="229" y="204"/>
                  </a:lnTo>
                  <a:lnTo>
                    <a:pt x="229" y="189"/>
                  </a:lnTo>
                  <a:lnTo>
                    <a:pt x="251" y="180"/>
                  </a:lnTo>
                  <a:lnTo>
                    <a:pt x="229" y="180"/>
                  </a:lnTo>
                  <a:lnTo>
                    <a:pt x="242" y="162"/>
                  </a:lnTo>
                  <a:lnTo>
                    <a:pt x="221" y="204"/>
                  </a:lnTo>
                  <a:lnTo>
                    <a:pt x="204" y="204"/>
                  </a:lnTo>
                  <a:lnTo>
                    <a:pt x="204" y="189"/>
                  </a:lnTo>
                  <a:lnTo>
                    <a:pt x="166" y="204"/>
                  </a:lnTo>
                  <a:lnTo>
                    <a:pt x="157" y="180"/>
                  </a:lnTo>
                  <a:lnTo>
                    <a:pt x="166" y="180"/>
                  </a:lnTo>
                  <a:lnTo>
                    <a:pt x="149" y="180"/>
                  </a:lnTo>
                  <a:lnTo>
                    <a:pt x="140" y="162"/>
                  </a:lnTo>
                  <a:lnTo>
                    <a:pt x="140" y="180"/>
                  </a:lnTo>
                  <a:lnTo>
                    <a:pt x="72" y="129"/>
                  </a:lnTo>
                  <a:lnTo>
                    <a:pt x="102" y="162"/>
                  </a:lnTo>
                  <a:lnTo>
                    <a:pt x="81" y="162"/>
                  </a:lnTo>
                  <a:lnTo>
                    <a:pt x="72" y="152"/>
                  </a:lnTo>
                  <a:lnTo>
                    <a:pt x="72" y="162"/>
                  </a:lnTo>
                  <a:lnTo>
                    <a:pt x="127" y="204"/>
                  </a:lnTo>
                  <a:lnTo>
                    <a:pt x="127" y="240"/>
                  </a:lnTo>
                  <a:lnTo>
                    <a:pt x="140" y="212"/>
                  </a:lnTo>
                  <a:lnTo>
                    <a:pt x="157" y="204"/>
                  </a:lnTo>
                  <a:lnTo>
                    <a:pt x="166" y="222"/>
                  </a:lnTo>
                  <a:lnTo>
                    <a:pt x="174" y="212"/>
                  </a:lnTo>
                  <a:lnTo>
                    <a:pt x="212" y="222"/>
                  </a:lnTo>
                  <a:lnTo>
                    <a:pt x="221" y="240"/>
                  </a:lnTo>
                  <a:lnTo>
                    <a:pt x="229" y="254"/>
                  </a:lnTo>
                  <a:lnTo>
                    <a:pt x="229" y="240"/>
                  </a:lnTo>
                  <a:lnTo>
                    <a:pt x="242" y="254"/>
                  </a:lnTo>
                  <a:lnTo>
                    <a:pt x="251" y="240"/>
                  </a:lnTo>
                  <a:lnTo>
                    <a:pt x="288" y="254"/>
                  </a:lnTo>
                  <a:lnTo>
                    <a:pt x="306" y="262"/>
                  </a:lnTo>
                  <a:lnTo>
                    <a:pt x="276" y="262"/>
                  </a:lnTo>
                  <a:lnTo>
                    <a:pt x="242" y="290"/>
                  </a:lnTo>
                  <a:lnTo>
                    <a:pt x="259" y="304"/>
                  </a:lnTo>
                  <a:lnTo>
                    <a:pt x="259" y="290"/>
                  </a:lnTo>
                  <a:lnTo>
                    <a:pt x="298" y="272"/>
                  </a:lnTo>
                  <a:lnTo>
                    <a:pt x="298" y="290"/>
                  </a:lnTo>
                  <a:lnTo>
                    <a:pt x="314" y="272"/>
                  </a:lnTo>
                  <a:lnTo>
                    <a:pt x="353" y="281"/>
                  </a:lnTo>
                  <a:lnTo>
                    <a:pt x="335" y="281"/>
                  </a:lnTo>
                  <a:lnTo>
                    <a:pt x="353" y="290"/>
                  </a:lnTo>
                  <a:lnTo>
                    <a:pt x="335" y="304"/>
                  </a:lnTo>
                  <a:lnTo>
                    <a:pt x="353" y="304"/>
                  </a:lnTo>
                  <a:lnTo>
                    <a:pt x="335" y="314"/>
                  </a:lnTo>
                  <a:lnTo>
                    <a:pt x="323" y="304"/>
                  </a:lnTo>
                  <a:lnTo>
                    <a:pt x="323" y="314"/>
                  </a:lnTo>
                  <a:lnTo>
                    <a:pt x="361" y="322"/>
                  </a:lnTo>
                  <a:lnTo>
                    <a:pt x="353" y="341"/>
                  </a:lnTo>
                  <a:lnTo>
                    <a:pt x="221" y="350"/>
                  </a:lnTo>
                  <a:lnTo>
                    <a:pt x="182" y="322"/>
                  </a:lnTo>
                  <a:lnTo>
                    <a:pt x="119" y="281"/>
                  </a:lnTo>
                  <a:lnTo>
                    <a:pt x="25" y="230"/>
                  </a:lnTo>
                  <a:lnTo>
                    <a:pt x="0" y="222"/>
                  </a:lnTo>
                  <a:lnTo>
                    <a:pt x="17" y="152"/>
                  </a:lnTo>
                  <a:lnTo>
                    <a:pt x="34" y="120"/>
                  </a:lnTo>
                  <a:lnTo>
                    <a:pt x="64" y="120"/>
                  </a:lnTo>
                  <a:lnTo>
                    <a:pt x="72" y="120"/>
                  </a:lnTo>
                  <a:lnTo>
                    <a:pt x="34" y="102"/>
                  </a:lnTo>
                  <a:lnTo>
                    <a:pt x="17" y="60"/>
                  </a:lnTo>
                  <a:lnTo>
                    <a:pt x="0" y="27"/>
                  </a:lnTo>
                  <a:lnTo>
                    <a:pt x="17" y="0"/>
                  </a:lnTo>
                  <a:lnTo>
                    <a:pt x="140" y="60"/>
                  </a:lnTo>
                  <a:lnTo>
                    <a:pt x="221" y="19"/>
                  </a:lnTo>
                  <a:lnTo>
                    <a:pt x="353" y="19"/>
                  </a:lnTo>
                  <a:lnTo>
                    <a:pt x="370" y="51"/>
                  </a:lnTo>
                  <a:lnTo>
                    <a:pt x="370" y="79"/>
                  </a:lnTo>
                  <a:lnTo>
                    <a:pt x="408" y="102"/>
                  </a:lnTo>
                  <a:lnTo>
                    <a:pt x="425" y="102"/>
                  </a:lnTo>
                  <a:lnTo>
                    <a:pt x="445" y="120"/>
                  </a:lnTo>
                  <a:lnTo>
                    <a:pt x="425" y="139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30" name="Freeform 104">
              <a:extLst>
                <a:ext uri="{FF2B5EF4-FFF2-40B4-BE49-F238E27FC236}">
                  <a16:creationId xmlns:a16="http://schemas.microsoft.com/office/drawing/2014/main" id="{BB1E00A0-6964-BCA0-4BFC-31950E41818C}"/>
                </a:ext>
              </a:extLst>
            </p:cNvPr>
            <p:cNvSpPr/>
            <p:nvPr/>
          </p:nvSpPr>
          <p:spPr bwMode="auto">
            <a:xfrm>
              <a:off x="5417701" y="3069264"/>
              <a:ext cx="755124" cy="452427"/>
            </a:xfrm>
            <a:custGeom>
              <a:avLst/>
              <a:gdLst>
                <a:gd name="T0" fmla="*/ 17 w 437"/>
                <a:gd name="T1" fmla="*/ 139 h 273"/>
                <a:gd name="T2" fmla="*/ 42 w 437"/>
                <a:gd name="T3" fmla="*/ 139 h 273"/>
                <a:gd name="T4" fmla="*/ 64 w 437"/>
                <a:gd name="T5" fmla="*/ 172 h 273"/>
                <a:gd name="T6" fmla="*/ 56 w 437"/>
                <a:gd name="T7" fmla="*/ 240 h 273"/>
                <a:gd name="T8" fmla="*/ 64 w 437"/>
                <a:gd name="T9" fmla="*/ 264 h 273"/>
                <a:gd name="T10" fmla="*/ 81 w 437"/>
                <a:gd name="T11" fmla="*/ 273 h 273"/>
                <a:gd name="T12" fmla="*/ 111 w 437"/>
                <a:gd name="T13" fmla="*/ 250 h 273"/>
                <a:gd name="T14" fmla="*/ 127 w 437"/>
                <a:gd name="T15" fmla="*/ 250 h 273"/>
                <a:gd name="T16" fmla="*/ 195 w 437"/>
                <a:gd name="T17" fmla="*/ 264 h 273"/>
                <a:gd name="T18" fmla="*/ 211 w 437"/>
                <a:gd name="T19" fmla="*/ 264 h 273"/>
                <a:gd name="T20" fmla="*/ 250 w 437"/>
                <a:gd name="T21" fmla="*/ 264 h 273"/>
                <a:gd name="T22" fmla="*/ 285 w 437"/>
                <a:gd name="T23" fmla="*/ 240 h 273"/>
                <a:gd name="T24" fmla="*/ 313 w 437"/>
                <a:gd name="T25" fmla="*/ 240 h 273"/>
                <a:gd name="T26" fmla="*/ 313 w 437"/>
                <a:gd name="T27" fmla="*/ 232 h 273"/>
                <a:gd name="T28" fmla="*/ 343 w 437"/>
                <a:gd name="T29" fmla="*/ 222 h 273"/>
                <a:gd name="T30" fmla="*/ 377 w 437"/>
                <a:gd name="T31" fmla="*/ 240 h 273"/>
                <a:gd name="T32" fmla="*/ 390 w 437"/>
                <a:gd name="T33" fmla="*/ 240 h 273"/>
                <a:gd name="T34" fmla="*/ 399 w 437"/>
                <a:gd name="T35" fmla="*/ 240 h 273"/>
                <a:gd name="T36" fmla="*/ 399 w 437"/>
                <a:gd name="T37" fmla="*/ 213 h 273"/>
                <a:gd name="T38" fmla="*/ 437 w 437"/>
                <a:gd name="T39" fmla="*/ 199 h 273"/>
                <a:gd name="T40" fmla="*/ 360 w 437"/>
                <a:gd name="T41" fmla="*/ 162 h 273"/>
                <a:gd name="T42" fmla="*/ 377 w 437"/>
                <a:gd name="T43" fmla="*/ 139 h 273"/>
                <a:gd name="T44" fmla="*/ 360 w 437"/>
                <a:gd name="T45" fmla="*/ 102 h 273"/>
                <a:gd name="T46" fmla="*/ 377 w 437"/>
                <a:gd name="T47" fmla="*/ 79 h 273"/>
                <a:gd name="T48" fmla="*/ 369 w 437"/>
                <a:gd name="T49" fmla="*/ 70 h 273"/>
                <a:gd name="T50" fmla="*/ 343 w 437"/>
                <a:gd name="T51" fmla="*/ 52 h 273"/>
                <a:gd name="T52" fmla="*/ 330 w 437"/>
                <a:gd name="T53" fmla="*/ 10 h 273"/>
                <a:gd name="T54" fmla="*/ 322 w 437"/>
                <a:gd name="T55" fmla="*/ 0 h 273"/>
                <a:gd name="T56" fmla="*/ 297 w 437"/>
                <a:gd name="T57" fmla="*/ 10 h 273"/>
                <a:gd name="T58" fmla="*/ 250 w 437"/>
                <a:gd name="T59" fmla="*/ 19 h 273"/>
                <a:gd name="T60" fmla="*/ 229 w 437"/>
                <a:gd name="T61" fmla="*/ 19 h 273"/>
                <a:gd name="T62" fmla="*/ 127 w 437"/>
                <a:gd name="T63" fmla="*/ 70 h 273"/>
                <a:gd name="T64" fmla="*/ 111 w 437"/>
                <a:gd name="T65" fmla="*/ 60 h 273"/>
                <a:gd name="T66" fmla="*/ 101 w 437"/>
                <a:gd name="T67" fmla="*/ 79 h 273"/>
                <a:gd name="T68" fmla="*/ 89 w 437"/>
                <a:gd name="T69" fmla="*/ 70 h 273"/>
                <a:gd name="T70" fmla="*/ 42 w 437"/>
                <a:gd name="T71" fmla="*/ 102 h 273"/>
                <a:gd name="T72" fmla="*/ 17 w 437"/>
                <a:gd name="T73" fmla="*/ 79 h 273"/>
                <a:gd name="T74" fmla="*/ 0 w 437"/>
                <a:gd name="T75" fmla="*/ 102 h 273"/>
                <a:gd name="T76" fmla="*/ 17 w 437"/>
                <a:gd name="T77" fmla="*/ 139 h 273"/>
                <a:gd name="T78" fmla="*/ 17 w 437"/>
                <a:gd name="T79" fmla="*/ 139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7" h="273">
                  <a:moveTo>
                    <a:pt x="17" y="139"/>
                  </a:moveTo>
                  <a:lnTo>
                    <a:pt x="42" y="139"/>
                  </a:lnTo>
                  <a:lnTo>
                    <a:pt x="64" y="172"/>
                  </a:lnTo>
                  <a:lnTo>
                    <a:pt x="56" y="240"/>
                  </a:lnTo>
                  <a:lnTo>
                    <a:pt x="64" y="264"/>
                  </a:lnTo>
                  <a:lnTo>
                    <a:pt x="81" y="273"/>
                  </a:lnTo>
                  <a:lnTo>
                    <a:pt x="111" y="250"/>
                  </a:lnTo>
                  <a:lnTo>
                    <a:pt x="127" y="250"/>
                  </a:lnTo>
                  <a:lnTo>
                    <a:pt x="195" y="264"/>
                  </a:lnTo>
                  <a:lnTo>
                    <a:pt x="211" y="264"/>
                  </a:lnTo>
                  <a:lnTo>
                    <a:pt x="250" y="264"/>
                  </a:lnTo>
                  <a:lnTo>
                    <a:pt x="285" y="240"/>
                  </a:lnTo>
                  <a:lnTo>
                    <a:pt x="313" y="240"/>
                  </a:lnTo>
                  <a:lnTo>
                    <a:pt x="313" y="232"/>
                  </a:lnTo>
                  <a:lnTo>
                    <a:pt x="343" y="222"/>
                  </a:lnTo>
                  <a:lnTo>
                    <a:pt x="377" y="240"/>
                  </a:lnTo>
                  <a:lnTo>
                    <a:pt x="390" y="240"/>
                  </a:lnTo>
                  <a:lnTo>
                    <a:pt x="399" y="240"/>
                  </a:lnTo>
                  <a:lnTo>
                    <a:pt x="399" y="213"/>
                  </a:lnTo>
                  <a:lnTo>
                    <a:pt x="437" y="199"/>
                  </a:lnTo>
                  <a:lnTo>
                    <a:pt x="360" y="162"/>
                  </a:lnTo>
                  <a:lnTo>
                    <a:pt x="377" y="139"/>
                  </a:lnTo>
                  <a:lnTo>
                    <a:pt x="360" y="102"/>
                  </a:lnTo>
                  <a:lnTo>
                    <a:pt x="377" y="79"/>
                  </a:lnTo>
                  <a:lnTo>
                    <a:pt x="369" y="70"/>
                  </a:lnTo>
                  <a:lnTo>
                    <a:pt x="343" y="52"/>
                  </a:lnTo>
                  <a:lnTo>
                    <a:pt x="330" y="10"/>
                  </a:lnTo>
                  <a:lnTo>
                    <a:pt x="322" y="0"/>
                  </a:lnTo>
                  <a:lnTo>
                    <a:pt x="297" y="10"/>
                  </a:lnTo>
                  <a:lnTo>
                    <a:pt x="250" y="19"/>
                  </a:lnTo>
                  <a:lnTo>
                    <a:pt x="229" y="19"/>
                  </a:lnTo>
                  <a:lnTo>
                    <a:pt x="127" y="70"/>
                  </a:lnTo>
                  <a:lnTo>
                    <a:pt x="111" y="60"/>
                  </a:lnTo>
                  <a:lnTo>
                    <a:pt x="101" y="79"/>
                  </a:lnTo>
                  <a:lnTo>
                    <a:pt x="89" y="70"/>
                  </a:lnTo>
                  <a:lnTo>
                    <a:pt x="42" y="102"/>
                  </a:lnTo>
                  <a:lnTo>
                    <a:pt x="17" y="79"/>
                  </a:lnTo>
                  <a:lnTo>
                    <a:pt x="0" y="102"/>
                  </a:lnTo>
                  <a:lnTo>
                    <a:pt x="17" y="139"/>
                  </a:lnTo>
                  <a:lnTo>
                    <a:pt x="17" y="13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31" name="Freeform 105">
              <a:extLst>
                <a:ext uri="{FF2B5EF4-FFF2-40B4-BE49-F238E27FC236}">
                  <a16:creationId xmlns:a16="http://schemas.microsoft.com/office/drawing/2014/main" id="{8A5F222B-00D1-A331-87D1-0E2BECB62DB0}"/>
                </a:ext>
              </a:extLst>
            </p:cNvPr>
            <p:cNvSpPr/>
            <p:nvPr/>
          </p:nvSpPr>
          <p:spPr bwMode="auto">
            <a:xfrm>
              <a:off x="11508806" y="3168700"/>
              <a:ext cx="768947" cy="580034"/>
            </a:xfrm>
            <a:custGeom>
              <a:avLst/>
              <a:gdLst>
                <a:gd name="T0" fmla="*/ 408 w 445"/>
                <a:gd name="T1" fmla="*/ 139 h 350"/>
                <a:gd name="T2" fmla="*/ 369 w 445"/>
                <a:gd name="T3" fmla="*/ 130 h 350"/>
                <a:gd name="T4" fmla="*/ 352 w 445"/>
                <a:gd name="T5" fmla="*/ 139 h 350"/>
                <a:gd name="T6" fmla="*/ 334 w 445"/>
                <a:gd name="T7" fmla="*/ 102 h 350"/>
                <a:gd name="T8" fmla="*/ 314 w 445"/>
                <a:gd name="T9" fmla="*/ 120 h 350"/>
                <a:gd name="T10" fmla="*/ 334 w 445"/>
                <a:gd name="T11" fmla="*/ 139 h 350"/>
                <a:gd name="T12" fmla="*/ 343 w 445"/>
                <a:gd name="T13" fmla="*/ 139 h 350"/>
                <a:gd name="T14" fmla="*/ 314 w 445"/>
                <a:gd name="T15" fmla="*/ 162 h 350"/>
                <a:gd name="T16" fmla="*/ 297 w 445"/>
                <a:gd name="T17" fmla="*/ 162 h 350"/>
                <a:gd name="T18" fmla="*/ 343 w 445"/>
                <a:gd name="T19" fmla="*/ 153 h 350"/>
                <a:gd name="T20" fmla="*/ 369 w 445"/>
                <a:gd name="T21" fmla="*/ 190 h 350"/>
                <a:gd name="T22" fmla="*/ 369 w 445"/>
                <a:gd name="T23" fmla="*/ 204 h 350"/>
                <a:gd name="T24" fmla="*/ 369 w 445"/>
                <a:gd name="T25" fmla="*/ 231 h 350"/>
                <a:gd name="T26" fmla="*/ 381 w 445"/>
                <a:gd name="T27" fmla="*/ 240 h 350"/>
                <a:gd name="T28" fmla="*/ 334 w 445"/>
                <a:gd name="T29" fmla="*/ 213 h 350"/>
                <a:gd name="T30" fmla="*/ 334 w 445"/>
                <a:gd name="T31" fmla="*/ 204 h 350"/>
                <a:gd name="T32" fmla="*/ 314 w 445"/>
                <a:gd name="T33" fmla="*/ 204 h 350"/>
                <a:gd name="T34" fmla="*/ 297 w 445"/>
                <a:gd name="T35" fmla="*/ 204 h 350"/>
                <a:gd name="T36" fmla="*/ 267 w 445"/>
                <a:gd name="T37" fmla="*/ 222 h 350"/>
                <a:gd name="T38" fmla="*/ 229 w 445"/>
                <a:gd name="T39" fmla="*/ 190 h 350"/>
                <a:gd name="T40" fmla="*/ 229 w 445"/>
                <a:gd name="T41" fmla="*/ 180 h 350"/>
                <a:gd name="T42" fmla="*/ 220 w 445"/>
                <a:gd name="T43" fmla="*/ 204 h 350"/>
                <a:gd name="T44" fmla="*/ 204 w 445"/>
                <a:gd name="T45" fmla="*/ 190 h 350"/>
                <a:gd name="T46" fmla="*/ 157 w 445"/>
                <a:gd name="T47" fmla="*/ 180 h 350"/>
                <a:gd name="T48" fmla="*/ 148 w 445"/>
                <a:gd name="T49" fmla="*/ 180 h 350"/>
                <a:gd name="T50" fmla="*/ 140 w 445"/>
                <a:gd name="T51" fmla="*/ 180 h 350"/>
                <a:gd name="T52" fmla="*/ 102 w 445"/>
                <a:gd name="T53" fmla="*/ 162 h 350"/>
                <a:gd name="T54" fmla="*/ 72 w 445"/>
                <a:gd name="T55" fmla="*/ 153 h 350"/>
                <a:gd name="T56" fmla="*/ 127 w 445"/>
                <a:gd name="T57" fmla="*/ 204 h 350"/>
                <a:gd name="T58" fmla="*/ 140 w 445"/>
                <a:gd name="T59" fmla="*/ 213 h 350"/>
                <a:gd name="T60" fmla="*/ 165 w 445"/>
                <a:gd name="T61" fmla="*/ 222 h 350"/>
                <a:gd name="T62" fmla="*/ 212 w 445"/>
                <a:gd name="T63" fmla="*/ 222 h 350"/>
                <a:gd name="T64" fmla="*/ 229 w 445"/>
                <a:gd name="T65" fmla="*/ 255 h 350"/>
                <a:gd name="T66" fmla="*/ 242 w 445"/>
                <a:gd name="T67" fmla="*/ 255 h 350"/>
                <a:gd name="T68" fmla="*/ 288 w 445"/>
                <a:gd name="T69" fmla="*/ 255 h 350"/>
                <a:gd name="T70" fmla="*/ 276 w 445"/>
                <a:gd name="T71" fmla="*/ 263 h 350"/>
                <a:gd name="T72" fmla="*/ 259 w 445"/>
                <a:gd name="T73" fmla="*/ 305 h 350"/>
                <a:gd name="T74" fmla="*/ 297 w 445"/>
                <a:gd name="T75" fmla="*/ 272 h 350"/>
                <a:gd name="T76" fmla="*/ 314 w 445"/>
                <a:gd name="T77" fmla="*/ 272 h 350"/>
                <a:gd name="T78" fmla="*/ 334 w 445"/>
                <a:gd name="T79" fmla="*/ 282 h 350"/>
                <a:gd name="T80" fmla="*/ 334 w 445"/>
                <a:gd name="T81" fmla="*/ 305 h 350"/>
                <a:gd name="T82" fmla="*/ 334 w 445"/>
                <a:gd name="T83" fmla="*/ 314 h 350"/>
                <a:gd name="T84" fmla="*/ 322 w 445"/>
                <a:gd name="T85" fmla="*/ 314 h 350"/>
                <a:gd name="T86" fmla="*/ 352 w 445"/>
                <a:gd name="T87" fmla="*/ 342 h 350"/>
                <a:gd name="T88" fmla="*/ 182 w 445"/>
                <a:gd name="T89" fmla="*/ 323 h 350"/>
                <a:gd name="T90" fmla="*/ 25 w 445"/>
                <a:gd name="T91" fmla="*/ 231 h 350"/>
                <a:gd name="T92" fmla="*/ 17 w 445"/>
                <a:gd name="T93" fmla="*/ 153 h 350"/>
                <a:gd name="T94" fmla="*/ 63 w 445"/>
                <a:gd name="T95" fmla="*/ 120 h 350"/>
                <a:gd name="T96" fmla="*/ 33 w 445"/>
                <a:gd name="T97" fmla="*/ 102 h 350"/>
                <a:gd name="T98" fmla="*/ 0 w 445"/>
                <a:gd name="T99" fmla="*/ 28 h 350"/>
                <a:gd name="T100" fmla="*/ 140 w 445"/>
                <a:gd name="T101" fmla="*/ 60 h 350"/>
                <a:gd name="T102" fmla="*/ 352 w 445"/>
                <a:gd name="T103" fmla="*/ 19 h 350"/>
                <a:gd name="T104" fmla="*/ 369 w 445"/>
                <a:gd name="T105" fmla="*/ 79 h 350"/>
                <a:gd name="T106" fmla="*/ 424 w 445"/>
                <a:gd name="T107" fmla="*/ 102 h 350"/>
                <a:gd name="T108" fmla="*/ 424 w 445"/>
                <a:gd name="T109" fmla="*/ 139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45" h="350">
                  <a:moveTo>
                    <a:pt x="424" y="139"/>
                  </a:moveTo>
                  <a:lnTo>
                    <a:pt x="408" y="139"/>
                  </a:lnTo>
                  <a:lnTo>
                    <a:pt x="390" y="139"/>
                  </a:lnTo>
                  <a:lnTo>
                    <a:pt x="369" y="130"/>
                  </a:lnTo>
                  <a:lnTo>
                    <a:pt x="381" y="120"/>
                  </a:lnTo>
                  <a:lnTo>
                    <a:pt x="352" y="139"/>
                  </a:lnTo>
                  <a:lnTo>
                    <a:pt x="334" y="120"/>
                  </a:lnTo>
                  <a:lnTo>
                    <a:pt x="334" y="102"/>
                  </a:lnTo>
                  <a:lnTo>
                    <a:pt x="334" y="130"/>
                  </a:lnTo>
                  <a:lnTo>
                    <a:pt x="314" y="120"/>
                  </a:lnTo>
                  <a:lnTo>
                    <a:pt x="314" y="130"/>
                  </a:lnTo>
                  <a:lnTo>
                    <a:pt x="334" y="139"/>
                  </a:lnTo>
                  <a:lnTo>
                    <a:pt x="334" y="130"/>
                  </a:lnTo>
                  <a:lnTo>
                    <a:pt x="343" y="139"/>
                  </a:lnTo>
                  <a:lnTo>
                    <a:pt x="352" y="153"/>
                  </a:lnTo>
                  <a:lnTo>
                    <a:pt x="314" y="162"/>
                  </a:lnTo>
                  <a:lnTo>
                    <a:pt x="288" y="153"/>
                  </a:lnTo>
                  <a:lnTo>
                    <a:pt x="297" y="162"/>
                  </a:lnTo>
                  <a:lnTo>
                    <a:pt x="314" y="172"/>
                  </a:lnTo>
                  <a:lnTo>
                    <a:pt x="343" y="153"/>
                  </a:lnTo>
                  <a:lnTo>
                    <a:pt x="369" y="180"/>
                  </a:lnTo>
                  <a:lnTo>
                    <a:pt x="369" y="190"/>
                  </a:lnTo>
                  <a:lnTo>
                    <a:pt x="352" y="190"/>
                  </a:lnTo>
                  <a:lnTo>
                    <a:pt x="369" y="204"/>
                  </a:lnTo>
                  <a:lnTo>
                    <a:pt x="369" y="222"/>
                  </a:lnTo>
                  <a:lnTo>
                    <a:pt x="369" y="231"/>
                  </a:lnTo>
                  <a:lnTo>
                    <a:pt x="381" y="222"/>
                  </a:lnTo>
                  <a:lnTo>
                    <a:pt x="381" y="240"/>
                  </a:lnTo>
                  <a:lnTo>
                    <a:pt x="334" y="222"/>
                  </a:lnTo>
                  <a:lnTo>
                    <a:pt x="334" y="213"/>
                  </a:lnTo>
                  <a:lnTo>
                    <a:pt x="352" y="222"/>
                  </a:lnTo>
                  <a:lnTo>
                    <a:pt x="334" y="204"/>
                  </a:lnTo>
                  <a:lnTo>
                    <a:pt x="334" y="213"/>
                  </a:lnTo>
                  <a:lnTo>
                    <a:pt x="314" y="204"/>
                  </a:lnTo>
                  <a:lnTo>
                    <a:pt x="314" y="222"/>
                  </a:lnTo>
                  <a:lnTo>
                    <a:pt x="297" y="204"/>
                  </a:lnTo>
                  <a:lnTo>
                    <a:pt x="297" y="222"/>
                  </a:lnTo>
                  <a:lnTo>
                    <a:pt x="267" y="222"/>
                  </a:lnTo>
                  <a:lnTo>
                    <a:pt x="229" y="204"/>
                  </a:lnTo>
                  <a:lnTo>
                    <a:pt x="229" y="190"/>
                  </a:lnTo>
                  <a:lnTo>
                    <a:pt x="250" y="180"/>
                  </a:lnTo>
                  <a:lnTo>
                    <a:pt x="229" y="180"/>
                  </a:lnTo>
                  <a:lnTo>
                    <a:pt x="242" y="162"/>
                  </a:lnTo>
                  <a:lnTo>
                    <a:pt x="220" y="204"/>
                  </a:lnTo>
                  <a:lnTo>
                    <a:pt x="204" y="204"/>
                  </a:lnTo>
                  <a:lnTo>
                    <a:pt x="204" y="190"/>
                  </a:lnTo>
                  <a:lnTo>
                    <a:pt x="165" y="204"/>
                  </a:lnTo>
                  <a:lnTo>
                    <a:pt x="157" y="180"/>
                  </a:lnTo>
                  <a:lnTo>
                    <a:pt x="165" y="180"/>
                  </a:lnTo>
                  <a:lnTo>
                    <a:pt x="148" y="180"/>
                  </a:lnTo>
                  <a:lnTo>
                    <a:pt x="140" y="162"/>
                  </a:lnTo>
                  <a:lnTo>
                    <a:pt x="140" y="180"/>
                  </a:lnTo>
                  <a:lnTo>
                    <a:pt x="72" y="130"/>
                  </a:lnTo>
                  <a:lnTo>
                    <a:pt x="102" y="162"/>
                  </a:lnTo>
                  <a:lnTo>
                    <a:pt x="80" y="162"/>
                  </a:lnTo>
                  <a:lnTo>
                    <a:pt x="72" y="153"/>
                  </a:lnTo>
                  <a:lnTo>
                    <a:pt x="72" y="162"/>
                  </a:lnTo>
                  <a:lnTo>
                    <a:pt x="127" y="204"/>
                  </a:lnTo>
                  <a:lnTo>
                    <a:pt x="127" y="240"/>
                  </a:lnTo>
                  <a:lnTo>
                    <a:pt x="140" y="213"/>
                  </a:lnTo>
                  <a:lnTo>
                    <a:pt x="157" y="204"/>
                  </a:lnTo>
                  <a:lnTo>
                    <a:pt x="165" y="222"/>
                  </a:lnTo>
                  <a:lnTo>
                    <a:pt x="174" y="213"/>
                  </a:lnTo>
                  <a:lnTo>
                    <a:pt x="212" y="222"/>
                  </a:lnTo>
                  <a:lnTo>
                    <a:pt x="220" y="240"/>
                  </a:lnTo>
                  <a:lnTo>
                    <a:pt x="229" y="255"/>
                  </a:lnTo>
                  <a:lnTo>
                    <a:pt x="229" y="240"/>
                  </a:lnTo>
                  <a:lnTo>
                    <a:pt x="242" y="255"/>
                  </a:lnTo>
                  <a:lnTo>
                    <a:pt x="250" y="240"/>
                  </a:lnTo>
                  <a:lnTo>
                    <a:pt x="288" y="255"/>
                  </a:lnTo>
                  <a:lnTo>
                    <a:pt x="306" y="263"/>
                  </a:lnTo>
                  <a:lnTo>
                    <a:pt x="276" y="263"/>
                  </a:lnTo>
                  <a:lnTo>
                    <a:pt x="242" y="290"/>
                  </a:lnTo>
                  <a:lnTo>
                    <a:pt x="259" y="305"/>
                  </a:lnTo>
                  <a:lnTo>
                    <a:pt x="259" y="290"/>
                  </a:lnTo>
                  <a:lnTo>
                    <a:pt x="297" y="272"/>
                  </a:lnTo>
                  <a:lnTo>
                    <a:pt x="297" y="290"/>
                  </a:lnTo>
                  <a:lnTo>
                    <a:pt x="314" y="272"/>
                  </a:lnTo>
                  <a:lnTo>
                    <a:pt x="352" y="282"/>
                  </a:lnTo>
                  <a:lnTo>
                    <a:pt x="334" y="282"/>
                  </a:lnTo>
                  <a:lnTo>
                    <a:pt x="352" y="290"/>
                  </a:lnTo>
                  <a:lnTo>
                    <a:pt x="334" y="305"/>
                  </a:lnTo>
                  <a:lnTo>
                    <a:pt x="352" y="305"/>
                  </a:lnTo>
                  <a:lnTo>
                    <a:pt x="334" y="314"/>
                  </a:lnTo>
                  <a:lnTo>
                    <a:pt x="322" y="305"/>
                  </a:lnTo>
                  <a:lnTo>
                    <a:pt x="322" y="314"/>
                  </a:lnTo>
                  <a:lnTo>
                    <a:pt x="361" y="323"/>
                  </a:lnTo>
                  <a:lnTo>
                    <a:pt x="352" y="342"/>
                  </a:lnTo>
                  <a:lnTo>
                    <a:pt x="220" y="350"/>
                  </a:lnTo>
                  <a:lnTo>
                    <a:pt x="182" y="323"/>
                  </a:lnTo>
                  <a:lnTo>
                    <a:pt x="119" y="282"/>
                  </a:lnTo>
                  <a:lnTo>
                    <a:pt x="25" y="231"/>
                  </a:lnTo>
                  <a:lnTo>
                    <a:pt x="0" y="222"/>
                  </a:lnTo>
                  <a:lnTo>
                    <a:pt x="17" y="153"/>
                  </a:lnTo>
                  <a:lnTo>
                    <a:pt x="33" y="120"/>
                  </a:lnTo>
                  <a:lnTo>
                    <a:pt x="63" y="120"/>
                  </a:lnTo>
                  <a:lnTo>
                    <a:pt x="72" y="120"/>
                  </a:lnTo>
                  <a:lnTo>
                    <a:pt x="33" y="102"/>
                  </a:lnTo>
                  <a:lnTo>
                    <a:pt x="17" y="60"/>
                  </a:lnTo>
                  <a:lnTo>
                    <a:pt x="0" y="28"/>
                  </a:lnTo>
                  <a:lnTo>
                    <a:pt x="17" y="0"/>
                  </a:lnTo>
                  <a:lnTo>
                    <a:pt x="140" y="60"/>
                  </a:lnTo>
                  <a:lnTo>
                    <a:pt x="220" y="19"/>
                  </a:lnTo>
                  <a:lnTo>
                    <a:pt x="352" y="19"/>
                  </a:lnTo>
                  <a:lnTo>
                    <a:pt x="369" y="52"/>
                  </a:lnTo>
                  <a:lnTo>
                    <a:pt x="369" y="79"/>
                  </a:lnTo>
                  <a:lnTo>
                    <a:pt x="408" y="102"/>
                  </a:lnTo>
                  <a:lnTo>
                    <a:pt x="424" y="102"/>
                  </a:lnTo>
                  <a:lnTo>
                    <a:pt x="445" y="120"/>
                  </a:lnTo>
                  <a:lnTo>
                    <a:pt x="424" y="139"/>
                  </a:lnTo>
                  <a:lnTo>
                    <a:pt x="424" y="13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32" name="Freeform 106">
              <a:extLst>
                <a:ext uri="{FF2B5EF4-FFF2-40B4-BE49-F238E27FC236}">
                  <a16:creationId xmlns:a16="http://schemas.microsoft.com/office/drawing/2014/main" id="{984F738B-B037-622B-865A-F394C6BC798C}"/>
                </a:ext>
              </a:extLst>
            </p:cNvPr>
            <p:cNvSpPr/>
            <p:nvPr/>
          </p:nvSpPr>
          <p:spPr bwMode="auto">
            <a:xfrm>
              <a:off x="11382664" y="2600264"/>
              <a:ext cx="687734" cy="488887"/>
            </a:xfrm>
            <a:custGeom>
              <a:avLst/>
              <a:gdLst>
                <a:gd name="T0" fmla="*/ 351 w 398"/>
                <a:gd name="T1" fmla="*/ 33 h 295"/>
                <a:gd name="T2" fmla="*/ 351 w 398"/>
                <a:gd name="T3" fmla="*/ 83 h 295"/>
                <a:gd name="T4" fmla="*/ 381 w 398"/>
                <a:gd name="T5" fmla="*/ 162 h 295"/>
                <a:gd name="T6" fmla="*/ 398 w 398"/>
                <a:gd name="T7" fmla="*/ 170 h 295"/>
                <a:gd name="T8" fmla="*/ 373 w 398"/>
                <a:gd name="T9" fmla="*/ 203 h 295"/>
                <a:gd name="T10" fmla="*/ 373 w 398"/>
                <a:gd name="T11" fmla="*/ 235 h 295"/>
                <a:gd name="T12" fmla="*/ 343 w 398"/>
                <a:gd name="T13" fmla="*/ 263 h 295"/>
                <a:gd name="T14" fmla="*/ 304 w 398"/>
                <a:gd name="T15" fmla="*/ 245 h 295"/>
                <a:gd name="T16" fmla="*/ 296 w 398"/>
                <a:gd name="T17" fmla="*/ 263 h 295"/>
                <a:gd name="T18" fmla="*/ 271 w 398"/>
                <a:gd name="T19" fmla="*/ 295 h 295"/>
                <a:gd name="T20" fmla="*/ 241 w 398"/>
                <a:gd name="T21" fmla="*/ 245 h 295"/>
                <a:gd name="T22" fmla="*/ 232 w 398"/>
                <a:gd name="T23" fmla="*/ 235 h 295"/>
                <a:gd name="T24" fmla="*/ 202 w 398"/>
                <a:gd name="T25" fmla="*/ 263 h 295"/>
                <a:gd name="T26" fmla="*/ 169 w 398"/>
                <a:gd name="T27" fmla="*/ 263 h 295"/>
                <a:gd name="T28" fmla="*/ 186 w 398"/>
                <a:gd name="T29" fmla="*/ 212 h 295"/>
                <a:gd name="T30" fmla="*/ 169 w 398"/>
                <a:gd name="T31" fmla="*/ 203 h 295"/>
                <a:gd name="T32" fmla="*/ 139 w 398"/>
                <a:gd name="T33" fmla="*/ 222 h 295"/>
                <a:gd name="T34" fmla="*/ 130 w 398"/>
                <a:gd name="T35" fmla="*/ 212 h 295"/>
                <a:gd name="T36" fmla="*/ 122 w 398"/>
                <a:gd name="T37" fmla="*/ 222 h 295"/>
                <a:gd name="T38" fmla="*/ 110 w 398"/>
                <a:gd name="T39" fmla="*/ 203 h 295"/>
                <a:gd name="T40" fmla="*/ 84 w 398"/>
                <a:gd name="T41" fmla="*/ 212 h 295"/>
                <a:gd name="T42" fmla="*/ 75 w 398"/>
                <a:gd name="T43" fmla="*/ 162 h 295"/>
                <a:gd name="T44" fmla="*/ 0 w 398"/>
                <a:gd name="T45" fmla="*/ 134 h 295"/>
                <a:gd name="T46" fmla="*/ 0 w 398"/>
                <a:gd name="T47" fmla="*/ 125 h 295"/>
                <a:gd name="T48" fmla="*/ 55 w 398"/>
                <a:gd name="T49" fmla="*/ 102 h 295"/>
                <a:gd name="T50" fmla="*/ 16 w 398"/>
                <a:gd name="T51" fmla="*/ 60 h 295"/>
                <a:gd name="T52" fmla="*/ 16 w 398"/>
                <a:gd name="T53" fmla="*/ 33 h 295"/>
                <a:gd name="T54" fmla="*/ 55 w 398"/>
                <a:gd name="T55" fmla="*/ 23 h 295"/>
                <a:gd name="T56" fmla="*/ 75 w 398"/>
                <a:gd name="T57" fmla="*/ 0 h 295"/>
                <a:gd name="T58" fmla="*/ 373 w 398"/>
                <a:gd name="T59" fmla="*/ 0 h 295"/>
                <a:gd name="T60" fmla="*/ 351 w 398"/>
                <a:gd name="T61" fmla="*/ 3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98" h="295">
                  <a:moveTo>
                    <a:pt x="351" y="33"/>
                  </a:moveTo>
                  <a:lnTo>
                    <a:pt x="351" y="83"/>
                  </a:lnTo>
                  <a:lnTo>
                    <a:pt x="381" y="162"/>
                  </a:lnTo>
                  <a:lnTo>
                    <a:pt x="398" y="170"/>
                  </a:lnTo>
                  <a:lnTo>
                    <a:pt x="373" y="203"/>
                  </a:lnTo>
                  <a:lnTo>
                    <a:pt x="373" y="235"/>
                  </a:lnTo>
                  <a:lnTo>
                    <a:pt x="343" y="263"/>
                  </a:lnTo>
                  <a:lnTo>
                    <a:pt x="304" y="245"/>
                  </a:lnTo>
                  <a:lnTo>
                    <a:pt x="296" y="263"/>
                  </a:lnTo>
                  <a:lnTo>
                    <a:pt x="271" y="295"/>
                  </a:lnTo>
                  <a:lnTo>
                    <a:pt x="241" y="245"/>
                  </a:lnTo>
                  <a:lnTo>
                    <a:pt x="232" y="235"/>
                  </a:lnTo>
                  <a:lnTo>
                    <a:pt x="202" y="263"/>
                  </a:lnTo>
                  <a:lnTo>
                    <a:pt x="169" y="263"/>
                  </a:lnTo>
                  <a:lnTo>
                    <a:pt x="186" y="212"/>
                  </a:lnTo>
                  <a:lnTo>
                    <a:pt x="169" y="203"/>
                  </a:lnTo>
                  <a:lnTo>
                    <a:pt x="139" y="222"/>
                  </a:lnTo>
                  <a:lnTo>
                    <a:pt x="130" y="212"/>
                  </a:lnTo>
                  <a:lnTo>
                    <a:pt x="122" y="222"/>
                  </a:lnTo>
                  <a:lnTo>
                    <a:pt x="110" y="203"/>
                  </a:lnTo>
                  <a:lnTo>
                    <a:pt x="84" y="212"/>
                  </a:lnTo>
                  <a:lnTo>
                    <a:pt x="75" y="162"/>
                  </a:lnTo>
                  <a:lnTo>
                    <a:pt x="0" y="134"/>
                  </a:lnTo>
                  <a:lnTo>
                    <a:pt x="0" y="125"/>
                  </a:lnTo>
                  <a:lnTo>
                    <a:pt x="55" y="102"/>
                  </a:lnTo>
                  <a:lnTo>
                    <a:pt x="16" y="60"/>
                  </a:lnTo>
                  <a:lnTo>
                    <a:pt x="16" y="33"/>
                  </a:lnTo>
                  <a:lnTo>
                    <a:pt x="55" y="23"/>
                  </a:lnTo>
                  <a:lnTo>
                    <a:pt x="75" y="0"/>
                  </a:lnTo>
                  <a:lnTo>
                    <a:pt x="373" y="0"/>
                  </a:lnTo>
                  <a:lnTo>
                    <a:pt x="351" y="33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33" name="Freeform 107">
              <a:extLst>
                <a:ext uri="{FF2B5EF4-FFF2-40B4-BE49-F238E27FC236}">
                  <a16:creationId xmlns:a16="http://schemas.microsoft.com/office/drawing/2014/main" id="{ABD2AC3C-6D91-F5E2-8CAD-7F9234B8CB53}"/>
                </a:ext>
              </a:extLst>
            </p:cNvPr>
            <p:cNvSpPr/>
            <p:nvPr/>
          </p:nvSpPr>
          <p:spPr bwMode="auto">
            <a:xfrm>
              <a:off x="12027200" y="2500829"/>
              <a:ext cx="321404" cy="367907"/>
            </a:xfrm>
            <a:custGeom>
              <a:avLst/>
              <a:gdLst>
                <a:gd name="T0" fmla="*/ 157 w 186"/>
                <a:gd name="T1" fmla="*/ 212 h 222"/>
                <a:gd name="T2" fmla="*/ 127 w 186"/>
                <a:gd name="T3" fmla="*/ 222 h 222"/>
                <a:gd name="T4" fmla="*/ 85 w 186"/>
                <a:gd name="T5" fmla="*/ 222 h 222"/>
                <a:gd name="T6" fmla="*/ 72 w 186"/>
                <a:gd name="T7" fmla="*/ 194 h 222"/>
                <a:gd name="T8" fmla="*/ 46 w 186"/>
                <a:gd name="T9" fmla="*/ 185 h 222"/>
                <a:gd name="T10" fmla="*/ 63 w 186"/>
                <a:gd name="T11" fmla="*/ 204 h 222"/>
                <a:gd name="T12" fmla="*/ 55 w 186"/>
                <a:gd name="T13" fmla="*/ 204 h 222"/>
                <a:gd name="T14" fmla="*/ 25 w 186"/>
                <a:gd name="T15" fmla="*/ 204 h 222"/>
                <a:gd name="T16" fmla="*/ 0 w 186"/>
                <a:gd name="T17" fmla="*/ 120 h 222"/>
                <a:gd name="T18" fmla="*/ 0 w 186"/>
                <a:gd name="T19" fmla="*/ 84 h 222"/>
                <a:gd name="T20" fmla="*/ 38 w 186"/>
                <a:gd name="T21" fmla="*/ 52 h 222"/>
                <a:gd name="T22" fmla="*/ 16 w 186"/>
                <a:gd name="T23" fmla="*/ 19 h 222"/>
                <a:gd name="T24" fmla="*/ 55 w 186"/>
                <a:gd name="T25" fmla="*/ 10 h 222"/>
                <a:gd name="T26" fmla="*/ 72 w 186"/>
                <a:gd name="T27" fmla="*/ 10 h 222"/>
                <a:gd name="T28" fmla="*/ 93 w 186"/>
                <a:gd name="T29" fmla="*/ 0 h 222"/>
                <a:gd name="T30" fmla="*/ 85 w 186"/>
                <a:gd name="T31" fmla="*/ 60 h 222"/>
                <a:gd name="T32" fmla="*/ 93 w 186"/>
                <a:gd name="T33" fmla="*/ 162 h 222"/>
                <a:gd name="T34" fmla="*/ 127 w 186"/>
                <a:gd name="T35" fmla="*/ 172 h 222"/>
                <a:gd name="T36" fmla="*/ 148 w 186"/>
                <a:gd name="T37" fmla="*/ 162 h 222"/>
                <a:gd name="T38" fmla="*/ 186 w 186"/>
                <a:gd name="T39" fmla="*/ 185 h 222"/>
                <a:gd name="T40" fmla="*/ 157 w 186"/>
                <a:gd name="T41" fmla="*/ 21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6" h="221">
                  <a:moveTo>
                    <a:pt x="157" y="212"/>
                  </a:moveTo>
                  <a:lnTo>
                    <a:pt x="127" y="222"/>
                  </a:lnTo>
                  <a:lnTo>
                    <a:pt x="85" y="222"/>
                  </a:lnTo>
                  <a:lnTo>
                    <a:pt x="72" y="194"/>
                  </a:lnTo>
                  <a:lnTo>
                    <a:pt x="46" y="185"/>
                  </a:lnTo>
                  <a:lnTo>
                    <a:pt x="63" y="204"/>
                  </a:lnTo>
                  <a:lnTo>
                    <a:pt x="55" y="204"/>
                  </a:lnTo>
                  <a:lnTo>
                    <a:pt x="25" y="204"/>
                  </a:lnTo>
                  <a:lnTo>
                    <a:pt x="0" y="120"/>
                  </a:lnTo>
                  <a:lnTo>
                    <a:pt x="0" y="84"/>
                  </a:lnTo>
                  <a:lnTo>
                    <a:pt x="38" y="52"/>
                  </a:lnTo>
                  <a:lnTo>
                    <a:pt x="16" y="19"/>
                  </a:lnTo>
                  <a:lnTo>
                    <a:pt x="55" y="10"/>
                  </a:lnTo>
                  <a:lnTo>
                    <a:pt x="72" y="10"/>
                  </a:lnTo>
                  <a:lnTo>
                    <a:pt x="93" y="0"/>
                  </a:lnTo>
                  <a:lnTo>
                    <a:pt x="85" y="60"/>
                  </a:lnTo>
                  <a:lnTo>
                    <a:pt x="93" y="162"/>
                  </a:lnTo>
                  <a:lnTo>
                    <a:pt x="127" y="172"/>
                  </a:lnTo>
                  <a:lnTo>
                    <a:pt x="148" y="162"/>
                  </a:lnTo>
                  <a:lnTo>
                    <a:pt x="186" y="185"/>
                  </a:lnTo>
                  <a:lnTo>
                    <a:pt x="157" y="212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34" name="Freeform 108">
              <a:extLst>
                <a:ext uri="{FF2B5EF4-FFF2-40B4-BE49-F238E27FC236}">
                  <a16:creationId xmlns:a16="http://schemas.microsoft.com/office/drawing/2014/main" id="{4480EF24-C905-8A01-3FD8-872610E0BCB4}"/>
                </a:ext>
              </a:extLst>
            </p:cNvPr>
            <p:cNvSpPr/>
            <p:nvPr/>
          </p:nvSpPr>
          <p:spPr bwMode="auto">
            <a:xfrm>
              <a:off x="11377480" y="2596950"/>
              <a:ext cx="687734" cy="488887"/>
            </a:xfrm>
            <a:custGeom>
              <a:avLst/>
              <a:gdLst>
                <a:gd name="T0" fmla="*/ 352 w 398"/>
                <a:gd name="T1" fmla="*/ 32 h 295"/>
                <a:gd name="T2" fmla="*/ 352 w 398"/>
                <a:gd name="T3" fmla="*/ 83 h 295"/>
                <a:gd name="T4" fmla="*/ 382 w 398"/>
                <a:gd name="T5" fmla="*/ 162 h 295"/>
                <a:gd name="T6" fmla="*/ 398 w 398"/>
                <a:gd name="T7" fmla="*/ 170 h 295"/>
                <a:gd name="T8" fmla="*/ 373 w 398"/>
                <a:gd name="T9" fmla="*/ 202 h 295"/>
                <a:gd name="T10" fmla="*/ 373 w 398"/>
                <a:gd name="T11" fmla="*/ 235 h 295"/>
                <a:gd name="T12" fmla="*/ 343 w 398"/>
                <a:gd name="T13" fmla="*/ 262 h 295"/>
                <a:gd name="T14" fmla="*/ 305 w 398"/>
                <a:gd name="T15" fmla="*/ 244 h 295"/>
                <a:gd name="T16" fmla="*/ 296 w 398"/>
                <a:gd name="T17" fmla="*/ 262 h 295"/>
                <a:gd name="T18" fmla="*/ 271 w 398"/>
                <a:gd name="T19" fmla="*/ 295 h 295"/>
                <a:gd name="T20" fmla="*/ 241 w 398"/>
                <a:gd name="T21" fmla="*/ 244 h 295"/>
                <a:gd name="T22" fmla="*/ 233 w 398"/>
                <a:gd name="T23" fmla="*/ 235 h 295"/>
                <a:gd name="T24" fmla="*/ 203 w 398"/>
                <a:gd name="T25" fmla="*/ 262 h 295"/>
                <a:gd name="T26" fmla="*/ 169 w 398"/>
                <a:gd name="T27" fmla="*/ 262 h 295"/>
                <a:gd name="T28" fmla="*/ 186 w 398"/>
                <a:gd name="T29" fmla="*/ 212 h 295"/>
                <a:gd name="T30" fmla="*/ 169 w 398"/>
                <a:gd name="T31" fmla="*/ 202 h 295"/>
                <a:gd name="T32" fmla="*/ 139 w 398"/>
                <a:gd name="T33" fmla="*/ 222 h 295"/>
                <a:gd name="T34" fmla="*/ 131 w 398"/>
                <a:gd name="T35" fmla="*/ 212 h 295"/>
                <a:gd name="T36" fmla="*/ 123 w 398"/>
                <a:gd name="T37" fmla="*/ 222 h 295"/>
                <a:gd name="T38" fmla="*/ 111 w 398"/>
                <a:gd name="T39" fmla="*/ 202 h 295"/>
                <a:gd name="T40" fmla="*/ 84 w 398"/>
                <a:gd name="T41" fmla="*/ 212 h 295"/>
                <a:gd name="T42" fmla="*/ 76 w 398"/>
                <a:gd name="T43" fmla="*/ 162 h 295"/>
                <a:gd name="T44" fmla="*/ 0 w 398"/>
                <a:gd name="T45" fmla="*/ 134 h 295"/>
                <a:gd name="T46" fmla="*/ 0 w 398"/>
                <a:gd name="T47" fmla="*/ 124 h 295"/>
                <a:gd name="T48" fmla="*/ 55 w 398"/>
                <a:gd name="T49" fmla="*/ 102 h 295"/>
                <a:gd name="T50" fmla="*/ 17 w 398"/>
                <a:gd name="T51" fmla="*/ 60 h 295"/>
                <a:gd name="T52" fmla="*/ 17 w 398"/>
                <a:gd name="T53" fmla="*/ 32 h 295"/>
                <a:gd name="T54" fmla="*/ 55 w 398"/>
                <a:gd name="T55" fmla="*/ 23 h 295"/>
                <a:gd name="T56" fmla="*/ 76 w 398"/>
                <a:gd name="T57" fmla="*/ 0 h 295"/>
                <a:gd name="T58" fmla="*/ 373 w 398"/>
                <a:gd name="T59" fmla="*/ 0 h 295"/>
                <a:gd name="T60" fmla="*/ 352 w 398"/>
                <a:gd name="T61" fmla="*/ 32 h 295"/>
                <a:gd name="T62" fmla="*/ 352 w 398"/>
                <a:gd name="T63" fmla="*/ 32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8" h="295">
                  <a:moveTo>
                    <a:pt x="352" y="32"/>
                  </a:moveTo>
                  <a:lnTo>
                    <a:pt x="352" y="83"/>
                  </a:lnTo>
                  <a:lnTo>
                    <a:pt x="382" y="162"/>
                  </a:lnTo>
                  <a:lnTo>
                    <a:pt x="398" y="170"/>
                  </a:lnTo>
                  <a:lnTo>
                    <a:pt x="373" y="202"/>
                  </a:lnTo>
                  <a:lnTo>
                    <a:pt x="373" y="235"/>
                  </a:lnTo>
                  <a:lnTo>
                    <a:pt x="343" y="262"/>
                  </a:lnTo>
                  <a:lnTo>
                    <a:pt x="305" y="244"/>
                  </a:lnTo>
                  <a:lnTo>
                    <a:pt x="296" y="262"/>
                  </a:lnTo>
                  <a:lnTo>
                    <a:pt x="271" y="295"/>
                  </a:lnTo>
                  <a:lnTo>
                    <a:pt x="241" y="244"/>
                  </a:lnTo>
                  <a:lnTo>
                    <a:pt x="233" y="235"/>
                  </a:lnTo>
                  <a:lnTo>
                    <a:pt x="203" y="262"/>
                  </a:lnTo>
                  <a:lnTo>
                    <a:pt x="169" y="262"/>
                  </a:lnTo>
                  <a:lnTo>
                    <a:pt x="186" y="212"/>
                  </a:lnTo>
                  <a:lnTo>
                    <a:pt x="169" y="202"/>
                  </a:lnTo>
                  <a:lnTo>
                    <a:pt x="139" y="222"/>
                  </a:lnTo>
                  <a:lnTo>
                    <a:pt x="131" y="212"/>
                  </a:lnTo>
                  <a:lnTo>
                    <a:pt x="123" y="222"/>
                  </a:lnTo>
                  <a:lnTo>
                    <a:pt x="111" y="202"/>
                  </a:lnTo>
                  <a:lnTo>
                    <a:pt x="84" y="212"/>
                  </a:lnTo>
                  <a:lnTo>
                    <a:pt x="76" y="162"/>
                  </a:lnTo>
                  <a:lnTo>
                    <a:pt x="0" y="134"/>
                  </a:lnTo>
                  <a:lnTo>
                    <a:pt x="0" y="124"/>
                  </a:lnTo>
                  <a:lnTo>
                    <a:pt x="55" y="102"/>
                  </a:lnTo>
                  <a:lnTo>
                    <a:pt x="17" y="60"/>
                  </a:lnTo>
                  <a:lnTo>
                    <a:pt x="17" y="32"/>
                  </a:lnTo>
                  <a:lnTo>
                    <a:pt x="55" y="23"/>
                  </a:lnTo>
                  <a:lnTo>
                    <a:pt x="76" y="0"/>
                  </a:lnTo>
                  <a:lnTo>
                    <a:pt x="373" y="0"/>
                  </a:lnTo>
                  <a:lnTo>
                    <a:pt x="352" y="32"/>
                  </a:lnTo>
                  <a:lnTo>
                    <a:pt x="352" y="3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35" name="Freeform 109">
              <a:extLst>
                <a:ext uri="{FF2B5EF4-FFF2-40B4-BE49-F238E27FC236}">
                  <a16:creationId xmlns:a16="http://schemas.microsoft.com/office/drawing/2014/main" id="{7D26E4B6-868F-1A7C-4CAB-9725AAA034FF}"/>
                </a:ext>
              </a:extLst>
            </p:cNvPr>
            <p:cNvSpPr/>
            <p:nvPr/>
          </p:nvSpPr>
          <p:spPr bwMode="auto">
            <a:xfrm>
              <a:off x="12022015" y="2497515"/>
              <a:ext cx="321404" cy="367907"/>
            </a:xfrm>
            <a:custGeom>
              <a:avLst/>
              <a:gdLst>
                <a:gd name="T0" fmla="*/ 157 w 186"/>
                <a:gd name="T1" fmla="*/ 212 h 222"/>
                <a:gd name="T2" fmla="*/ 127 w 186"/>
                <a:gd name="T3" fmla="*/ 222 h 222"/>
                <a:gd name="T4" fmla="*/ 85 w 186"/>
                <a:gd name="T5" fmla="*/ 222 h 222"/>
                <a:gd name="T6" fmla="*/ 72 w 186"/>
                <a:gd name="T7" fmla="*/ 194 h 222"/>
                <a:gd name="T8" fmla="*/ 47 w 186"/>
                <a:gd name="T9" fmla="*/ 184 h 222"/>
                <a:gd name="T10" fmla="*/ 64 w 186"/>
                <a:gd name="T11" fmla="*/ 204 h 222"/>
                <a:gd name="T12" fmla="*/ 55 w 186"/>
                <a:gd name="T13" fmla="*/ 204 h 222"/>
                <a:gd name="T14" fmla="*/ 25 w 186"/>
                <a:gd name="T15" fmla="*/ 204 h 222"/>
                <a:gd name="T16" fmla="*/ 0 w 186"/>
                <a:gd name="T17" fmla="*/ 120 h 222"/>
                <a:gd name="T18" fmla="*/ 0 w 186"/>
                <a:gd name="T19" fmla="*/ 84 h 222"/>
                <a:gd name="T20" fmla="*/ 39 w 186"/>
                <a:gd name="T21" fmla="*/ 51 h 222"/>
                <a:gd name="T22" fmla="*/ 17 w 186"/>
                <a:gd name="T23" fmla="*/ 19 h 222"/>
                <a:gd name="T24" fmla="*/ 55 w 186"/>
                <a:gd name="T25" fmla="*/ 9 h 222"/>
                <a:gd name="T26" fmla="*/ 72 w 186"/>
                <a:gd name="T27" fmla="*/ 9 h 222"/>
                <a:gd name="T28" fmla="*/ 94 w 186"/>
                <a:gd name="T29" fmla="*/ 0 h 222"/>
                <a:gd name="T30" fmla="*/ 85 w 186"/>
                <a:gd name="T31" fmla="*/ 60 h 222"/>
                <a:gd name="T32" fmla="*/ 94 w 186"/>
                <a:gd name="T33" fmla="*/ 162 h 222"/>
                <a:gd name="T34" fmla="*/ 127 w 186"/>
                <a:gd name="T35" fmla="*/ 171 h 222"/>
                <a:gd name="T36" fmla="*/ 149 w 186"/>
                <a:gd name="T37" fmla="*/ 162 h 222"/>
                <a:gd name="T38" fmla="*/ 186 w 186"/>
                <a:gd name="T39" fmla="*/ 184 h 222"/>
                <a:gd name="T40" fmla="*/ 157 w 186"/>
                <a:gd name="T41" fmla="*/ 212 h 222"/>
                <a:gd name="T42" fmla="*/ 157 w 186"/>
                <a:gd name="T43" fmla="*/ 21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6" h="221">
                  <a:moveTo>
                    <a:pt x="157" y="212"/>
                  </a:moveTo>
                  <a:lnTo>
                    <a:pt x="127" y="222"/>
                  </a:lnTo>
                  <a:lnTo>
                    <a:pt x="85" y="222"/>
                  </a:lnTo>
                  <a:lnTo>
                    <a:pt x="72" y="194"/>
                  </a:lnTo>
                  <a:lnTo>
                    <a:pt x="47" y="184"/>
                  </a:lnTo>
                  <a:lnTo>
                    <a:pt x="64" y="204"/>
                  </a:lnTo>
                  <a:lnTo>
                    <a:pt x="55" y="204"/>
                  </a:lnTo>
                  <a:lnTo>
                    <a:pt x="25" y="204"/>
                  </a:lnTo>
                  <a:lnTo>
                    <a:pt x="0" y="120"/>
                  </a:lnTo>
                  <a:lnTo>
                    <a:pt x="0" y="84"/>
                  </a:lnTo>
                  <a:lnTo>
                    <a:pt x="39" y="51"/>
                  </a:lnTo>
                  <a:lnTo>
                    <a:pt x="17" y="19"/>
                  </a:lnTo>
                  <a:lnTo>
                    <a:pt x="55" y="9"/>
                  </a:lnTo>
                  <a:lnTo>
                    <a:pt x="72" y="9"/>
                  </a:lnTo>
                  <a:lnTo>
                    <a:pt x="94" y="0"/>
                  </a:lnTo>
                  <a:lnTo>
                    <a:pt x="85" y="60"/>
                  </a:lnTo>
                  <a:lnTo>
                    <a:pt x="94" y="162"/>
                  </a:lnTo>
                  <a:lnTo>
                    <a:pt x="127" y="171"/>
                  </a:lnTo>
                  <a:lnTo>
                    <a:pt x="149" y="162"/>
                  </a:lnTo>
                  <a:lnTo>
                    <a:pt x="186" y="184"/>
                  </a:lnTo>
                  <a:lnTo>
                    <a:pt x="157" y="212"/>
                  </a:lnTo>
                  <a:lnTo>
                    <a:pt x="157" y="21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36" name="Freeform 110">
              <a:extLst>
                <a:ext uri="{FF2B5EF4-FFF2-40B4-BE49-F238E27FC236}">
                  <a16:creationId xmlns:a16="http://schemas.microsoft.com/office/drawing/2014/main" id="{F1FB1DAE-D04D-CA23-0DCD-B53E09298EEF}"/>
                </a:ext>
              </a:extLst>
            </p:cNvPr>
            <p:cNvSpPr/>
            <p:nvPr/>
          </p:nvSpPr>
          <p:spPr bwMode="auto">
            <a:xfrm>
              <a:off x="12457464" y="2263841"/>
              <a:ext cx="566774" cy="543576"/>
            </a:xfrm>
            <a:custGeom>
              <a:avLst/>
              <a:gdLst>
                <a:gd name="T0" fmla="*/ 179 w 328"/>
                <a:gd name="T1" fmla="*/ 0 h 328"/>
                <a:gd name="T2" fmla="*/ 179 w 328"/>
                <a:gd name="T3" fmla="*/ 23 h 328"/>
                <a:gd name="T4" fmla="*/ 157 w 328"/>
                <a:gd name="T5" fmla="*/ 14 h 328"/>
                <a:gd name="T6" fmla="*/ 157 w 328"/>
                <a:gd name="T7" fmla="*/ 23 h 328"/>
                <a:gd name="T8" fmla="*/ 149 w 328"/>
                <a:gd name="T9" fmla="*/ 23 h 328"/>
                <a:gd name="T10" fmla="*/ 141 w 328"/>
                <a:gd name="T11" fmla="*/ 33 h 328"/>
                <a:gd name="T12" fmla="*/ 166 w 328"/>
                <a:gd name="T13" fmla="*/ 23 h 328"/>
                <a:gd name="T14" fmla="*/ 187 w 328"/>
                <a:gd name="T15" fmla="*/ 65 h 328"/>
                <a:gd name="T16" fmla="*/ 204 w 328"/>
                <a:gd name="T17" fmla="*/ 74 h 328"/>
                <a:gd name="T18" fmla="*/ 212 w 328"/>
                <a:gd name="T19" fmla="*/ 74 h 328"/>
                <a:gd name="T20" fmla="*/ 212 w 328"/>
                <a:gd name="T21" fmla="*/ 83 h 328"/>
                <a:gd name="T22" fmla="*/ 204 w 328"/>
                <a:gd name="T23" fmla="*/ 83 h 328"/>
                <a:gd name="T24" fmla="*/ 196 w 328"/>
                <a:gd name="T25" fmla="*/ 83 h 328"/>
                <a:gd name="T26" fmla="*/ 226 w 328"/>
                <a:gd name="T27" fmla="*/ 125 h 328"/>
                <a:gd name="T28" fmla="*/ 212 w 328"/>
                <a:gd name="T29" fmla="*/ 102 h 328"/>
                <a:gd name="T30" fmla="*/ 234 w 328"/>
                <a:gd name="T31" fmla="*/ 102 h 328"/>
                <a:gd name="T32" fmla="*/ 226 w 328"/>
                <a:gd name="T33" fmla="*/ 74 h 328"/>
                <a:gd name="T34" fmla="*/ 234 w 328"/>
                <a:gd name="T35" fmla="*/ 83 h 328"/>
                <a:gd name="T36" fmla="*/ 234 w 328"/>
                <a:gd name="T37" fmla="*/ 125 h 328"/>
                <a:gd name="T38" fmla="*/ 272 w 328"/>
                <a:gd name="T39" fmla="*/ 185 h 328"/>
                <a:gd name="T40" fmla="*/ 272 w 328"/>
                <a:gd name="T41" fmla="*/ 203 h 328"/>
                <a:gd name="T42" fmla="*/ 328 w 328"/>
                <a:gd name="T43" fmla="*/ 328 h 328"/>
                <a:gd name="T44" fmla="*/ 319 w 328"/>
                <a:gd name="T45" fmla="*/ 328 h 328"/>
                <a:gd name="T46" fmla="*/ 289 w 328"/>
                <a:gd name="T47" fmla="*/ 314 h 328"/>
                <a:gd name="T48" fmla="*/ 272 w 328"/>
                <a:gd name="T49" fmla="*/ 296 h 328"/>
                <a:gd name="T50" fmla="*/ 281 w 328"/>
                <a:gd name="T51" fmla="*/ 263 h 328"/>
                <a:gd name="T52" fmla="*/ 251 w 328"/>
                <a:gd name="T53" fmla="*/ 236 h 328"/>
                <a:gd name="T54" fmla="*/ 251 w 328"/>
                <a:gd name="T55" fmla="*/ 203 h 328"/>
                <a:gd name="T56" fmla="*/ 226 w 328"/>
                <a:gd name="T57" fmla="*/ 203 h 328"/>
                <a:gd name="T58" fmla="*/ 226 w 328"/>
                <a:gd name="T59" fmla="*/ 185 h 328"/>
                <a:gd name="T60" fmla="*/ 196 w 328"/>
                <a:gd name="T61" fmla="*/ 153 h 328"/>
                <a:gd name="T62" fmla="*/ 166 w 328"/>
                <a:gd name="T63" fmla="*/ 134 h 328"/>
                <a:gd name="T64" fmla="*/ 149 w 328"/>
                <a:gd name="T65" fmla="*/ 143 h 328"/>
                <a:gd name="T66" fmla="*/ 132 w 328"/>
                <a:gd name="T67" fmla="*/ 134 h 328"/>
                <a:gd name="T68" fmla="*/ 102 w 328"/>
                <a:gd name="T69" fmla="*/ 102 h 328"/>
                <a:gd name="T70" fmla="*/ 102 w 328"/>
                <a:gd name="T71" fmla="*/ 83 h 328"/>
                <a:gd name="T72" fmla="*/ 0 w 328"/>
                <a:gd name="T73" fmla="*/ 0 h 328"/>
                <a:gd name="T74" fmla="*/ 179 w 328"/>
                <a:gd name="T75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8" h="328">
                  <a:moveTo>
                    <a:pt x="179" y="0"/>
                  </a:moveTo>
                  <a:lnTo>
                    <a:pt x="179" y="23"/>
                  </a:lnTo>
                  <a:lnTo>
                    <a:pt x="157" y="14"/>
                  </a:lnTo>
                  <a:lnTo>
                    <a:pt x="157" y="23"/>
                  </a:lnTo>
                  <a:lnTo>
                    <a:pt x="149" y="23"/>
                  </a:lnTo>
                  <a:lnTo>
                    <a:pt x="141" y="33"/>
                  </a:lnTo>
                  <a:lnTo>
                    <a:pt x="166" y="23"/>
                  </a:lnTo>
                  <a:lnTo>
                    <a:pt x="187" y="65"/>
                  </a:lnTo>
                  <a:lnTo>
                    <a:pt x="204" y="74"/>
                  </a:lnTo>
                  <a:lnTo>
                    <a:pt x="212" y="74"/>
                  </a:lnTo>
                  <a:lnTo>
                    <a:pt x="212" y="83"/>
                  </a:lnTo>
                  <a:lnTo>
                    <a:pt x="204" y="83"/>
                  </a:lnTo>
                  <a:lnTo>
                    <a:pt x="196" y="83"/>
                  </a:lnTo>
                  <a:lnTo>
                    <a:pt x="226" y="125"/>
                  </a:lnTo>
                  <a:lnTo>
                    <a:pt x="212" y="102"/>
                  </a:lnTo>
                  <a:lnTo>
                    <a:pt x="234" y="102"/>
                  </a:lnTo>
                  <a:lnTo>
                    <a:pt x="226" y="74"/>
                  </a:lnTo>
                  <a:lnTo>
                    <a:pt x="234" y="83"/>
                  </a:lnTo>
                  <a:lnTo>
                    <a:pt x="234" y="125"/>
                  </a:lnTo>
                  <a:lnTo>
                    <a:pt x="272" y="185"/>
                  </a:lnTo>
                  <a:lnTo>
                    <a:pt x="272" y="203"/>
                  </a:lnTo>
                  <a:lnTo>
                    <a:pt x="328" y="328"/>
                  </a:lnTo>
                  <a:lnTo>
                    <a:pt x="319" y="328"/>
                  </a:lnTo>
                  <a:lnTo>
                    <a:pt x="289" y="314"/>
                  </a:lnTo>
                  <a:lnTo>
                    <a:pt x="272" y="296"/>
                  </a:lnTo>
                  <a:lnTo>
                    <a:pt x="281" y="263"/>
                  </a:lnTo>
                  <a:lnTo>
                    <a:pt x="251" y="236"/>
                  </a:lnTo>
                  <a:lnTo>
                    <a:pt x="251" y="203"/>
                  </a:lnTo>
                  <a:lnTo>
                    <a:pt x="226" y="203"/>
                  </a:lnTo>
                  <a:lnTo>
                    <a:pt x="226" y="185"/>
                  </a:lnTo>
                  <a:lnTo>
                    <a:pt x="196" y="153"/>
                  </a:lnTo>
                  <a:lnTo>
                    <a:pt x="166" y="134"/>
                  </a:lnTo>
                  <a:lnTo>
                    <a:pt x="149" y="143"/>
                  </a:lnTo>
                  <a:lnTo>
                    <a:pt x="132" y="134"/>
                  </a:lnTo>
                  <a:lnTo>
                    <a:pt x="102" y="102"/>
                  </a:lnTo>
                  <a:lnTo>
                    <a:pt x="102" y="83"/>
                  </a:lnTo>
                  <a:lnTo>
                    <a:pt x="0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37" name="Freeform 111">
              <a:extLst>
                <a:ext uri="{FF2B5EF4-FFF2-40B4-BE49-F238E27FC236}">
                  <a16:creationId xmlns:a16="http://schemas.microsoft.com/office/drawing/2014/main" id="{203DE3F5-62FA-5B38-5E13-165BBDBECE52}"/>
                </a:ext>
              </a:extLst>
            </p:cNvPr>
            <p:cNvSpPr/>
            <p:nvPr/>
          </p:nvSpPr>
          <p:spPr bwMode="auto">
            <a:xfrm>
              <a:off x="12796147" y="2906853"/>
              <a:ext cx="323131" cy="449112"/>
            </a:xfrm>
            <a:custGeom>
              <a:avLst/>
              <a:gdLst>
                <a:gd name="T0" fmla="*/ 8 w 187"/>
                <a:gd name="T1" fmla="*/ 60 h 271"/>
                <a:gd name="T2" fmla="*/ 55 w 187"/>
                <a:gd name="T3" fmla="*/ 36 h 271"/>
                <a:gd name="T4" fmla="*/ 55 w 187"/>
                <a:gd name="T5" fmla="*/ 60 h 271"/>
                <a:gd name="T6" fmla="*/ 76 w 187"/>
                <a:gd name="T7" fmla="*/ 60 h 271"/>
                <a:gd name="T8" fmla="*/ 93 w 187"/>
                <a:gd name="T9" fmla="*/ 78 h 271"/>
                <a:gd name="T10" fmla="*/ 93 w 187"/>
                <a:gd name="T11" fmla="*/ 60 h 271"/>
                <a:gd name="T12" fmla="*/ 76 w 187"/>
                <a:gd name="T13" fmla="*/ 60 h 271"/>
                <a:gd name="T14" fmla="*/ 55 w 187"/>
                <a:gd name="T15" fmla="*/ 36 h 271"/>
                <a:gd name="T16" fmla="*/ 76 w 187"/>
                <a:gd name="T17" fmla="*/ 27 h 271"/>
                <a:gd name="T18" fmla="*/ 93 w 187"/>
                <a:gd name="T19" fmla="*/ 36 h 271"/>
                <a:gd name="T20" fmla="*/ 123 w 187"/>
                <a:gd name="T21" fmla="*/ 36 h 271"/>
                <a:gd name="T22" fmla="*/ 85 w 187"/>
                <a:gd name="T23" fmla="*/ 18 h 271"/>
                <a:gd name="T24" fmla="*/ 93 w 187"/>
                <a:gd name="T25" fmla="*/ 18 h 271"/>
                <a:gd name="T26" fmla="*/ 93 w 187"/>
                <a:gd name="T27" fmla="*/ 0 h 271"/>
                <a:gd name="T28" fmla="*/ 132 w 187"/>
                <a:gd name="T29" fmla="*/ 18 h 271"/>
                <a:gd name="T30" fmla="*/ 123 w 187"/>
                <a:gd name="T31" fmla="*/ 18 h 271"/>
                <a:gd name="T32" fmla="*/ 140 w 187"/>
                <a:gd name="T33" fmla="*/ 36 h 271"/>
                <a:gd name="T34" fmla="*/ 157 w 187"/>
                <a:gd name="T35" fmla="*/ 68 h 271"/>
                <a:gd name="T36" fmla="*/ 157 w 187"/>
                <a:gd name="T37" fmla="*/ 87 h 271"/>
                <a:gd name="T38" fmla="*/ 187 w 187"/>
                <a:gd name="T39" fmla="*/ 120 h 271"/>
                <a:gd name="T40" fmla="*/ 170 w 187"/>
                <a:gd name="T41" fmla="*/ 138 h 271"/>
                <a:gd name="T42" fmla="*/ 187 w 187"/>
                <a:gd name="T43" fmla="*/ 188 h 271"/>
                <a:gd name="T44" fmla="*/ 170 w 187"/>
                <a:gd name="T45" fmla="*/ 203 h 271"/>
                <a:gd name="T46" fmla="*/ 157 w 187"/>
                <a:gd name="T47" fmla="*/ 180 h 271"/>
                <a:gd name="T48" fmla="*/ 140 w 187"/>
                <a:gd name="T49" fmla="*/ 203 h 271"/>
                <a:gd name="T50" fmla="*/ 170 w 187"/>
                <a:gd name="T51" fmla="*/ 239 h 271"/>
                <a:gd name="T52" fmla="*/ 140 w 187"/>
                <a:gd name="T53" fmla="*/ 263 h 271"/>
                <a:gd name="T54" fmla="*/ 140 w 187"/>
                <a:gd name="T55" fmla="*/ 271 h 271"/>
                <a:gd name="T56" fmla="*/ 93 w 187"/>
                <a:gd name="T57" fmla="*/ 271 h 271"/>
                <a:gd name="T58" fmla="*/ 110 w 187"/>
                <a:gd name="T59" fmla="*/ 263 h 271"/>
                <a:gd name="T60" fmla="*/ 110 w 187"/>
                <a:gd name="T61" fmla="*/ 248 h 271"/>
                <a:gd name="T62" fmla="*/ 93 w 187"/>
                <a:gd name="T63" fmla="*/ 263 h 271"/>
                <a:gd name="T64" fmla="*/ 93 w 187"/>
                <a:gd name="T65" fmla="*/ 239 h 271"/>
                <a:gd name="T66" fmla="*/ 76 w 187"/>
                <a:gd name="T67" fmla="*/ 239 h 271"/>
                <a:gd name="T68" fmla="*/ 55 w 187"/>
                <a:gd name="T69" fmla="*/ 211 h 271"/>
                <a:gd name="T70" fmla="*/ 0 w 187"/>
                <a:gd name="T71" fmla="*/ 211 h 271"/>
                <a:gd name="T72" fmla="*/ 8 w 187"/>
                <a:gd name="T73" fmla="*/ 6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7" h="271">
                  <a:moveTo>
                    <a:pt x="8" y="60"/>
                  </a:moveTo>
                  <a:lnTo>
                    <a:pt x="55" y="36"/>
                  </a:lnTo>
                  <a:lnTo>
                    <a:pt x="55" y="60"/>
                  </a:lnTo>
                  <a:lnTo>
                    <a:pt x="76" y="60"/>
                  </a:lnTo>
                  <a:lnTo>
                    <a:pt x="93" y="78"/>
                  </a:lnTo>
                  <a:lnTo>
                    <a:pt x="93" y="60"/>
                  </a:lnTo>
                  <a:lnTo>
                    <a:pt x="76" y="60"/>
                  </a:lnTo>
                  <a:lnTo>
                    <a:pt x="55" y="36"/>
                  </a:lnTo>
                  <a:lnTo>
                    <a:pt x="76" y="27"/>
                  </a:lnTo>
                  <a:lnTo>
                    <a:pt x="93" y="36"/>
                  </a:lnTo>
                  <a:lnTo>
                    <a:pt x="123" y="36"/>
                  </a:lnTo>
                  <a:lnTo>
                    <a:pt x="85" y="18"/>
                  </a:lnTo>
                  <a:lnTo>
                    <a:pt x="93" y="18"/>
                  </a:lnTo>
                  <a:lnTo>
                    <a:pt x="93" y="0"/>
                  </a:lnTo>
                  <a:lnTo>
                    <a:pt x="132" y="18"/>
                  </a:lnTo>
                  <a:lnTo>
                    <a:pt x="123" y="18"/>
                  </a:lnTo>
                  <a:lnTo>
                    <a:pt x="140" y="36"/>
                  </a:lnTo>
                  <a:lnTo>
                    <a:pt x="157" y="68"/>
                  </a:lnTo>
                  <a:lnTo>
                    <a:pt x="157" y="87"/>
                  </a:lnTo>
                  <a:lnTo>
                    <a:pt x="187" y="120"/>
                  </a:lnTo>
                  <a:lnTo>
                    <a:pt x="170" y="138"/>
                  </a:lnTo>
                  <a:lnTo>
                    <a:pt x="187" y="188"/>
                  </a:lnTo>
                  <a:lnTo>
                    <a:pt x="170" y="203"/>
                  </a:lnTo>
                  <a:lnTo>
                    <a:pt x="157" y="180"/>
                  </a:lnTo>
                  <a:lnTo>
                    <a:pt x="140" y="203"/>
                  </a:lnTo>
                  <a:lnTo>
                    <a:pt x="170" y="239"/>
                  </a:lnTo>
                  <a:lnTo>
                    <a:pt x="140" y="263"/>
                  </a:lnTo>
                  <a:lnTo>
                    <a:pt x="140" y="271"/>
                  </a:lnTo>
                  <a:lnTo>
                    <a:pt x="93" y="271"/>
                  </a:lnTo>
                  <a:lnTo>
                    <a:pt x="110" y="263"/>
                  </a:lnTo>
                  <a:lnTo>
                    <a:pt x="110" y="248"/>
                  </a:lnTo>
                  <a:lnTo>
                    <a:pt x="93" y="263"/>
                  </a:lnTo>
                  <a:lnTo>
                    <a:pt x="93" y="239"/>
                  </a:lnTo>
                  <a:lnTo>
                    <a:pt x="76" y="239"/>
                  </a:lnTo>
                  <a:lnTo>
                    <a:pt x="55" y="211"/>
                  </a:lnTo>
                  <a:lnTo>
                    <a:pt x="0" y="211"/>
                  </a:lnTo>
                  <a:lnTo>
                    <a:pt x="8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38" name="Freeform 112">
              <a:extLst>
                <a:ext uri="{FF2B5EF4-FFF2-40B4-BE49-F238E27FC236}">
                  <a16:creationId xmlns:a16="http://schemas.microsoft.com/office/drawing/2014/main" id="{0C356A58-253B-D719-913B-A82F10E7C555}"/>
                </a:ext>
              </a:extLst>
            </p:cNvPr>
            <p:cNvSpPr/>
            <p:nvPr/>
          </p:nvSpPr>
          <p:spPr bwMode="auto">
            <a:xfrm>
              <a:off x="12454006" y="2260529"/>
              <a:ext cx="565048" cy="541918"/>
            </a:xfrm>
            <a:custGeom>
              <a:avLst/>
              <a:gdLst>
                <a:gd name="T0" fmla="*/ 178 w 327"/>
                <a:gd name="T1" fmla="*/ 0 h 327"/>
                <a:gd name="T2" fmla="*/ 178 w 327"/>
                <a:gd name="T3" fmla="*/ 23 h 327"/>
                <a:gd name="T4" fmla="*/ 157 w 327"/>
                <a:gd name="T5" fmla="*/ 13 h 327"/>
                <a:gd name="T6" fmla="*/ 157 w 327"/>
                <a:gd name="T7" fmla="*/ 23 h 327"/>
                <a:gd name="T8" fmla="*/ 149 w 327"/>
                <a:gd name="T9" fmla="*/ 23 h 327"/>
                <a:gd name="T10" fmla="*/ 140 w 327"/>
                <a:gd name="T11" fmla="*/ 32 h 327"/>
                <a:gd name="T12" fmla="*/ 165 w 327"/>
                <a:gd name="T13" fmla="*/ 23 h 327"/>
                <a:gd name="T14" fmla="*/ 187 w 327"/>
                <a:gd name="T15" fmla="*/ 65 h 327"/>
                <a:gd name="T16" fmla="*/ 204 w 327"/>
                <a:gd name="T17" fmla="*/ 73 h 327"/>
                <a:gd name="T18" fmla="*/ 212 w 327"/>
                <a:gd name="T19" fmla="*/ 73 h 327"/>
                <a:gd name="T20" fmla="*/ 212 w 327"/>
                <a:gd name="T21" fmla="*/ 83 h 327"/>
                <a:gd name="T22" fmla="*/ 204 w 327"/>
                <a:gd name="T23" fmla="*/ 83 h 327"/>
                <a:gd name="T24" fmla="*/ 195 w 327"/>
                <a:gd name="T25" fmla="*/ 83 h 327"/>
                <a:gd name="T26" fmla="*/ 225 w 327"/>
                <a:gd name="T27" fmla="*/ 125 h 327"/>
                <a:gd name="T28" fmla="*/ 212 w 327"/>
                <a:gd name="T29" fmla="*/ 102 h 327"/>
                <a:gd name="T30" fmla="*/ 234 w 327"/>
                <a:gd name="T31" fmla="*/ 102 h 327"/>
                <a:gd name="T32" fmla="*/ 225 w 327"/>
                <a:gd name="T33" fmla="*/ 73 h 327"/>
                <a:gd name="T34" fmla="*/ 234 w 327"/>
                <a:gd name="T35" fmla="*/ 83 h 327"/>
                <a:gd name="T36" fmla="*/ 234 w 327"/>
                <a:gd name="T37" fmla="*/ 125 h 327"/>
                <a:gd name="T38" fmla="*/ 272 w 327"/>
                <a:gd name="T39" fmla="*/ 185 h 327"/>
                <a:gd name="T40" fmla="*/ 272 w 327"/>
                <a:gd name="T41" fmla="*/ 203 h 327"/>
                <a:gd name="T42" fmla="*/ 327 w 327"/>
                <a:gd name="T43" fmla="*/ 327 h 327"/>
                <a:gd name="T44" fmla="*/ 319 w 327"/>
                <a:gd name="T45" fmla="*/ 327 h 327"/>
                <a:gd name="T46" fmla="*/ 289 w 327"/>
                <a:gd name="T47" fmla="*/ 313 h 327"/>
                <a:gd name="T48" fmla="*/ 272 w 327"/>
                <a:gd name="T49" fmla="*/ 295 h 327"/>
                <a:gd name="T50" fmla="*/ 280 w 327"/>
                <a:gd name="T51" fmla="*/ 263 h 327"/>
                <a:gd name="T52" fmla="*/ 250 w 327"/>
                <a:gd name="T53" fmla="*/ 235 h 327"/>
                <a:gd name="T54" fmla="*/ 250 w 327"/>
                <a:gd name="T55" fmla="*/ 203 h 327"/>
                <a:gd name="T56" fmla="*/ 225 w 327"/>
                <a:gd name="T57" fmla="*/ 203 h 327"/>
                <a:gd name="T58" fmla="*/ 225 w 327"/>
                <a:gd name="T59" fmla="*/ 185 h 327"/>
                <a:gd name="T60" fmla="*/ 195 w 327"/>
                <a:gd name="T61" fmla="*/ 152 h 327"/>
                <a:gd name="T62" fmla="*/ 165 w 327"/>
                <a:gd name="T63" fmla="*/ 133 h 327"/>
                <a:gd name="T64" fmla="*/ 149 w 327"/>
                <a:gd name="T65" fmla="*/ 143 h 327"/>
                <a:gd name="T66" fmla="*/ 132 w 327"/>
                <a:gd name="T67" fmla="*/ 133 h 327"/>
                <a:gd name="T68" fmla="*/ 102 w 327"/>
                <a:gd name="T69" fmla="*/ 102 h 327"/>
                <a:gd name="T70" fmla="*/ 102 w 327"/>
                <a:gd name="T71" fmla="*/ 83 h 327"/>
                <a:gd name="T72" fmla="*/ 0 w 327"/>
                <a:gd name="T73" fmla="*/ 0 h 327"/>
                <a:gd name="T74" fmla="*/ 178 w 327"/>
                <a:gd name="T75" fmla="*/ 0 h 327"/>
                <a:gd name="T76" fmla="*/ 178 w 327"/>
                <a:gd name="T77" fmla="*/ 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27" h="327">
                  <a:moveTo>
                    <a:pt x="178" y="0"/>
                  </a:moveTo>
                  <a:lnTo>
                    <a:pt x="178" y="23"/>
                  </a:lnTo>
                  <a:lnTo>
                    <a:pt x="157" y="13"/>
                  </a:lnTo>
                  <a:lnTo>
                    <a:pt x="157" y="23"/>
                  </a:lnTo>
                  <a:lnTo>
                    <a:pt x="149" y="23"/>
                  </a:lnTo>
                  <a:lnTo>
                    <a:pt x="140" y="32"/>
                  </a:lnTo>
                  <a:lnTo>
                    <a:pt x="165" y="23"/>
                  </a:lnTo>
                  <a:lnTo>
                    <a:pt x="187" y="65"/>
                  </a:lnTo>
                  <a:lnTo>
                    <a:pt x="204" y="73"/>
                  </a:lnTo>
                  <a:lnTo>
                    <a:pt x="212" y="73"/>
                  </a:lnTo>
                  <a:lnTo>
                    <a:pt x="212" y="83"/>
                  </a:lnTo>
                  <a:lnTo>
                    <a:pt x="204" y="83"/>
                  </a:lnTo>
                  <a:lnTo>
                    <a:pt x="195" y="83"/>
                  </a:lnTo>
                  <a:lnTo>
                    <a:pt x="225" y="125"/>
                  </a:lnTo>
                  <a:lnTo>
                    <a:pt x="212" y="102"/>
                  </a:lnTo>
                  <a:lnTo>
                    <a:pt x="234" y="102"/>
                  </a:lnTo>
                  <a:lnTo>
                    <a:pt x="225" y="73"/>
                  </a:lnTo>
                  <a:lnTo>
                    <a:pt x="234" y="83"/>
                  </a:lnTo>
                  <a:lnTo>
                    <a:pt x="234" y="125"/>
                  </a:lnTo>
                  <a:lnTo>
                    <a:pt x="272" y="185"/>
                  </a:lnTo>
                  <a:lnTo>
                    <a:pt x="272" y="203"/>
                  </a:lnTo>
                  <a:lnTo>
                    <a:pt x="327" y="327"/>
                  </a:lnTo>
                  <a:lnTo>
                    <a:pt x="319" y="327"/>
                  </a:lnTo>
                  <a:lnTo>
                    <a:pt x="289" y="313"/>
                  </a:lnTo>
                  <a:lnTo>
                    <a:pt x="272" y="295"/>
                  </a:lnTo>
                  <a:lnTo>
                    <a:pt x="280" y="263"/>
                  </a:lnTo>
                  <a:lnTo>
                    <a:pt x="250" y="235"/>
                  </a:lnTo>
                  <a:lnTo>
                    <a:pt x="250" y="203"/>
                  </a:lnTo>
                  <a:lnTo>
                    <a:pt x="225" y="203"/>
                  </a:lnTo>
                  <a:lnTo>
                    <a:pt x="225" y="185"/>
                  </a:lnTo>
                  <a:lnTo>
                    <a:pt x="195" y="152"/>
                  </a:lnTo>
                  <a:lnTo>
                    <a:pt x="165" y="133"/>
                  </a:lnTo>
                  <a:lnTo>
                    <a:pt x="149" y="143"/>
                  </a:lnTo>
                  <a:lnTo>
                    <a:pt x="132" y="133"/>
                  </a:lnTo>
                  <a:lnTo>
                    <a:pt x="102" y="102"/>
                  </a:lnTo>
                  <a:lnTo>
                    <a:pt x="102" y="83"/>
                  </a:lnTo>
                  <a:lnTo>
                    <a:pt x="0" y="0"/>
                  </a:lnTo>
                  <a:lnTo>
                    <a:pt x="178" y="0"/>
                  </a:lnTo>
                  <a:lnTo>
                    <a:pt x="178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39" name="Freeform 113">
              <a:extLst>
                <a:ext uri="{FF2B5EF4-FFF2-40B4-BE49-F238E27FC236}">
                  <a16:creationId xmlns:a16="http://schemas.microsoft.com/office/drawing/2014/main" id="{DB03549D-6630-4B4E-ECDA-D19A9464D9F7}"/>
                </a:ext>
              </a:extLst>
            </p:cNvPr>
            <p:cNvSpPr/>
            <p:nvPr/>
          </p:nvSpPr>
          <p:spPr bwMode="auto">
            <a:xfrm>
              <a:off x="12790963" y="2901882"/>
              <a:ext cx="323130" cy="450770"/>
            </a:xfrm>
            <a:custGeom>
              <a:avLst/>
              <a:gdLst>
                <a:gd name="T0" fmla="*/ 9 w 187"/>
                <a:gd name="T1" fmla="*/ 60 h 272"/>
                <a:gd name="T2" fmla="*/ 55 w 187"/>
                <a:gd name="T3" fmla="*/ 36 h 272"/>
                <a:gd name="T4" fmla="*/ 55 w 187"/>
                <a:gd name="T5" fmla="*/ 60 h 272"/>
                <a:gd name="T6" fmla="*/ 77 w 187"/>
                <a:gd name="T7" fmla="*/ 60 h 272"/>
                <a:gd name="T8" fmla="*/ 94 w 187"/>
                <a:gd name="T9" fmla="*/ 78 h 272"/>
                <a:gd name="T10" fmla="*/ 94 w 187"/>
                <a:gd name="T11" fmla="*/ 60 h 272"/>
                <a:gd name="T12" fmla="*/ 77 w 187"/>
                <a:gd name="T13" fmla="*/ 60 h 272"/>
                <a:gd name="T14" fmla="*/ 55 w 187"/>
                <a:gd name="T15" fmla="*/ 36 h 272"/>
                <a:gd name="T16" fmla="*/ 77 w 187"/>
                <a:gd name="T17" fmla="*/ 28 h 272"/>
                <a:gd name="T18" fmla="*/ 94 w 187"/>
                <a:gd name="T19" fmla="*/ 36 h 272"/>
                <a:gd name="T20" fmla="*/ 124 w 187"/>
                <a:gd name="T21" fmla="*/ 36 h 272"/>
                <a:gd name="T22" fmla="*/ 85 w 187"/>
                <a:gd name="T23" fmla="*/ 18 h 272"/>
                <a:gd name="T24" fmla="*/ 94 w 187"/>
                <a:gd name="T25" fmla="*/ 18 h 272"/>
                <a:gd name="T26" fmla="*/ 94 w 187"/>
                <a:gd name="T27" fmla="*/ 0 h 272"/>
                <a:gd name="T28" fmla="*/ 132 w 187"/>
                <a:gd name="T29" fmla="*/ 18 h 272"/>
                <a:gd name="T30" fmla="*/ 124 w 187"/>
                <a:gd name="T31" fmla="*/ 18 h 272"/>
                <a:gd name="T32" fmla="*/ 141 w 187"/>
                <a:gd name="T33" fmla="*/ 36 h 272"/>
                <a:gd name="T34" fmla="*/ 157 w 187"/>
                <a:gd name="T35" fmla="*/ 69 h 272"/>
                <a:gd name="T36" fmla="*/ 157 w 187"/>
                <a:gd name="T37" fmla="*/ 88 h 272"/>
                <a:gd name="T38" fmla="*/ 187 w 187"/>
                <a:gd name="T39" fmla="*/ 120 h 272"/>
                <a:gd name="T40" fmla="*/ 171 w 187"/>
                <a:gd name="T41" fmla="*/ 138 h 272"/>
                <a:gd name="T42" fmla="*/ 187 w 187"/>
                <a:gd name="T43" fmla="*/ 189 h 272"/>
                <a:gd name="T44" fmla="*/ 171 w 187"/>
                <a:gd name="T45" fmla="*/ 203 h 272"/>
                <a:gd name="T46" fmla="*/ 157 w 187"/>
                <a:gd name="T47" fmla="*/ 180 h 272"/>
                <a:gd name="T48" fmla="*/ 141 w 187"/>
                <a:gd name="T49" fmla="*/ 203 h 272"/>
                <a:gd name="T50" fmla="*/ 171 w 187"/>
                <a:gd name="T51" fmla="*/ 239 h 272"/>
                <a:gd name="T52" fmla="*/ 141 w 187"/>
                <a:gd name="T53" fmla="*/ 263 h 272"/>
                <a:gd name="T54" fmla="*/ 141 w 187"/>
                <a:gd name="T55" fmla="*/ 272 h 272"/>
                <a:gd name="T56" fmla="*/ 94 w 187"/>
                <a:gd name="T57" fmla="*/ 272 h 272"/>
                <a:gd name="T58" fmla="*/ 111 w 187"/>
                <a:gd name="T59" fmla="*/ 263 h 272"/>
                <a:gd name="T60" fmla="*/ 111 w 187"/>
                <a:gd name="T61" fmla="*/ 249 h 272"/>
                <a:gd name="T62" fmla="*/ 94 w 187"/>
                <a:gd name="T63" fmla="*/ 263 h 272"/>
                <a:gd name="T64" fmla="*/ 94 w 187"/>
                <a:gd name="T65" fmla="*/ 239 h 272"/>
                <a:gd name="T66" fmla="*/ 77 w 187"/>
                <a:gd name="T67" fmla="*/ 239 h 272"/>
                <a:gd name="T68" fmla="*/ 55 w 187"/>
                <a:gd name="T69" fmla="*/ 212 h 272"/>
                <a:gd name="T70" fmla="*/ 0 w 187"/>
                <a:gd name="T71" fmla="*/ 212 h 272"/>
                <a:gd name="T72" fmla="*/ 9 w 187"/>
                <a:gd name="T73" fmla="*/ 60 h 272"/>
                <a:gd name="T74" fmla="*/ 9 w 187"/>
                <a:gd name="T75" fmla="*/ 6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7" h="272">
                  <a:moveTo>
                    <a:pt x="9" y="60"/>
                  </a:moveTo>
                  <a:lnTo>
                    <a:pt x="55" y="36"/>
                  </a:lnTo>
                  <a:lnTo>
                    <a:pt x="55" y="60"/>
                  </a:lnTo>
                  <a:lnTo>
                    <a:pt x="77" y="60"/>
                  </a:lnTo>
                  <a:lnTo>
                    <a:pt x="94" y="78"/>
                  </a:lnTo>
                  <a:lnTo>
                    <a:pt x="94" y="60"/>
                  </a:lnTo>
                  <a:lnTo>
                    <a:pt x="77" y="60"/>
                  </a:lnTo>
                  <a:lnTo>
                    <a:pt x="55" y="36"/>
                  </a:lnTo>
                  <a:lnTo>
                    <a:pt x="77" y="28"/>
                  </a:lnTo>
                  <a:lnTo>
                    <a:pt x="94" y="36"/>
                  </a:lnTo>
                  <a:lnTo>
                    <a:pt x="124" y="36"/>
                  </a:lnTo>
                  <a:lnTo>
                    <a:pt x="85" y="18"/>
                  </a:lnTo>
                  <a:lnTo>
                    <a:pt x="94" y="18"/>
                  </a:lnTo>
                  <a:lnTo>
                    <a:pt x="94" y="0"/>
                  </a:lnTo>
                  <a:lnTo>
                    <a:pt x="132" y="18"/>
                  </a:lnTo>
                  <a:lnTo>
                    <a:pt x="124" y="18"/>
                  </a:lnTo>
                  <a:lnTo>
                    <a:pt x="141" y="36"/>
                  </a:lnTo>
                  <a:lnTo>
                    <a:pt x="157" y="69"/>
                  </a:lnTo>
                  <a:lnTo>
                    <a:pt x="157" y="88"/>
                  </a:lnTo>
                  <a:lnTo>
                    <a:pt x="187" y="120"/>
                  </a:lnTo>
                  <a:lnTo>
                    <a:pt x="171" y="138"/>
                  </a:lnTo>
                  <a:lnTo>
                    <a:pt x="187" y="189"/>
                  </a:lnTo>
                  <a:lnTo>
                    <a:pt x="171" y="203"/>
                  </a:lnTo>
                  <a:lnTo>
                    <a:pt x="157" y="180"/>
                  </a:lnTo>
                  <a:lnTo>
                    <a:pt x="141" y="203"/>
                  </a:lnTo>
                  <a:lnTo>
                    <a:pt x="171" y="239"/>
                  </a:lnTo>
                  <a:lnTo>
                    <a:pt x="141" y="263"/>
                  </a:lnTo>
                  <a:lnTo>
                    <a:pt x="141" y="272"/>
                  </a:lnTo>
                  <a:lnTo>
                    <a:pt x="94" y="272"/>
                  </a:lnTo>
                  <a:lnTo>
                    <a:pt x="111" y="263"/>
                  </a:lnTo>
                  <a:lnTo>
                    <a:pt x="111" y="249"/>
                  </a:lnTo>
                  <a:lnTo>
                    <a:pt x="94" y="263"/>
                  </a:lnTo>
                  <a:lnTo>
                    <a:pt x="94" y="239"/>
                  </a:lnTo>
                  <a:lnTo>
                    <a:pt x="77" y="239"/>
                  </a:lnTo>
                  <a:lnTo>
                    <a:pt x="55" y="212"/>
                  </a:lnTo>
                  <a:lnTo>
                    <a:pt x="0" y="212"/>
                  </a:lnTo>
                  <a:lnTo>
                    <a:pt x="9" y="60"/>
                  </a:lnTo>
                  <a:lnTo>
                    <a:pt x="9" y="6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40" name="Freeform 114">
              <a:extLst>
                <a:ext uri="{FF2B5EF4-FFF2-40B4-BE49-F238E27FC236}">
                  <a16:creationId xmlns:a16="http://schemas.microsoft.com/office/drawing/2014/main" id="{F76751E8-7C02-8F2A-31DC-8D7C1EABF14D}"/>
                </a:ext>
              </a:extLst>
            </p:cNvPr>
            <p:cNvSpPr/>
            <p:nvPr/>
          </p:nvSpPr>
          <p:spPr bwMode="auto">
            <a:xfrm>
              <a:off x="11769729" y="2263841"/>
              <a:ext cx="542583" cy="291675"/>
            </a:xfrm>
            <a:custGeom>
              <a:avLst/>
              <a:gdLst>
                <a:gd name="T0" fmla="*/ 165 w 314"/>
                <a:gd name="T1" fmla="*/ 176 h 176"/>
                <a:gd name="T2" fmla="*/ 110 w 314"/>
                <a:gd name="T3" fmla="*/ 124 h 176"/>
                <a:gd name="T4" fmla="*/ 81 w 314"/>
                <a:gd name="T5" fmla="*/ 124 h 176"/>
                <a:gd name="T6" fmla="*/ 8 w 314"/>
                <a:gd name="T7" fmla="*/ 92 h 176"/>
                <a:gd name="T8" fmla="*/ 0 w 314"/>
                <a:gd name="T9" fmla="*/ 51 h 176"/>
                <a:gd name="T10" fmla="*/ 35 w 314"/>
                <a:gd name="T11" fmla="*/ 33 h 176"/>
                <a:gd name="T12" fmla="*/ 26 w 314"/>
                <a:gd name="T13" fmla="*/ 0 h 176"/>
                <a:gd name="T14" fmla="*/ 259 w 314"/>
                <a:gd name="T15" fmla="*/ 0 h 176"/>
                <a:gd name="T16" fmla="*/ 289 w 314"/>
                <a:gd name="T17" fmla="*/ 23 h 176"/>
                <a:gd name="T18" fmla="*/ 289 w 314"/>
                <a:gd name="T19" fmla="*/ 65 h 176"/>
                <a:gd name="T20" fmla="*/ 314 w 314"/>
                <a:gd name="T21" fmla="*/ 124 h 176"/>
                <a:gd name="T22" fmla="*/ 251 w 314"/>
                <a:gd name="T23" fmla="*/ 134 h 176"/>
                <a:gd name="T24" fmla="*/ 242 w 314"/>
                <a:gd name="T25" fmla="*/ 143 h 176"/>
                <a:gd name="T26" fmla="*/ 221 w 314"/>
                <a:gd name="T27" fmla="*/ 152 h 176"/>
                <a:gd name="T28" fmla="*/ 204 w 314"/>
                <a:gd name="T29" fmla="*/ 152 h 176"/>
                <a:gd name="T30" fmla="*/ 165 w 314"/>
                <a:gd name="T31" fmla="*/ 161 h 176"/>
                <a:gd name="T32" fmla="*/ 165 w 314"/>
                <a:gd name="T33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4" h="176">
                  <a:moveTo>
                    <a:pt x="165" y="176"/>
                  </a:moveTo>
                  <a:lnTo>
                    <a:pt x="110" y="124"/>
                  </a:lnTo>
                  <a:lnTo>
                    <a:pt x="81" y="124"/>
                  </a:lnTo>
                  <a:lnTo>
                    <a:pt x="8" y="92"/>
                  </a:lnTo>
                  <a:lnTo>
                    <a:pt x="0" y="51"/>
                  </a:lnTo>
                  <a:lnTo>
                    <a:pt x="35" y="33"/>
                  </a:lnTo>
                  <a:lnTo>
                    <a:pt x="26" y="0"/>
                  </a:lnTo>
                  <a:lnTo>
                    <a:pt x="259" y="0"/>
                  </a:lnTo>
                  <a:lnTo>
                    <a:pt x="289" y="23"/>
                  </a:lnTo>
                  <a:lnTo>
                    <a:pt x="289" y="65"/>
                  </a:lnTo>
                  <a:lnTo>
                    <a:pt x="314" y="124"/>
                  </a:lnTo>
                  <a:lnTo>
                    <a:pt x="251" y="134"/>
                  </a:lnTo>
                  <a:lnTo>
                    <a:pt x="242" y="143"/>
                  </a:lnTo>
                  <a:lnTo>
                    <a:pt x="221" y="152"/>
                  </a:lnTo>
                  <a:lnTo>
                    <a:pt x="204" y="152"/>
                  </a:lnTo>
                  <a:lnTo>
                    <a:pt x="165" y="161"/>
                  </a:lnTo>
                  <a:lnTo>
                    <a:pt x="165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41" name="Freeform 115">
              <a:extLst>
                <a:ext uri="{FF2B5EF4-FFF2-40B4-BE49-F238E27FC236}">
                  <a16:creationId xmlns:a16="http://schemas.microsoft.com/office/drawing/2014/main" id="{EFF6BF09-8F82-4C5A-417B-90BB9DCC42EB}"/>
                </a:ext>
              </a:extLst>
            </p:cNvPr>
            <p:cNvSpPr/>
            <p:nvPr/>
          </p:nvSpPr>
          <p:spPr bwMode="auto">
            <a:xfrm>
              <a:off x="12122236" y="3203499"/>
              <a:ext cx="805236" cy="435855"/>
            </a:xfrm>
            <a:custGeom>
              <a:avLst/>
              <a:gdLst>
                <a:gd name="T0" fmla="*/ 466 w 466"/>
                <a:gd name="T1" fmla="*/ 92 h 263"/>
                <a:gd name="T2" fmla="*/ 445 w 466"/>
                <a:gd name="T3" fmla="*/ 111 h 263"/>
                <a:gd name="T4" fmla="*/ 408 w 466"/>
                <a:gd name="T5" fmla="*/ 142 h 263"/>
                <a:gd name="T6" fmla="*/ 390 w 466"/>
                <a:gd name="T7" fmla="*/ 171 h 263"/>
                <a:gd name="T8" fmla="*/ 373 w 466"/>
                <a:gd name="T9" fmla="*/ 194 h 263"/>
                <a:gd name="T10" fmla="*/ 343 w 466"/>
                <a:gd name="T11" fmla="*/ 235 h 263"/>
                <a:gd name="T12" fmla="*/ 289 w 466"/>
                <a:gd name="T13" fmla="*/ 263 h 263"/>
                <a:gd name="T14" fmla="*/ 251 w 466"/>
                <a:gd name="T15" fmla="*/ 244 h 263"/>
                <a:gd name="T16" fmla="*/ 242 w 466"/>
                <a:gd name="T17" fmla="*/ 222 h 263"/>
                <a:gd name="T18" fmla="*/ 234 w 466"/>
                <a:gd name="T19" fmla="*/ 244 h 263"/>
                <a:gd name="T20" fmla="*/ 204 w 466"/>
                <a:gd name="T21" fmla="*/ 244 h 263"/>
                <a:gd name="T22" fmla="*/ 187 w 466"/>
                <a:gd name="T23" fmla="*/ 235 h 263"/>
                <a:gd name="T24" fmla="*/ 187 w 466"/>
                <a:gd name="T25" fmla="*/ 222 h 263"/>
                <a:gd name="T26" fmla="*/ 165 w 466"/>
                <a:gd name="T27" fmla="*/ 222 h 263"/>
                <a:gd name="T28" fmla="*/ 140 w 466"/>
                <a:gd name="T29" fmla="*/ 204 h 263"/>
                <a:gd name="T30" fmla="*/ 149 w 466"/>
                <a:gd name="T31" fmla="*/ 194 h 263"/>
                <a:gd name="T32" fmla="*/ 140 w 466"/>
                <a:gd name="T33" fmla="*/ 171 h 263"/>
                <a:gd name="T34" fmla="*/ 140 w 466"/>
                <a:gd name="T35" fmla="*/ 162 h 263"/>
                <a:gd name="T36" fmla="*/ 119 w 466"/>
                <a:gd name="T37" fmla="*/ 171 h 263"/>
                <a:gd name="T38" fmla="*/ 119 w 466"/>
                <a:gd name="T39" fmla="*/ 194 h 263"/>
                <a:gd name="T40" fmla="*/ 110 w 466"/>
                <a:gd name="T41" fmla="*/ 212 h 263"/>
                <a:gd name="T42" fmla="*/ 93 w 466"/>
                <a:gd name="T43" fmla="*/ 204 h 263"/>
                <a:gd name="T44" fmla="*/ 85 w 466"/>
                <a:gd name="T45" fmla="*/ 222 h 263"/>
                <a:gd name="T46" fmla="*/ 72 w 466"/>
                <a:gd name="T47" fmla="*/ 212 h 263"/>
                <a:gd name="T48" fmla="*/ 63 w 466"/>
                <a:gd name="T49" fmla="*/ 184 h 263"/>
                <a:gd name="T50" fmla="*/ 55 w 466"/>
                <a:gd name="T51" fmla="*/ 184 h 263"/>
                <a:gd name="T52" fmla="*/ 55 w 466"/>
                <a:gd name="T53" fmla="*/ 162 h 263"/>
                <a:gd name="T54" fmla="*/ 63 w 466"/>
                <a:gd name="T55" fmla="*/ 152 h 263"/>
                <a:gd name="T56" fmla="*/ 47 w 466"/>
                <a:gd name="T57" fmla="*/ 162 h 263"/>
                <a:gd name="T58" fmla="*/ 85 w 466"/>
                <a:gd name="T59" fmla="*/ 142 h 263"/>
                <a:gd name="T60" fmla="*/ 110 w 466"/>
                <a:gd name="T61" fmla="*/ 102 h 263"/>
                <a:gd name="T62" fmla="*/ 72 w 466"/>
                <a:gd name="T63" fmla="*/ 82 h 263"/>
                <a:gd name="T64" fmla="*/ 17 w 466"/>
                <a:gd name="T65" fmla="*/ 60 h 263"/>
                <a:gd name="T66" fmla="*/ 0 w 466"/>
                <a:gd name="T67" fmla="*/ 0 h 263"/>
                <a:gd name="T68" fmla="*/ 225 w 466"/>
                <a:gd name="T69" fmla="*/ 9 h 263"/>
                <a:gd name="T70" fmla="*/ 259 w 466"/>
                <a:gd name="T71" fmla="*/ 82 h 263"/>
                <a:gd name="T72" fmla="*/ 297 w 466"/>
                <a:gd name="T73" fmla="*/ 0 h 263"/>
                <a:gd name="T74" fmla="*/ 361 w 466"/>
                <a:gd name="T75" fmla="*/ 32 h 263"/>
                <a:gd name="T76" fmla="*/ 445 w 466"/>
                <a:gd name="T77" fmla="*/ 32 h 263"/>
                <a:gd name="T78" fmla="*/ 445 w 466"/>
                <a:gd name="T79" fmla="*/ 69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66" h="263">
                  <a:moveTo>
                    <a:pt x="445" y="69"/>
                  </a:moveTo>
                  <a:lnTo>
                    <a:pt x="466" y="92"/>
                  </a:lnTo>
                  <a:lnTo>
                    <a:pt x="445" y="102"/>
                  </a:lnTo>
                  <a:lnTo>
                    <a:pt x="445" y="111"/>
                  </a:lnTo>
                  <a:lnTo>
                    <a:pt x="399" y="134"/>
                  </a:lnTo>
                  <a:lnTo>
                    <a:pt x="408" y="142"/>
                  </a:lnTo>
                  <a:lnTo>
                    <a:pt x="390" y="162"/>
                  </a:lnTo>
                  <a:lnTo>
                    <a:pt x="390" y="171"/>
                  </a:lnTo>
                  <a:lnTo>
                    <a:pt x="381" y="204"/>
                  </a:lnTo>
                  <a:lnTo>
                    <a:pt x="373" y="194"/>
                  </a:lnTo>
                  <a:lnTo>
                    <a:pt x="353" y="194"/>
                  </a:lnTo>
                  <a:lnTo>
                    <a:pt x="343" y="235"/>
                  </a:lnTo>
                  <a:lnTo>
                    <a:pt x="297" y="244"/>
                  </a:lnTo>
                  <a:lnTo>
                    <a:pt x="289" y="263"/>
                  </a:lnTo>
                  <a:lnTo>
                    <a:pt x="281" y="244"/>
                  </a:lnTo>
                  <a:lnTo>
                    <a:pt x="251" y="244"/>
                  </a:lnTo>
                  <a:lnTo>
                    <a:pt x="234" y="235"/>
                  </a:lnTo>
                  <a:lnTo>
                    <a:pt x="242" y="222"/>
                  </a:lnTo>
                  <a:lnTo>
                    <a:pt x="234" y="222"/>
                  </a:lnTo>
                  <a:lnTo>
                    <a:pt x="234" y="244"/>
                  </a:lnTo>
                  <a:lnTo>
                    <a:pt x="225" y="244"/>
                  </a:lnTo>
                  <a:lnTo>
                    <a:pt x="204" y="244"/>
                  </a:lnTo>
                  <a:lnTo>
                    <a:pt x="212" y="235"/>
                  </a:lnTo>
                  <a:lnTo>
                    <a:pt x="187" y="235"/>
                  </a:lnTo>
                  <a:lnTo>
                    <a:pt x="195" y="212"/>
                  </a:lnTo>
                  <a:lnTo>
                    <a:pt x="187" y="222"/>
                  </a:lnTo>
                  <a:lnTo>
                    <a:pt x="165" y="204"/>
                  </a:lnTo>
                  <a:lnTo>
                    <a:pt x="165" y="222"/>
                  </a:lnTo>
                  <a:lnTo>
                    <a:pt x="149" y="222"/>
                  </a:lnTo>
                  <a:lnTo>
                    <a:pt x="140" y="204"/>
                  </a:lnTo>
                  <a:lnTo>
                    <a:pt x="149" y="204"/>
                  </a:lnTo>
                  <a:lnTo>
                    <a:pt x="149" y="194"/>
                  </a:lnTo>
                  <a:lnTo>
                    <a:pt x="132" y="184"/>
                  </a:lnTo>
                  <a:lnTo>
                    <a:pt x="140" y="171"/>
                  </a:lnTo>
                  <a:lnTo>
                    <a:pt x="149" y="171"/>
                  </a:lnTo>
                  <a:lnTo>
                    <a:pt x="140" y="162"/>
                  </a:lnTo>
                  <a:lnTo>
                    <a:pt x="132" y="171"/>
                  </a:lnTo>
                  <a:lnTo>
                    <a:pt x="119" y="171"/>
                  </a:lnTo>
                  <a:lnTo>
                    <a:pt x="132" y="194"/>
                  </a:lnTo>
                  <a:lnTo>
                    <a:pt x="119" y="194"/>
                  </a:lnTo>
                  <a:lnTo>
                    <a:pt x="119" y="212"/>
                  </a:lnTo>
                  <a:lnTo>
                    <a:pt x="110" y="212"/>
                  </a:lnTo>
                  <a:lnTo>
                    <a:pt x="110" y="194"/>
                  </a:lnTo>
                  <a:lnTo>
                    <a:pt x="93" y="204"/>
                  </a:lnTo>
                  <a:lnTo>
                    <a:pt x="102" y="222"/>
                  </a:lnTo>
                  <a:lnTo>
                    <a:pt x="85" y="222"/>
                  </a:lnTo>
                  <a:lnTo>
                    <a:pt x="72" y="204"/>
                  </a:lnTo>
                  <a:lnTo>
                    <a:pt x="72" y="212"/>
                  </a:lnTo>
                  <a:lnTo>
                    <a:pt x="55" y="204"/>
                  </a:lnTo>
                  <a:lnTo>
                    <a:pt x="63" y="184"/>
                  </a:lnTo>
                  <a:lnTo>
                    <a:pt x="72" y="194"/>
                  </a:lnTo>
                  <a:lnTo>
                    <a:pt x="55" y="184"/>
                  </a:lnTo>
                  <a:lnTo>
                    <a:pt x="38" y="171"/>
                  </a:lnTo>
                  <a:lnTo>
                    <a:pt x="55" y="162"/>
                  </a:lnTo>
                  <a:lnTo>
                    <a:pt x="85" y="171"/>
                  </a:lnTo>
                  <a:lnTo>
                    <a:pt x="63" y="152"/>
                  </a:lnTo>
                  <a:lnTo>
                    <a:pt x="55" y="152"/>
                  </a:lnTo>
                  <a:lnTo>
                    <a:pt x="47" y="162"/>
                  </a:lnTo>
                  <a:lnTo>
                    <a:pt x="30" y="142"/>
                  </a:lnTo>
                  <a:lnTo>
                    <a:pt x="85" y="142"/>
                  </a:lnTo>
                  <a:lnTo>
                    <a:pt x="93" y="134"/>
                  </a:lnTo>
                  <a:lnTo>
                    <a:pt x="110" y="102"/>
                  </a:lnTo>
                  <a:lnTo>
                    <a:pt x="93" y="102"/>
                  </a:lnTo>
                  <a:lnTo>
                    <a:pt x="72" y="82"/>
                  </a:lnTo>
                  <a:lnTo>
                    <a:pt x="55" y="82"/>
                  </a:lnTo>
                  <a:lnTo>
                    <a:pt x="17" y="60"/>
                  </a:lnTo>
                  <a:lnTo>
                    <a:pt x="17" y="32"/>
                  </a:lnTo>
                  <a:lnTo>
                    <a:pt x="0" y="0"/>
                  </a:lnTo>
                  <a:lnTo>
                    <a:pt x="140" y="9"/>
                  </a:lnTo>
                  <a:lnTo>
                    <a:pt x="225" y="9"/>
                  </a:lnTo>
                  <a:lnTo>
                    <a:pt x="204" y="69"/>
                  </a:lnTo>
                  <a:lnTo>
                    <a:pt x="259" y="82"/>
                  </a:lnTo>
                  <a:lnTo>
                    <a:pt x="281" y="9"/>
                  </a:lnTo>
                  <a:lnTo>
                    <a:pt x="297" y="0"/>
                  </a:lnTo>
                  <a:lnTo>
                    <a:pt x="336" y="24"/>
                  </a:lnTo>
                  <a:lnTo>
                    <a:pt x="361" y="32"/>
                  </a:lnTo>
                  <a:lnTo>
                    <a:pt x="390" y="32"/>
                  </a:lnTo>
                  <a:lnTo>
                    <a:pt x="445" y="32"/>
                  </a:lnTo>
                  <a:lnTo>
                    <a:pt x="466" y="60"/>
                  </a:lnTo>
                  <a:lnTo>
                    <a:pt x="445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42" name="Freeform 116">
              <a:extLst>
                <a:ext uri="{FF2B5EF4-FFF2-40B4-BE49-F238E27FC236}">
                  <a16:creationId xmlns:a16="http://schemas.microsoft.com/office/drawing/2014/main" id="{139C54B8-EA89-7E4C-72B5-9FFFE5376DDD}"/>
                </a:ext>
              </a:extLst>
            </p:cNvPr>
            <p:cNvSpPr/>
            <p:nvPr/>
          </p:nvSpPr>
          <p:spPr bwMode="auto">
            <a:xfrm>
              <a:off x="11764546" y="2260531"/>
              <a:ext cx="544311" cy="290017"/>
            </a:xfrm>
            <a:custGeom>
              <a:avLst/>
              <a:gdLst>
                <a:gd name="T0" fmla="*/ 166 w 315"/>
                <a:gd name="T1" fmla="*/ 175 h 175"/>
                <a:gd name="T2" fmla="*/ 111 w 315"/>
                <a:gd name="T3" fmla="*/ 124 h 175"/>
                <a:gd name="T4" fmla="*/ 82 w 315"/>
                <a:gd name="T5" fmla="*/ 124 h 175"/>
                <a:gd name="T6" fmla="*/ 9 w 315"/>
                <a:gd name="T7" fmla="*/ 91 h 175"/>
                <a:gd name="T8" fmla="*/ 0 w 315"/>
                <a:gd name="T9" fmla="*/ 50 h 175"/>
                <a:gd name="T10" fmla="*/ 35 w 315"/>
                <a:gd name="T11" fmla="*/ 32 h 175"/>
                <a:gd name="T12" fmla="*/ 27 w 315"/>
                <a:gd name="T13" fmla="*/ 0 h 175"/>
                <a:gd name="T14" fmla="*/ 260 w 315"/>
                <a:gd name="T15" fmla="*/ 0 h 175"/>
                <a:gd name="T16" fmla="*/ 290 w 315"/>
                <a:gd name="T17" fmla="*/ 23 h 175"/>
                <a:gd name="T18" fmla="*/ 290 w 315"/>
                <a:gd name="T19" fmla="*/ 65 h 175"/>
                <a:gd name="T20" fmla="*/ 315 w 315"/>
                <a:gd name="T21" fmla="*/ 124 h 175"/>
                <a:gd name="T22" fmla="*/ 251 w 315"/>
                <a:gd name="T23" fmla="*/ 133 h 175"/>
                <a:gd name="T24" fmla="*/ 243 w 315"/>
                <a:gd name="T25" fmla="*/ 143 h 175"/>
                <a:gd name="T26" fmla="*/ 221 w 315"/>
                <a:gd name="T27" fmla="*/ 151 h 175"/>
                <a:gd name="T28" fmla="*/ 204 w 315"/>
                <a:gd name="T29" fmla="*/ 151 h 175"/>
                <a:gd name="T30" fmla="*/ 166 w 315"/>
                <a:gd name="T31" fmla="*/ 161 h 175"/>
                <a:gd name="T32" fmla="*/ 166 w 315"/>
                <a:gd name="T33" fmla="*/ 175 h 175"/>
                <a:gd name="T34" fmla="*/ 166 w 315"/>
                <a:gd name="T35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5" h="175">
                  <a:moveTo>
                    <a:pt x="166" y="175"/>
                  </a:moveTo>
                  <a:lnTo>
                    <a:pt x="111" y="124"/>
                  </a:lnTo>
                  <a:lnTo>
                    <a:pt x="82" y="124"/>
                  </a:lnTo>
                  <a:lnTo>
                    <a:pt x="9" y="91"/>
                  </a:lnTo>
                  <a:lnTo>
                    <a:pt x="0" y="50"/>
                  </a:lnTo>
                  <a:lnTo>
                    <a:pt x="35" y="32"/>
                  </a:lnTo>
                  <a:lnTo>
                    <a:pt x="27" y="0"/>
                  </a:lnTo>
                  <a:lnTo>
                    <a:pt x="260" y="0"/>
                  </a:lnTo>
                  <a:lnTo>
                    <a:pt x="290" y="23"/>
                  </a:lnTo>
                  <a:lnTo>
                    <a:pt x="290" y="65"/>
                  </a:lnTo>
                  <a:lnTo>
                    <a:pt x="315" y="124"/>
                  </a:lnTo>
                  <a:lnTo>
                    <a:pt x="251" y="133"/>
                  </a:lnTo>
                  <a:lnTo>
                    <a:pt x="243" y="143"/>
                  </a:lnTo>
                  <a:lnTo>
                    <a:pt x="221" y="151"/>
                  </a:lnTo>
                  <a:lnTo>
                    <a:pt x="204" y="151"/>
                  </a:lnTo>
                  <a:lnTo>
                    <a:pt x="166" y="161"/>
                  </a:lnTo>
                  <a:lnTo>
                    <a:pt x="166" y="175"/>
                  </a:lnTo>
                  <a:lnTo>
                    <a:pt x="166" y="175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43" name="Freeform 117">
              <a:extLst>
                <a:ext uri="{FF2B5EF4-FFF2-40B4-BE49-F238E27FC236}">
                  <a16:creationId xmlns:a16="http://schemas.microsoft.com/office/drawing/2014/main" id="{E3E76E4D-BBD9-100A-E8A5-AFC6B4B574BE}"/>
                </a:ext>
              </a:extLst>
            </p:cNvPr>
            <p:cNvSpPr/>
            <p:nvPr/>
          </p:nvSpPr>
          <p:spPr bwMode="auto">
            <a:xfrm>
              <a:off x="12117053" y="3198528"/>
              <a:ext cx="806963" cy="437512"/>
            </a:xfrm>
            <a:custGeom>
              <a:avLst/>
              <a:gdLst>
                <a:gd name="T0" fmla="*/ 467 w 467"/>
                <a:gd name="T1" fmla="*/ 93 h 264"/>
                <a:gd name="T2" fmla="*/ 445 w 467"/>
                <a:gd name="T3" fmla="*/ 112 h 264"/>
                <a:gd name="T4" fmla="*/ 408 w 467"/>
                <a:gd name="T5" fmla="*/ 143 h 264"/>
                <a:gd name="T6" fmla="*/ 390 w 467"/>
                <a:gd name="T7" fmla="*/ 172 h 264"/>
                <a:gd name="T8" fmla="*/ 373 w 467"/>
                <a:gd name="T9" fmla="*/ 195 h 264"/>
                <a:gd name="T10" fmla="*/ 344 w 467"/>
                <a:gd name="T11" fmla="*/ 235 h 264"/>
                <a:gd name="T12" fmla="*/ 290 w 467"/>
                <a:gd name="T13" fmla="*/ 264 h 264"/>
                <a:gd name="T14" fmla="*/ 251 w 467"/>
                <a:gd name="T15" fmla="*/ 245 h 264"/>
                <a:gd name="T16" fmla="*/ 243 w 467"/>
                <a:gd name="T17" fmla="*/ 222 h 264"/>
                <a:gd name="T18" fmla="*/ 234 w 467"/>
                <a:gd name="T19" fmla="*/ 245 h 264"/>
                <a:gd name="T20" fmla="*/ 204 w 467"/>
                <a:gd name="T21" fmla="*/ 245 h 264"/>
                <a:gd name="T22" fmla="*/ 188 w 467"/>
                <a:gd name="T23" fmla="*/ 235 h 264"/>
                <a:gd name="T24" fmla="*/ 188 w 467"/>
                <a:gd name="T25" fmla="*/ 222 h 264"/>
                <a:gd name="T26" fmla="*/ 166 w 467"/>
                <a:gd name="T27" fmla="*/ 222 h 264"/>
                <a:gd name="T28" fmla="*/ 141 w 467"/>
                <a:gd name="T29" fmla="*/ 204 h 264"/>
                <a:gd name="T30" fmla="*/ 149 w 467"/>
                <a:gd name="T31" fmla="*/ 195 h 264"/>
                <a:gd name="T32" fmla="*/ 141 w 467"/>
                <a:gd name="T33" fmla="*/ 172 h 264"/>
                <a:gd name="T34" fmla="*/ 141 w 467"/>
                <a:gd name="T35" fmla="*/ 162 h 264"/>
                <a:gd name="T36" fmla="*/ 119 w 467"/>
                <a:gd name="T37" fmla="*/ 172 h 264"/>
                <a:gd name="T38" fmla="*/ 119 w 467"/>
                <a:gd name="T39" fmla="*/ 195 h 264"/>
                <a:gd name="T40" fmla="*/ 111 w 467"/>
                <a:gd name="T41" fmla="*/ 213 h 264"/>
                <a:gd name="T42" fmla="*/ 94 w 467"/>
                <a:gd name="T43" fmla="*/ 204 h 264"/>
                <a:gd name="T44" fmla="*/ 86 w 467"/>
                <a:gd name="T45" fmla="*/ 222 h 264"/>
                <a:gd name="T46" fmla="*/ 72 w 467"/>
                <a:gd name="T47" fmla="*/ 213 h 264"/>
                <a:gd name="T48" fmla="*/ 64 w 467"/>
                <a:gd name="T49" fmla="*/ 185 h 264"/>
                <a:gd name="T50" fmla="*/ 56 w 467"/>
                <a:gd name="T51" fmla="*/ 185 h 264"/>
                <a:gd name="T52" fmla="*/ 56 w 467"/>
                <a:gd name="T53" fmla="*/ 162 h 264"/>
                <a:gd name="T54" fmla="*/ 64 w 467"/>
                <a:gd name="T55" fmla="*/ 153 h 264"/>
                <a:gd name="T56" fmla="*/ 47 w 467"/>
                <a:gd name="T57" fmla="*/ 162 h 264"/>
                <a:gd name="T58" fmla="*/ 86 w 467"/>
                <a:gd name="T59" fmla="*/ 143 h 264"/>
                <a:gd name="T60" fmla="*/ 111 w 467"/>
                <a:gd name="T61" fmla="*/ 102 h 264"/>
                <a:gd name="T62" fmla="*/ 72 w 467"/>
                <a:gd name="T63" fmla="*/ 83 h 264"/>
                <a:gd name="T64" fmla="*/ 17 w 467"/>
                <a:gd name="T65" fmla="*/ 60 h 264"/>
                <a:gd name="T66" fmla="*/ 0 w 467"/>
                <a:gd name="T67" fmla="*/ 0 h 264"/>
                <a:gd name="T68" fmla="*/ 226 w 467"/>
                <a:gd name="T69" fmla="*/ 10 h 264"/>
                <a:gd name="T70" fmla="*/ 260 w 467"/>
                <a:gd name="T71" fmla="*/ 83 h 264"/>
                <a:gd name="T72" fmla="*/ 298 w 467"/>
                <a:gd name="T73" fmla="*/ 0 h 264"/>
                <a:gd name="T74" fmla="*/ 362 w 467"/>
                <a:gd name="T75" fmla="*/ 33 h 264"/>
                <a:gd name="T76" fmla="*/ 445 w 467"/>
                <a:gd name="T77" fmla="*/ 33 h 264"/>
                <a:gd name="T78" fmla="*/ 445 w 467"/>
                <a:gd name="T79" fmla="*/ 7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67" h="264">
                  <a:moveTo>
                    <a:pt x="445" y="70"/>
                  </a:moveTo>
                  <a:lnTo>
                    <a:pt x="467" y="93"/>
                  </a:lnTo>
                  <a:lnTo>
                    <a:pt x="445" y="102"/>
                  </a:lnTo>
                  <a:lnTo>
                    <a:pt x="445" y="112"/>
                  </a:lnTo>
                  <a:lnTo>
                    <a:pt x="400" y="135"/>
                  </a:lnTo>
                  <a:lnTo>
                    <a:pt x="408" y="143"/>
                  </a:lnTo>
                  <a:lnTo>
                    <a:pt x="390" y="162"/>
                  </a:lnTo>
                  <a:lnTo>
                    <a:pt x="390" y="172"/>
                  </a:lnTo>
                  <a:lnTo>
                    <a:pt x="382" y="204"/>
                  </a:lnTo>
                  <a:lnTo>
                    <a:pt x="373" y="195"/>
                  </a:lnTo>
                  <a:lnTo>
                    <a:pt x="353" y="195"/>
                  </a:lnTo>
                  <a:lnTo>
                    <a:pt x="344" y="235"/>
                  </a:lnTo>
                  <a:lnTo>
                    <a:pt x="298" y="245"/>
                  </a:lnTo>
                  <a:lnTo>
                    <a:pt x="290" y="264"/>
                  </a:lnTo>
                  <a:lnTo>
                    <a:pt x="281" y="245"/>
                  </a:lnTo>
                  <a:lnTo>
                    <a:pt x="251" y="245"/>
                  </a:lnTo>
                  <a:lnTo>
                    <a:pt x="234" y="235"/>
                  </a:lnTo>
                  <a:lnTo>
                    <a:pt x="243" y="222"/>
                  </a:lnTo>
                  <a:lnTo>
                    <a:pt x="234" y="222"/>
                  </a:lnTo>
                  <a:lnTo>
                    <a:pt x="234" y="245"/>
                  </a:lnTo>
                  <a:lnTo>
                    <a:pt x="226" y="245"/>
                  </a:lnTo>
                  <a:lnTo>
                    <a:pt x="204" y="245"/>
                  </a:lnTo>
                  <a:lnTo>
                    <a:pt x="213" y="235"/>
                  </a:lnTo>
                  <a:lnTo>
                    <a:pt x="188" y="235"/>
                  </a:lnTo>
                  <a:lnTo>
                    <a:pt x="196" y="213"/>
                  </a:lnTo>
                  <a:lnTo>
                    <a:pt x="188" y="222"/>
                  </a:lnTo>
                  <a:lnTo>
                    <a:pt x="166" y="204"/>
                  </a:lnTo>
                  <a:lnTo>
                    <a:pt x="166" y="222"/>
                  </a:lnTo>
                  <a:lnTo>
                    <a:pt x="149" y="222"/>
                  </a:lnTo>
                  <a:lnTo>
                    <a:pt x="141" y="204"/>
                  </a:lnTo>
                  <a:lnTo>
                    <a:pt x="149" y="204"/>
                  </a:lnTo>
                  <a:lnTo>
                    <a:pt x="149" y="195"/>
                  </a:lnTo>
                  <a:lnTo>
                    <a:pt x="132" y="185"/>
                  </a:lnTo>
                  <a:lnTo>
                    <a:pt x="141" y="172"/>
                  </a:lnTo>
                  <a:lnTo>
                    <a:pt x="149" y="172"/>
                  </a:lnTo>
                  <a:lnTo>
                    <a:pt x="141" y="162"/>
                  </a:lnTo>
                  <a:lnTo>
                    <a:pt x="132" y="172"/>
                  </a:lnTo>
                  <a:lnTo>
                    <a:pt x="119" y="172"/>
                  </a:lnTo>
                  <a:lnTo>
                    <a:pt x="132" y="195"/>
                  </a:lnTo>
                  <a:lnTo>
                    <a:pt x="119" y="195"/>
                  </a:lnTo>
                  <a:lnTo>
                    <a:pt x="119" y="213"/>
                  </a:lnTo>
                  <a:lnTo>
                    <a:pt x="111" y="213"/>
                  </a:lnTo>
                  <a:lnTo>
                    <a:pt x="111" y="195"/>
                  </a:lnTo>
                  <a:lnTo>
                    <a:pt x="94" y="204"/>
                  </a:lnTo>
                  <a:lnTo>
                    <a:pt x="102" y="222"/>
                  </a:lnTo>
                  <a:lnTo>
                    <a:pt x="86" y="222"/>
                  </a:lnTo>
                  <a:lnTo>
                    <a:pt x="72" y="204"/>
                  </a:lnTo>
                  <a:lnTo>
                    <a:pt x="72" y="213"/>
                  </a:lnTo>
                  <a:lnTo>
                    <a:pt x="56" y="204"/>
                  </a:lnTo>
                  <a:lnTo>
                    <a:pt x="64" y="185"/>
                  </a:lnTo>
                  <a:lnTo>
                    <a:pt x="72" y="195"/>
                  </a:lnTo>
                  <a:lnTo>
                    <a:pt x="56" y="185"/>
                  </a:lnTo>
                  <a:lnTo>
                    <a:pt x="39" y="172"/>
                  </a:lnTo>
                  <a:lnTo>
                    <a:pt x="56" y="162"/>
                  </a:lnTo>
                  <a:lnTo>
                    <a:pt x="86" y="172"/>
                  </a:lnTo>
                  <a:lnTo>
                    <a:pt x="64" y="153"/>
                  </a:lnTo>
                  <a:lnTo>
                    <a:pt x="56" y="153"/>
                  </a:lnTo>
                  <a:lnTo>
                    <a:pt x="47" y="162"/>
                  </a:lnTo>
                  <a:lnTo>
                    <a:pt x="30" y="143"/>
                  </a:lnTo>
                  <a:lnTo>
                    <a:pt x="86" y="143"/>
                  </a:lnTo>
                  <a:lnTo>
                    <a:pt x="94" y="135"/>
                  </a:lnTo>
                  <a:lnTo>
                    <a:pt x="111" y="102"/>
                  </a:lnTo>
                  <a:lnTo>
                    <a:pt x="94" y="102"/>
                  </a:lnTo>
                  <a:lnTo>
                    <a:pt x="72" y="83"/>
                  </a:lnTo>
                  <a:lnTo>
                    <a:pt x="56" y="83"/>
                  </a:lnTo>
                  <a:lnTo>
                    <a:pt x="17" y="60"/>
                  </a:lnTo>
                  <a:lnTo>
                    <a:pt x="17" y="33"/>
                  </a:lnTo>
                  <a:lnTo>
                    <a:pt x="0" y="0"/>
                  </a:lnTo>
                  <a:lnTo>
                    <a:pt x="141" y="10"/>
                  </a:lnTo>
                  <a:lnTo>
                    <a:pt x="226" y="10"/>
                  </a:lnTo>
                  <a:lnTo>
                    <a:pt x="204" y="70"/>
                  </a:lnTo>
                  <a:lnTo>
                    <a:pt x="260" y="83"/>
                  </a:lnTo>
                  <a:lnTo>
                    <a:pt x="281" y="10"/>
                  </a:lnTo>
                  <a:lnTo>
                    <a:pt x="298" y="0"/>
                  </a:lnTo>
                  <a:lnTo>
                    <a:pt x="336" y="24"/>
                  </a:lnTo>
                  <a:lnTo>
                    <a:pt x="362" y="33"/>
                  </a:lnTo>
                  <a:lnTo>
                    <a:pt x="390" y="33"/>
                  </a:lnTo>
                  <a:lnTo>
                    <a:pt x="445" y="33"/>
                  </a:lnTo>
                  <a:lnTo>
                    <a:pt x="467" y="60"/>
                  </a:lnTo>
                  <a:lnTo>
                    <a:pt x="445" y="70"/>
                  </a:lnTo>
                  <a:lnTo>
                    <a:pt x="445" y="7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44" name="Freeform 118">
              <a:extLst>
                <a:ext uri="{FF2B5EF4-FFF2-40B4-BE49-F238E27FC236}">
                  <a16:creationId xmlns:a16="http://schemas.microsoft.com/office/drawing/2014/main" id="{0B248198-0A44-D94E-6E29-FA84DFF990ED}"/>
                </a:ext>
              </a:extLst>
            </p:cNvPr>
            <p:cNvSpPr/>
            <p:nvPr/>
          </p:nvSpPr>
          <p:spPr bwMode="auto">
            <a:xfrm>
              <a:off x="11285898" y="2807421"/>
              <a:ext cx="689461" cy="465684"/>
            </a:xfrm>
            <a:custGeom>
              <a:avLst/>
              <a:gdLst>
                <a:gd name="T0" fmla="*/ 271 w 399"/>
                <a:gd name="T1" fmla="*/ 281 h 281"/>
                <a:gd name="T2" fmla="*/ 149 w 399"/>
                <a:gd name="T3" fmla="*/ 222 h 281"/>
                <a:gd name="T4" fmla="*/ 119 w 399"/>
                <a:gd name="T5" fmla="*/ 198 h 281"/>
                <a:gd name="T6" fmla="*/ 94 w 399"/>
                <a:gd name="T7" fmla="*/ 198 h 281"/>
                <a:gd name="T8" fmla="*/ 94 w 399"/>
                <a:gd name="T9" fmla="*/ 189 h 281"/>
                <a:gd name="T10" fmla="*/ 39 w 399"/>
                <a:gd name="T11" fmla="*/ 170 h 281"/>
                <a:gd name="T12" fmla="*/ 39 w 399"/>
                <a:gd name="T13" fmla="*/ 97 h 281"/>
                <a:gd name="T14" fmla="*/ 17 w 399"/>
                <a:gd name="T15" fmla="*/ 78 h 281"/>
                <a:gd name="T16" fmla="*/ 0 w 399"/>
                <a:gd name="T17" fmla="*/ 37 h 281"/>
                <a:gd name="T18" fmla="*/ 56 w 399"/>
                <a:gd name="T19" fmla="*/ 0 h 281"/>
                <a:gd name="T20" fmla="*/ 56 w 399"/>
                <a:gd name="T21" fmla="*/ 9 h 281"/>
                <a:gd name="T22" fmla="*/ 132 w 399"/>
                <a:gd name="T23" fmla="*/ 37 h 281"/>
                <a:gd name="T24" fmla="*/ 141 w 399"/>
                <a:gd name="T25" fmla="*/ 87 h 281"/>
                <a:gd name="T26" fmla="*/ 166 w 399"/>
                <a:gd name="T27" fmla="*/ 78 h 281"/>
                <a:gd name="T28" fmla="*/ 179 w 399"/>
                <a:gd name="T29" fmla="*/ 97 h 281"/>
                <a:gd name="T30" fmla="*/ 188 w 399"/>
                <a:gd name="T31" fmla="*/ 87 h 281"/>
                <a:gd name="T32" fmla="*/ 196 w 399"/>
                <a:gd name="T33" fmla="*/ 97 h 281"/>
                <a:gd name="T34" fmla="*/ 225 w 399"/>
                <a:gd name="T35" fmla="*/ 78 h 281"/>
                <a:gd name="T36" fmla="*/ 242 w 399"/>
                <a:gd name="T37" fmla="*/ 87 h 281"/>
                <a:gd name="T38" fmla="*/ 225 w 399"/>
                <a:gd name="T39" fmla="*/ 138 h 281"/>
                <a:gd name="T40" fmla="*/ 260 w 399"/>
                <a:gd name="T41" fmla="*/ 138 h 281"/>
                <a:gd name="T42" fmla="*/ 288 w 399"/>
                <a:gd name="T43" fmla="*/ 110 h 281"/>
                <a:gd name="T44" fmla="*/ 297 w 399"/>
                <a:gd name="T45" fmla="*/ 120 h 281"/>
                <a:gd name="T46" fmla="*/ 327 w 399"/>
                <a:gd name="T47" fmla="*/ 170 h 281"/>
                <a:gd name="T48" fmla="*/ 353 w 399"/>
                <a:gd name="T49" fmla="*/ 138 h 281"/>
                <a:gd name="T50" fmla="*/ 361 w 399"/>
                <a:gd name="T51" fmla="*/ 120 h 281"/>
                <a:gd name="T52" fmla="*/ 399 w 399"/>
                <a:gd name="T53" fmla="*/ 138 h 281"/>
                <a:gd name="T54" fmla="*/ 353 w 399"/>
                <a:gd name="T55" fmla="*/ 240 h 281"/>
                <a:gd name="T56" fmla="*/ 271 w 399"/>
                <a:gd name="T57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9" h="281">
                  <a:moveTo>
                    <a:pt x="271" y="281"/>
                  </a:moveTo>
                  <a:lnTo>
                    <a:pt x="149" y="222"/>
                  </a:lnTo>
                  <a:lnTo>
                    <a:pt x="119" y="198"/>
                  </a:lnTo>
                  <a:lnTo>
                    <a:pt x="94" y="198"/>
                  </a:lnTo>
                  <a:lnTo>
                    <a:pt x="94" y="189"/>
                  </a:lnTo>
                  <a:lnTo>
                    <a:pt x="39" y="170"/>
                  </a:lnTo>
                  <a:lnTo>
                    <a:pt x="39" y="97"/>
                  </a:lnTo>
                  <a:lnTo>
                    <a:pt x="17" y="78"/>
                  </a:lnTo>
                  <a:lnTo>
                    <a:pt x="0" y="37"/>
                  </a:lnTo>
                  <a:lnTo>
                    <a:pt x="56" y="0"/>
                  </a:lnTo>
                  <a:lnTo>
                    <a:pt x="56" y="9"/>
                  </a:lnTo>
                  <a:lnTo>
                    <a:pt x="132" y="37"/>
                  </a:lnTo>
                  <a:lnTo>
                    <a:pt x="141" y="87"/>
                  </a:lnTo>
                  <a:lnTo>
                    <a:pt x="166" y="78"/>
                  </a:lnTo>
                  <a:lnTo>
                    <a:pt x="179" y="97"/>
                  </a:lnTo>
                  <a:lnTo>
                    <a:pt x="188" y="87"/>
                  </a:lnTo>
                  <a:lnTo>
                    <a:pt x="196" y="97"/>
                  </a:lnTo>
                  <a:lnTo>
                    <a:pt x="225" y="78"/>
                  </a:lnTo>
                  <a:lnTo>
                    <a:pt x="242" y="87"/>
                  </a:lnTo>
                  <a:lnTo>
                    <a:pt x="225" y="138"/>
                  </a:lnTo>
                  <a:lnTo>
                    <a:pt x="260" y="138"/>
                  </a:lnTo>
                  <a:lnTo>
                    <a:pt x="288" y="110"/>
                  </a:lnTo>
                  <a:lnTo>
                    <a:pt x="297" y="120"/>
                  </a:lnTo>
                  <a:lnTo>
                    <a:pt x="327" y="170"/>
                  </a:lnTo>
                  <a:lnTo>
                    <a:pt x="353" y="138"/>
                  </a:lnTo>
                  <a:lnTo>
                    <a:pt x="361" y="120"/>
                  </a:lnTo>
                  <a:lnTo>
                    <a:pt x="399" y="138"/>
                  </a:lnTo>
                  <a:lnTo>
                    <a:pt x="353" y="240"/>
                  </a:lnTo>
                  <a:lnTo>
                    <a:pt x="271" y="281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45" name="Freeform 119">
              <a:extLst>
                <a:ext uri="{FF2B5EF4-FFF2-40B4-BE49-F238E27FC236}">
                  <a16:creationId xmlns:a16="http://schemas.microsoft.com/office/drawing/2014/main" id="{218A0205-C28B-6529-F921-764FF9A8697F}"/>
                </a:ext>
              </a:extLst>
            </p:cNvPr>
            <p:cNvSpPr/>
            <p:nvPr/>
          </p:nvSpPr>
          <p:spPr bwMode="auto">
            <a:xfrm>
              <a:off x="12267387" y="2301960"/>
              <a:ext cx="461370" cy="435855"/>
            </a:xfrm>
            <a:custGeom>
              <a:avLst/>
              <a:gdLst>
                <a:gd name="T0" fmla="*/ 221 w 267"/>
                <a:gd name="T1" fmla="*/ 180 h 263"/>
                <a:gd name="T2" fmla="*/ 234 w 267"/>
                <a:gd name="T3" fmla="*/ 203 h 263"/>
                <a:gd name="T4" fmla="*/ 204 w 267"/>
                <a:gd name="T5" fmla="*/ 203 h 263"/>
                <a:gd name="T6" fmla="*/ 221 w 267"/>
                <a:gd name="T7" fmla="*/ 203 h 263"/>
                <a:gd name="T8" fmla="*/ 251 w 267"/>
                <a:gd name="T9" fmla="*/ 222 h 263"/>
                <a:gd name="T10" fmla="*/ 259 w 267"/>
                <a:gd name="T11" fmla="*/ 222 h 263"/>
                <a:gd name="T12" fmla="*/ 267 w 267"/>
                <a:gd name="T13" fmla="*/ 240 h 263"/>
                <a:gd name="T14" fmla="*/ 242 w 267"/>
                <a:gd name="T15" fmla="*/ 263 h 263"/>
                <a:gd name="T16" fmla="*/ 212 w 267"/>
                <a:gd name="T17" fmla="*/ 240 h 263"/>
                <a:gd name="T18" fmla="*/ 234 w 267"/>
                <a:gd name="T19" fmla="*/ 263 h 263"/>
                <a:gd name="T20" fmla="*/ 187 w 267"/>
                <a:gd name="T21" fmla="*/ 263 h 263"/>
                <a:gd name="T22" fmla="*/ 157 w 267"/>
                <a:gd name="T23" fmla="*/ 232 h 263"/>
                <a:gd name="T24" fmla="*/ 140 w 267"/>
                <a:gd name="T25" fmla="*/ 213 h 263"/>
                <a:gd name="T26" fmla="*/ 110 w 267"/>
                <a:gd name="T27" fmla="*/ 190 h 263"/>
                <a:gd name="T28" fmla="*/ 73 w 267"/>
                <a:gd name="T29" fmla="*/ 180 h 263"/>
                <a:gd name="T30" fmla="*/ 26 w 267"/>
                <a:gd name="T31" fmla="*/ 102 h 263"/>
                <a:gd name="T32" fmla="*/ 0 w 267"/>
                <a:gd name="T33" fmla="*/ 42 h 263"/>
                <a:gd name="T34" fmla="*/ 0 w 267"/>
                <a:gd name="T35" fmla="*/ 0 h 263"/>
                <a:gd name="T36" fmla="*/ 47 w 267"/>
                <a:gd name="T37" fmla="*/ 42 h 263"/>
                <a:gd name="T38" fmla="*/ 81 w 267"/>
                <a:gd name="T39" fmla="*/ 51 h 263"/>
                <a:gd name="T40" fmla="*/ 81 w 267"/>
                <a:gd name="T41" fmla="*/ 60 h 263"/>
                <a:gd name="T42" fmla="*/ 102 w 267"/>
                <a:gd name="T43" fmla="*/ 60 h 263"/>
                <a:gd name="T44" fmla="*/ 128 w 267"/>
                <a:gd name="T45" fmla="*/ 88 h 263"/>
                <a:gd name="T46" fmla="*/ 149 w 267"/>
                <a:gd name="T47" fmla="*/ 88 h 263"/>
                <a:gd name="T48" fmla="*/ 149 w 267"/>
                <a:gd name="T49" fmla="*/ 102 h 263"/>
                <a:gd name="T50" fmla="*/ 157 w 267"/>
                <a:gd name="T51" fmla="*/ 102 h 263"/>
                <a:gd name="T52" fmla="*/ 175 w 267"/>
                <a:gd name="T53" fmla="*/ 130 h 263"/>
                <a:gd name="T54" fmla="*/ 195 w 267"/>
                <a:gd name="T55" fmla="*/ 130 h 263"/>
                <a:gd name="T56" fmla="*/ 175 w 267"/>
                <a:gd name="T57" fmla="*/ 153 h 263"/>
                <a:gd name="T58" fmla="*/ 221 w 267"/>
                <a:gd name="T59" fmla="*/ 18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7" h="263">
                  <a:moveTo>
                    <a:pt x="221" y="180"/>
                  </a:moveTo>
                  <a:lnTo>
                    <a:pt x="234" y="203"/>
                  </a:lnTo>
                  <a:lnTo>
                    <a:pt x="204" y="203"/>
                  </a:lnTo>
                  <a:lnTo>
                    <a:pt x="221" y="203"/>
                  </a:lnTo>
                  <a:lnTo>
                    <a:pt x="251" y="222"/>
                  </a:lnTo>
                  <a:lnTo>
                    <a:pt x="259" y="222"/>
                  </a:lnTo>
                  <a:lnTo>
                    <a:pt x="267" y="240"/>
                  </a:lnTo>
                  <a:lnTo>
                    <a:pt x="242" y="263"/>
                  </a:lnTo>
                  <a:lnTo>
                    <a:pt x="212" y="240"/>
                  </a:lnTo>
                  <a:lnTo>
                    <a:pt x="234" y="263"/>
                  </a:lnTo>
                  <a:lnTo>
                    <a:pt x="187" y="263"/>
                  </a:lnTo>
                  <a:lnTo>
                    <a:pt x="157" y="232"/>
                  </a:lnTo>
                  <a:lnTo>
                    <a:pt x="140" y="213"/>
                  </a:lnTo>
                  <a:lnTo>
                    <a:pt x="110" y="190"/>
                  </a:lnTo>
                  <a:lnTo>
                    <a:pt x="73" y="180"/>
                  </a:lnTo>
                  <a:lnTo>
                    <a:pt x="26" y="102"/>
                  </a:lnTo>
                  <a:lnTo>
                    <a:pt x="0" y="42"/>
                  </a:lnTo>
                  <a:lnTo>
                    <a:pt x="0" y="0"/>
                  </a:lnTo>
                  <a:lnTo>
                    <a:pt x="47" y="42"/>
                  </a:lnTo>
                  <a:lnTo>
                    <a:pt x="81" y="51"/>
                  </a:lnTo>
                  <a:lnTo>
                    <a:pt x="81" y="60"/>
                  </a:lnTo>
                  <a:lnTo>
                    <a:pt x="102" y="60"/>
                  </a:lnTo>
                  <a:lnTo>
                    <a:pt x="128" y="88"/>
                  </a:lnTo>
                  <a:lnTo>
                    <a:pt x="149" y="88"/>
                  </a:lnTo>
                  <a:lnTo>
                    <a:pt x="149" y="102"/>
                  </a:lnTo>
                  <a:lnTo>
                    <a:pt x="157" y="102"/>
                  </a:lnTo>
                  <a:lnTo>
                    <a:pt x="175" y="130"/>
                  </a:lnTo>
                  <a:lnTo>
                    <a:pt x="195" y="130"/>
                  </a:lnTo>
                  <a:lnTo>
                    <a:pt x="175" y="153"/>
                  </a:lnTo>
                  <a:lnTo>
                    <a:pt x="221" y="1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46" name="Freeform 120">
              <a:extLst>
                <a:ext uri="{FF2B5EF4-FFF2-40B4-BE49-F238E27FC236}">
                  <a16:creationId xmlns:a16="http://schemas.microsoft.com/office/drawing/2014/main" id="{526D6C49-29B3-230E-C1DB-188E9AA5587E}"/>
                </a:ext>
              </a:extLst>
            </p:cNvPr>
            <p:cNvSpPr/>
            <p:nvPr/>
          </p:nvSpPr>
          <p:spPr bwMode="auto">
            <a:xfrm>
              <a:off x="11282442" y="2802446"/>
              <a:ext cx="687734" cy="465686"/>
            </a:xfrm>
            <a:custGeom>
              <a:avLst/>
              <a:gdLst>
                <a:gd name="T0" fmla="*/ 271 w 398"/>
                <a:gd name="T1" fmla="*/ 281 h 281"/>
                <a:gd name="T2" fmla="*/ 149 w 398"/>
                <a:gd name="T3" fmla="*/ 222 h 281"/>
                <a:gd name="T4" fmla="*/ 119 w 398"/>
                <a:gd name="T5" fmla="*/ 198 h 281"/>
                <a:gd name="T6" fmla="*/ 94 w 398"/>
                <a:gd name="T7" fmla="*/ 198 h 281"/>
                <a:gd name="T8" fmla="*/ 94 w 398"/>
                <a:gd name="T9" fmla="*/ 190 h 281"/>
                <a:gd name="T10" fmla="*/ 38 w 398"/>
                <a:gd name="T11" fmla="*/ 171 h 281"/>
                <a:gd name="T12" fmla="*/ 38 w 398"/>
                <a:gd name="T13" fmla="*/ 98 h 281"/>
                <a:gd name="T14" fmla="*/ 17 w 398"/>
                <a:gd name="T15" fmla="*/ 78 h 281"/>
                <a:gd name="T16" fmla="*/ 0 w 398"/>
                <a:gd name="T17" fmla="*/ 38 h 281"/>
                <a:gd name="T18" fmla="*/ 55 w 398"/>
                <a:gd name="T19" fmla="*/ 0 h 281"/>
                <a:gd name="T20" fmla="*/ 55 w 398"/>
                <a:gd name="T21" fmla="*/ 10 h 281"/>
                <a:gd name="T22" fmla="*/ 132 w 398"/>
                <a:gd name="T23" fmla="*/ 38 h 281"/>
                <a:gd name="T24" fmla="*/ 140 w 398"/>
                <a:gd name="T25" fmla="*/ 88 h 281"/>
                <a:gd name="T26" fmla="*/ 166 w 398"/>
                <a:gd name="T27" fmla="*/ 78 h 281"/>
                <a:gd name="T28" fmla="*/ 179 w 398"/>
                <a:gd name="T29" fmla="*/ 98 h 281"/>
                <a:gd name="T30" fmla="*/ 187 w 398"/>
                <a:gd name="T31" fmla="*/ 88 h 281"/>
                <a:gd name="T32" fmla="*/ 196 w 398"/>
                <a:gd name="T33" fmla="*/ 98 h 281"/>
                <a:gd name="T34" fmla="*/ 224 w 398"/>
                <a:gd name="T35" fmla="*/ 78 h 281"/>
                <a:gd name="T36" fmla="*/ 241 w 398"/>
                <a:gd name="T37" fmla="*/ 88 h 281"/>
                <a:gd name="T38" fmla="*/ 224 w 398"/>
                <a:gd name="T39" fmla="*/ 138 h 281"/>
                <a:gd name="T40" fmla="*/ 259 w 398"/>
                <a:gd name="T41" fmla="*/ 138 h 281"/>
                <a:gd name="T42" fmla="*/ 288 w 398"/>
                <a:gd name="T43" fmla="*/ 111 h 281"/>
                <a:gd name="T44" fmla="*/ 296 w 398"/>
                <a:gd name="T45" fmla="*/ 120 h 281"/>
                <a:gd name="T46" fmla="*/ 326 w 398"/>
                <a:gd name="T47" fmla="*/ 171 h 281"/>
                <a:gd name="T48" fmla="*/ 353 w 398"/>
                <a:gd name="T49" fmla="*/ 138 h 281"/>
                <a:gd name="T50" fmla="*/ 361 w 398"/>
                <a:gd name="T51" fmla="*/ 120 h 281"/>
                <a:gd name="T52" fmla="*/ 398 w 398"/>
                <a:gd name="T53" fmla="*/ 138 h 281"/>
                <a:gd name="T54" fmla="*/ 353 w 398"/>
                <a:gd name="T55" fmla="*/ 240 h 281"/>
                <a:gd name="T56" fmla="*/ 271 w 398"/>
                <a:gd name="T57" fmla="*/ 281 h 281"/>
                <a:gd name="T58" fmla="*/ 271 w 398"/>
                <a:gd name="T5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98" h="281">
                  <a:moveTo>
                    <a:pt x="271" y="281"/>
                  </a:moveTo>
                  <a:lnTo>
                    <a:pt x="149" y="222"/>
                  </a:lnTo>
                  <a:lnTo>
                    <a:pt x="119" y="198"/>
                  </a:lnTo>
                  <a:lnTo>
                    <a:pt x="94" y="198"/>
                  </a:lnTo>
                  <a:lnTo>
                    <a:pt x="94" y="190"/>
                  </a:lnTo>
                  <a:lnTo>
                    <a:pt x="38" y="171"/>
                  </a:lnTo>
                  <a:lnTo>
                    <a:pt x="38" y="98"/>
                  </a:lnTo>
                  <a:lnTo>
                    <a:pt x="17" y="78"/>
                  </a:lnTo>
                  <a:lnTo>
                    <a:pt x="0" y="38"/>
                  </a:lnTo>
                  <a:lnTo>
                    <a:pt x="55" y="0"/>
                  </a:lnTo>
                  <a:lnTo>
                    <a:pt x="55" y="10"/>
                  </a:lnTo>
                  <a:lnTo>
                    <a:pt x="132" y="38"/>
                  </a:lnTo>
                  <a:lnTo>
                    <a:pt x="140" y="88"/>
                  </a:lnTo>
                  <a:lnTo>
                    <a:pt x="166" y="78"/>
                  </a:lnTo>
                  <a:lnTo>
                    <a:pt x="179" y="98"/>
                  </a:lnTo>
                  <a:lnTo>
                    <a:pt x="187" y="88"/>
                  </a:lnTo>
                  <a:lnTo>
                    <a:pt x="196" y="98"/>
                  </a:lnTo>
                  <a:lnTo>
                    <a:pt x="224" y="78"/>
                  </a:lnTo>
                  <a:lnTo>
                    <a:pt x="241" y="88"/>
                  </a:lnTo>
                  <a:lnTo>
                    <a:pt x="224" y="138"/>
                  </a:lnTo>
                  <a:lnTo>
                    <a:pt x="259" y="138"/>
                  </a:lnTo>
                  <a:lnTo>
                    <a:pt x="288" y="111"/>
                  </a:lnTo>
                  <a:lnTo>
                    <a:pt x="296" y="120"/>
                  </a:lnTo>
                  <a:lnTo>
                    <a:pt x="326" y="171"/>
                  </a:lnTo>
                  <a:lnTo>
                    <a:pt x="353" y="138"/>
                  </a:lnTo>
                  <a:lnTo>
                    <a:pt x="361" y="120"/>
                  </a:lnTo>
                  <a:lnTo>
                    <a:pt x="398" y="138"/>
                  </a:lnTo>
                  <a:lnTo>
                    <a:pt x="353" y="240"/>
                  </a:lnTo>
                  <a:lnTo>
                    <a:pt x="271" y="281"/>
                  </a:lnTo>
                  <a:lnTo>
                    <a:pt x="271" y="28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47" name="Freeform 121">
              <a:extLst>
                <a:ext uri="{FF2B5EF4-FFF2-40B4-BE49-F238E27FC236}">
                  <a16:creationId xmlns:a16="http://schemas.microsoft.com/office/drawing/2014/main" id="{763EC5AB-6EF8-FBC8-43FA-98706527E9BE}"/>
                </a:ext>
              </a:extLst>
            </p:cNvPr>
            <p:cNvSpPr/>
            <p:nvPr/>
          </p:nvSpPr>
          <p:spPr bwMode="auto">
            <a:xfrm>
              <a:off x="12262204" y="2298646"/>
              <a:ext cx="463097" cy="435855"/>
            </a:xfrm>
            <a:custGeom>
              <a:avLst/>
              <a:gdLst>
                <a:gd name="T0" fmla="*/ 221 w 268"/>
                <a:gd name="T1" fmla="*/ 180 h 263"/>
                <a:gd name="T2" fmla="*/ 234 w 268"/>
                <a:gd name="T3" fmla="*/ 203 h 263"/>
                <a:gd name="T4" fmla="*/ 204 w 268"/>
                <a:gd name="T5" fmla="*/ 203 h 263"/>
                <a:gd name="T6" fmla="*/ 221 w 268"/>
                <a:gd name="T7" fmla="*/ 203 h 263"/>
                <a:gd name="T8" fmla="*/ 251 w 268"/>
                <a:gd name="T9" fmla="*/ 222 h 263"/>
                <a:gd name="T10" fmla="*/ 260 w 268"/>
                <a:gd name="T11" fmla="*/ 222 h 263"/>
                <a:gd name="T12" fmla="*/ 268 w 268"/>
                <a:gd name="T13" fmla="*/ 240 h 263"/>
                <a:gd name="T14" fmla="*/ 243 w 268"/>
                <a:gd name="T15" fmla="*/ 263 h 263"/>
                <a:gd name="T16" fmla="*/ 213 w 268"/>
                <a:gd name="T17" fmla="*/ 240 h 263"/>
                <a:gd name="T18" fmla="*/ 234 w 268"/>
                <a:gd name="T19" fmla="*/ 263 h 263"/>
                <a:gd name="T20" fmla="*/ 188 w 268"/>
                <a:gd name="T21" fmla="*/ 263 h 263"/>
                <a:gd name="T22" fmla="*/ 158 w 268"/>
                <a:gd name="T23" fmla="*/ 231 h 263"/>
                <a:gd name="T24" fmla="*/ 141 w 268"/>
                <a:gd name="T25" fmla="*/ 212 h 263"/>
                <a:gd name="T26" fmla="*/ 111 w 268"/>
                <a:gd name="T27" fmla="*/ 189 h 263"/>
                <a:gd name="T28" fmla="*/ 74 w 268"/>
                <a:gd name="T29" fmla="*/ 180 h 263"/>
                <a:gd name="T30" fmla="*/ 27 w 268"/>
                <a:gd name="T31" fmla="*/ 102 h 263"/>
                <a:gd name="T32" fmla="*/ 0 w 268"/>
                <a:gd name="T33" fmla="*/ 42 h 263"/>
                <a:gd name="T34" fmla="*/ 0 w 268"/>
                <a:gd name="T35" fmla="*/ 0 h 263"/>
                <a:gd name="T36" fmla="*/ 47 w 268"/>
                <a:gd name="T37" fmla="*/ 42 h 263"/>
                <a:gd name="T38" fmla="*/ 82 w 268"/>
                <a:gd name="T39" fmla="*/ 50 h 263"/>
                <a:gd name="T40" fmla="*/ 82 w 268"/>
                <a:gd name="T41" fmla="*/ 60 h 263"/>
                <a:gd name="T42" fmla="*/ 102 w 268"/>
                <a:gd name="T43" fmla="*/ 60 h 263"/>
                <a:gd name="T44" fmla="*/ 129 w 268"/>
                <a:gd name="T45" fmla="*/ 87 h 263"/>
                <a:gd name="T46" fmla="*/ 149 w 268"/>
                <a:gd name="T47" fmla="*/ 87 h 263"/>
                <a:gd name="T48" fmla="*/ 149 w 268"/>
                <a:gd name="T49" fmla="*/ 102 h 263"/>
                <a:gd name="T50" fmla="*/ 158 w 268"/>
                <a:gd name="T51" fmla="*/ 102 h 263"/>
                <a:gd name="T52" fmla="*/ 176 w 268"/>
                <a:gd name="T53" fmla="*/ 129 h 263"/>
                <a:gd name="T54" fmla="*/ 196 w 268"/>
                <a:gd name="T55" fmla="*/ 129 h 263"/>
                <a:gd name="T56" fmla="*/ 176 w 268"/>
                <a:gd name="T57" fmla="*/ 152 h 263"/>
                <a:gd name="T58" fmla="*/ 221 w 268"/>
                <a:gd name="T59" fmla="*/ 180 h 263"/>
                <a:gd name="T60" fmla="*/ 221 w 268"/>
                <a:gd name="T61" fmla="*/ 18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8" h="263">
                  <a:moveTo>
                    <a:pt x="221" y="180"/>
                  </a:moveTo>
                  <a:lnTo>
                    <a:pt x="234" y="203"/>
                  </a:lnTo>
                  <a:lnTo>
                    <a:pt x="204" y="203"/>
                  </a:lnTo>
                  <a:lnTo>
                    <a:pt x="221" y="203"/>
                  </a:lnTo>
                  <a:lnTo>
                    <a:pt x="251" y="222"/>
                  </a:lnTo>
                  <a:lnTo>
                    <a:pt x="260" y="222"/>
                  </a:lnTo>
                  <a:lnTo>
                    <a:pt x="268" y="240"/>
                  </a:lnTo>
                  <a:lnTo>
                    <a:pt x="243" y="263"/>
                  </a:lnTo>
                  <a:lnTo>
                    <a:pt x="213" y="240"/>
                  </a:lnTo>
                  <a:lnTo>
                    <a:pt x="234" y="263"/>
                  </a:lnTo>
                  <a:lnTo>
                    <a:pt x="188" y="263"/>
                  </a:lnTo>
                  <a:lnTo>
                    <a:pt x="158" y="231"/>
                  </a:lnTo>
                  <a:lnTo>
                    <a:pt x="141" y="212"/>
                  </a:lnTo>
                  <a:lnTo>
                    <a:pt x="111" y="189"/>
                  </a:lnTo>
                  <a:lnTo>
                    <a:pt x="74" y="180"/>
                  </a:lnTo>
                  <a:lnTo>
                    <a:pt x="27" y="102"/>
                  </a:lnTo>
                  <a:lnTo>
                    <a:pt x="0" y="42"/>
                  </a:lnTo>
                  <a:lnTo>
                    <a:pt x="0" y="0"/>
                  </a:lnTo>
                  <a:lnTo>
                    <a:pt x="47" y="42"/>
                  </a:lnTo>
                  <a:lnTo>
                    <a:pt x="82" y="50"/>
                  </a:lnTo>
                  <a:lnTo>
                    <a:pt x="82" y="60"/>
                  </a:lnTo>
                  <a:lnTo>
                    <a:pt x="102" y="60"/>
                  </a:lnTo>
                  <a:lnTo>
                    <a:pt x="129" y="87"/>
                  </a:lnTo>
                  <a:lnTo>
                    <a:pt x="149" y="87"/>
                  </a:lnTo>
                  <a:lnTo>
                    <a:pt x="149" y="102"/>
                  </a:lnTo>
                  <a:lnTo>
                    <a:pt x="158" y="102"/>
                  </a:lnTo>
                  <a:lnTo>
                    <a:pt x="176" y="129"/>
                  </a:lnTo>
                  <a:lnTo>
                    <a:pt x="196" y="129"/>
                  </a:lnTo>
                  <a:lnTo>
                    <a:pt x="176" y="152"/>
                  </a:lnTo>
                  <a:lnTo>
                    <a:pt x="221" y="180"/>
                  </a:lnTo>
                  <a:lnTo>
                    <a:pt x="221" y="18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48" name="Freeform 122">
              <a:extLst>
                <a:ext uri="{FF2B5EF4-FFF2-40B4-BE49-F238E27FC236}">
                  <a16:creationId xmlns:a16="http://schemas.microsoft.com/office/drawing/2014/main" id="{1D99ECDC-F985-06C5-523A-54458FAD3A64}"/>
                </a:ext>
              </a:extLst>
            </p:cNvPr>
            <p:cNvSpPr/>
            <p:nvPr/>
          </p:nvSpPr>
          <p:spPr bwMode="auto">
            <a:xfrm>
              <a:off x="10978317" y="3075893"/>
              <a:ext cx="658359" cy="548547"/>
            </a:xfrm>
            <a:custGeom>
              <a:avLst/>
              <a:gdLst>
                <a:gd name="T0" fmla="*/ 309 w 381"/>
                <a:gd name="T1" fmla="*/ 87 h 331"/>
                <a:gd name="T2" fmla="*/ 326 w 381"/>
                <a:gd name="T3" fmla="*/ 120 h 331"/>
                <a:gd name="T4" fmla="*/ 343 w 381"/>
                <a:gd name="T5" fmla="*/ 161 h 331"/>
                <a:gd name="T6" fmla="*/ 381 w 381"/>
                <a:gd name="T7" fmla="*/ 179 h 331"/>
                <a:gd name="T8" fmla="*/ 373 w 381"/>
                <a:gd name="T9" fmla="*/ 179 h 331"/>
                <a:gd name="T10" fmla="*/ 343 w 381"/>
                <a:gd name="T11" fmla="*/ 179 h 331"/>
                <a:gd name="T12" fmla="*/ 326 w 381"/>
                <a:gd name="T13" fmla="*/ 211 h 331"/>
                <a:gd name="T14" fmla="*/ 309 w 381"/>
                <a:gd name="T15" fmla="*/ 281 h 331"/>
                <a:gd name="T16" fmla="*/ 289 w 381"/>
                <a:gd name="T17" fmla="*/ 299 h 331"/>
                <a:gd name="T18" fmla="*/ 289 w 381"/>
                <a:gd name="T19" fmla="*/ 313 h 331"/>
                <a:gd name="T20" fmla="*/ 271 w 381"/>
                <a:gd name="T21" fmla="*/ 322 h 331"/>
                <a:gd name="T22" fmla="*/ 250 w 381"/>
                <a:gd name="T23" fmla="*/ 299 h 331"/>
                <a:gd name="T24" fmla="*/ 216 w 381"/>
                <a:gd name="T25" fmla="*/ 331 h 331"/>
                <a:gd name="T26" fmla="*/ 195 w 381"/>
                <a:gd name="T27" fmla="*/ 322 h 331"/>
                <a:gd name="T28" fmla="*/ 160 w 381"/>
                <a:gd name="T29" fmla="*/ 299 h 331"/>
                <a:gd name="T30" fmla="*/ 140 w 381"/>
                <a:gd name="T31" fmla="*/ 271 h 331"/>
                <a:gd name="T32" fmla="*/ 114 w 381"/>
                <a:gd name="T33" fmla="*/ 211 h 331"/>
                <a:gd name="T34" fmla="*/ 46 w 381"/>
                <a:gd name="T35" fmla="*/ 161 h 331"/>
                <a:gd name="T36" fmla="*/ 0 w 381"/>
                <a:gd name="T37" fmla="*/ 120 h 331"/>
                <a:gd name="T38" fmla="*/ 30 w 381"/>
                <a:gd name="T39" fmla="*/ 101 h 331"/>
                <a:gd name="T40" fmla="*/ 140 w 381"/>
                <a:gd name="T41" fmla="*/ 18 h 331"/>
                <a:gd name="T42" fmla="*/ 169 w 381"/>
                <a:gd name="T43" fmla="*/ 18 h 331"/>
                <a:gd name="T44" fmla="*/ 187 w 381"/>
                <a:gd name="T45" fmla="*/ 0 h 331"/>
                <a:gd name="T46" fmla="*/ 216 w 381"/>
                <a:gd name="T47" fmla="*/ 8 h 331"/>
                <a:gd name="T48" fmla="*/ 271 w 381"/>
                <a:gd name="T49" fmla="*/ 27 h 331"/>
                <a:gd name="T50" fmla="*/ 271 w 381"/>
                <a:gd name="T51" fmla="*/ 36 h 331"/>
                <a:gd name="T52" fmla="*/ 296 w 381"/>
                <a:gd name="T53" fmla="*/ 36 h 331"/>
                <a:gd name="T54" fmla="*/ 326 w 381"/>
                <a:gd name="T55" fmla="*/ 60 h 331"/>
                <a:gd name="T56" fmla="*/ 309 w 381"/>
                <a:gd name="T57" fmla="*/ 87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81" h="331">
                  <a:moveTo>
                    <a:pt x="309" y="87"/>
                  </a:moveTo>
                  <a:lnTo>
                    <a:pt x="326" y="120"/>
                  </a:lnTo>
                  <a:lnTo>
                    <a:pt x="343" y="161"/>
                  </a:lnTo>
                  <a:lnTo>
                    <a:pt x="381" y="179"/>
                  </a:lnTo>
                  <a:lnTo>
                    <a:pt x="373" y="179"/>
                  </a:lnTo>
                  <a:lnTo>
                    <a:pt x="343" y="179"/>
                  </a:lnTo>
                  <a:lnTo>
                    <a:pt x="326" y="211"/>
                  </a:lnTo>
                  <a:lnTo>
                    <a:pt x="309" y="281"/>
                  </a:lnTo>
                  <a:lnTo>
                    <a:pt x="289" y="299"/>
                  </a:lnTo>
                  <a:lnTo>
                    <a:pt x="289" y="313"/>
                  </a:lnTo>
                  <a:lnTo>
                    <a:pt x="271" y="322"/>
                  </a:lnTo>
                  <a:lnTo>
                    <a:pt x="250" y="299"/>
                  </a:lnTo>
                  <a:lnTo>
                    <a:pt x="216" y="331"/>
                  </a:lnTo>
                  <a:lnTo>
                    <a:pt x="195" y="322"/>
                  </a:lnTo>
                  <a:lnTo>
                    <a:pt x="160" y="299"/>
                  </a:lnTo>
                  <a:lnTo>
                    <a:pt x="140" y="271"/>
                  </a:lnTo>
                  <a:lnTo>
                    <a:pt x="114" y="211"/>
                  </a:lnTo>
                  <a:lnTo>
                    <a:pt x="46" y="161"/>
                  </a:lnTo>
                  <a:lnTo>
                    <a:pt x="0" y="120"/>
                  </a:lnTo>
                  <a:lnTo>
                    <a:pt x="30" y="101"/>
                  </a:lnTo>
                  <a:lnTo>
                    <a:pt x="140" y="18"/>
                  </a:lnTo>
                  <a:lnTo>
                    <a:pt x="169" y="18"/>
                  </a:lnTo>
                  <a:lnTo>
                    <a:pt x="187" y="0"/>
                  </a:lnTo>
                  <a:lnTo>
                    <a:pt x="216" y="8"/>
                  </a:lnTo>
                  <a:lnTo>
                    <a:pt x="271" y="27"/>
                  </a:lnTo>
                  <a:lnTo>
                    <a:pt x="271" y="36"/>
                  </a:lnTo>
                  <a:lnTo>
                    <a:pt x="296" y="36"/>
                  </a:lnTo>
                  <a:lnTo>
                    <a:pt x="326" y="60"/>
                  </a:lnTo>
                  <a:lnTo>
                    <a:pt x="309" y="8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49" name="Freeform 123">
              <a:extLst>
                <a:ext uri="{FF2B5EF4-FFF2-40B4-BE49-F238E27FC236}">
                  <a16:creationId xmlns:a16="http://schemas.microsoft.com/office/drawing/2014/main" id="{FDA0F6B0-ABC7-55FA-CA99-9CF673BA19D3}"/>
                </a:ext>
              </a:extLst>
            </p:cNvPr>
            <p:cNvSpPr/>
            <p:nvPr/>
          </p:nvSpPr>
          <p:spPr bwMode="auto">
            <a:xfrm>
              <a:off x="12362426" y="2868735"/>
              <a:ext cx="433721" cy="473971"/>
            </a:xfrm>
            <a:custGeom>
              <a:avLst/>
              <a:gdLst>
                <a:gd name="T0" fmla="*/ 26 w 251"/>
                <a:gd name="T1" fmla="*/ 41 h 286"/>
                <a:gd name="T2" fmla="*/ 47 w 251"/>
                <a:gd name="T3" fmla="*/ 41 h 286"/>
                <a:gd name="T4" fmla="*/ 64 w 251"/>
                <a:gd name="T5" fmla="*/ 50 h 286"/>
                <a:gd name="T6" fmla="*/ 94 w 251"/>
                <a:gd name="T7" fmla="*/ 50 h 286"/>
                <a:gd name="T8" fmla="*/ 94 w 251"/>
                <a:gd name="T9" fmla="*/ 73 h 286"/>
                <a:gd name="T10" fmla="*/ 102 w 251"/>
                <a:gd name="T11" fmla="*/ 60 h 286"/>
                <a:gd name="T12" fmla="*/ 64 w 251"/>
                <a:gd name="T13" fmla="*/ 41 h 286"/>
                <a:gd name="T14" fmla="*/ 85 w 251"/>
                <a:gd name="T15" fmla="*/ 23 h 286"/>
                <a:gd name="T16" fmla="*/ 157 w 251"/>
                <a:gd name="T17" fmla="*/ 0 h 286"/>
                <a:gd name="T18" fmla="*/ 212 w 251"/>
                <a:gd name="T19" fmla="*/ 0 h 286"/>
                <a:gd name="T20" fmla="*/ 251 w 251"/>
                <a:gd name="T21" fmla="*/ 8 h 286"/>
                <a:gd name="T22" fmla="*/ 242 w 251"/>
                <a:gd name="T23" fmla="*/ 32 h 286"/>
                <a:gd name="T24" fmla="*/ 221 w 251"/>
                <a:gd name="T25" fmla="*/ 23 h 286"/>
                <a:gd name="T26" fmla="*/ 212 w 251"/>
                <a:gd name="T27" fmla="*/ 41 h 286"/>
                <a:gd name="T28" fmla="*/ 196 w 251"/>
                <a:gd name="T29" fmla="*/ 23 h 286"/>
                <a:gd name="T30" fmla="*/ 179 w 251"/>
                <a:gd name="T31" fmla="*/ 32 h 286"/>
                <a:gd name="T32" fmla="*/ 212 w 251"/>
                <a:gd name="T33" fmla="*/ 60 h 286"/>
                <a:gd name="T34" fmla="*/ 234 w 251"/>
                <a:gd name="T35" fmla="*/ 41 h 286"/>
                <a:gd name="T36" fmla="*/ 251 w 251"/>
                <a:gd name="T37" fmla="*/ 41 h 286"/>
                <a:gd name="T38" fmla="*/ 234 w 251"/>
                <a:gd name="T39" fmla="*/ 83 h 286"/>
                <a:gd name="T40" fmla="*/ 196 w 251"/>
                <a:gd name="T41" fmla="*/ 83 h 286"/>
                <a:gd name="T42" fmla="*/ 196 w 251"/>
                <a:gd name="T43" fmla="*/ 73 h 286"/>
                <a:gd name="T44" fmla="*/ 196 w 251"/>
                <a:gd name="T45" fmla="*/ 91 h 286"/>
                <a:gd name="T46" fmla="*/ 221 w 251"/>
                <a:gd name="T47" fmla="*/ 101 h 286"/>
                <a:gd name="T48" fmla="*/ 221 w 251"/>
                <a:gd name="T49" fmla="*/ 161 h 286"/>
                <a:gd name="T50" fmla="*/ 212 w 251"/>
                <a:gd name="T51" fmla="*/ 143 h 286"/>
                <a:gd name="T52" fmla="*/ 204 w 251"/>
                <a:gd name="T53" fmla="*/ 151 h 286"/>
                <a:gd name="T54" fmla="*/ 196 w 251"/>
                <a:gd name="T55" fmla="*/ 133 h 286"/>
                <a:gd name="T56" fmla="*/ 179 w 251"/>
                <a:gd name="T57" fmla="*/ 143 h 286"/>
                <a:gd name="T58" fmla="*/ 204 w 251"/>
                <a:gd name="T59" fmla="*/ 161 h 286"/>
                <a:gd name="T60" fmla="*/ 212 w 251"/>
                <a:gd name="T61" fmla="*/ 161 h 286"/>
                <a:gd name="T62" fmla="*/ 221 w 251"/>
                <a:gd name="T63" fmla="*/ 161 h 286"/>
                <a:gd name="T64" fmla="*/ 212 w 251"/>
                <a:gd name="T65" fmla="*/ 203 h 286"/>
                <a:gd name="T66" fmla="*/ 234 w 251"/>
                <a:gd name="T67" fmla="*/ 203 h 286"/>
                <a:gd name="T68" fmla="*/ 221 w 251"/>
                <a:gd name="T69" fmla="*/ 235 h 286"/>
                <a:gd name="T70" fmla="*/ 196 w 251"/>
                <a:gd name="T71" fmla="*/ 226 h 286"/>
                <a:gd name="T72" fmla="*/ 157 w 251"/>
                <a:gd name="T73" fmla="*/ 203 h 286"/>
                <a:gd name="T74" fmla="*/ 140 w 251"/>
                <a:gd name="T75" fmla="*/ 211 h 286"/>
                <a:gd name="T76" fmla="*/ 119 w 251"/>
                <a:gd name="T77" fmla="*/ 286 h 286"/>
                <a:gd name="T78" fmla="*/ 64 w 251"/>
                <a:gd name="T79" fmla="*/ 271 h 286"/>
                <a:gd name="T80" fmla="*/ 85 w 251"/>
                <a:gd name="T81" fmla="*/ 211 h 286"/>
                <a:gd name="T82" fmla="*/ 0 w 251"/>
                <a:gd name="T83" fmla="*/ 211 h 286"/>
                <a:gd name="T84" fmla="*/ 0 w 251"/>
                <a:gd name="T85" fmla="*/ 151 h 286"/>
                <a:gd name="T86" fmla="*/ 26 w 251"/>
                <a:gd name="T87" fmla="*/ 101 h 286"/>
                <a:gd name="T88" fmla="*/ 18 w 251"/>
                <a:gd name="T89" fmla="*/ 60 h 286"/>
                <a:gd name="T90" fmla="*/ 26 w 251"/>
                <a:gd name="T91" fmla="*/ 41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51" h="286">
                  <a:moveTo>
                    <a:pt x="26" y="41"/>
                  </a:moveTo>
                  <a:lnTo>
                    <a:pt x="47" y="41"/>
                  </a:lnTo>
                  <a:lnTo>
                    <a:pt x="64" y="50"/>
                  </a:lnTo>
                  <a:lnTo>
                    <a:pt x="94" y="50"/>
                  </a:lnTo>
                  <a:lnTo>
                    <a:pt x="94" y="73"/>
                  </a:lnTo>
                  <a:lnTo>
                    <a:pt x="102" y="60"/>
                  </a:lnTo>
                  <a:lnTo>
                    <a:pt x="64" y="41"/>
                  </a:lnTo>
                  <a:lnTo>
                    <a:pt x="85" y="23"/>
                  </a:lnTo>
                  <a:lnTo>
                    <a:pt x="157" y="0"/>
                  </a:lnTo>
                  <a:lnTo>
                    <a:pt x="212" y="0"/>
                  </a:lnTo>
                  <a:lnTo>
                    <a:pt x="251" y="8"/>
                  </a:lnTo>
                  <a:lnTo>
                    <a:pt x="242" y="32"/>
                  </a:lnTo>
                  <a:lnTo>
                    <a:pt x="221" y="23"/>
                  </a:lnTo>
                  <a:lnTo>
                    <a:pt x="212" y="41"/>
                  </a:lnTo>
                  <a:lnTo>
                    <a:pt x="196" y="23"/>
                  </a:lnTo>
                  <a:lnTo>
                    <a:pt x="179" y="32"/>
                  </a:lnTo>
                  <a:lnTo>
                    <a:pt x="212" y="60"/>
                  </a:lnTo>
                  <a:lnTo>
                    <a:pt x="234" y="41"/>
                  </a:lnTo>
                  <a:lnTo>
                    <a:pt x="251" y="41"/>
                  </a:lnTo>
                  <a:lnTo>
                    <a:pt x="234" y="83"/>
                  </a:lnTo>
                  <a:lnTo>
                    <a:pt x="196" y="83"/>
                  </a:lnTo>
                  <a:lnTo>
                    <a:pt x="196" y="73"/>
                  </a:lnTo>
                  <a:lnTo>
                    <a:pt x="196" y="91"/>
                  </a:lnTo>
                  <a:lnTo>
                    <a:pt x="221" y="101"/>
                  </a:lnTo>
                  <a:lnTo>
                    <a:pt x="221" y="161"/>
                  </a:lnTo>
                  <a:lnTo>
                    <a:pt x="212" y="143"/>
                  </a:lnTo>
                  <a:lnTo>
                    <a:pt x="204" y="151"/>
                  </a:lnTo>
                  <a:lnTo>
                    <a:pt x="196" y="133"/>
                  </a:lnTo>
                  <a:lnTo>
                    <a:pt x="179" y="143"/>
                  </a:lnTo>
                  <a:lnTo>
                    <a:pt x="204" y="161"/>
                  </a:lnTo>
                  <a:lnTo>
                    <a:pt x="212" y="161"/>
                  </a:lnTo>
                  <a:lnTo>
                    <a:pt x="221" y="161"/>
                  </a:lnTo>
                  <a:lnTo>
                    <a:pt x="212" y="203"/>
                  </a:lnTo>
                  <a:lnTo>
                    <a:pt x="234" y="203"/>
                  </a:lnTo>
                  <a:lnTo>
                    <a:pt x="221" y="235"/>
                  </a:lnTo>
                  <a:lnTo>
                    <a:pt x="196" y="226"/>
                  </a:lnTo>
                  <a:lnTo>
                    <a:pt x="157" y="203"/>
                  </a:lnTo>
                  <a:lnTo>
                    <a:pt x="140" y="211"/>
                  </a:lnTo>
                  <a:lnTo>
                    <a:pt x="119" y="286"/>
                  </a:lnTo>
                  <a:lnTo>
                    <a:pt x="64" y="271"/>
                  </a:lnTo>
                  <a:lnTo>
                    <a:pt x="85" y="211"/>
                  </a:lnTo>
                  <a:lnTo>
                    <a:pt x="0" y="211"/>
                  </a:lnTo>
                  <a:lnTo>
                    <a:pt x="0" y="151"/>
                  </a:lnTo>
                  <a:lnTo>
                    <a:pt x="26" y="101"/>
                  </a:lnTo>
                  <a:lnTo>
                    <a:pt x="18" y="60"/>
                  </a:lnTo>
                  <a:lnTo>
                    <a:pt x="26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50" name="Freeform 124">
              <a:extLst>
                <a:ext uri="{FF2B5EF4-FFF2-40B4-BE49-F238E27FC236}">
                  <a16:creationId xmlns:a16="http://schemas.microsoft.com/office/drawing/2014/main" id="{7743C778-FC54-8594-38BF-47E6F2EEF0E7}"/>
                </a:ext>
              </a:extLst>
            </p:cNvPr>
            <p:cNvSpPr/>
            <p:nvPr/>
          </p:nvSpPr>
          <p:spPr bwMode="auto">
            <a:xfrm>
              <a:off x="10973133" y="3070919"/>
              <a:ext cx="660086" cy="548548"/>
            </a:xfrm>
            <a:custGeom>
              <a:avLst/>
              <a:gdLst>
                <a:gd name="T0" fmla="*/ 310 w 382"/>
                <a:gd name="T1" fmla="*/ 88 h 331"/>
                <a:gd name="T2" fmla="*/ 327 w 382"/>
                <a:gd name="T3" fmla="*/ 120 h 331"/>
                <a:gd name="T4" fmla="*/ 343 w 382"/>
                <a:gd name="T5" fmla="*/ 161 h 331"/>
                <a:gd name="T6" fmla="*/ 382 w 382"/>
                <a:gd name="T7" fmla="*/ 179 h 331"/>
                <a:gd name="T8" fmla="*/ 373 w 382"/>
                <a:gd name="T9" fmla="*/ 179 h 331"/>
                <a:gd name="T10" fmla="*/ 343 w 382"/>
                <a:gd name="T11" fmla="*/ 179 h 331"/>
                <a:gd name="T12" fmla="*/ 327 w 382"/>
                <a:gd name="T13" fmla="*/ 212 h 331"/>
                <a:gd name="T14" fmla="*/ 310 w 382"/>
                <a:gd name="T15" fmla="*/ 281 h 331"/>
                <a:gd name="T16" fmla="*/ 289 w 382"/>
                <a:gd name="T17" fmla="*/ 299 h 331"/>
                <a:gd name="T18" fmla="*/ 289 w 382"/>
                <a:gd name="T19" fmla="*/ 314 h 331"/>
                <a:gd name="T20" fmla="*/ 271 w 382"/>
                <a:gd name="T21" fmla="*/ 323 h 331"/>
                <a:gd name="T22" fmla="*/ 251 w 382"/>
                <a:gd name="T23" fmla="*/ 299 h 331"/>
                <a:gd name="T24" fmla="*/ 216 w 382"/>
                <a:gd name="T25" fmla="*/ 331 h 331"/>
                <a:gd name="T26" fmla="*/ 196 w 382"/>
                <a:gd name="T27" fmla="*/ 323 h 331"/>
                <a:gd name="T28" fmla="*/ 161 w 382"/>
                <a:gd name="T29" fmla="*/ 299 h 331"/>
                <a:gd name="T30" fmla="*/ 141 w 382"/>
                <a:gd name="T31" fmla="*/ 272 h 331"/>
                <a:gd name="T32" fmla="*/ 114 w 382"/>
                <a:gd name="T33" fmla="*/ 212 h 331"/>
                <a:gd name="T34" fmla="*/ 47 w 382"/>
                <a:gd name="T35" fmla="*/ 161 h 331"/>
                <a:gd name="T36" fmla="*/ 0 w 382"/>
                <a:gd name="T37" fmla="*/ 120 h 331"/>
                <a:gd name="T38" fmla="*/ 30 w 382"/>
                <a:gd name="T39" fmla="*/ 101 h 331"/>
                <a:gd name="T40" fmla="*/ 141 w 382"/>
                <a:gd name="T41" fmla="*/ 18 h 331"/>
                <a:gd name="T42" fmla="*/ 169 w 382"/>
                <a:gd name="T43" fmla="*/ 18 h 331"/>
                <a:gd name="T44" fmla="*/ 187 w 382"/>
                <a:gd name="T45" fmla="*/ 0 h 331"/>
                <a:gd name="T46" fmla="*/ 216 w 382"/>
                <a:gd name="T47" fmla="*/ 9 h 331"/>
                <a:gd name="T48" fmla="*/ 271 w 382"/>
                <a:gd name="T49" fmla="*/ 28 h 331"/>
                <a:gd name="T50" fmla="*/ 271 w 382"/>
                <a:gd name="T51" fmla="*/ 36 h 331"/>
                <a:gd name="T52" fmla="*/ 297 w 382"/>
                <a:gd name="T53" fmla="*/ 36 h 331"/>
                <a:gd name="T54" fmla="*/ 327 w 382"/>
                <a:gd name="T55" fmla="*/ 60 h 331"/>
                <a:gd name="T56" fmla="*/ 310 w 382"/>
                <a:gd name="T57" fmla="*/ 88 h 331"/>
                <a:gd name="T58" fmla="*/ 310 w 382"/>
                <a:gd name="T59" fmla="*/ 88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82" h="331">
                  <a:moveTo>
                    <a:pt x="310" y="88"/>
                  </a:moveTo>
                  <a:lnTo>
                    <a:pt x="327" y="120"/>
                  </a:lnTo>
                  <a:lnTo>
                    <a:pt x="343" y="161"/>
                  </a:lnTo>
                  <a:lnTo>
                    <a:pt x="382" y="179"/>
                  </a:lnTo>
                  <a:lnTo>
                    <a:pt x="373" y="179"/>
                  </a:lnTo>
                  <a:lnTo>
                    <a:pt x="343" y="179"/>
                  </a:lnTo>
                  <a:lnTo>
                    <a:pt x="327" y="212"/>
                  </a:lnTo>
                  <a:lnTo>
                    <a:pt x="310" y="281"/>
                  </a:lnTo>
                  <a:lnTo>
                    <a:pt x="289" y="299"/>
                  </a:lnTo>
                  <a:lnTo>
                    <a:pt x="289" y="314"/>
                  </a:lnTo>
                  <a:lnTo>
                    <a:pt x="271" y="323"/>
                  </a:lnTo>
                  <a:lnTo>
                    <a:pt x="251" y="299"/>
                  </a:lnTo>
                  <a:lnTo>
                    <a:pt x="216" y="331"/>
                  </a:lnTo>
                  <a:lnTo>
                    <a:pt x="196" y="323"/>
                  </a:lnTo>
                  <a:lnTo>
                    <a:pt x="161" y="299"/>
                  </a:lnTo>
                  <a:lnTo>
                    <a:pt x="141" y="272"/>
                  </a:lnTo>
                  <a:lnTo>
                    <a:pt x="114" y="212"/>
                  </a:lnTo>
                  <a:lnTo>
                    <a:pt x="47" y="161"/>
                  </a:lnTo>
                  <a:lnTo>
                    <a:pt x="0" y="120"/>
                  </a:lnTo>
                  <a:lnTo>
                    <a:pt x="30" y="101"/>
                  </a:lnTo>
                  <a:lnTo>
                    <a:pt x="141" y="18"/>
                  </a:lnTo>
                  <a:lnTo>
                    <a:pt x="169" y="18"/>
                  </a:lnTo>
                  <a:lnTo>
                    <a:pt x="187" y="0"/>
                  </a:lnTo>
                  <a:lnTo>
                    <a:pt x="216" y="9"/>
                  </a:lnTo>
                  <a:lnTo>
                    <a:pt x="271" y="28"/>
                  </a:lnTo>
                  <a:lnTo>
                    <a:pt x="271" y="36"/>
                  </a:lnTo>
                  <a:lnTo>
                    <a:pt x="297" y="36"/>
                  </a:lnTo>
                  <a:lnTo>
                    <a:pt x="327" y="60"/>
                  </a:lnTo>
                  <a:lnTo>
                    <a:pt x="310" y="88"/>
                  </a:lnTo>
                  <a:lnTo>
                    <a:pt x="310" y="8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51" name="Freeform 125">
              <a:extLst>
                <a:ext uri="{FF2B5EF4-FFF2-40B4-BE49-F238E27FC236}">
                  <a16:creationId xmlns:a16="http://schemas.microsoft.com/office/drawing/2014/main" id="{030565ED-8C2B-DE14-3941-CD9180F36C5E}"/>
                </a:ext>
              </a:extLst>
            </p:cNvPr>
            <p:cNvSpPr/>
            <p:nvPr/>
          </p:nvSpPr>
          <p:spPr bwMode="auto">
            <a:xfrm>
              <a:off x="12358970" y="2865420"/>
              <a:ext cx="431993" cy="472314"/>
            </a:xfrm>
            <a:custGeom>
              <a:avLst/>
              <a:gdLst>
                <a:gd name="T0" fmla="*/ 26 w 250"/>
                <a:gd name="T1" fmla="*/ 40 h 285"/>
                <a:gd name="T2" fmla="*/ 46 w 250"/>
                <a:gd name="T3" fmla="*/ 40 h 285"/>
                <a:gd name="T4" fmla="*/ 63 w 250"/>
                <a:gd name="T5" fmla="*/ 50 h 285"/>
                <a:gd name="T6" fmla="*/ 93 w 250"/>
                <a:gd name="T7" fmla="*/ 50 h 285"/>
                <a:gd name="T8" fmla="*/ 93 w 250"/>
                <a:gd name="T9" fmla="*/ 73 h 285"/>
                <a:gd name="T10" fmla="*/ 102 w 250"/>
                <a:gd name="T11" fmla="*/ 60 h 285"/>
                <a:gd name="T12" fmla="*/ 63 w 250"/>
                <a:gd name="T13" fmla="*/ 40 h 285"/>
                <a:gd name="T14" fmla="*/ 85 w 250"/>
                <a:gd name="T15" fmla="*/ 22 h 285"/>
                <a:gd name="T16" fmla="*/ 157 w 250"/>
                <a:gd name="T17" fmla="*/ 0 h 285"/>
                <a:gd name="T18" fmla="*/ 212 w 250"/>
                <a:gd name="T19" fmla="*/ 0 h 285"/>
                <a:gd name="T20" fmla="*/ 250 w 250"/>
                <a:gd name="T21" fmla="*/ 8 h 285"/>
                <a:gd name="T22" fmla="*/ 242 w 250"/>
                <a:gd name="T23" fmla="*/ 32 h 285"/>
                <a:gd name="T24" fmla="*/ 220 w 250"/>
                <a:gd name="T25" fmla="*/ 22 h 285"/>
                <a:gd name="T26" fmla="*/ 212 w 250"/>
                <a:gd name="T27" fmla="*/ 40 h 285"/>
                <a:gd name="T28" fmla="*/ 195 w 250"/>
                <a:gd name="T29" fmla="*/ 22 h 285"/>
                <a:gd name="T30" fmla="*/ 178 w 250"/>
                <a:gd name="T31" fmla="*/ 32 h 285"/>
                <a:gd name="T32" fmla="*/ 212 w 250"/>
                <a:gd name="T33" fmla="*/ 60 h 285"/>
                <a:gd name="T34" fmla="*/ 233 w 250"/>
                <a:gd name="T35" fmla="*/ 40 h 285"/>
                <a:gd name="T36" fmla="*/ 250 w 250"/>
                <a:gd name="T37" fmla="*/ 40 h 285"/>
                <a:gd name="T38" fmla="*/ 233 w 250"/>
                <a:gd name="T39" fmla="*/ 82 h 285"/>
                <a:gd name="T40" fmla="*/ 195 w 250"/>
                <a:gd name="T41" fmla="*/ 82 h 285"/>
                <a:gd name="T42" fmla="*/ 195 w 250"/>
                <a:gd name="T43" fmla="*/ 73 h 285"/>
                <a:gd name="T44" fmla="*/ 195 w 250"/>
                <a:gd name="T45" fmla="*/ 91 h 285"/>
                <a:gd name="T46" fmla="*/ 220 w 250"/>
                <a:gd name="T47" fmla="*/ 100 h 285"/>
                <a:gd name="T48" fmla="*/ 220 w 250"/>
                <a:gd name="T49" fmla="*/ 160 h 285"/>
                <a:gd name="T50" fmla="*/ 212 w 250"/>
                <a:gd name="T51" fmla="*/ 142 h 285"/>
                <a:gd name="T52" fmla="*/ 204 w 250"/>
                <a:gd name="T53" fmla="*/ 151 h 285"/>
                <a:gd name="T54" fmla="*/ 195 w 250"/>
                <a:gd name="T55" fmla="*/ 133 h 285"/>
                <a:gd name="T56" fmla="*/ 178 w 250"/>
                <a:gd name="T57" fmla="*/ 142 h 285"/>
                <a:gd name="T58" fmla="*/ 204 w 250"/>
                <a:gd name="T59" fmla="*/ 160 h 285"/>
                <a:gd name="T60" fmla="*/ 212 w 250"/>
                <a:gd name="T61" fmla="*/ 160 h 285"/>
                <a:gd name="T62" fmla="*/ 220 w 250"/>
                <a:gd name="T63" fmla="*/ 160 h 285"/>
                <a:gd name="T64" fmla="*/ 212 w 250"/>
                <a:gd name="T65" fmla="*/ 202 h 285"/>
                <a:gd name="T66" fmla="*/ 233 w 250"/>
                <a:gd name="T67" fmla="*/ 202 h 285"/>
                <a:gd name="T68" fmla="*/ 220 w 250"/>
                <a:gd name="T69" fmla="*/ 235 h 285"/>
                <a:gd name="T70" fmla="*/ 195 w 250"/>
                <a:gd name="T71" fmla="*/ 225 h 285"/>
                <a:gd name="T72" fmla="*/ 157 w 250"/>
                <a:gd name="T73" fmla="*/ 202 h 285"/>
                <a:gd name="T74" fmla="*/ 140 w 250"/>
                <a:gd name="T75" fmla="*/ 211 h 285"/>
                <a:gd name="T76" fmla="*/ 118 w 250"/>
                <a:gd name="T77" fmla="*/ 285 h 285"/>
                <a:gd name="T78" fmla="*/ 63 w 250"/>
                <a:gd name="T79" fmla="*/ 271 h 285"/>
                <a:gd name="T80" fmla="*/ 85 w 250"/>
                <a:gd name="T81" fmla="*/ 211 h 285"/>
                <a:gd name="T82" fmla="*/ 0 w 250"/>
                <a:gd name="T83" fmla="*/ 211 h 285"/>
                <a:gd name="T84" fmla="*/ 0 w 250"/>
                <a:gd name="T85" fmla="*/ 151 h 285"/>
                <a:gd name="T86" fmla="*/ 26 w 250"/>
                <a:gd name="T87" fmla="*/ 100 h 285"/>
                <a:gd name="T88" fmla="*/ 18 w 250"/>
                <a:gd name="T89" fmla="*/ 60 h 285"/>
                <a:gd name="T90" fmla="*/ 26 w 250"/>
                <a:gd name="T91" fmla="*/ 40 h 285"/>
                <a:gd name="T92" fmla="*/ 26 w 250"/>
                <a:gd name="T93" fmla="*/ 4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50" h="285">
                  <a:moveTo>
                    <a:pt x="26" y="40"/>
                  </a:moveTo>
                  <a:lnTo>
                    <a:pt x="46" y="40"/>
                  </a:lnTo>
                  <a:lnTo>
                    <a:pt x="63" y="50"/>
                  </a:lnTo>
                  <a:lnTo>
                    <a:pt x="93" y="50"/>
                  </a:lnTo>
                  <a:lnTo>
                    <a:pt x="93" y="73"/>
                  </a:lnTo>
                  <a:lnTo>
                    <a:pt x="102" y="60"/>
                  </a:lnTo>
                  <a:lnTo>
                    <a:pt x="63" y="40"/>
                  </a:lnTo>
                  <a:lnTo>
                    <a:pt x="85" y="22"/>
                  </a:lnTo>
                  <a:lnTo>
                    <a:pt x="157" y="0"/>
                  </a:lnTo>
                  <a:lnTo>
                    <a:pt x="212" y="0"/>
                  </a:lnTo>
                  <a:lnTo>
                    <a:pt x="250" y="8"/>
                  </a:lnTo>
                  <a:lnTo>
                    <a:pt x="242" y="32"/>
                  </a:lnTo>
                  <a:lnTo>
                    <a:pt x="220" y="22"/>
                  </a:lnTo>
                  <a:lnTo>
                    <a:pt x="212" y="40"/>
                  </a:lnTo>
                  <a:lnTo>
                    <a:pt x="195" y="22"/>
                  </a:lnTo>
                  <a:lnTo>
                    <a:pt x="178" y="32"/>
                  </a:lnTo>
                  <a:lnTo>
                    <a:pt x="212" y="60"/>
                  </a:lnTo>
                  <a:lnTo>
                    <a:pt x="233" y="40"/>
                  </a:lnTo>
                  <a:lnTo>
                    <a:pt x="250" y="40"/>
                  </a:lnTo>
                  <a:lnTo>
                    <a:pt x="233" y="82"/>
                  </a:lnTo>
                  <a:lnTo>
                    <a:pt x="195" y="82"/>
                  </a:lnTo>
                  <a:lnTo>
                    <a:pt x="195" y="73"/>
                  </a:lnTo>
                  <a:lnTo>
                    <a:pt x="195" y="91"/>
                  </a:lnTo>
                  <a:lnTo>
                    <a:pt x="220" y="100"/>
                  </a:lnTo>
                  <a:lnTo>
                    <a:pt x="220" y="160"/>
                  </a:lnTo>
                  <a:lnTo>
                    <a:pt x="212" y="142"/>
                  </a:lnTo>
                  <a:lnTo>
                    <a:pt x="204" y="151"/>
                  </a:lnTo>
                  <a:lnTo>
                    <a:pt x="195" y="133"/>
                  </a:lnTo>
                  <a:lnTo>
                    <a:pt x="178" y="142"/>
                  </a:lnTo>
                  <a:lnTo>
                    <a:pt x="204" y="160"/>
                  </a:lnTo>
                  <a:lnTo>
                    <a:pt x="212" y="160"/>
                  </a:lnTo>
                  <a:lnTo>
                    <a:pt x="220" y="160"/>
                  </a:lnTo>
                  <a:lnTo>
                    <a:pt x="212" y="202"/>
                  </a:lnTo>
                  <a:lnTo>
                    <a:pt x="233" y="202"/>
                  </a:lnTo>
                  <a:lnTo>
                    <a:pt x="220" y="235"/>
                  </a:lnTo>
                  <a:lnTo>
                    <a:pt x="195" y="225"/>
                  </a:lnTo>
                  <a:lnTo>
                    <a:pt x="157" y="202"/>
                  </a:lnTo>
                  <a:lnTo>
                    <a:pt x="140" y="211"/>
                  </a:lnTo>
                  <a:lnTo>
                    <a:pt x="118" y="285"/>
                  </a:lnTo>
                  <a:lnTo>
                    <a:pt x="63" y="271"/>
                  </a:lnTo>
                  <a:lnTo>
                    <a:pt x="85" y="211"/>
                  </a:lnTo>
                  <a:lnTo>
                    <a:pt x="0" y="211"/>
                  </a:lnTo>
                  <a:lnTo>
                    <a:pt x="0" y="151"/>
                  </a:lnTo>
                  <a:lnTo>
                    <a:pt x="26" y="100"/>
                  </a:lnTo>
                  <a:lnTo>
                    <a:pt x="18" y="60"/>
                  </a:lnTo>
                  <a:lnTo>
                    <a:pt x="26" y="40"/>
                  </a:lnTo>
                  <a:lnTo>
                    <a:pt x="26" y="4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52" name="Freeform 126">
              <a:extLst>
                <a:ext uri="{FF2B5EF4-FFF2-40B4-BE49-F238E27FC236}">
                  <a16:creationId xmlns:a16="http://schemas.microsoft.com/office/drawing/2014/main" id="{C52D32C8-D37F-7B6F-BCAC-EC0085F47045}"/>
                </a:ext>
              </a:extLst>
            </p:cNvPr>
            <p:cNvSpPr/>
            <p:nvPr/>
          </p:nvSpPr>
          <p:spPr bwMode="auto">
            <a:xfrm>
              <a:off x="11895874" y="2906853"/>
              <a:ext cx="511480" cy="311561"/>
            </a:xfrm>
            <a:custGeom>
              <a:avLst/>
              <a:gdLst>
                <a:gd name="T0" fmla="*/ 76 w 296"/>
                <a:gd name="T1" fmla="*/ 60 h 188"/>
                <a:gd name="T2" fmla="*/ 92 w 296"/>
                <a:gd name="T3" fmla="*/ 27 h 188"/>
                <a:gd name="T4" fmla="*/ 194 w 296"/>
                <a:gd name="T5" fmla="*/ 27 h 188"/>
                <a:gd name="T6" fmla="*/ 263 w 296"/>
                <a:gd name="T7" fmla="*/ 0 h 188"/>
                <a:gd name="T8" fmla="*/ 280 w 296"/>
                <a:gd name="T9" fmla="*/ 8 h 188"/>
                <a:gd name="T10" fmla="*/ 288 w 296"/>
                <a:gd name="T11" fmla="*/ 36 h 188"/>
                <a:gd name="T12" fmla="*/ 296 w 296"/>
                <a:gd name="T13" fmla="*/ 78 h 188"/>
                <a:gd name="T14" fmla="*/ 271 w 296"/>
                <a:gd name="T15" fmla="*/ 128 h 188"/>
                <a:gd name="T16" fmla="*/ 271 w 296"/>
                <a:gd name="T17" fmla="*/ 188 h 188"/>
                <a:gd name="T18" fmla="*/ 131 w 296"/>
                <a:gd name="T19" fmla="*/ 180 h 188"/>
                <a:gd name="T20" fmla="*/ 0 w 296"/>
                <a:gd name="T21" fmla="*/ 180 h 188"/>
                <a:gd name="T22" fmla="*/ 23 w 296"/>
                <a:gd name="T23" fmla="*/ 128 h 188"/>
                <a:gd name="T24" fmla="*/ 46 w 296"/>
                <a:gd name="T25" fmla="*/ 78 h 188"/>
                <a:gd name="T26" fmla="*/ 76 w 296"/>
                <a:gd name="T27" fmla="*/ 50 h 188"/>
                <a:gd name="T28" fmla="*/ 76 w 296"/>
                <a:gd name="T29" fmla="*/ 6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6" h="188">
                  <a:moveTo>
                    <a:pt x="76" y="60"/>
                  </a:moveTo>
                  <a:lnTo>
                    <a:pt x="92" y="27"/>
                  </a:lnTo>
                  <a:lnTo>
                    <a:pt x="194" y="27"/>
                  </a:lnTo>
                  <a:lnTo>
                    <a:pt x="263" y="0"/>
                  </a:lnTo>
                  <a:lnTo>
                    <a:pt x="280" y="8"/>
                  </a:lnTo>
                  <a:lnTo>
                    <a:pt x="288" y="36"/>
                  </a:lnTo>
                  <a:lnTo>
                    <a:pt x="296" y="78"/>
                  </a:lnTo>
                  <a:lnTo>
                    <a:pt x="271" y="128"/>
                  </a:lnTo>
                  <a:lnTo>
                    <a:pt x="271" y="188"/>
                  </a:lnTo>
                  <a:lnTo>
                    <a:pt x="131" y="180"/>
                  </a:lnTo>
                  <a:lnTo>
                    <a:pt x="0" y="180"/>
                  </a:lnTo>
                  <a:lnTo>
                    <a:pt x="23" y="128"/>
                  </a:lnTo>
                  <a:lnTo>
                    <a:pt x="46" y="78"/>
                  </a:lnTo>
                  <a:lnTo>
                    <a:pt x="76" y="50"/>
                  </a:lnTo>
                  <a:lnTo>
                    <a:pt x="76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53" name="Freeform 127">
              <a:extLst>
                <a:ext uri="{FF2B5EF4-FFF2-40B4-BE49-F238E27FC236}">
                  <a16:creationId xmlns:a16="http://schemas.microsoft.com/office/drawing/2014/main" id="{09EC246F-F036-0450-FD3A-1948DF4E64AA}"/>
                </a:ext>
              </a:extLst>
            </p:cNvPr>
            <p:cNvSpPr/>
            <p:nvPr/>
          </p:nvSpPr>
          <p:spPr bwMode="auto">
            <a:xfrm>
              <a:off x="10451286" y="3036117"/>
              <a:ext cx="578872" cy="321506"/>
            </a:xfrm>
            <a:custGeom>
              <a:avLst/>
              <a:gdLst>
                <a:gd name="T0" fmla="*/ 266 w 335"/>
                <a:gd name="T1" fmla="*/ 23 h 194"/>
                <a:gd name="T2" fmla="*/ 288 w 335"/>
                <a:gd name="T3" fmla="*/ 83 h 194"/>
                <a:gd name="T4" fmla="*/ 335 w 335"/>
                <a:gd name="T5" fmla="*/ 125 h 194"/>
                <a:gd name="T6" fmla="*/ 305 w 335"/>
                <a:gd name="T7" fmla="*/ 143 h 194"/>
                <a:gd name="T8" fmla="*/ 224 w 335"/>
                <a:gd name="T9" fmla="*/ 194 h 194"/>
                <a:gd name="T10" fmla="*/ 224 w 335"/>
                <a:gd name="T11" fmla="*/ 185 h 194"/>
                <a:gd name="T12" fmla="*/ 84 w 335"/>
                <a:gd name="T13" fmla="*/ 185 h 194"/>
                <a:gd name="T14" fmla="*/ 72 w 335"/>
                <a:gd name="T15" fmla="*/ 185 h 194"/>
                <a:gd name="T16" fmla="*/ 37 w 335"/>
                <a:gd name="T17" fmla="*/ 170 h 194"/>
                <a:gd name="T18" fmla="*/ 17 w 335"/>
                <a:gd name="T19" fmla="*/ 102 h 194"/>
                <a:gd name="T20" fmla="*/ 0 w 335"/>
                <a:gd name="T21" fmla="*/ 83 h 194"/>
                <a:gd name="T22" fmla="*/ 186 w 335"/>
                <a:gd name="T23" fmla="*/ 9 h 194"/>
                <a:gd name="T24" fmla="*/ 194 w 335"/>
                <a:gd name="T25" fmla="*/ 9 h 194"/>
                <a:gd name="T26" fmla="*/ 211 w 335"/>
                <a:gd name="T27" fmla="*/ 23 h 194"/>
                <a:gd name="T28" fmla="*/ 224 w 335"/>
                <a:gd name="T29" fmla="*/ 0 h 194"/>
                <a:gd name="T30" fmla="*/ 266 w 335"/>
                <a:gd name="T31" fmla="*/ 23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5" h="194">
                  <a:moveTo>
                    <a:pt x="266" y="23"/>
                  </a:moveTo>
                  <a:lnTo>
                    <a:pt x="288" y="83"/>
                  </a:lnTo>
                  <a:lnTo>
                    <a:pt x="335" y="125"/>
                  </a:lnTo>
                  <a:lnTo>
                    <a:pt x="305" y="143"/>
                  </a:lnTo>
                  <a:lnTo>
                    <a:pt x="224" y="194"/>
                  </a:lnTo>
                  <a:lnTo>
                    <a:pt x="224" y="185"/>
                  </a:lnTo>
                  <a:lnTo>
                    <a:pt x="84" y="185"/>
                  </a:lnTo>
                  <a:lnTo>
                    <a:pt x="72" y="185"/>
                  </a:lnTo>
                  <a:lnTo>
                    <a:pt x="37" y="170"/>
                  </a:lnTo>
                  <a:lnTo>
                    <a:pt x="17" y="102"/>
                  </a:lnTo>
                  <a:lnTo>
                    <a:pt x="0" y="83"/>
                  </a:lnTo>
                  <a:lnTo>
                    <a:pt x="186" y="9"/>
                  </a:lnTo>
                  <a:lnTo>
                    <a:pt x="194" y="9"/>
                  </a:lnTo>
                  <a:lnTo>
                    <a:pt x="211" y="23"/>
                  </a:lnTo>
                  <a:lnTo>
                    <a:pt x="224" y="0"/>
                  </a:lnTo>
                  <a:lnTo>
                    <a:pt x="266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54" name="Freeform 128">
              <a:extLst>
                <a:ext uri="{FF2B5EF4-FFF2-40B4-BE49-F238E27FC236}">
                  <a16:creationId xmlns:a16="http://schemas.microsoft.com/office/drawing/2014/main" id="{92D80CA9-2C97-CF61-98EC-03FB177ECF61}"/>
                </a:ext>
              </a:extLst>
            </p:cNvPr>
            <p:cNvSpPr/>
            <p:nvPr/>
          </p:nvSpPr>
          <p:spPr bwMode="auto">
            <a:xfrm>
              <a:off x="11892416" y="2901882"/>
              <a:ext cx="511480" cy="313219"/>
            </a:xfrm>
            <a:custGeom>
              <a:avLst/>
              <a:gdLst>
                <a:gd name="T0" fmla="*/ 75 w 296"/>
                <a:gd name="T1" fmla="*/ 60 h 189"/>
                <a:gd name="T2" fmla="*/ 92 w 296"/>
                <a:gd name="T3" fmla="*/ 28 h 189"/>
                <a:gd name="T4" fmla="*/ 194 w 296"/>
                <a:gd name="T5" fmla="*/ 28 h 189"/>
                <a:gd name="T6" fmla="*/ 262 w 296"/>
                <a:gd name="T7" fmla="*/ 0 h 189"/>
                <a:gd name="T8" fmla="*/ 279 w 296"/>
                <a:gd name="T9" fmla="*/ 9 h 189"/>
                <a:gd name="T10" fmla="*/ 288 w 296"/>
                <a:gd name="T11" fmla="*/ 36 h 189"/>
                <a:gd name="T12" fmla="*/ 296 w 296"/>
                <a:gd name="T13" fmla="*/ 78 h 189"/>
                <a:gd name="T14" fmla="*/ 271 w 296"/>
                <a:gd name="T15" fmla="*/ 129 h 189"/>
                <a:gd name="T16" fmla="*/ 271 w 296"/>
                <a:gd name="T17" fmla="*/ 189 h 189"/>
                <a:gd name="T18" fmla="*/ 130 w 296"/>
                <a:gd name="T19" fmla="*/ 180 h 189"/>
                <a:gd name="T20" fmla="*/ 0 w 296"/>
                <a:gd name="T21" fmla="*/ 180 h 189"/>
                <a:gd name="T22" fmla="*/ 22 w 296"/>
                <a:gd name="T23" fmla="*/ 129 h 189"/>
                <a:gd name="T24" fmla="*/ 45 w 296"/>
                <a:gd name="T25" fmla="*/ 78 h 189"/>
                <a:gd name="T26" fmla="*/ 75 w 296"/>
                <a:gd name="T27" fmla="*/ 51 h 189"/>
                <a:gd name="T28" fmla="*/ 75 w 296"/>
                <a:gd name="T29" fmla="*/ 60 h 189"/>
                <a:gd name="T30" fmla="*/ 75 w 296"/>
                <a:gd name="T31" fmla="*/ 6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6" h="189">
                  <a:moveTo>
                    <a:pt x="75" y="60"/>
                  </a:moveTo>
                  <a:lnTo>
                    <a:pt x="92" y="28"/>
                  </a:lnTo>
                  <a:lnTo>
                    <a:pt x="194" y="28"/>
                  </a:lnTo>
                  <a:lnTo>
                    <a:pt x="262" y="0"/>
                  </a:lnTo>
                  <a:lnTo>
                    <a:pt x="279" y="9"/>
                  </a:lnTo>
                  <a:lnTo>
                    <a:pt x="288" y="36"/>
                  </a:lnTo>
                  <a:lnTo>
                    <a:pt x="296" y="78"/>
                  </a:lnTo>
                  <a:lnTo>
                    <a:pt x="271" y="129"/>
                  </a:lnTo>
                  <a:lnTo>
                    <a:pt x="271" y="189"/>
                  </a:lnTo>
                  <a:lnTo>
                    <a:pt x="130" y="180"/>
                  </a:lnTo>
                  <a:lnTo>
                    <a:pt x="0" y="180"/>
                  </a:lnTo>
                  <a:lnTo>
                    <a:pt x="22" y="129"/>
                  </a:lnTo>
                  <a:lnTo>
                    <a:pt x="45" y="78"/>
                  </a:lnTo>
                  <a:lnTo>
                    <a:pt x="75" y="51"/>
                  </a:lnTo>
                  <a:lnTo>
                    <a:pt x="75" y="60"/>
                  </a:lnTo>
                  <a:lnTo>
                    <a:pt x="75" y="6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55" name="Freeform 129">
              <a:extLst>
                <a:ext uri="{FF2B5EF4-FFF2-40B4-BE49-F238E27FC236}">
                  <a16:creationId xmlns:a16="http://schemas.microsoft.com/office/drawing/2014/main" id="{5AB12831-7ACE-35DB-B2B0-9FB3DCC10499}"/>
                </a:ext>
              </a:extLst>
            </p:cNvPr>
            <p:cNvSpPr/>
            <p:nvPr/>
          </p:nvSpPr>
          <p:spPr bwMode="auto">
            <a:xfrm>
              <a:off x="10447831" y="3031145"/>
              <a:ext cx="577143" cy="323163"/>
            </a:xfrm>
            <a:custGeom>
              <a:avLst/>
              <a:gdLst>
                <a:gd name="T0" fmla="*/ 266 w 334"/>
                <a:gd name="T1" fmla="*/ 23 h 195"/>
                <a:gd name="T2" fmla="*/ 287 w 334"/>
                <a:gd name="T3" fmla="*/ 83 h 195"/>
                <a:gd name="T4" fmla="*/ 334 w 334"/>
                <a:gd name="T5" fmla="*/ 125 h 195"/>
                <a:gd name="T6" fmla="*/ 304 w 334"/>
                <a:gd name="T7" fmla="*/ 143 h 195"/>
                <a:gd name="T8" fmla="*/ 224 w 334"/>
                <a:gd name="T9" fmla="*/ 195 h 195"/>
                <a:gd name="T10" fmla="*/ 224 w 334"/>
                <a:gd name="T11" fmla="*/ 185 h 195"/>
                <a:gd name="T12" fmla="*/ 84 w 334"/>
                <a:gd name="T13" fmla="*/ 185 h 195"/>
                <a:gd name="T14" fmla="*/ 72 w 334"/>
                <a:gd name="T15" fmla="*/ 185 h 195"/>
                <a:gd name="T16" fmla="*/ 37 w 334"/>
                <a:gd name="T17" fmla="*/ 171 h 195"/>
                <a:gd name="T18" fmla="*/ 16 w 334"/>
                <a:gd name="T19" fmla="*/ 102 h 195"/>
                <a:gd name="T20" fmla="*/ 0 w 334"/>
                <a:gd name="T21" fmla="*/ 83 h 195"/>
                <a:gd name="T22" fmla="*/ 185 w 334"/>
                <a:gd name="T23" fmla="*/ 10 h 195"/>
                <a:gd name="T24" fmla="*/ 194 w 334"/>
                <a:gd name="T25" fmla="*/ 10 h 195"/>
                <a:gd name="T26" fmla="*/ 211 w 334"/>
                <a:gd name="T27" fmla="*/ 23 h 195"/>
                <a:gd name="T28" fmla="*/ 224 w 334"/>
                <a:gd name="T29" fmla="*/ 0 h 195"/>
                <a:gd name="T30" fmla="*/ 266 w 334"/>
                <a:gd name="T31" fmla="*/ 23 h 195"/>
                <a:gd name="T32" fmla="*/ 266 w 334"/>
                <a:gd name="T33" fmla="*/ 2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4" h="195">
                  <a:moveTo>
                    <a:pt x="266" y="23"/>
                  </a:moveTo>
                  <a:lnTo>
                    <a:pt x="287" y="83"/>
                  </a:lnTo>
                  <a:lnTo>
                    <a:pt x="334" y="125"/>
                  </a:lnTo>
                  <a:lnTo>
                    <a:pt x="304" y="143"/>
                  </a:lnTo>
                  <a:lnTo>
                    <a:pt x="224" y="195"/>
                  </a:lnTo>
                  <a:lnTo>
                    <a:pt x="224" y="185"/>
                  </a:lnTo>
                  <a:lnTo>
                    <a:pt x="84" y="185"/>
                  </a:lnTo>
                  <a:lnTo>
                    <a:pt x="72" y="185"/>
                  </a:lnTo>
                  <a:lnTo>
                    <a:pt x="37" y="171"/>
                  </a:lnTo>
                  <a:lnTo>
                    <a:pt x="16" y="102"/>
                  </a:lnTo>
                  <a:lnTo>
                    <a:pt x="0" y="83"/>
                  </a:lnTo>
                  <a:lnTo>
                    <a:pt x="185" y="10"/>
                  </a:lnTo>
                  <a:lnTo>
                    <a:pt x="194" y="10"/>
                  </a:lnTo>
                  <a:lnTo>
                    <a:pt x="211" y="23"/>
                  </a:lnTo>
                  <a:lnTo>
                    <a:pt x="224" y="0"/>
                  </a:lnTo>
                  <a:lnTo>
                    <a:pt x="266" y="23"/>
                  </a:lnTo>
                  <a:lnTo>
                    <a:pt x="266" y="23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56" name="Freeform 130">
              <a:extLst>
                <a:ext uri="{FF2B5EF4-FFF2-40B4-BE49-F238E27FC236}">
                  <a16:creationId xmlns:a16="http://schemas.microsoft.com/office/drawing/2014/main" id="{EFD34164-ABF6-CD27-CE87-69CEC3EB4F7F}"/>
                </a:ext>
              </a:extLst>
            </p:cNvPr>
            <p:cNvSpPr/>
            <p:nvPr/>
          </p:nvSpPr>
          <p:spPr bwMode="auto">
            <a:xfrm>
              <a:off x="10757138" y="2263842"/>
              <a:ext cx="895090" cy="435854"/>
            </a:xfrm>
            <a:custGeom>
              <a:avLst/>
              <a:gdLst>
                <a:gd name="T0" fmla="*/ 454 w 518"/>
                <a:gd name="T1" fmla="*/ 0 h 263"/>
                <a:gd name="T2" fmla="*/ 471 w 518"/>
                <a:gd name="T3" fmla="*/ 23 h 263"/>
                <a:gd name="T4" fmla="*/ 509 w 518"/>
                <a:gd name="T5" fmla="*/ 23 h 263"/>
                <a:gd name="T6" fmla="*/ 518 w 518"/>
                <a:gd name="T7" fmla="*/ 42 h 263"/>
                <a:gd name="T8" fmla="*/ 484 w 518"/>
                <a:gd name="T9" fmla="*/ 51 h 263"/>
                <a:gd name="T10" fmla="*/ 471 w 518"/>
                <a:gd name="T11" fmla="*/ 65 h 263"/>
                <a:gd name="T12" fmla="*/ 437 w 518"/>
                <a:gd name="T13" fmla="*/ 203 h 263"/>
                <a:gd name="T14" fmla="*/ 417 w 518"/>
                <a:gd name="T15" fmla="*/ 226 h 263"/>
                <a:gd name="T16" fmla="*/ 378 w 518"/>
                <a:gd name="T17" fmla="*/ 236 h 263"/>
                <a:gd name="T18" fmla="*/ 378 w 518"/>
                <a:gd name="T19" fmla="*/ 263 h 263"/>
                <a:gd name="T20" fmla="*/ 323 w 518"/>
                <a:gd name="T21" fmla="*/ 226 h 263"/>
                <a:gd name="T22" fmla="*/ 323 w 518"/>
                <a:gd name="T23" fmla="*/ 203 h 263"/>
                <a:gd name="T24" fmla="*/ 306 w 518"/>
                <a:gd name="T25" fmla="*/ 194 h 263"/>
                <a:gd name="T26" fmla="*/ 288 w 518"/>
                <a:gd name="T27" fmla="*/ 153 h 263"/>
                <a:gd name="T28" fmla="*/ 230 w 518"/>
                <a:gd name="T29" fmla="*/ 161 h 263"/>
                <a:gd name="T30" fmla="*/ 204 w 518"/>
                <a:gd name="T31" fmla="*/ 161 h 263"/>
                <a:gd name="T32" fmla="*/ 195 w 518"/>
                <a:gd name="T33" fmla="*/ 143 h 263"/>
                <a:gd name="T34" fmla="*/ 221 w 518"/>
                <a:gd name="T35" fmla="*/ 125 h 263"/>
                <a:gd name="T36" fmla="*/ 221 w 518"/>
                <a:gd name="T37" fmla="*/ 102 h 263"/>
                <a:gd name="T38" fmla="*/ 174 w 518"/>
                <a:gd name="T39" fmla="*/ 74 h 263"/>
                <a:gd name="T40" fmla="*/ 158 w 518"/>
                <a:gd name="T41" fmla="*/ 51 h 263"/>
                <a:gd name="T42" fmla="*/ 111 w 518"/>
                <a:gd name="T43" fmla="*/ 42 h 263"/>
                <a:gd name="T44" fmla="*/ 89 w 518"/>
                <a:gd name="T45" fmla="*/ 51 h 263"/>
                <a:gd name="T46" fmla="*/ 56 w 518"/>
                <a:gd name="T47" fmla="*/ 33 h 263"/>
                <a:gd name="T48" fmla="*/ 9 w 518"/>
                <a:gd name="T49" fmla="*/ 33 h 263"/>
                <a:gd name="T50" fmla="*/ 0 w 518"/>
                <a:gd name="T51" fmla="*/ 0 h 263"/>
                <a:gd name="T52" fmla="*/ 454 w 518"/>
                <a:gd name="T53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8" h="263">
                  <a:moveTo>
                    <a:pt x="454" y="0"/>
                  </a:moveTo>
                  <a:lnTo>
                    <a:pt x="471" y="23"/>
                  </a:lnTo>
                  <a:lnTo>
                    <a:pt x="509" y="23"/>
                  </a:lnTo>
                  <a:lnTo>
                    <a:pt x="518" y="42"/>
                  </a:lnTo>
                  <a:lnTo>
                    <a:pt x="484" y="51"/>
                  </a:lnTo>
                  <a:lnTo>
                    <a:pt x="471" y="65"/>
                  </a:lnTo>
                  <a:lnTo>
                    <a:pt x="437" y="203"/>
                  </a:lnTo>
                  <a:lnTo>
                    <a:pt x="417" y="226"/>
                  </a:lnTo>
                  <a:lnTo>
                    <a:pt x="378" y="236"/>
                  </a:lnTo>
                  <a:lnTo>
                    <a:pt x="378" y="263"/>
                  </a:lnTo>
                  <a:lnTo>
                    <a:pt x="323" y="226"/>
                  </a:lnTo>
                  <a:lnTo>
                    <a:pt x="323" y="203"/>
                  </a:lnTo>
                  <a:lnTo>
                    <a:pt x="306" y="194"/>
                  </a:lnTo>
                  <a:lnTo>
                    <a:pt x="288" y="153"/>
                  </a:lnTo>
                  <a:lnTo>
                    <a:pt x="230" y="161"/>
                  </a:lnTo>
                  <a:lnTo>
                    <a:pt x="204" y="161"/>
                  </a:lnTo>
                  <a:lnTo>
                    <a:pt x="195" y="143"/>
                  </a:lnTo>
                  <a:lnTo>
                    <a:pt x="221" y="125"/>
                  </a:lnTo>
                  <a:lnTo>
                    <a:pt x="221" y="102"/>
                  </a:lnTo>
                  <a:lnTo>
                    <a:pt x="174" y="74"/>
                  </a:lnTo>
                  <a:lnTo>
                    <a:pt x="158" y="51"/>
                  </a:lnTo>
                  <a:lnTo>
                    <a:pt x="111" y="42"/>
                  </a:lnTo>
                  <a:lnTo>
                    <a:pt x="89" y="51"/>
                  </a:lnTo>
                  <a:lnTo>
                    <a:pt x="56" y="33"/>
                  </a:lnTo>
                  <a:lnTo>
                    <a:pt x="9" y="33"/>
                  </a:lnTo>
                  <a:lnTo>
                    <a:pt x="0" y="0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57" name="Freeform 131">
              <a:extLst>
                <a:ext uri="{FF2B5EF4-FFF2-40B4-BE49-F238E27FC236}">
                  <a16:creationId xmlns:a16="http://schemas.microsoft.com/office/drawing/2014/main" id="{1867D520-253F-20A7-7B79-C7B7770590E8}"/>
                </a:ext>
              </a:extLst>
            </p:cNvPr>
            <p:cNvSpPr/>
            <p:nvPr/>
          </p:nvSpPr>
          <p:spPr bwMode="auto">
            <a:xfrm>
              <a:off x="10639635" y="2318532"/>
              <a:ext cx="838068" cy="550205"/>
            </a:xfrm>
            <a:custGeom>
              <a:avLst/>
              <a:gdLst>
                <a:gd name="T0" fmla="*/ 485 w 485"/>
                <a:gd name="T1" fmla="*/ 272 h 332"/>
                <a:gd name="T2" fmla="*/ 430 w 485"/>
                <a:gd name="T3" fmla="*/ 295 h 332"/>
                <a:gd name="T4" fmla="*/ 374 w 485"/>
                <a:gd name="T5" fmla="*/ 332 h 332"/>
                <a:gd name="T6" fmla="*/ 366 w 485"/>
                <a:gd name="T7" fmla="*/ 332 h 332"/>
                <a:gd name="T8" fmla="*/ 336 w 485"/>
                <a:gd name="T9" fmla="*/ 314 h 332"/>
                <a:gd name="T10" fmla="*/ 311 w 485"/>
                <a:gd name="T11" fmla="*/ 314 h 332"/>
                <a:gd name="T12" fmla="*/ 289 w 485"/>
                <a:gd name="T13" fmla="*/ 272 h 332"/>
                <a:gd name="T14" fmla="*/ 242 w 485"/>
                <a:gd name="T15" fmla="*/ 263 h 332"/>
                <a:gd name="T16" fmla="*/ 234 w 485"/>
                <a:gd name="T17" fmla="*/ 253 h 332"/>
                <a:gd name="T18" fmla="*/ 196 w 485"/>
                <a:gd name="T19" fmla="*/ 230 h 332"/>
                <a:gd name="T20" fmla="*/ 179 w 485"/>
                <a:gd name="T21" fmla="*/ 253 h 332"/>
                <a:gd name="T22" fmla="*/ 157 w 485"/>
                <a:gd name="T23" fmla="*/ 230 h 332"/>
                <a:gd name="T24" fmla="*/ 140 w 485"/>
                <a:gd name="T25" fmla="*/ 245 h 332"/>
                <a:gd name="T26" fmla="*/ 77 w 485"/>
                <a:gd name="T27" fmla="*/ 245 h 332"/>
                <a:gd name="T28" fmla="*/ 56 w 485"/>
                <a:gd name="T29" fmla="*/ 212 h 332"/>
                <a:gd name="T30" fmla="*/ 39 w 485"/>
                <a:gd name="T31" fmla="*/ 212 h 332"/>
                <a:gd name="T32" fmla="*/ 30 w 485"/>
                <a:gd name="T33" fmla="*/ 212 h 332"/>
                <a:gd name="T34" fmla="*/ 22 w 485"/>
                <a:gd name="T35" fmla="*/ 222 h 332"/>
                <a:gd name="T36" fmla="*/ 0 w 485"/>
                <a:gd name="T37" fmla="*/ 203 h 332"/>
                <a:gd name="T38" fmla="*/ 56 w 485"/>
                <a:gd name="T39" fmla="*/ 78 h 332"/>
                <a:gd name="T40" fmla="*/ 77 w 485"/>
                <a:gd name="T41" fmla="*/ 0 h 332"/>
                <a:gd name="T42" fmla="*/ 124 w 485"/>
                <a:gd name="T43" fmla="*/ 0 h 332"/>
                <a:gd name="T44" fmla="*/ 157 w 485"/>
                <a:gd name="T45" fmla="*/ 18 h 332"/>
                <a:gd name="T46" fmla="*/ 179 w 485"/>
                <a:gd name="T47" fmla="*/ 9 h 332"/>
                <a:gd name="T48" fmla="*/ 226 w 485"/>
                <a:gd name="T49" fmla="*/ 18 h 332"/>
                <a:gd name="T50" fmla="*/ 242 w 485"/>
                <a:gd name="T51" fmla="*/ 42 h 332"/>
                <a:gd name="T52" fmla="*/ 289 w 485"/>
                <a:gd name="T53" fmla="*/ 69 h 332"/>
                <a:gd name="T54" fmla="*/ 289 w 485"/>
                <a:gd name="T55" fmla="*/ 92 h 332"/>
                <a:gd name="T56" fmla="*/ 264 w 485"/>
                <a:gd name="T57" fmla="*/ 110 h 332"/>
                <a:gd name="T58" fmla="*/ 272 w 485"/>
                <a:gd name="T59" fmla="*/ 129 h 332"/>
                <a:gd name="T60" fmla="*/ 298 w 485"/>
                <a:gd name="T61" fmla="*/ 129 h 332"/>
                <a:gd name="T62" fmla="*/ 358 w 485"/>
                <a:gd name="T63" fmla="*/ 120 h 332"/>
                <a:gd name="T64" fmla="*/ 374 w 485"/>
                <a:gd name="T65" fmla="*/ 162 h 332"/>
                <a:gd name="T66" fmla="*/ 391 w 485"/>
                <a:gd name="T67" fmla="*/ 170 h 332"/>
                <a:gd name="T68" fmla="*/ 391 w 485"/>
                <a:gd name="T69" fmla="*/ 193 h 332"/>
                <a:gd name="T70" fmla="*/ 446 w 485"/>
                <a:gd name="T71" fmla="*/ 230 h 332"/>
                <a:gd name="T72" fmla="*/ 485 w 485"/>
                <a:gd name="T73" fmla="*/ 27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85" h="332">
                  <a:moveTo>
                    <a:pt x="485" y="272"/>
                  </a:moveTo>
                  <a:lnTo>
                    <a:pt x="430" y="295"/>
                  </a:lnTo>
                  <a:lnTo>
                    <a:pt x="374" y="332"/>
                  </a:lnTo>
                  <a:lnTo>
                    <a:pt x="366" y="332"/>
                  </a:lnTo>
                  <a:lnTo>
                    <a:pt x="336" y="314"/>
                  </a:lnTo>
                  <a:lnTo>
                    <a:pt x="311" y="314"/>
                  </a:lnTo>
                  <a:lnTo>
                    <a:pt x="289" y="272"/>
                  </a:lnTo>
                  <a:lnTo>
                    <a:pt x="242" y="263"/>
                  </a:lnTo>
                  <a:lnTo>
                    <a:pt x="234" y="253"/>
                  </a:lnTo>
                  <a:lnTo>
                    <a:pt x="196" y="230"/>
                  </a:lnTo>
                  <a:lnTo>
                    <a:pt x="179" y="253"/>
                  </a:lnTo>
                  <a:lnTo>
                    <a:pt x="157" y="230"/>
                  </a:lnTo>
                  <a:lnTo>
                    <a:pt x="140" y="245"/>
                  </a:lnTo>
                  <a:lnTo>
                    <a:pt x="77" y="245"/>
                  </a:lnTo>
                  <a:lnTo>
                    <a:pt x="56" y="212"/>
                  </a:lnTo>
                  <a:lnTo>
                    <a:pt x="39" y="212"/>
                  </a:lnTo>
                  <a:lnTo>
                    <a:pt x="30" y="212"/>
                  </a:lnTo>
                  <a:lnTo>
                    <a:pt x="22" y="222"/>
                  </a:lnTo>
                  <a:lnTo>
                    <a:pt x="0" y="203"/>
                  </a:lnTo>
                  <a:lnTo>
                    <a:pt x="56" y="78"/>
                  </a:lnTo>
                  <a:lnTo>
                    <a:pt x="77" y="0"/>
                  </a:lnTo>
                  <a:lnTo>
                    <a:pt x="124" y="0"/>
                  </a:lnTo>
                  <a:lnTo>
                    <a:pt x="157" y="18"/>
                  </a:lnTo>
                  <a:lnTo>
                    <a:pt x="179" y="9"/>
                  </a:lnTo>
                  <a:lnTo>
                    <a:pt x="226" y="18"/>
                  </a:lnTo>
                  <a:lnTo>
                    <a:pt x="242" y="42"/>
                  </a:lnTo>
                  <a:lnTo>
                    <a:pt x="289" y="69"/>
                  </a:lnTo>
                  <a:lnTo>
                    <a:pt x="289" y="92"/>
                  </a:lnTo>
                  <a:lnTo>
                    <a:pt x="264" y="110"/>
                  </a:lnTo>
                  <a:lnTo>
                    <a:pt x="272" y="129"/>
                  </a:lnTo>
                  <a:lnTo>
                    <a:pt x="298" y="129"/>
                  </a:lnTo>
                  <a:lnTo>
                    <a:pt x="358" y="120"/>
                  </a:lnTo>
                  <a:lnTo>
                    <a:pt x="374" y="162"/>
                  </a:lnTo>
                  <a:lnTo>
                    <a:pt x="391" y="170"/>
                  </a:lnTo>
                  <a:lnTo>
                    <a:pt x="391" y="193"/>
                  </a:lnTo>
                  <a:lnTo>
                    <a:pt x="446" y="230"/>
                  </a:lnTo>
                  <a:lnTo>
                    <a:pt x="485" y="272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58" name="Freeform 132">
              <a:extLst>
                <a:ext uri="{FF2B5EF4-FFF2-40B4-BE49-F238E27FC236}">
                  <a16:creationId xmlns:a16="http://schemas.microsoft.com/office/drawing/2014/main" id="{4C435A56-32DE-919D-0E5A-F5F621CC39EF}"/>
                </a:ext>
              </a:extLst>
            </p:cNvPr>
            <p:cNvSpPr/>
            <p:nvPr/>
          </p:nvSpPr>
          <p:spPr bwMode="auto">
            <a:xfrm>
              <a:off x="10753682" y="2260528"/>
              <a:ext cx="893364" cy="435854"/>
            </a:xfrm>
            <a:custGeom>
              <a:avLst/>
              <a:gdLst>
                <a:gd name="T0" fmla="*/ 454 w 517"/>
                <a:gd name="T1" fmla="*/ 0 h 263"/>
                <a:gd name="T2" fmla="*/ 470 w 517"/>
                <a:gd name="T3" fmla="*/ 23 h 263"/>
                <a:gd name="T4" fmla="*/ 509 w 517"/>
                <a:gd name="T5" fmla="*/ 23 h 263"/>
                <a:gd name="T6" fmla="*/ 517 w 517"/>
                <a:gd name="T7" fmla="*/ 42 h 263"/>
                <a:gd name="T8" fmla="*/ 484 w 517"/>
                <a:gd name="T9" fmla="*/ 50 h 263"/>
                <a:gd name="T10" fmla="*/ 470 w 517"/>
                <a:gd name="T11" fmla="*/ 65 h 263"/>
                <a:gd name="T12" fmla="*/ 437 w 517"/>
                <a:gd name="T13" fmla="*/ 203 h 263"/>
                <a:gd name="T14" fmla="*/ 416 w 517"/>
                <a:gd name="T15" fmla="*/ 226 h 263"/>
                <a:gd name="T16" fmla="*/ 378 w 517"/>
                <a:gd name="T17" fmla="*/ 235 h 263"/>
                <a:gd name="T18" fmla="*/ 378 w 517"/>
                <a:gd name="T19" fmla="*/ 263 h 263"/>
                <a:gd name="T20" fmla="*/ 323 w 517"/>
                <a:gd name="T21" fmla="*/ 226 h 263"/>
                <a:gd name="T22" fmla="*/ 323 w 517"/>
                <a:gd name="T23" fmla="*/ 203 h 263"/>
                <a:gd name="T24" fmla="*/ 306 w 517"/>
                <a:gd name="T25" fmla="*/ 193 h 263"/>
                <a:gd name="T26" fmla="*/ 288 w 517"/>
                <a:gd name="T27" fmla="*/ 152 h 263"/>
                <a:gd name="T28" fmla="*/ 229 w 517"/>
                <a:gd name="T29" fmla="*/ 161 h 263"/>
                <a:gd name="T30" fmla="*/ 204 w 517"/>
                <a:gd name="T31" fmla="*/ 161 h 263"/>
                <a:gd name="T32" fmla="*/ 194 w 517"/>
                <a:gd name="T33" fmla="*/ 143 h 263"/>
                <a:gd name="T34" fmla="*/ 221 w 517"/>
                <a:gd name="T35" fmla="*/ 125 h 263"/>
                <a:gd name="T36" fmla="*/ 221 w 517"/>
                <a:gd name="T37" fmla="*/ 102 h 263"/>
                <a:gd name="T38" fmla="*/ 174 w 517"/>
                <a:gd name="T39" fmla="*/ 73 h 263"/>
                <a:gd name="T40" fmla="*/ 157 w 517"/>
                <a:gd name="T41" fmla="*/ 50 h 263"/>
                <a:gd name="T42" fmla="*/ 110 w 517"/>
                <a:gd name="T43" fmla="*/ 42 h 263"/>
                <a:gd name="T44" fmla="*/ 89 w 517"/>
                <a:gd name="T45" fmla="*/ 50 h 263"/>
                <a:gd name="T46" fmla="*/ 55 w 517"/>
                <a:gd name="T47" fmla="*/ 32 h 263"/>
                <a:gd name="T48" fmla="*/ 8 w 517"/>
                <a:gd name="T49" fmla="*/ 32 h 263"/>
                <a:gd name="T50" fmla="*/ 0 w 517"/>
                <a:gd name="T51" fmla="*/ 0 h 263"/>
                <a:gd name="T52" fmla="*/ 454 w 517"/>
                <a:gd name="T53" fmla="*/ 0 h 263"/>
                <a:gd name="T54" fmla="*/ 454 w 517"/>
                <a:gd name="T55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17" h="263">
                  <a:moveTo>
                    <a:pt x="454" y="0"/>
                  </a:moveTo>
                  <a:lnTo>
                    <a:pt x="470" y="23"/>
                  </a:lnTo>
                  <a:lnTo>
                    <a:pt x="509" y="23"/>
                  </a:lnTo>
                  <a:lnTo>
                    <a:pt x="517" y="42"/>
                  </a:lnTo>
                  <a:lnTo>
                    <a:pt x="484" y="50"/>
                  </a:lnTo>
                  <a:lnTo>
                    <a:pt x="470" y="65"/>
                  </a:lnTo>
                  <a:lnTo>
                    <a:pt x="437" y="203"/>
                  </a:lnTo>
                  <a:lnTo>
                    <a:pt x="416" y="226"/>
                  </a:lnTo>
                  <a:lnTo>
                    <a:pt x="378" y="235"/>
                  </a:lnTo>
                  <a:lnTo>
                    <a:pt x="378" y="263"/>
                  </a:lnTo>
                  <a:lnTo>
                    <a:pt x="323" y="226"/>
                  </a:lnTo>
                  <a:lnTo>
                    <a:pt x="323" y="203"/>
                  </a:lnTo>
                  <a:lnTo>
                    <a:pt x="306" y="193"/>
                  </a:lnTo>
                  <a:lnTo>
                    <a:pt x="288" y="152"/>
                  </a:lnTo>
                  <a:lnTo>
                    <a:pt x="229" y="161"/>
                  </a:lnTo>
                  <a:lnTo>
                    <a:pt x="204" y="161"/>
                  </a:lnTo>
                  <a:lnTo>
                    <a:pt x="194" y="143"/>
                  </a:lnTo>
                  <a:lnTo>
                    <a:pt x="221" y="125"/>
                  </a:lnTo>
                  <a:lnTo>
                    <a:pt x="221" y="102"/>
                  </a:lnTo>
                  <a:lnTo>
                    <a:pt x="174" y="73"/>
                  </a:lnTo>
                  <a:lnTo>
                    <a:pt x="157" y="50"/>
                  </a:lnTo>
                  <a:lnTo>
                    <a:pt x="110" y="42"/>
                  </a:lnTo>
                  <a:lnTo>
                    <a:pt x="89" y="50"/>
                  </a:lnTo>
                  <a:lnTo>
                    <a:pt x="55" y="32"/>
                  </a:lnTo>
                  <a:lnTo>
                    <a:pt x="8" y="32"/>
                  </a:lnTo>
                  <a:lnTo>
                    <a:pt x="0" y="0"/>
                  </a:lnTo>
                  <a:lnTo>
                    <a:pt x="454" y="0"/>
                  </a:lnTo>
                  <a:lnTo>
                    <a:pt x="454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59" name="Freeform 133">
              <a:extLst>
                <a:ext uri="{FF2B5EF4-FFF2-40B4-BE49-F238E27FC236}">
                  <a16:creationId xmlns:a16="http://schemas.microsoft.com/office/drawing/2014/main" id="{B7DFC9A5-AE9F-252E-78D6-B361D87BC6E2}"/>
                </a:ext>
              </a:extLst>
            </p:cNvPr>
            <p:cNvSpPr/>
            <p:nvPr/>
          </p:nvSpPr>
          <p:spPr bwMode="auto">
            <a:xfrm>
              <a:off x="10636180" y="2313559"/>
              <a:ext cx="836339" cy="551861"/>
            </a:xfrm>
            <a:custGeom>
              <a:avLst/>
              <a:gdLst>
                <a:gd name="T0" fmla="*/ 484 w 484"/>
                <a:gd name="T1" fmla="*/ 273 h 333"/>
                <a:gd name="T2" fmla="*/ 429 w 484"/>
                <a:gd name="T3" fmla="*/ 295 h 333"/>
                <a:gd name="T4" fmla="*/ 374 w 484"/>
                <a:gd name="T5" fmla="*/ 333 h 333"/>
                <a:gd name="T6" fmla="*/ 366 w 484"/>
                <a:gd name="T7" fmla="*/ 333 h 333"/>
                <a:gd name="T8" fmla="*/ 336 w 484"/>
                <a:gd name="T9" fmla="*/ 315 h 333"/>
                <a:gd name="T10" fmla="*/ 310 w 484"/>
                <a:gd name="T11" fmla="*/ 315 h 333"/>
                <a:gd name="T12" fmla="*/ 289 w 484"/>
                <a:gd name="T13" fmla="*/ 273 h 333"/>
                <a:gd name="T14" fmla="*/ 242 w 484"/>
                <a:gd name="T15" fmla="*/ 263 h 333"/>
                <a:gd name="T16" fmla="*/ 234 w 484"/>
                <a:gd name="T17" fmla="*/ 254 h 333"/>
                <a:gd name="T18" fmla="*/ 195 w 484"/>
                <a:gd name="T19" fmla="*/ 231 h 333"/>
                <a:gd name="T20" fmla="*/ 178 w 484"/>
                <a:gd name="T21" fmla="*/ 254 h 333"/>
                <a:gd name="T22" fmla="*/ 157 w 484"/>
                <a:gd name="T23" fmla="*/ 231 h 333"/>
                <a:gd name="T24" fmla="*/ 140 w 484"/>
                <a:gd name="T25" fmla="*/ 245 h 333"/>
                <a:gd name="T26" fmla="*/ 76 w 484"/>
                <a:gd name="T27" fmla="*/ 245 h 333"/>
                <a:gd name="T28" fmla="*/ 56 w 484"/>
                <a:gd name="T29" fmla="*/ 213 h 333"/>
                <a:gd name="T30" fmla="*/ 38 w 484"/>
                <a:gd name="T31" fmla="*/ 213 h 333"/>
                <a:gd name="T32" fmla="*/ 30 w 484"/>
                <a:gd name="T33" fmla="*/ 213 h 333"/>
                <a:gd name="T34" fmla="*/ 21 w 484"/>
                <a:gd name="T35" fmla="*/ 222 h 333"/>
                <a:gd name="T36" fmla="*/ 0 w 484"/>
                <a:gd name="T37" fmla="*/ 203 h 333"/>
                <a:gd name="T38" fmla="*/ 56 w 484"/>
                <a:gd name="T39" fmla="*/ 78 h 333"/>
                <a:gd name="T40" fmla="*/ 76 w 484"/>
                <a:gd name="T41" fmla="*/ 0 h 333"/>
                <a:gd name="T42" fmla="*/ 123 w 484"/>
                <a:gd name="T43" fmla="*/ 0 h 333"/>
                <a:gd name="T44" fmla="*/ 157 w 484"/>
                <a:gd name="T45" fmla="*/ 18 h 333"/>
                <a:gd name="T46" fmla="*/ 178 w 484"/>
                <a:gd name="T47" fmla="*/ 10 h 333"/>
                <a:gd name="T48" fmla="*/ 225 w 484"/>
                <a:gd name="T49" fmla="*/ 18 h 333"/>
                <a:gd name="T50" fmla="*/ 242 w 484"/>
                <a:gd name="T51" fmla="*/ 42 h 333"/>
                <a:gd name="T52" fmla="*/ 289 w 484"/>
                <a:gd name="T53" fmla="*/ 70 h 333"/>
                <a:gd name="T54" fmla="*/ 289 w 484"/>
                <a:gd name="T55" fmla="*/ 93 h 333"/>
                <a:gd name="T56" fmla="*/ 264 w 484"/>
                <a:gd name="T57" fmla="*/ 111 h 333"/>
                <a:gd name="T58" fmla="*/ 272 w 484"/>
                <a:gd name="T59" fmla="*/ 130 h 333"/>
                <a:gd name="T60" fmla="*/ 297 w 484"/>
                <a:gd name="T61" fmla="*/ 130 h 333"/>
                <a:gd name="T62" fmla="*/ 357 w 484"/>
                <a:gd name="T63" fmla="*/ 120 h 333"/>
                <a:gd name="T64" fmla="*/ 374 w 484"/>
                <a:gd name="T65" fmla="*/ 162 h 333"/>
                <a:gd name="T66" fmla="*/ 391 w 484"/>
                <a:gd name="T67" fmla="*/ 171 h 333"/>
                <a:gd name="T68" fmla="*/ 391 w 484"/>
                <a:gd name="T69" fmla="*/ 194 h 333"/>
                <a:gd name="T70" fmla="*/ 446 w 484"/>
                <a:gd name="T71" fmla="*/ 231 h 333"/>
                <a:gd name="T72" fmla="*/ 484 w 484"/>
                <a:gd name="T73" fmla="*/ 273 h 333"/>
                <a:gd name="T74" fmla="*/ 484 w 484"/>
                <a:gd name="T75" fmla="*/ 27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3" h="333">
                  <a:moveTo>
                    <a:pt x="484" y="273"/>
                  </a:moveTo>
                  <a:lnTo>
                    <a:pt x="429" y="295"/>
                  </a:lnTo>
                  <a:lnTo>
                    <a:pt x="374" y="333"/>
                  </a:lnTo>
                  <a:lnTo>
                    <a:pt x="366" y="333"/>
                  </a:lnTo>
                  <a:lnTo>
                    <a:pt x="336" y="315"/>
                  </a:lnTo>
                  <a:lnTo>
                    <a:pt x="310" y="315"/>
                  </a:lnTo>
                  <a:lnTo>
                    <a:pt x="289" y="273"/>
                  </a:lnTo>
                  <a:lnTo>
                    <a:pt x="242" y="263"/>
                  </a:lnTo>
                  <a:lnTo>
                    <a:pt x="234" y="254"/>
                  </a:lnTo>
                  <a:lnTo>
                    <a:pt x="195" y="231"/>
                  </a:lnTo>
                  <a:lnTo>
                    <a:pt x="178" y="254"/>
                  </a:lnTo>
                  <a:lnTo>
                    <a:pt x="157" y="231"/>
                  </a:lnTo>
                  <a:lnTo>
                    <a:pt x="140" y="245"/>
                  </a:lnTo>
                  <a:lnTo>
                    <a:pt x="76" y="245"/>
                  </a:lnTo>
                  <a:lnTo>
                    <a:pt x="56" y="213"/>
                  </a:lnTo>
                  <a:lnTo>
                    <a:pt x="38" y="213"/>
                  </a:lnTo>
                  <a:lnTo>
                    <a:pt x="30" y="213"/>
                  </a:lnTo>
                  <a:lnTo>
                    <a:pt x="21" y="222"/>
                  </a:lnTo>
                  <a:lnTo>
                    <a:pt x="0" y="203"/>
                  </a:lnTo>
                  <a:lnTo>
                    <a:pt x="56" y="78"/>
                  </a:lnTo>
                  <a:lnTo>
                    <a:pt x="76" y="0"/>
                  </a:lnTo>
                  <a:lnTo>
                    <a:pt x="123" y="0"/>
                  </a:lnTo>
                  <a:lnTo>
                    <a:pt x="157" y="18"/>
                  </a:lnTo>
                  <a:lnTo>
                    <a:pt x="178" y="10"/>
                  </a:lnTo>
                  <a:lnTo>
                    <a:pt x="225" y="18"/>
                  </a:lnTo>
                  <a:lnTo>
                    <a:pt x="242" y="42"/>
                  </a:lnTo>
                  <a:lnTo>
                    <a:pt x="289" y="70"/>
                  </a:lnTo>
                  <a:lnTo>
                    <a:pt x="289" y="93"/>
                  </a:lnTo>
                  <a:lnTo>
                    <a:pt x="264" y="111"/>
                  </a:lnTo>
                  <a:lnTo>
                    <a:pt x="272" y="130"/>
                  </a:lnTo>
                  <a:lnTo>
                    <a:pt x="297" y="130"/>
                  </a:lnTo>
                  <a:lnTo>
                    <a:pt x="357" y="120"/>
                  </a:lnTo>
                  <a:lnTo>
                    <a:pt x="374" y="162"/>
                  </a:lnTo>
                  <a:lnTo>
                    <a:pt x="391" y="171"/>
                  </a:lnTo>
                  <a:lnTo>
                    <a:pt x="391" y="194"/>
                  </a:lnTo>
                  <a:lnTo>
                    <a:pt x="446" y="231"/>
                  </a:lnTo>
                  <a:lnTo>
                    <a:pt x="484" y="273"/>
                  </a:lnTo>
                  <a:lnTo>
                    <a:pt x="484" y="273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60" name="Freeform 134">
              <a:extLst>
                <a:ext uri="{FF2B5EF4-FFF2-40B4-BE49-F238E27FC236}">
                  <a16:creationId xmlns:a16="http://schemas.microsoft.com/office/drawing/2014/main" id="{41285E5F-9867-0855-CC19-C0FD6A7D7B53}"/>
                </a:ext>
              </a:extLst>
            </p:cNvPr>
            <p:cNvSpPr/>
            <p:nvPr/>
          </p:nvSpPr>
          <p:spPr bwMode="auto">
            <a:xfrm>
              <a:off x="11513991" y="2263841"/>
              <a:ext cx="540857" cy="336421"/>
            </a:xfrm>
            <a:custGeom>
              <a:avLst/>
              <a:gdLst>
                <a:gd name="T0" fmla="*/ 313 w 313"/>
                <a:gd name="T1" fmla="*/ 185 h 203"/>
                <a:gd name="T2" fmla="*/ 297 w 313"/>
                <a:gd name="T3" fmla="*/ 203 h 203"/>
                <a:gd name="T4" fmla="*/ 0 w 313"/>
                <a:gd name="T5" fmla="*/ 203 h 203"/>
                <a:gd name="T6" fmla="*/ 34 w 313"/>
                <a:gd name="T7" fmla="*/ 65 h 203"/>
                <a:gd name="T8" fmla="*/ 47 w 313"/>
                <a:gd name="T9" fmla="*/ 51 h 203"/>
                <a:gd name="T10" fmla="*/ 81 w 313"/>
                <a:gd name="T11" fmla="*/ 42 h 203"/>
                <a:gd name="T12" fmla="*/ 72 w 313"/>
                <a:gd name="T13" fmla="*/ 24 h 203"/>
                <a:gd name="T14" fmla="*/ 34 w 313"/>
                <a:gd name="T15" fmla="*/ 24 h 203"/>
                <a:gd name="T16" fmla="*/ 17 w 313"/>
                <a:gd name="T17" fmla="*/ 0 h 203"/>
                <a:gd name="T18" fmla="*/ 174 w 313"/>
                <a:gd name="T19" fmla="*/ 0 h 203"/>
                <a:gd name="T20" fmla="*/ 183 w 313"/>
                <a:gd name="T21" fmla="*/ 33 h 203"/>
                <a:gd name="T22" fmla="*/ 148 w 313"/>
                <a:gd name="T23" fmla="*/ 51 h 203"/>
                <a:gd name="T24" fmla="*/ 156 w 313"/>
                <a:gd name="T25" fmla="*/ 93 h 203"/>
                <a:gd name="T26" fmla="*/ 229 w 313"/>
                <a:gd name="T27" fmla="*/ 125 h 203"/>
                <a:gd name="T28" fmla="*/ 258 w 313"/>
                <a:gd name="T29" fmla="*/ 125 h 203"/>
                <a:gd name="T30" fmla="*/ 313 w 313"/>
                <a:gd name="T31" fmla="*/ 176 h 203"/>
                <a:gd name="T32" fmla="*/ 313 w 313"/>
                <a:gd name="T33" fmla="*/ 185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3" h="203">
                  <a:moveTo>
                    <a:pt x="313" y="185"/>
                  </a:moveTo>
                  <a:lnTo>
                    <a:pt x="297" y="203"/>
                  </a:lnTo>
                  <a:lnTo>
                    <a:pt x="0" y="203"/>
                  </a:lnTo>
                  <a:lnTo>
                    <a:pt x="34" y="65"/>
                  </a:lnTo>
                  <a:lnTo>
                    <a:pt x="47" y="51"/>
                  </a:lnTo>
                  <a:lnTo>
                    <a:pt x="81" y="42"/>
                  </a:lnTo>
                  <a:lnTo>
                    <a:pt x="72" y="24"/>
                  </a:lnTo>
                  <a:lnTo>
                    <a:pt x="34" y="24"/>
                  </a:lnTo>
                  <a:lnTo>
                    <a:pt x="17" y="0"/>
                  </a:lnTo>
                  <a:lnTo>
                    <a:pt x="174" y="0"/>
                  </a:lnTo>
                  <a:lnTo>
                    <a:pt x="183" y="33"/>
                  </a:lnTo>
                  <a:lnTo>
                    <a:pt x="148" y="51"/>
                  </a:lnTo>
                  <a:lnTo>
                    <a:pt x="156" y="93"/>
                  </a:lnTo>
                  <a:lnTo>
                    <a:pt x="229" y="125"/>
                  </a:lnTo>
                  <a:lnTo>
                    <a:pt x="258" y="125"/>
                  </a:lnTo>
                  <a:lnTo>
                    <a:pt x="313" y="176"/>
                  </a:lnTo>
                  <a:lnTo>
                    <a:pt x="313" y="185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61" name="Freeform 135">
              <a:extLst>
                <a:ext uri="{FF2B5EF4-FFF2-40B4-BE49-F238E27FC236}">
                  <a16:creationId xmlns:a16="http://schemas.microsoft.com/office/drawing/2014/main" id="{20FD1D9B-CAAA-883E-53F7-319D1AF12D25}"/>
                </a:ext>
              </a:extLst>
            </p:cNvPr>
            <p:cNvSpPr/>
            <p:nvPr/>
          </p:nvSpPr>
          <p:spPr bwMode="auto">
            <a:xfrm>
              <a:off x="12174073" y="2470998"/>
              <a:ext cx="430267" cy="336421"/>
            </a:xfrm>
            <a:custGeom>
              <a:avLst/>
              <a:gdLst>
                <a:gd name="T0" fmla="*/ 194 w 249"/>
                <a:gd name="T1" fmla="*/ 119 h 203"/>
                <a:gd name="T2" fmla="*/ 174 w 249"/>
                <a:gd name="T3" fmla="*/ 129 h 203"/>
                <a:gd name="T4" fmla="*/ 194 w 249"/>
                <a:gd name="T5" fmla="*/ 129 h 203"/>
                <a:gd name="T6" fmla="*/ 249 w 249"/>
                <a:gd name="T7" fmla="*/ 179 h 203"/>
                <a:gd name="T8" fmla="*/ 229 w 249"/>
                <a:gd name="T9" fmla="*/ 179 h 203"/>
                <a:gd name="T10" fmla="*/ 194 w 249"/>
                <a:gd name="T11" fmla="*/ 179 h 203"/>
                <a:gd name="T12" fmla="*/ 194 w 249"/>
                <a:gd name="T13" fmla="*/ 161 h 203"/>
                <a:gd name="T14" fmla="*/ 182 w 249"/>
                <a:gd name="T15" fmla="*/ 171 h 203"/>
                <a:gd name="T16" fmla="*/ 157 w 249"/>
                <a:gd name="T17" fmla="*/ 151 h 203"/>
                <a:gd name="T18" fmla="*/ 127 w 249"/>
                <a:gd name="T19" fmla="*/ 161 h 203"/>
                <a:gd name="T20" fmla="*/ 119 w 249"/>
                <a:gd name="T21" fmla="*/ 119 h 203"/>
                <a:gd name="T22" fmla="*/ 119 w 249"/>
                <a:gd name="T23" fmla="*/ 138 h 203"/>
                <a:gd name="T24" fmla="*/ 80 w 249"/>
                <a:gd name="T25" fmla="*/ 111 h 203"/>
                <a:gd name="T26" fmla="*/ 72 w 249"/>
                <a:gd name="T27" fmla="*/ 119 h 203"/>
                <a:gd name="T28" fmla="*/ 127 w 249"/>
                <a:gd name="T29" fmla="*/ 161 h 203"/>
                <a:gd name="T30" fmla="*/ 147 w 249"/>
                <a:gd name="T31" fmla="*/ 161 h 203"/>
                <a:gd name="T32" fmla="*/ 174 w 249"/>
                <a:gd name="T33" fmla="*/ 179 h 203"/>
                <a:gd name="T34" fmla="*/ 157 w 249"/>
                <a:gd name="T35" fmla="*/ 189 h 203"/>
                <a:gd name="T36" fmla="*/ 101 w 249"/>
                <a:gd name="T37" fmla="*/ 203 h 203"/>
                <a:gd name="T38" fmla="*/ 63 w 249"/>
                <a:gd name="T39" fmla="*/ 179 h 203"/>
                <a:gd name="T40" fmla="*/ 42 w 249"/>
                <a:gd name="T41" fmla="*/ 189 h 203"/>
                <a:gd name="T42" fmla="*/ 8 w 249"/>
                <a:gd name="T43" fmla="*/ 179 h 203"/>
                <a:gd name="T44" fmla="*/ 0 w 249"/>
                <a:gd name="T45" fmla="*/ 78 h 203"/>
                <a:gd name="T46" fmla="*/ 8 w 249"/>
                <a:gd name="T47" fmla="*/ 18 h 203"/>
                <a:gd name="T48" fmla="*/ 17 w 249"/>
                <a:gd name="T49" fmla="*/ 9 h 203"/>
                <a:gd name="T50" fmla="*/ 80 w 249"/>
                <a:gd name="T51" fmla="*/ 0 h 203"/>
                <a:gd name="T52" fmla="*/ 127 w 249"/>
                <a:gd name="T53" fmla="*/ 78 h 203"/>
                <a:gd name="T54" fmla="*/ 165 w 249"/>
                <a:gd name="T55" fmla="*/ 88 h 203"/>
                <a:gd name="T56" fmla="*/ 194 w 249"/>
                <a:gd name="T57" fmla="*/ 111 h 203"/>
                <a:gd name="T58" fmla="*/ 194 w 249"/>
                <a:gd name="T59" fmla="*/ 11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49" h="203">
                  <a:moveTo>
                    <a:pt x="194" y="119"/>
                  </a:moveTo>
                  <a:lnTo>
                    <a:pt x="174" y="129"/>
                  </a:lnTo>
                  <a:lnTo>
                    <a:pt x="194" y="129"/>
                  </a:lnTo>
                  <a:lnTo>
                    <a:pt x="249" y="179"/>
                  </a:lnTo>
                  <a:lnTo>
                    <a:pt x="229" y="179"/>
                  </a:lnTo>
                  <a:lnTo>
                    <a:pt x="194" y="179"/>
                  </a:lnTo>
                  <a:lnTo>
                    <a:pt x="194" y="161"/>
                  </a:lnTo>
                  <a:lnTo>
                    <a:pt x="182" y="171"/>
                  </a:lnTo>
                  <a:lnTo>
                    <a:pt x="157" y="151"/>
                  </a:lnTo>
                  <a:lnTo>
                    <a:pt x="127" y="161"/>
                  </a:lnTo>
                  <a:lnTo>
                    <a:pt x="119" y="119"/>
                  </a:lnTo>
                  <a:lnTo>
                    <a:pt x="119" y="138"/>
                  </a:lnTo>
                  <a:lnTo>
                    <a:pt x="80" y="111"/>
                  </a:lnTo>
                  <a:lnTo>
                    <a:pt x="72" y="119"/>
                  </a:lnTo>
                  <a:lnTo>
                    <a:pt x="127" y="161"/>
                  </a:lnTo>
                  <a:lnTo>
                    <a:pt x="147" y="161"/>
                  </a:lnTo>
                  <a:lnTo>
                    <a:pt x="174" y="179"/>
                  </a:lnTo>
                  <a:lnTo>
                    <a:pt x="157" y="189"/>
                  </a:lnTo>
                  <a:lnTo>
                    <a:pt x="101" y="203"/>
                  </a:lnTo>
                  <a:lnTo>
                    <a:pt x="63" y="179"/>
                  </a:lnTo>
                  <a:lnTo>
                    <a:pt x="42" y="189"/>
                  </a:lnTo>
                  <a:lnTo>
                    <a:pt x="8" y="179"/>
                  </a:lnTo>
                  <a:lnTo>
                    <a:pt x="0" y="78"/>
                  </a:lnTo>
                  <a:lnTo>
                    <a:pt x="8" y="18"/>
                  </a:lnTo>
                  <a:lnTo>
                    <a:pt x="17" y="9"/>
                  </a:lnTo>
                  <a:lnTo>
                    <a:pt x="80" y="0"/>
                  </a:lnTo>
                  <a:lnTo>
                    <a:pt x="127" y="78"/>
                  </a:lnTo>
                  <a:lnTo>
                    <a:pt x="165" y="88"/>
                  </a:lnTo>
                  <a:lnTo>
                    <a:pt x="194" y="111"/>
                  </a:lnTo>
                  <a:lnTo>
                    <a:pt x="194" y="1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62" name="Freeform 136">
              <a:extLst>
                <a:ext uri="{FF2B5EF4-FFF2-40B4-BE49-F238E27FC236}">
                  <a16:creationId xmlns:a16="http://schemas.microsoft.com/office/drawing/2014/main" id="{9101D645-1B69-9BE1-5293-338B27C85FFA}"/>
                </a:ext>
              </a:extLst>
            </p:cNvPr>
            <p:cNvSpPr/>
            <p:nvPr/>
          </p:nvSpPr>
          <p:spPr bwMode="auto">
            <a:xfrm>
              <a:off x="11510535" y="2260527"/>
              <a:ext cx="540857" cy="336421"/>
            </a:xfrm>
            <a:custGeom>
              <a:avLst/>
              <a:gdLst>
                <a:gd name="T0" fmla="*/ 313 w 313"/>
                <a:gd name="T1" fmla="*/ 185 h 203"/>
                <a:gd name="T2" fmla="*/ 296 w 313"/>
                <a:gd name="T3" fmla="*/ 203 h 203"/>
                <a:gd name="T4" fmla="*/ 0 w 313"/>
                <a:gd name="T5" fmla="*/ 203 h 203"/>
                <a:gd name="T6" fmla="*/ 34 w 313"/>
                <a:gd name="T7" fmla="*/ 65 h 203"/>
                <a:gd name="T8" fmla="*/ 47 w 313"/>
                <a:gd name="T9" fmla="*/ 50 h 203"/>
                <a:gd name="T10" fmla="*/ 80 w 313"/>
                <a:gd name="T11" fmla="*/ 42 h 203"/>
                <a:gd name="T12" fmla="*/ 72 w 313"/>
                <a:gd name="T13" fmla="*/ 24 h 203"/>
                <a:gd name="T14" fmla="*/ 34 w 313"/>
                <a:gd name="T15" fmla="*/ 24 h 203"/>
                <a:gd name="T16" fmla="*/ 17 w 313"/>
                <a:gd name="T17" fmla="*/ 0 h 203"/>
                <a:gd name="T18" fmla="*/ 174 w 313"/>
                <a:gd name="T19" fmla="*/ 0 h 203"/>
                <a:gd name="T20" fmla="*/ 182 w 313"/>
                <a:gd name="T21" fmla="*/ 32 h 203"/>
                <a:gd name="T22" fmla="*/ 147 w 313"/>
                <a:gd name="T23" fmla="*/ 50 h 203"/>
                <a:gd name="T24" fmla="*/ 156 w 313"/>
                <a:gd name="T25" fmla="*/ 92 h 203"/>
                <a:gd name="T26" fmla="*/ 229 w 313"/>
                <a:gd name="T27" fmla="*/ 125 h 203"/>
                <a:gd name="T28" fmla="*/ 258 w 313"/>
                <a:gd name="T29" fmla="*/ 125 h 203"/>
                <a:gd name="T30" fmla="*/ 313 w 313"/>
                <a:gd name="T31" fmla="*/ 175 h 203"/>
                <a:gd name="T32" fmla="*/ 313 w 313"/>
                <a:gd name="T33" fmla="*/ 185 h 203"/>
                <a:gd name="T34" fmla="*/ 313 w 313"/>
                <a:gd name="T35" fmla="*/ 185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03">
                  <a:moveTo>
                    <a:pt x="313" y="185"/>
                  </a:moveTo>
                  <a:lnTo>
                    <a:pt x="296" y="203"/>
                  </a:lnTo>
                  <a:lnTo>
                    <a:pt x="0" y="203"/>
                  </a:lnTo>
                  <a:lnTo>
                    <a:pt x="34" y="65"/>
                  </a:lnTo>
                  <a:lnTo>
                    <a:pt x="47" y="50"/>
                  </a:lnTo>
                  <a:lnTo>
                    <a:pt x="80" y="42"/>
                  </a:lnTo>
                  <a:lnTo>
                    <a:pt x="72" y="24"/>
                  </a:lnTo>
                  <a:lnTo>
                    <a:pt x="34" y="24"/>
                  </a:lnTo>
                  <a:lnTo>
                    <a:pt x="17" y="0"/>
                  </a:lnTo>
                  <a:lnTo>
                    <a:pt x="174" y="0"/>
                  </a:lnTo>
                  <a:lnTo>
                    <a:pt x="182" y="32"/>
                  </a:lnTo>
                  <a:lnTo>
                    <a:pt x="147" y="50"/>
                  </a:lnTo>
                  <a:lnTo>
                    <a:pt x="156" y="92"/>
                  </a:lnTo>
                  <a:lnTo>
                    <a:pt x="229" y="125"/>
                  </a:lnTo>
                  <a:lnTo>
                    <a:pt x="258" y="125"/>
                  </a:lnTo>
                  <a:lnTo>
                    <a:pt x="313" y="175"/>
                  </a:lnTo>
                  <a:lnTo>
                    <a:pt x="313" y="185"/>
                  </a:lnTo>
                  <a:lnTo>
                    <a:pt x="313" y="185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63" name="Freeform 137">
              <a:extLst>
                <a:ext uri="{FF2B5EF4-FFF2-40B4-BE49-F238E27FC236}">
                  <a16:creationId xmlns:a16="http://schemas.microsoft.com/office/drawing/2014/main" id="{B0125337-989B-1F82-4CE9-0E0D1676A393}"/>
                </a:ext>
              </a:extLst>
            </p:cNvPr>
            <p:cNvSpPr/>
            <p:nvPr/>
          </p:nvSpPr>
          <p:spPr bwMode="auto">
            <a:xfrm>
              <a:off x="12168892" y="2467683"/>
              <a:ext cx="431993" cy="334764"/>
            </a:xfrm>
            <a:custGeom>
              <a:avLst/>
              <a:gdLst>
                <a:gd name="T0" fmla="*/ 195 w 250"/>
                <a:gd name="T1" fmla="*/ 119 h 202"/>
                <a:gd name="T2" fmla="*/ 174 w 250"/>
                <a:gd name="T3" fmla="*/ 128 h 202"/>
                <a:gd name="T4" fmla="*/ 195 w 250"/>
                <a:gd name="T5" fmla="*/ 128 h 202"/>
                <a:gd name="T6" fmla="*/ 250 w 250"/>
                <a:gd name="T7" fmla="*/ 179 h 202"/>
                <a:gd name="T8" fmla="*/ 230 w 250"/>
                <a:gd name="T9" fmla="*/ 179 h 202"/>
                <a:gd name="T10" fmla="*/ 195 w 250"/>
                <a:gd name="T11" fmla="*/ 179 h 202"/>
                <a:gd name="T12" fmla="*/ 195 w 250"/>
                <a:gd name="T13" fmla="*/ 161 h 202"/>
                <a:gd name="T14" fmla="*/ 183 w 250"/>
                <a:gd name="T15" fmla="*/ 170 h 202"/>
                <a:gd name="T16" fmla="*/ 158 w 250"/>
                <a:gd name="T17" fmla="*/ 151 h 202"/>
                <a:gd name="T18" fmla="*/ 128 w 250"/>
                <a:gd name="T19" fmla="*/ 161 h 202"/>
                <a:gd name="T20" fmla="*/ 119 w 250"/>
                <a:gd name="T21" fmla="*/ 119 h 202"/>
                <a:gd name="T22" fmla="*/ 119 w 250"/>
                <a:gd name="T23" fmla="*/ 138 h 202"/>
                <a:gd name="T24" fmla="*/ 81 w 250"/>
                <a:gd name="T25" fmla="*/ 110 h 202"/>
                <a:gd name="T26" fmla="*/ 72 w 250"/>
                <a:gd name="T27" fmla="*/ 119 h 202"/>
                <a:gd name="T28" fmla="*/ 128 w 250"/>
                <a:gd name="T29" fmla="*/ 161 h 202"/>
                <a:gd name="T30" fmla="*/ 148 w 250"/>
                <a:gd name="T31" fmla="*/ 161 h 202"/>
                <a:gd name="T32" fmla="*/ 174 w 250"/>
                <a:gd name="T33" fmla="*/ 179 h 202"/>
                <a:gd name="T34" fmla="*/ 158 w 250"/>
                <a:gd name="T35" fmla="*/ 188 h 202"/>
                <a:gd name="T36" fmla="*/ 101 w 250"/>
                <a:gd name="T37" fmla="*/ 202 h 202"/>
                <a:gd name="T38" fmla="*/ 64 w 250"/>
                <a:gd name="T39" fmla="*/ 179 h 202"/>
                <a:gd name="T40" fmla="*/ 42 w 250"/>
                <a:gd name="T41" fmla="*/ 188 h 202"/>
                <a:gd name="T42" fmla="*/ 9 w 250"/>
                <a:gd name="T43" fmla="*/ 179 h 202"/>
                <a:gd name="T44" fmla="*/ 0 w 250"/>
                <a:gd name="T45" fmla="*/ 78 h 202"/>
                <a:gd name="T46" fmla="*/ 9 w 250"/>
                <a:gd name="T47" fmla="*/ 18 h 202"/>
                <a:gd name="T48" fmla="*/ 17 w 250"/>
                <a:gd name="T49" fmla="*/ 8 h 202"/>
                <a:gd name="T50" fmla="*/ 81 w 250"/>
                <a:gd name="T51" fmla="*/ 0 h 202"/>
                <a:gd name="T52" fmla="*/ 128 w 250"/>
                <a:gd name="T53" fmla="*/ 78 h 202"/>
                <a:gd name="T54" fmla="*/ 166 w 250"/>
                <a:gd name="T55" fmla="*/ 87 h 202"/>
                <a:gd name="T56" fmla="*/ 195 w 250"/>
                <a:gd name="T57" fmla="*/ 110 h 202"/>
                <a:gd name="T58" fmla="*/ 195 w 250"/>
                <a:gd name="T59" fmla="*/ 119 h 202"/>
                <a:gd name="T60" fmla="*/ 195 w 250"/>
                <a:gd name="T61" fmla="*/ 119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50" h="201">
                  <a:moveTo>
                    <a:pt x="195" y="119"/>
                  </a:moveTo>
                  <a:lnTo>
                    <a:pt x="174" y="128"/>
                  </a:lnTo>
                  <a:lnTo>
                    <a:pt x="195" y="128"/>
                  </a:lnTo>
                  <a:lnTo>
                    <a:pt x="250" y="179"/>
                  </a:lnTo>
                  <a:lnTo>
                    <a:pt x="230" y="179"/>
                  </a:lnTo>
                  <a:lnTo>
                    <a:pt x="195" y="179"/>
                  </a:lnTo>
                  <a:lnTo>
                    <a:pt x="195" y="161"/>
                  </a:lnTo>
                  <a:lnTo>
                    <a:pt x="183" y="170"/>
                  </a:lnTo>
                  <a:lnTo>
                    <a:pt x="158" y="151"/>
                  </a:lnTo>
                  <a:lnTo>
                    <a:pt x="128" y="161"/>
                  </a:lnTo>
                  <a:lnTo>
                    <a:pt x="119" y="119"/>
                  </a:lnTo>
                  <a:lnTo>
                    <a:pt x="119" y="138"/>
                  </a:lnTo>
                  <a:lnTo>
                    <a:pt x="81" y="110"/>
                  </a:lnTo>
                  <a:lnTo>
                    <a:pt x="72" y="119"/>
                  </a:lnTo>
                  <a:lnTo>
                    <a:pt x="128" y="161"/>
                  </a:lnTo>
                  <a:lnTo>
                    <a:pt x="148" y="161"/>
                  </a:lnTo>
                  <a:lnTo>
                    <a:pt x="174" y="179"/>
                  </a:lnTo>
                  <a:lnTo>
                    <a:pt x="158" y="188"/>
                  </a:lnTo>
                  <a:lnTo>
                    <a:pt x="101" y="202"/>
                  </a:lnTo>
                  <a:lnTo>
                    <a:pt x="64" y="179"/>
                  </a:lnTo>
                  <a:lnTo>
                    <a:pt x="42" y="188"/>
                  </a:lnTo>
                  <a:lnTo>
                    <a:pt x="9" y="179"/>
                  </a:lnTo>
                  <a:lnTo>
                    <a:pt x="0" y="78"/>
                  </a:lnTo>
                  <a:lnTo>
                    <a:pt x="9" y="18"/>
                  </a:lnTo>
                  <a:lnTo>
                    <a:pt x="17" y="8"/>
                  </a:lnTo>
                  <a:lnTo>
                    <a:pt x="81" y="0"/>
                  </a:lnTo>
                  <a:lnTo>
                    <a:pt x="128" y="78"/>
                  </a:lnTo>
                  <a:lnTo>
                    <a:pt x="166" y="87"/>
                  </a:lnTo>
                  <a:lnTo>
                    <a:pt x="195" y="110"/>
                  </a:lnTo>
                  <a:lnTo>
                    <a:pt x="195" y="119"/>
                  </a:lnTo>
                  <a:lnTo>
                    <a:pt x="195" y="11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64" name="Freeform 138">
              <a:extLst>
                <a:ext uri="{FF2B5EF4-FFF2-40B4-BE49-F238E27FC236}">
                  <a16:creationId xmlns:a16="http://schemas.microsoft.com/office/drawing/2014/main" id="{D2A20DA6-9B98-84A6-A5A6-AA302B64376E}"/>
                </a:ext>
              </a:extLst>
            </p:cNvPr>
            <p:cNvSpPr/>
            <p:nvPr/>
          </p:nvSpPr>
          <p:spPr bwMode="auto">
            <a:xfrm>
              <a:off x="12217275" y="2263842"/>
              <a:ext cx="673909" cy="435854"/>
            </a:xfrm>
            <a:custGeom>
              <a:avLst/>
              <a:gdLst>
                <a:gd name="T0" fmla="*/ 335 w 390"/>
                <a:gd name="T1" fmla="*/ 161 h 263"/>
                <a:gd name="T2" fmla="*/ 351 w 390"/>
                <a:gd name="T3" fmla="*/ 161 h 263"/>
                <a:gd name="T4" fmla="*/ 335 w 390"/>
                <a:gd name="T5" fmla="*/ 176 h 263"/>
                <a:gd name="T6" fmla="*/ 351 w 390"/>
                <a:gd name="T7" fmla="*/ 176 h 263"/>
                <a:gd name="T8" fmla="*/ 365 w 390"/>
                <a:gd name="T9" fmla="*/ 185 h 263"/>
                <a:gd name="T10" fmla="*/ 351 w 390"/>
                <a:gd name="T11" fmla="*/ 203 h 263"/>
                <a:gd name="T12" fmla="*/ 373 w 390"/>
                <a:gd name="T13" fmla="*/ 226 h 263"/>
                <a:gd name="T14" fmla="*/ 351 w 390"/>
                <a:gd name="T15" fmla="*/ 236 h 263"/>
                <a:gd name="T16" fmla="*/ 335 w 390"/>
                <a:gd name="T17" fmla="*/ 226 h 263"/>
                <a:gd name="T18" fmla="*/ 335 w 390"/>
                <a:gd name="T19" fmla="*/ 236 h 263"/>
                <a:gd name="T20" fmla="*/ 351 w 390"/>
                <a:gd name="T21" fmla="*/ 236 h 263"/>
                <a:gd name="T22" fmla="*/ 390 w 390"/>
                <a:gd name="T23" fmla="*/ 263 h 263"/>
                <a:gd name="T24" fmla="*/ 318 w 390"/>
                <a:gd name="T25" fmla="*/ 245 h 263"/>
                <a:gd name="T26" fmla="*/ 250 w 390"/>
                <a:gd name="T27" fmla="*/ 176 h 263"/>
                <a:gd name="T28" fmla="*/ 224 w 390"/>
                <a:gd name="T29" fmla="*/ 161 h 263"/>
                <a:gd name="T30" fmla="*/ 204 w 390"/>
                <a:gd name="T31" fmla="*/ 176 h 263"/>
                <a:gd name="T32" fmla="*/ 224 w 390"/>
                <a:gd name="T33" fmla="*/ 153 h 263"/>
                <a:gd name="T34" fmla="*/ 204 w 390"/>
                <a:gd name="T35" fmla="*/ 153 h 263"/>
                <a:gd name="T36" fmla="*/ 186 w 390"/>
                <a:gd name="T37" fmla="*/ 125 h 263"/>
                <a:gd name="T38" fmla="*/ 178 w 390"/>
                <a:gd name="T39" fmla="*/ 125 h 263"/>
                <a:gd name="T40" fmla="*/ 178 w 390"/>
                <a:gd name="T41" fmla="*/ 111 h 263"/>
                <a:gd name="T42" fmla="*/ 157 w 390"/>
                <a:gd name="T43" fmla="*/ 111 h 263"/>
                <a:gd name="T44" fmla="*/ 131 w 390"/>
                <a:gd name="T45" fmla="*/ 83 h 263"/>
                <a:gd name="T46" fmla="*/ 110 w 390"/>
                <a:gd name="T47" fmla="*/ 83 h 263"/>
                <a:gd name="T48" fmla="*/ 110 w 390"/>
                <a:gd name="T49" fmla="*/ 74 h 263"/>
                <a:gd name="T50" fmla="*/ 76 w 390"/>
                <a:gd name="T51" fmla="*/ 65 h 263"/>
                <a:gd name="T52" fmla="*/ 29 w 390"/>
                <a:gd name="T53" fmla="*/ 23 h 263"/>
                <a:gd name="T54" fmla="*/ 0 w 390"/>
                <a:gd name="T55" fmla="*/ 0 h 263"/>
                <a:gd name="T56" fmla="*/ 139 w 390"/>
                <a:gd name="T57" fmla="*/ 0 h 263"/>
                <a:gd name="T58" fmla="*/ 241 w 390"/>
                <a:gd name="T59" fmla="*/ 83 h 263"/>
                <a:gd name="T60" fmla="*/ 241 w 390"/>
                <a:gd name="T61" fmla="*/ 102 h 263"/>
                <a:gd name="T62" fmla="*/ 271 w 390"/>
                <a:gd name="T63" fmla="*/ 135 h 263"/>
                <a:gd name="T64" fmla="*/ 288 w 390"/>
                <a:gd name="T65" fmla="*/ 143 h 263"/>
                <a:gd name="T66" fmla="*/ 305 w 390"/>
                <a:gd name="T67" fmla="*/ 135 h 263"/>
                <a:gd name="T68" fmla="*/ 335 w 390"/>
                <a:gd name="T69" fmla="*/ 153 h 263"/>
                <a:gd name="T70" fmla="*/ 335 w 390"/>
                <a:gd name="T71" fmla="*/ 161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90" h="263">
                  <a:moveTo>
                    <a:pt x="335" y="161"/>
                  </a:moveTo>
                  <a:lnTo>
                    <a:pt x="351" y="161"/>
                  </a:lnTo>
                  <a:lnTo>
                    <a:pt x="335" y="176"/>
                  </a:lnTo>
                  <a:lnTo>
                    <a:pt x="351" y="176"/>
                  </a:lnTo>
                  <a:lnTo>
                    <a:pt x="365" y="185"/>
                  </a:lnTo>
                  <a:lnTo>
                    <a:pt x="351" y="203"/>
                  </a:lnTo>
                  <a:lnTo>
                    <a:pt x="373" y="226"/>
                  </a:lnTo>
                  <a:lnTo>
                    <a:pt x="351" y="236"/>
                  </a:lnTo>
                  <a:lnTo>
                    <a:pt x="335" y="226"/>
                  </a:lnTo>
                  <a:lnTo>
                    <a:pt x="335" y="236"/>
                  </a:lnTo>
                  <a:lnTo>
                    <a:pt x="351" y="236"/>
                  </a:lnTo>
                  <a:lnTo>
                    <a:pt x="390" y="263"/>
                  </a:lnTo>
                  <a:lnTo>
                    <a:pt x="318" y="245"/>
                  </a:lnTo>
                  <a:lnTo>
                    <a:pt x="250" y="176"/>
                  </a:lnTo>
                  <a:lnTo>
                    <a:pt x="224" y="161"/>
                  </a:lnTo>
                  <a:lnTo>
                    <a:pt x="204" y="176"/>
                  </a:lnTo>
                  <a:lnTo>
                    <a:pt x="224" y="153"/>
                  </a:lnTo>
                  <a:lnTo>
                    <a:pt x="204" y="153"/>
                  </a:lnTo>
                  <a:lnTo>
                    <a:pt x="186" y="125"/>
                  </a:lnTo>
                  <a:lnTo>
                    <a:pt x="178" y="125"/>
                  </a:lnTo>
                  <a:lnTo>
                    <a:pt x="178" y="111"/>
                  </a:lnTo>
                  <a:lnTo>
                    <a:pt x="157" y="111"/>
                  </a:lnTo>
                  <a:lnTo>
                    <a:pt x="131" y="83"/>
                  </a:lnTo>
                  <a:lnTo>
                    <a:pt x="110" y="83"/>
                  </a:lnTo>
                  <a:lnTo>
                    <a:pt x="110" y="74"/>
                  </a:lnTo>
                  <a:lnTo>
                    <a:pt x="76" y="65"/>
                  </a:lnTo>
                  <a:lnTo>
                    <a:pt x="29" y="23"/>
                  </a:lnTo>
                  <a:lnTo>
                    <a:pt x="0" y="0"/>
                  </a:lnTo>
                  <a:lnTo>
                    <a:pt x="139" y="0"/>
                  </a:lnTo>
                  <a:lnTo>
                    <a:pt x="241" y="83"/>
                  </a:lnTo>
                  <a:lnTo>
                    <a:pt x="241" y="102"/>
                  </a:lnTo>
                  <a:lnTo>
                    <a:pt x="271" y="135"/>
                  </a:lnTo>
                  <a:lnTo>
                    <a:pt x="288" y="143"/>
                  </a:lnTo>
                  <a:lnTo>
                    <a:pt x="305" y="135"/>
                  </a:lnTo>
                  <a:lnTo>
                    <a:pt x="335" y="153"/>
                  </a:lnTo>
                  <a:lnTo>
                    <a:pt x="335" y="1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65" name="Freeform 139">
              <a:extLst>
                <a:ext uri="{FF2B5EF4-FFF2-40B4-BE49-F238E27FC236}">
                  <a16:creationId xmlns:a16="http://schemas.microsoft.com/office/drawing/2014/main" id="{8C5811B5-0F7C-DF79-91DF-A3F839B8CB48}"/>
                </a:ext>
              </a:extLst>
            </p:cNvPr>
            <p:cNvSpPr/>
            <p:nvPr/>
          </p:nvSpPr>
          <p:spPr bwMode="auto">
            <a:xfrm>
              <a:off x="9341929" y="3342707"/>
              <a:ext cx="734388" cy="434197"/>
            </a:xfrm>
            <a:custGeom>
              <a:avLst/>
              <a:gdLst>
                <a:gd name="T0" fmla="*/ 196 w 425"/>
                <a:gd name="T1" fmla="*/ 0 h 262"/>
                <a:gd name="T2" fmla="*/ 323 w 425"/>
                <a:gd name="T3" fmla="*/ 50 h 262"/>
                <a:gd name="T4" fmla="*/ 370 w 425"/>
                <a:gd name="T5" fmla="*/ 87 h 262"/>
                <a:gd name="T6" fmla="*/ 425 w 425"/>
                <a:gd name="T7" fmla="*/ 170 h 262"/>
                <a:gd name="T8" fmla="*/ 416 w 425"/>
                <a:gd name="T9" fmla="*/ 179 h 262"/>
                <a:gd name="T10" fmla="*/ 400 w 425"/>
                <a:gd name="T11" fmla="*/ 202 h 262"/>
                <a:gd name="T12" fmla="*/ 378 w 425"/>
                <a:gd name="T13" fmla="*/ 230 h 262"/>
                <a:gd name="T14" fmla="*/ 306 w 425"/>
                <a:gd name="T15" fmla="*/ 220 h 262"/>
                <a:gd name="T16" fmla="*/ 289 w 425"/>
                <a:gd name="T17" fmla="*/ 220 h 262"/>
                <a:gd name="T18" fmla="*/ 268 w 425"/>
                <a:gd name="T19" fmla="*/ 220 h 262"/>
                <a:gd name="T20" fmla="*/ 184 w 425"/>
                <a:gd name="T21" fmla="*/ 239 h 262"/>
                <a:gd name="T22" fmla="*/ 82 w 425"/>
                <a:gd name="T23" fmla="*/ 262 h 262"/>
                <a:gd name="T24" fmla="*/ 0 w 425"/>
                <a:gd name="T25" fmla="*/ 220 h 262"/>
                <a:gd name="T26" fmla="*/ 27 w 425"/>
                <a:gd name="T27" fmla="*/ 188 h 262"/>
                <a:gd name="T28" fmla="*/ 157 w 425"/>
                <a:gd name="T29" fmla="*/ 37 h 262"/>
                <a:gd name="T30" fmla="*/ 196 w 425"/>
                <a:gd name="T31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5" h="262">
                  <a:moveTo>
                    <a:pt x="196" y="0"/>
                  </a:moveTo>
                  <a:lnTo>
                    <a:pt x="323" y="50"/>
                  </a:lnTo>
                  <a:lnTo>
                    <a:pt x="370" y="87"/>
                  </a:lnTo>
                  <a:lnTo>
                    <a:pt x="425" y="170"/>
                  </a:lnTo>
                  <a:lnTo>
                    <a:pt x="416" y="179"/>
                  </a:lnTo>
                  <a:lnTo>
                    <a:pt x="400" y="202"/>
                  </a:lnTo>
                  <a:lnTo>
                    <a:pt x="378" y="230"/>
                  </a:lnTo>
                  <a:lnTo>
                    <a:pt x="306" y="220"/>
                  </a:lnTo>
                  <a:lnTo>
                    <a:pt x="289" y="220"/>
                  </a:lnTo>
                  <a:lnTo>
                    <a:pt x="268" y="220"/>
                  </a:lnTo>
                  <a:lnTo>
                    <a:pt x="184" y="239"/>
                  </a:lnTo>
                  <a:lnTo>
                    <a:pt x="82" y="262"/>
                  </a:lnTo>
                  <a:lnTo>
                    <a:pt x="0" y="220"/>
                  </a:lnTo>
                  <a:lnTo>
                    <a:pt x="27" y="188"/>
                  </a:lnTo>
                  <a:lnTo>
                    <a:pt x="157" y="37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66" name="Freeform 140">
              <a:extLst>
                <a:ext uri="{FF2B5EF4-FFF2-40B4-BE49-F238E27FC236}">
                  <a16:creationId xmlns:a16="http://schemas.microsoft.com/office/drawing/2014/main" id="{E53D77FC-3B50-C8D7-7BFA-86324FCF42F7}"/>
                </a:ext>
              </a:extLst>
            </p:cNvPr>
            <p:cNvSpPr/>
            <p:nvPr/>
          </p:nvSpPr>
          <p:spPr bwMode="auto">
            <a:xfrm>
              <a:off x="12213820" y="2260528"/>
              <a:ext cx="672181" cy="435854"/>
            </a:xfrm>
            <a:custGeom>
              <a:avLst/>
              <a:gdLst>
                <a:gd name="T0" fmla="*/ 334 w 389"/>
                <a:gd name="T1" fmla="*/ 161 h 263"/>
                <a:gd name="T2" fmla="*/ 351 w 389"/>
                <a:gd name="T3" fmla="*/ 161 h 263"/>
                <a:gd name="T4" fmla="*/ 334 w 389"/>
                <a:gd name="T5" fmla="*/ 175 h 263"/>
                <a:gd name="T6" fmla="*/ 351 w 389"/>
                <a:gd name="T7" fmla="*/ 175 h 263"/>
                <a:gd name="T8" fmla="*/ 364 w 389"/>
                <a:gd name="T9" fmla="*/ 185 h 263"/>
                <a:gd name="T10" fmla="*/ 351 w 389"/>
                <a:gd name="T11" fmla="*/ 203 h 263"/>
                <a:gd name="T12" fmla="*/ 373 w 389"/>
                <a:gd name="T13" fmla="*/ 226 h 263"/>
                <a:gd name="T14" fmla="*/ 351 w 389"/>
                <a:gd name="T15" fmla="*/ 235 h 263"/>
                <a:gd name="T16" fmla="*/ 334 w 389"/>
                <a:gd name="T17" fmla="*/ 226 h 263"/>
                <a:gd name="T18" fmla="*/ 334 w 389"/>
                <a:gd name="T19" fmla="*/ 235 h 263"/>
                <a:gd name="T20" fmla="*/ 351 w 389"/>
                <a:gd name="T21" fmla="*/ 235 h 263"/>
                <a:gd name="T22" fmla="*/ 389 w 389"/>
                <a:gd name="T23" fmla="*/ 263 h 263"/>
                <a:gd name="T24" fmla="*/ 317 w 389"/>
                <a:gd name="T25" fmla="*/ 245 h 263"/>
                <a:gd name="T26" fmla="*/ 249 w 389"/>
                <a:gd name="T27" fmla="*/ 175 h 263"/>
                <a:gd name="T28" fmla="*/ 224 w 389"/>
                <a:gd name="T29" fmla="*/ 161 h 263"/>
                <a:gd name="T30" fmla="*/ 204 w 389"/>
                <a:gd name="T31" fmla="*/ 175 h 263"/>
                <a:gd name="T32" fmla="*/ 224 w 389"/>
                <a:gd name="T33" fmla="*/ 152 h 263"/>
                <a:gd name="T34" fmla="*/ 204 w 389"/>
                <a:gd name="T35" fmla="*/ 152 h 263"/>
                <a:gd name="T36" fmla="*/ 186 w 389"/>
                <a:gd name="T37" fmla="*/ 125 h 263"/>
                <a:gd name="T38" fmla="*/ 177 w 389"/>
                <a:gd name="T39" fmla="*/ 125 h 263"/>
                <a:gd name="T40" fmla="*/ 177 w 389"/>
                <a:gd name="T41" fmla="*/ 110 h 263"/>
                <a:gd name="T42" fmla="*/ 157 w 389"/>
                <a:gd name="T43" fmla="*/ 110 h 263"/>
                <a:gd name="T44" fmla="*/ 130 w 389"/>
                <a:gd name="T45" fmla="*/ 83 h 263"/>
                <a:gd name="T46" fmla="*/ 110 w 389"/>
                <a:gd name="T47" fmla="*/ 83 h 263"/>
                <a:gd name="T48" fmla="*/ 110 w 389"/>
                <a:gd name="T49" fmla="*/ 73 h 263"/>
                <a:gd name="T50" fmla="*/ 75 w 389"/>
                <a:gd name="T51" fmla="*/ 65 h 263"/>
                <a:gd name="T52" fmla="*/ 28 w 389"/>
                <a:gd name="T53" fmla="*/ 23 h 263"/>
                <a:gd name="T54" fmla="*/ 0 w 389"/>
                <a:gd name="T55" fmla="*/ 0 h 263"/>
                <a:gd name="T56" fmla="*/ 139 w 389"/>
                <a:gd name="T57" fmla="*/ 0 h 263"/>
                <a:gd name="T58" fmla="*/ 241 w 389"/>
                <a:gd name="T59" fmla="*/ 83 h 263"/>
                <a:gd name="T60" fmla="*/ 241 w 389"/>
                <a:gd name="T61" fmla="*/ 102 h 263"/>
                <a:gd name="T62" fmla="*/ 271 w 389"/>
                <a:gd name="T63" fmla="*/ 134 h 263"/>
                <a:gd name="T64" fmla="*/ 288 w 389"/>
                <a:gd name="T65" fmla="*/ 143 h 263"/>
                <a:gd name="T66" fmla="*/ 304 w 389"/>
                <a:gd name="T67" fmla="*/ 134 h 263"/>
                <a:gd name="T68" fmla="*/ 334 w 389"/>
                <a:gd name="T69" fmla="*/ 152 h 263"/>
                <a:gd name="T70" fmla="*/ 334 w 389"/>
                <a:gd name="T71" fmla="*/ 161 h 263"/>
                <a:gd name="T72" fmla="*/ 334 w 389"/>
                <a:gd name="T73" fmla="*/ 161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9" h="263">
                  <a:moveTo>
                    <a:pt x="334" y="161"/>
                  </a:moveTo>
                  <a:lnTo>
                    <a:pt x="351" y="161"/>
                  </a:lnTo>
                  <a:lnTo>
                    <a:pt x="334" y="175"/>
                  </a:lnTo>
                  <a:lnTo>
                    <a:pt x="351" y="175"/>
                  </a:lnTo>
                  <a:lnTo>
                    <a:pt x="364" y="185"/>
                  </a:lnTo>
                  <a:lnTo>
                    <a:pt x="351" y="203"/>
                  </a:lnTo>
                  <a:lnTo>
                    <a:pt x="373" y="226"/>
                  </a:lnTo>
                  <a:lnTo>
                    <a:pt x="351" y="235"/>
                  </a:lnTo>
                  <a:lnTo>
                    <a:pt x="334" y="226"/>
                  </a:lnTo>
                  <a:lnTo>
                    <a:pt x="334" y="235"/>
                  </a:lnTo>
                  <a:lnTo>
                    <a:pt x="351" y="235"/>
                  </a:lnTo>
                  <a:lnTo>
                    <a:pt x="389" y="263"/>
                  </a:lnTo>
                  <a:lnTo>
                    <a:pt x="317" y="245"/>
                  </a:lnTo>
                  <a:lnTo>
                    <a:pt x="249" y="175"/>
                  </a:lnTo>
                  <a:lnTo>
                    <a:pt x="224" y="161"/>
                  </a:lnTo>
                  <a:lnTo>
                    <a:pt x="204" y="175"/>
                  </a:lnTo>
                  <a:lnTo>
                    <a:pt x="224" y="152"/>
                  </a:lnTo>
                  <a:lnTo>
                    <a:pt x="204" y="152"/>
                  </a:lnTo>
                  <a:lnTo>
                    <a:pt x="186" y="125"/>
                  </a:lnTo>
                  <a:lnTo>
                    <a:pt x="177" y="125"/>
                  </a:lnTo>
                  <a:lnTo>
                    <a:pt x="177" y="110"/>
                  </a:lnTo>
                  <a:lnTo>
                    <a:pt x="157" y="110"/>
                  </a:lnTo>
                  <a:lnTo>
                    <a:pt x="130" y="83"/>
                  </a:lnTo>
                  <a:lnTo>
                    <a:pt x="110" y="83"/>
                  </a:lnTo>
                  <a:lnTo>
                    <a:pt x="110" y="73"/>
                  </a:lnTo>
                  <a:lnTo>
                    <a:pt x="75" y="65"/>
                  </a:lnTo>
                  <a:lnTo>
                    <a:pt x="28" y="23"/>
                  </a:lnTo>
                  <a:lnTo>
                    <a:pt x="0" y="0"/>
                  </a:lnTo>
                  <a:lnTo>
                    <a:pt x="139" y="0"/>
                  </a:lnTo>
                  <a:lnTo>
                    <a:pt x="241" y="83"/>
                  </a:lnTo>
                  <a:lnTo>
                    <a:pt x="241" y="102"/>
                  </a:lnTo>
                  <a:lnTo>
                    <a:pt x="271" y="134"/>
                  </a:lnTo>
                  <a:lnTo>
                    <a:pt x="288" y="143"/>
                  </a:lnTo>
                  <a:lnTo>
                    <a:pt x="304" y="134"/>
                  </a:lnTo>
                  <a:lnTo>
                    <a:pt x="334" y="152"/>
                  </a:lnTo>
                  <a:lnTo>
                    <a:pt x="334" y="161"/>
                  </a:lnTo>
                  <a:lnTo>
                    <a:pt x="334" y="16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67" name="Freeform 141">
              <a:extLst>
                <a:ext uri="{FF2B5EF4-FFF2-40B4-BE49-F238E27FC236}">
                  <a16:creationId xmlns:a16="http://schemas.microsoft.com/office/drawing/2014/main" id="{CFFEDFEE-425C-2572-CBFB-7BF16A113F71}"/>
                </a:ext>
              </a:extLst>
            </p:cNvPr>
            <p:cNvSpPr/>
            <p:nvPr/>
          </p:nvSpPr>
          <p:spPr bwMode="auto">
            <a:xfrm>
              <a:off x="9338472" y="3337736"/>
              <a:ext cx="732661" cy="435854"/>
            </a:xfrm>
            <a:custGeom>
              <a:avLst/>
              <a:gdLst>
                <a:gd name="T0" fmla="*/ 195 w 424"/>
                <a:gd name="T1" fmla="*/ 0 h 263"/>
                <a:gd name="T2" fmla="*/ 322 w 424"/>
                <a:gd name="T3" fmla="*/ 51 h 263"/>
                <a:gd name="T4" fmla="*/ 369 w 424"/>
                <a:gd name="T5" fmla="*/ 88 h 263"/>
                <a:gd name="T6" fmla="*/ 424 w 424"/>
                <a:gd name="T7" fmla="*/ 170 h 263"/>
                <a:gd name="T8" fmla="*/ 416 w 424"/>
                <a:gd name="T9" fmla="*/ 180 h 263"/>
                <a:gd name="T10" fmla="*/ 399 w 424"/>
                <a:gd name="T11" fmla="*/ 203 h 263"/>
                <a:gd name="T12" fmla="*/ 378 w 424"/>
                <a:gd name="T13" fmla="*/ 230 h 263"/>
                <a:gd name="T14" fmla="*/ 306 w 424"/>
                <a:gd name="T15" fmla="*/ 221 h 263"/>
                <a:gd name="T16" fmla="*/ 289 w 424"/>
                <a:gd name="T17" fmla="*/ 221 h 263"/>
                <a:gd name="T18" fmla="*/ 267 w 424"/>
                <a:gd name="T19" fmla="*/ 221 h 263"/>
                <a:gd name="T20" fmla="*/ 183 w 424"/>
                <a:gd name="T21" fmla="*/ 240 h 263"/>
                <a:gd name="T22" fmla="*/ 81 w 424"/>
                <a:gd name="T23" fmla="*/ 263 h 263"/>
                <a:gd name="T24" fmla="*/ 0 w 424"/>
                <a:gd name="T25" fmla="*/ 221 h 263"/>
                <a:gd name="T26" fmla="*/ 26 w 424"/>
                <a:gd name="T27" fmla="*/ 188 h 263"/>
                <a:gd name="T28" fmla="*/ 157 w 424"/>
                <a:gd name="T29" fmla="*/ 37 h 263"/>
                <a:gd name="T30" fmla="*/ 195 w 424"/>
                <a:gd name="T31" fmla="*/ 0 h 263"/>
                <a:gd name="T32" fmla="*/ 195 w 424"/>
                <a:gd name="T33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3" h="263">
                  <a:moveTo>
                    <a:pt x="195" y="0"/>
                  </a:moveTo>
                  <a:lnTo>
                    <a:pt x="322" y="51"/>
                  </a:lnTo>
                  <a:lnTo>
                    <a:pt x="369" y="88"/>
                  </a:lnTo>
                  <a:lnTo>
                    <a:pt x="424" y="170"/>
                  </a:lnTo>
                  <a:lnTo>
                    <a:pt x="416" y="180"/>
                  </a:lnTo>
                  <a:lnTo>
                    <a:pt x="399" y="203"/>
                  </a:lnTo>
                  <a:lnTo>
                    <a:pt x="378" y="230"/>
                  </a:lnTo>
                  <a:lnTo>
                    <a:pt x="306" y="221"/>
                  </a:lnTo>
                  <a:lnTo>
                    <a:pt x="289" y="221"/>
                  </a:lnTo>
                  <a:lnTo>
                    <a:pt x="267" y="221"/>
                  </a:lnTo>
                  <a:lnTo>
                    <a:pt x="183" y="240"/>
                  </a:lnTo>
                  <a:lnTo>
                    <a:pt x="81" y="263"/>
                  </a:lnTo>
                  <a:lnTo>
                    <a:pt x="0" y="221"/>
                  </a:lnTo>
                  <a:lnTo>
                    <a:pt x="26" y="188"/>
                  </a:lnTo>
                  <a:lnTo>
                    <a:pt x="157" y="37"/>
                  </a:lnTo>
                  <a:lnTo>
                    <a:pt x="195" y="0"/>
                  </a:lnTo>
                  <a:lnTo>
                    <a:pt x="195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68" name="Freeform 142">
              <a:extLst>
                <a:ext uri="{FF2B5EF4-FFF2-40B4-BE49-F238E27FC236}">
                  <a16:creationId xmlns:a16="http://schemas.microsoft.com/office/drawing/2014/main" id="{3CF45F06-331F-5AB0-AAD3-A750738D23C9}"/>
                </a:ext>
              </a:extLst>
            </p:cNvPr>
            <p:cNvSpPr/>
            <p:nvPr/>
          </p:nvSpPr>
          <p:spPr bwMode="auto">
            <a:xfrm>
              <a:off x="9196779" y="3304591"/>
              <a:ext cx="416441" cy="349679"/>
            </a:xfrm>
            <a:custGeom>
              <a:avLst/>
              <a:gdLst>
                <a:gd name="T0" fmla="*/ 25 w 241"/>
                <a:gd name="T1" fmla="*/ 60 h 211"/>
                <a:gd name="T2" fmla="*/ 37 w 241"/>
                <a:gd name="T3" fmla="*/ 41 h 211"/>
                <a:gd name="T4" fmla="*/ 46 w 241"/>
                <a:gd name="T5" fmla="*/ 41 h 211"/>
                <a:gd name="T6" fmla="*/ 37 w 241"/>
                <a:gd name="T7" fmla="*/ 60 h 211"/>
                <a:gd name="T8" fmla="*/ 54 w 241"/>
                <a:gd name="T9" fmla="*/ 60 h 211"/>
                <a:gd name="T10" fmla="*/ 72 w 241"/>
                <a:gd name="T11" fmla="*/ 32 h 211"/>
                <a:gd name="T12" fmla="*/ 84 w 241"/>
                <a:gd name="T13" fmla="*/ 41 h 211"/>
                <a:gd name="T14" fmla="*/ 93 w 241"/>
                <a:gd name="T15" fmla="*/ 41 h 211"/>
                <a:gd name="T16" fmla="*/ 145 w 241"/>
                <a:gd name="T17" fmla="*/ 2 h 211"/>
                <a:gd name="T18" fmla="*/ 148 w 241"/>
                <a:gd name="T19" fmla="*/ 0 h 211"/>
                <a:gd name="T20" fmla="*/ 186 w 241"/>
                <a:gd name="T21" fmla="*/ 8 h 211"/>
                <a:gd name="T22" fmla="*/ 203 w 241"/>
                <a:gd name="T23" fmla="*/ 50 h 211"/>
                <a:gd name="T24" fmla="*/ 241 w 241"/>
                <a:gd name="T25" fmla="*/ 60 h 211"/>
                <a:gd name="T26" fmla="*/ 109 w 241"/>
                <a:gd name="T27" fmla="*/ 211 h 211"/>
                <a:gd name="T28" fmla="*/ 54 w 241"/>
                <a:gd name="T29" fmla="*/ 183 h 211"/>
                <a:gd name="T30" fmla="*/ 46 w 241"/>
                <a:gd name="T31" fmla="*/ 151 h 211"/>
                <a:gd name="T32" fmla="*/ 17 w 241"/>
                <a:gd name="T33" fmla="*/ 133 h 211"/>
                <a:gd name="T34" fmla="*/ 0 w 241"/>
                <a:gd name="T35" fmla="*/ 101 h 211"/>
                <a:gd name="T36" fmla="*/ 17 w 241"/>
                <a:gd name="T37" fmla="*/ 83 h 211"/>
                <a:gd name="T38" fmla="*/ 0 w 241"/>
                <a:gd name="T39" fmla="*/ 73 h 211"/>
                <a:gd name="T40" fmla="*/ 25 w 241"/>
                <a:gd name="T41" fmla="*/ 6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1" h="211">
                  <a:moveTo>
                    <a:pt x="25" y="60"/>
                  </a:moveTo>
                  <a:lnTo>
                    <a:pt x="37" y="41"/>
                  </a:lnTo>
                  <a:lnTo>
                    <a:pt x="46" y="41"/>
                  </a:lnTo>
                  <a:lnTo>
                    <a:pt x="37" y="60"/>
                  </a:lnTo>
                  <a:lnTo>
                    <a:pt x="54" y="60"/>
                  </a:lnTo>
                  <a:lnTo>
                    <a:pt x="72" y="32"/>
                  </a:lnTo>
                  <a:lnTo>
                    <a:pt x="84" y="41"/>
                  </a:lnTo>
                  <a:lnTo>
                    <a:pt x="93" y="41"/>
                  </a:lnTo>
                  <a:lnTo>
                    <a:pt x="145" y="2"/>
                  </a:lnTo>
                  <a:lnTo>
                    <a:pt x="148" y="0"/>
                  </a:lnTo>
                  <a:lnTo>
                    <a:pt x="186" y="8"/>
                  </a:lnTo>
                  <a:lnTo>
                    <a:pt x="203" y="50"/>
                  </a:lnTo>
                  <a:lnTo>
                    <a:pt x="241" y="60"/>
                  </a:lnTo>
                  <a:lnTo>
                    <a:pt x="109" y="211"/>
                  </a:lnTo>
                  <a:lnTo>
                    <a:pt x="54" y="183"/>
                  </a:lnTo>
                  <a:lnTo>
                    <a:pt x="46" y="151"/>
                  </a:lnTo>
                  <a:lnTo>
                    <a:pt x="17" y="133"/>
                  </a:lnTo>
                  <a:lnTo>
                    <a:pt x="0" y="101"/>
                  </a:lnTo>
                  <a:lnTo>
                    <a:pt x="17" y="83"/>
                  </a:lnTo>
                  <a:lnTo>
                    <a:pt x="0" y="73"/>
                  </a:lnTo>
                  <a:lnTo>
                    <a:pt x="25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69" name="Freeform 143">
              <a:extLst>
                <a:ext uri="{FF2B5EF4-FFF2-40B4-BE49-F238E27FC236}">
                  <a16:creationId xmlns:a16="http://schemas.microsoft.com/office/drawing/2014/main" id="{29FCEB90-08E6-37EA-E8B7-0E92816C5251}"/>
                </a:ext>
              </a:extLst>
            </p:cNvPr>
            <p:cNvSpPr/>
            <p:nvPr/>
          </p:nvSpPr>
          <p:spPr bwMode="auto">
            <a:xfrm>
              <a:off x="10838355" y="3525005"/>
              <a:ext cx="476920" cy="467342"/>
            </a:xfrm>
            <a:custGeom>
              <a:avLst/>
              <a:gdLst>
                <a:gd name="T0" fmla="*/ 243 w 276"/>
                <a:gd name="T1" fmla="*/ 69 h 282"/>
                <a:gd name="T2" fmla="*/ 243 w 276"/>
                <a:gd name="T3" fmla="*/ 92 h 282"/>
                <a:gd name="T4" fmla="*/ 259 w 276"/>
                <a:gd name="T5" fmla="*/ 110 h 282"/>
                <a:gd name="T6" fmla="*/ 221 w 276"/>
                <a:gd name="T7" fmla="*/ 129 h 282"/>
                <a:gd name="T8" fmla="*/ 183 w 276"/>
                <a:gd name="T9" fmla="*/ 120 h 282"/>
                <a:gd name="T10" fmla="*/ 196 w 276"/>
                <a:gd name="T11" fmla="*/ 170 h 282"/>
                <a:gd name="T12" fmla="*/ 136 w 276"/>
                <a:gd name="T13" fmla="*/ 230 h 282"/>
                <a:gd name="T14" fmla="*/ 55 w 276"/>
                <a:gd name="T15" fmla="*/ 282 h 282"/>
                <a:gd name="T16" fmla="*/ 34 w 276"/>
                <a:gd name="T17" fmla="*/ 189 h 282"/>
                <a:gd name="T18" fmla="*/ 0 w 276"/>
                <a:gd name="T19" fmla="*/ 170 h 282"/>
                <a:gd name="T20" fmla="*/ 0 w 276"/>
                <a:gd name="T21" fmla="*/ 50 h 282"/>
                <a:gd name="T22" fmla="*/ 17 w 276"/>
                <a:gd name="T23" fmla="*/ 42 h 282"/>
                <a:gd name="T24" fmla="*/ 72 w 276"/>
                <a:gd name="T25" fmla="*/ 28 h 282"/>
                <a:gd name="T26" fmla="*/ 89 w 276"/>
                <a:gd name="T27" fmla="*/ 50 h 282"/>
                <a:gd name="T28" fmla="*/ 119 w 276"/>
                <a:gd name="T29" fmla="*/ 50 h 282"/>
                <a:gd name="T30" fmla="*/ 127 w 276"/>
                <a:gd name="T31" fmla="*/ 28 h 282"/>
                <a:gd name="T32" fmla="*/ 157 w 276"/>
                <a:gd name="T33" fmla="*/ 28 h 282"/>
                <a:gd name="T34" fmla="*/ 196 w 276"/>
                <a:gd name="T35" fmla="*/ 10 h 282"/>
                <a:gd name="T36" fmla="*/ 213 w 276"/>
                <a:gd name="T37" fmla="*/ 10 h 282"/>
                <a:gd name="T38" fmla="*/ 221 w 276"/>
                <a:gd name="T39" fmla="*/ 0 h 282"/>
                <a:gd name="T40" fmla="*/ 243 w 276"/>
                <a:gd name="T41" fmla="*/ 28 h 282"/>
                <a:gd name="T42" fmla="*/ 276 w 276"/>
                <a:gd name="T43" fmla="*/ 50 h 282"/>
                <a:gd name="T44" fmla="*/ 243 w 276"/>
                <a:gd name="T45" fmla="*/ 69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6" h="282">
                  <a:moveTo>
                    <a:pt x="243" y="69"/>
                  </a:moveTo>
                  <a:lnTo>
                    <a:pt x="243" y="92"/>
                  </a:lnTo>
                  <a:lnTo>
                    <a:pt x="259" y="110"/>
                  </a:lnTo>
                  <a:lnTo>
                    <a:pt x="221" y="129"/>
                  </a:lnTo>
                  <a:lnTo>
                    <a:pt x="183" y="120"/>
                  </a:lnTo>
                  <a:lnTo>
                    <a:pt x="196" y="170"/>
                  </a:lnTo>
                  <a:lnTo>
                    <a:pt x="136" y="230"/>
                  </a:lnTo>
                  <a:lnTo>
                    <a:pt x="55" y="282"/>
                  </a:lnTo>
                  <a:lnTo>
                    <a:pt x="34" y="189"/>
                  </a:lnTo>
                  <a:lnTo>
                    <a:pt x="0" y="170"/>
                  </a:lnTo>
                  <a:lnTo>
                    <a:pt x="0" y="50"/>
                  </a:lnTo>
                  <a:lnTo>
                    <a:pt x="17" y="42"/>
                  </a:lnTo>
                  <a:lnTo>
                    <a:pt x="72" y="28"/>
                  </a:lnTo>
                  <a:lnTo>
                    <a:pt x="89" y="50"/>
                  </a:lnTo>
                  <a:lnTo>
                    <a:pt x="119" y="50"/>
                  </a:lnTo>
                  <a:lnTo>
                    <a:pt x="127" y="28"/>
                  </a:lnTo>
                  <a:lnTo>
                    <a:pt x="157" y="28"/>
                  </a:lnTo>
                  <a:lnTo>
                    <a:pt x="196" y="10"/>
                  </a:lnTo>
                  <a:lnTo>
                    <a:pt x="213" y="10"/>
                  </a:lnTo>
                  <a:lnTo>
                    <a:pt x="221" y="0"/>
                  </a:lnTo>
                  <a:lnTo>
                    <a:pt x="243" y="28"/>
                  </a:lnTo>
                  <a:lnTo>
                    <a:pt x="276" y="50"/>
                  </a:lnTo>
                  <a:lnTo>
                    <a:pt x="243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70" name="Freeform 144">
              <a:extLst>
                <a:ext uri="{FF2B5EF4-FFF2-40B4-BE49-F238E27FC236}">
                  <a16:creationId xmlns:a16="http://schemas.microsoft.com/office/drawing/2014/main" id="{0FB6624E-FF5E-D1E9-E3F3-1D46E329BCEE}"/>
                </a:ext>
              </a:extLst>
            </p:cNvPr>
            <p:cNvSpPr/>
            <p:nvPr/>
          </p:nvSpPr>
          <p:spPr bwMode="auto">
            <a:xfrm>
              <a:off x="9193321" y="3299621"/>
              <a:ext cx="416441" cy="349680"/>
            </a:xfrm>
            <a:custGeom>
              <a:avLst/>
              <a:gdLst>
                <a:gd name="T0" fmla="*/ 25 w 241"/>
                <a:gd name="T1" fmla="*/ 60 h 211"/>
                <a:gd name="T2" fmla="*/ 37 w 241"/>
                <a:gd name="T3" fmla="*/ 41 h 211"/>
                <a:gd name="T4" fmla="*/ 45 w 241"/>
                <a:gd name="T5" fmla="*/ 41 h 211"/>
                <a:gd name="T6" fmla="*/ 37 w 241"/>
                <a:gd name="T7" fmla="*/ 60 h 211"/>
                <a:gd name="T8" fmla="*/ 54 w 241"/>
                <a:gd name="T9" fmla="*/ 60 h 211"/>
                <a:gd name="T10" fmla="*/ 72 w 241"/>
                <a:gd name="T11" fmla="*/ 33 h 211"/>
                <a:gd name="T12" fmla="*/ 84 w 241"/>
                <a:gd name="T13" fmla="*/ 41 h 211"/>
                <a:gd name="T14" fmla="*/ 92 w 241"/>
                <a:gd name="T15" fmla="*/ 41 h 211"/>
                <a:gd name="T16" fmla="*/ 145 w 241"/>
                <a:gd name="T17" fmla="*/ 3 h 211"/>
                <a:gd name="T18" fmla="*/ 147 w 241"/>
                <a:gd name="T19" fmla="*/ 0 h 211"/>
                <a:gd name="T20" fmla="*/ 186 w 241"/>
                <a:gd name="T21" fmla="*/ 9 h 211"/>
                <a:gd name="T22" fmla="*/ 203 w 241"/>
                <a:gd name="T23" fmla="*/ 51 h 211"/>
                <a:gd name="T24" fmla="*/ 241 w 241"/>
                <a:gd name="T25" fmla="*/ 60 h 211"/>
                <a:gd name="T26" fmla="*/ 109 w 241"/>
                <a:gd name="T27" fmla="*/ 211 h 211"/>
                <a:gd name="T28" fmla="*/ 54 w 241"/>
                <a:gd name="T29" fmla="*/ 184 h 211"/>
                <a:gd name="T30" fmla="*/ 45 w 241"/>
                <a:gd name="T31" fmla="*/ 152 h 211"/>
                <a:gd name="T32" fmla="*/ 17 w 241"/>
                <a:gd name="T33" fmla="*/ 134 h 211"/>
                <a:gd name="T34" fmla="*/ 0 w 241"/>
                <a:gd name="T35" fmla="*/ 101 h 211"/>
                <a:gd name="T36" fmla="*/ 17 w 241"/>
                <a:gd name="T37" fmla="*/ 83 h 211"/>
                <a:gd name="T38" fmla="*/ 0 w 241"/>
                <a:gd name="T39" fmla="*/ 74 h 211"/>
                <a:gd name="T40" fmla="*/ 25 w 241"/>
                <a:gd name="T41" fmla="*/ 60 h 211"/>
                <a:gd name="T42" fmla="*/ 25 w 241"/>
                <a:gd name="T43" fmla="*/ 6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1" h="211">
                  <a:moveTo>
                    <a:pt x="25" y="60"/>
                  </a:moveTo>
                  <a:lnTo>
                    <a:pt x="37" y="41"/>
                  </a:lnTo>
                  <a:lnTo>
                    <a:pt x="45" y="41"/>
                  </a:lnTo>
                  <a:lnTo>
                    <a:pt x="37" y="60"/>
                  </a:lnTo>
                  <a:lnTo>
                    <a:pt x="54" y="60"/>
                  </a:lnTo>
                  <a:lnTo>
                    <a:pt x="72" y="33"/>
                  </a:lnTo>
                  <a:lnTo>
                    <a:pt x="84" y="41"/>
                  </a:lnTo>
                  <a:lnTo>
                    <a:pt x="92" y="41"/>
                  </a:lnTo>
                  <a:lnTo>
                    <a:pt x="145" y="3"/>
                  </a:lnTo>
                  <a:lnTo>
                    <a:pt x="147" y="0"/>
                  </a:lnTo>
                  <a:lnTo>
                    <a:pt x="186" y="9"/>
                  </a:lnTo>
                  <a:lnTo>
                    <a:pt x="203" y="51"/>
                  </a:lnTo>
                  <a:lnTo>
                    <a:pt x="241" y="60"/>
                  </a:lnTo>
                  <a:lnTo>
                    <a:pt x="109" y="211"/>
                  </a:lnTo>
                  <a:lnTo>
                    <a:pt x="54" y="184"/>
                  </a:lnTo>
                  <a:lnTo>
                    <a:pt x="45" y="152"/>
                  </a:lnTo>
                  <a:lnTo>
                    <a:pt x="17" y="134"/>
                  </a:lnTo>
                  <a:lnTo>
                    <a:pt x="0" y="101"/>
                  </a:lnTo>
                  <a:lnTo>
                    <a:pt x="17" y="83"/>
                  </a:lnTo>
                  <a:lnTo>
                    <a:pt x="0" y="74"/>
                  </a:lnTo>
                  <a:lnTo>
                    <a:pt x="25" y="60"/>
                  </a:lnTo>
                  <a:lnTo>
                    <a:pt x="25" y="6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71" name="Freeform 145">
              <a:extLst>
                <a:ext uri="{FF2B5EF4-FFF2-40B4-BE49-F238E27FC236}">
                  <a16:creationId xmlns:a16="http://schemas.microsoft.com/office/drawing/2014/main" id="{EAA9AAC8-949E-7F64-B30A-1ADD31738F37}"/>
                </a:ext>
              </a:extLst>
            </p:cNvPr>
            <p:cNvSpPr/>
            <p:nvPr/>
          </p:nvSpPr>
          <p:spPr bwMode="auto">
            <a:xfrm>
              <a:off x="10834897" y="3521691"/>
              <a:ext cx="476920" cy="465686"/>
            </a:xfrm>
            <a:custGeom>
              <a:avLst/>
              <a:gdLst>
                <a:gd name="T0" fmla="*/ 242 w 276"/>
                <a:gd name="T1" fmla="*/ 69 h 281"/>
                <a:gd name="T2" fmla="*/ 242 w 276"/>
                <a:gd name="T3" fmla="*/ 92 h 281"/>
                <a:gd name="T4" fmla="*/ 259 w 276"/>
                <a:gd name="T5" fmla="*/ 110 h 281"/>
                <a:gd name="T6" fmla="*/ 221 w 276"/>
                <a:gd name="T7" fmla="*/ 129 h 281"/>
                <a:gd name="T8" fmla="*/ 182 w 276"/>
                <a:gd name="T9" fmla="*/ 119 h 281"/>
                <a:gd name="T10" fmla="*/ 195 w 276"/>
                <a:gd name="T11" fmla="*/ 170 h 281"/>
                <a:gd name="T12" fmla="*/ 135 w 276"/>
                <a:gd name="T13" fmla="*/ 230 h 281"/>
                <a:gd name="T14" fmla="*/ 55 w 276"/>
                <a:gd name="T15" fmla="*/ 281 h 281"/>
                <a:gd name="T16" fmla="*/ 33 w 276"/>
                <a:gd name="T17" fmla="*/ 189 h 281"/>
                <a:gd name="T18" fmla="*/ 0 w 276"/>
                <a:gd name="T19" fmla="*/ 170 h 281"/>
                <a:gd name="T20" fmla="*/ 0 w 276"/>
                <a:gd name="T21" fmla="*/ 50 h 281"/>
                <a:gd name="T22" fmla="*/ 17 w 276"/>
                <a:gd name="T23" fmla="*/ 42 h 281"/>
                <a:gd name="T24" fmla="*/ 72 w 276"/>
                <a:gd name="T25" fmla="*/ 27 h 281"/>
                <a:gd name="T26" fmla="*/ 89 w 276"/>
                <a:gd name="T27" fmla="*/ 50 h 281"/>
                <a:gd name="T28" fmla="*/ 119 w 276"/>
                <a:gd name="T29" fmla="*/ 50 h 281"/>
                <a:gd name="T30" fmla="*/ 127 w 276"/>
                <a:gd name="T31" fmla="*/ 27 h 281"/>
                <a:gd name="T32" fmla="*/ 157 w 276"/>
                <a:gd name="T33" fmla="*/ 27 h 281"/>
                <a:gd name="T34" fmla="*/ 195 w 276"/>
                <a:gd name="T35" fmla="*/ 9 h 281"/>
                <a:gd name="T36" fmla="*/ 212 w 276"/>
                <a:gd name="T37" fmla="*/ 9 h 281"/>
                <a:gd name="T38" fmla="*/ 221 w 276"/>
                <a:gd name="T39" fmla="*/ 0 h 281"/>
                <a:gd name="T40" fmla="*/ 242 w 276"/>
                <a:gd name="T41" fmla="*/ 27 h 281"/>
                <a:gd name="T42" fmla="*/ 276 w 276"/>
                <a:gd name="T43" fmla="*/ 50 h 281"/>
                <a:gd name="T44" fmla="*/ 242 w 276"/>
                <a:gd name="T45" fmla="*/ 69 h 281"/>
                <a:gd name="T46" fmla="*/ 242 w 276"/>
                <a:gd name="T47" fmla="*/ 69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6" h="281">
                  <a:moveTo>
                    <a:pt x="242" y="69"/>
                  </a:moveTo>
                  <a:lnTo>
                    <a:pt x="242" y="92"/>
                  </a:lnTo>
                  <a:lnTo>
                    <a:pt x="259" y="110"/>
                  </a:lnTo>
                  <a:lnTo>
                    <a:pt x="221" y="129"/>
                  </a:lnTo>
                  <a:lnTo>
                    <a:pt x="182" y="119"/>
                  </a:lnTo>
                  <a:lnTo>
                    <a:pt x="195" y="170"/>
                  </a:lnTo>
                  <a:lnTo>
                    <a:pt x="135" y="230"/>
                  </a:lnTo>
                  <a:lnTo>
                    <a:pt x="55" y="281"/>
                  </a:lnTo>
                  <a:lnTo>
                    <a:pt x="33" y="189"/>
                  </a:lnTo>
                  <a:lnTo>
                    <a:pt x="0" y="170"/>
                  </a:lnTo>
                  <a:lnTo>
                    <a:pt x="0" y="50"/>
                  </a:lnTo>
                  <a:lnTo>
                    <a:pt x="17" y="42"/>
                  </a:lnTo>
                  <a:lnTo>
                    <a:pt x="72" y="27"/>
                  </a:lnTo>
                  <a:lnTo>
                    <a:pt x="89" y="50"/>
                  </a:lnTo>
                  <a:lnTo>
                    <a:pt x="119" y="50"/>
                  </a:lnTo>
                  <a:lnTo>
                    <a:pt x="127" y="27"/>
                  </a:lnTo>
                  <a:lnTo>
                    <a:pt x="157" y="27"/>
                  </a:lnTo>
                  <a:lnTo>
                    <a:pt x="195" y="9"/>
                  </a:lnTo>
                  <a:lnTo>
                    <a:pt x="212" y="9"/>
                  </a:lnTo>
                  <a:lnTo>
                    <a:pt x="221" y="0"/>
                  </a:lnTo>
                  <a:lnTo>
                    <a:pt x="242" y="27"/>
                  </a:lnTo>
                  <a:lnTo>
                    <a:pt x="276" y="50"/>
                  </a:lnTo>
                  <a:lnTo>
                    <a:pt x="242" y="69"/>
                  </a:lnTo>
                  <a:lnTo>
                    <a:pt x="242" y="6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72" name="Freeform 146">
              <a:extLst>
                <a:ext uri="{FF2B5EF4-FFF2-40B4-BE49-F238E27FC236}">
                  <a16:creationId xmlns:a16="http://schemas.microsoft.com/office/drawing/2014/main" id="{72DAED5C-01E4-678C-B2FA-07C0CEED1033}"/>
                </a:ext>
              </a:extLst>
            </p:cNvPr>
            <p:cNvSpPr/>
            <p:nvPr/>
          </p:nvSpPr>
          <p:spPr bwMode="auto">
            <a:xfrm>
              <a:off x="10318233" y="3342710"/>
              <a:ext cx="549497" cy="495516"/>
            </a:xfrm>
            <a:custGeom>
              <a:avLst/>
              <a:gdLst>
                <a:gd name="T0" fmla="*/ 263 w 318"/>
                <a:gd name="T1" fmla="*/ 280 h 299"/>
                <a:gd name="T2" fmla="*/ 263 w 318"/>
                <a:gd name="T3" fmla="*/ 299 h 299"/>
                <a:gd name="T4" fmla="*/ 241 w 318"/>
                <a:gd name="T5" fmla="*/ 280 h 299"/>
                <a:gd name="T6" fmla="*/ 208 w 318"/>
                <a:gd name="T7" fmla="*/ 280 h 299"/>
                <a:gd name="T8" fmla="*/ 208 w 318"/>
                <a:gd name="T9" fmla="*/ 272 h 299"/>
                <a:gd name="T10" fmla="*/ 178 w 318"/>
                <a:gd name="T11" fmla="*/ 262 h 299"/>
                <a:gd name="T12" fmla="*/ 149 w 318"/>
                <a:gd name="T13" fmla="*/ 280 h 299"/>
                <a:gd name="T14" fmla="*/ 94 w 318"/>
                <a:gd name="T15" fmla="*/ 272 h 299"/>
                <a:gd name="T16" fmla="*/ 94 w 318"/>
                <a:gd name="T17" fmla="*/ 262 h 299"/>
                <a:gd name="T18" fmla="*/ 39 w 318"/>
                <a:gd name="T19" fmla="*/ 239 h 299"/>
                <a:gd name="T20" fmla="*/ 0 w 318"/>
                <a:gd name="T21" fmla="*/ 202 h 299"/>
                <a:gd name="T22" fmla="*/ 21 w 318"/>
                <a:gd name="T23" fmla="*/ 179 h 299"/>
                <a:gd name="T24" fmla="*/ 94 w 318"/>
                <a:gd name="T25" fmla="*/ 161 h 299"/>
                <a:gd name="T26" fmla="*/ 94 w 318"/>
                <a:gd name="T27" fmla="*/ 120 h 299"/>
                <a:gd name="T28" fmla="*/ 149 w 318"/>
                <a:gd name="T29" fmla="*/ 0 h 299"/>
                <a:gd name="T30" fmla="*/ 161 w 318"/>
                <a:gd name="T31" fmla="*/ 0 h 299"/>
                <a:gd name="T32" fmla="*/ 301 w 318"/>
                <a:gd name="T33" fmla="*/ 0 h 299"/>
                <a:gd name="T34" fmla="*/ 301 w 318"/>
                <a:gd name="T35" fmla="*/ 9 h 299"/>
                <a:gd name="T36" fmla="*/ 301 w 318"/>
                <a:gd name="T37" fmla="*/ 110 h 299"/>
                <a:gd name="T38" fmla="*/ 318 w 318"/>
                <a:gd name="T39" fmla="*/ 152 h 299"/>
                <a:gd name="T40" fmla="*/ 301 w 318"/>
                <a:gd name="T41" fmla="*/ 161 h 299"/>
                <a:gd name="T42" fmla="*/ 301 w 318"/>
                <a:gd name="T43" fmla="*/ 280 h 299"/>
                <a:gd name="T44" fmla="*/ 263 w 318"/>
                <a:gd name="T45" fmla="*/ 28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299">
                  <a:moveTo>
                    <a:pt x="263" y="280"/>
                  </a:moveTo>
                  <a:lnTo>
                    <a:pt x="263" y="299"/>
                  </a:lnTo>
                  <a:lnTo>
                    <a:pt x="241" y="280"/>
                  </a:lnTo>
                  <a:lnTo>
                    <a:pt x="208" y="280"/>
                  </a:lnTo>
                  <a:lnTo>
                    <a:pt x="208" y="272"/>
                  </a:lnTo>
                  <a:lnTo>
                    <a:pt x="178" y="262"/>
                  </a:lnTo>
                  <a:lnTo>
                    <a:pt x="149" y="280"/>
                  </a:lnTo>
                  <a:lnTo>
                    <a:pt x="94" y="272"/>
                  </a:lnTo>
                  <a:lnTo>
                    <a:pt x="94" y="262"/>
                  </a:lnTo>
                  <a:lnTo>
                    <a:pt x="39" y="239"/>
                  </a:lnTo>
                  <a:lnTo>
                    <a:pt x="0" y="202"/>
                  </a:lnTo>
                  <a:lnTo>
                    <a:pt x="21" y="179"/>
                  </a:lnTo>
                  <a:lnTo>
                    <a:pt x="94" y="161"/>
                  </a:lnTo>
                  <a:lnTo>
                    <a:pt x="94" y="120"/>
                  </a:lnTo>
                  <a:lnTo>
                    <a:pt x="149" y="0"/>
                  </a:lnTo>
                  <a:lnTo>
                    <a:pt x="161" y="0"/>
                  </a:lnTo>
                  <a:lnTo>
                    <a:pt x="301" y="0"/>
                  </a:lnTo>
                  <a:lnTo>
                    <a:pt x="301" y="9"/>
                  </a:lnTo>
                  <a:lnTo>
                    <a:pt x="301" y="110"/>
                  </a:lnTo>
                  <a:lnTo>
                    <a:pt x="318" y="152"/>
                  </a:lnTo>
                  <a:lnTo>
                    <a:pt x="301" y="161"/>
                  </a:lnTo>
                  <a:lnTo>
                    <a:pt x="301" y="280"/>
                  </a:lnTo>
                  <a:lnTo>
                    <a:pt x="263" y="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73" name="Freeform 147">
              <a:extLst>
                <a:ext uri="{FF2B5EF4-FFF2-40B4-BE49-F238E27FC236}">
                  <a16:creationId xmlns:a16="http://schemas.microsoft.com/office/drawing/2014/main" id="{6E16F443-10FB-86CF-F266-4D89AA2E2849}"/>
                </a:ext>
              </a:extLst>
            </p:cNvPr>
            <p:cNvSpPr/>
            <p:nvPr/>
          </p:nvSpPr>
          <p:spPr bwMode="auto">
            <a:xfrm>
              <a:off x="10933389" y="3723873"/>
              <a:ext cx="741302" cy="518719"/>
            </a:xfrm>
            <a:custGeom>
              <a:avLst/>
              <a:gdLst>
                <a:gd name="T0" fmla="*/ 400 w 429"/>
                <a:gd name="T1" fmla="*/ 295 h 313"/>
                <a:gd name="T2" fmla="*/ 353 w 429"/>
                <a:gd name="T3" fmla="*/ 303 h 313"/>
                <a:gd name="T4" fmla="*/ 353 w 429"/>
                <a:gd name="T5" fmla="*/ 313 h 313"/>
                <a:gd name="T6" fmla="*/ 335 w 429"/>
                <a:gd name="T7" fmla="*/ 295 h 313"/>
                <a:gd name="T8" fmla="*/ 353 w 429"/>
                <a:gd name="T9" fmla="*/ 271 h 313"/>
                <a:gd name="T10" fmla="*/ 335 w 429"/>
                <a:gd name="T11" fmla="*/ 271 h 313"/>
                <a:gd name="T12" fmla="*/ 288 w 429"/>
                <a:gd name="T13" fmla="*/ 212 h 313"/>
                <a:gd name="T14" fmla="*/ 260 w 429"/>
                <a:gd name="T15" fmla="*/ 212 h 313"/>
                <a:gd name="T16" fmla="*/ 234 w 429"/>
                <a:gd name="T17" fmla="*/ 221 h 313"/>
                <a:gd name="T18" fmla="*/ 149 w 429"/>
                <a:gd name="T19" fmla="*/ 193 h 313"/>
                <a:gd name="T20" fmla="*/ 56 w 429"/>
                <a:gd name="T21" fmla="*/ 170 h 313"/>
                <a:gd name="T22" fmla="*/ 34 w 429"/>
                <a:gd name="T23" fmla="*/ 185 h 313"/>
                <a:gd name="T24" fmla="*/ 0 w 429"/>
                <a:gd name="T25" fmla="*/ 161 h 313"/>
                <a:gd name="T26" fmla="*/ 81 w 429"/>
                <a:gd name="T27" fmla="*/ 110 h 313"/>
                <a:gd name="T28" fmla="*/ 141 w 429"/>
                <a:gd name="T29" fmla="*/ 50 h 313"/>
                <a:gd name="T30" fmla="*/ 128 w 429"/>
                <a:gd name="T31" fmla="*/ 0 h 313"/>
                <a:gd name="T32" fmla="*/ 166 w 429"/>
                <a:gd name="T33" fmla="*/ 9 h 313"/>
                <a:gd name="T34" fmla="*/ 213 w 429"/>
                <a:gd name="T35" fmla="*/ 50 h 313"/>
                <a:gd name="T36" fmla="*/ 335 w 429"/>
                <a:gd name="T37" fmla="*/ 110 h 313"/>
                <a:gd name="T38" fmla="*/ 345 w 429"/>
                <a:gd name="T39" fmla="*/ 120 h 313"/>
                <a:gd name="T40" fmla="*/ 370 w 429"/>
                <a:gd name="T41" fmla="*/ 133 h 313"/>
                <a:gd name="T42" fmla="*/ 382 w 429"/>
                <a:gd name="T43" fmla="*/ 110 h 313"/>
                <a:gd name="T44" fmla="*/ 390 w 429"/>
                <a:gd name="T45" fmla="*/ 110 h 313"/>
                <a:gd name="T46" fmla="*/ 390 w 429"/>
                <a:gd name="T47" fmla="*/ 271 h 313"/>
                <a:gd name="T48" fmla="*/ 429 w 429"/>
                <a:gd name="T49" fmla="*/ 271 h 313"/>
                <a:gd name="T50" fmla="*/ 400 w 429"/>
                <a:gd name="T51" fmla="*/ 295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9" h="313">
                  <a:moveTo>
                    <a:pt x="400" y="295"/>
                  </a:moveTo>
                  <a:lnTo>
                    <a:pt x="353" y="303"/>
                  </a:lnTo>
                  <a:lnTo>
                    <a:pt x="353" y="313"/>
                  </a:lnTo>
                  <a:lnTo>
                    <a:pt x="335" y="295"/>
                  </a:lnTo>
                  <a:lnTo>
                    <a:pt x="353" y="271"/>
                  </a:lnTo>
                  <a:lnTo>
                    <a:pt x="335" y="271"/>
                  </a:lnTo>
                  <a:lnTo>
                    <a:pt x="288" y="212"/>
                  </a:lnTo>
                  <a:lnTo>
                    <a:pt x="260" y="212"/>
                  </a:lnTo>
                  <a:lnTo>
                    <a:pt x="234" y="221"/>
                  </a:lnTo>
                  <a:lnTo>
                    <a:pt x="149" y="193"/>
                  </a:lnTo>
                  <a:lnTo>
                    <a:pt x="56" y="170"/>
                  </a:lnTo>
                  <a:lnTo>
                    <a:pt x="34" y="185"/>
                  </a:lnTo>
                  <a:lnTo>
                    <a:pt x="0" y="161"/>
                  </a:lnTo>
                  <a:lnTo>
                    <a:pt x="81" y="110"/>
                  </a:lnTo>
                  <a:lnTo>
                    <a:pt x="141" y="50"/>
                  </a:lnTo>
                  <a:lnTo>
                    <a:pt x="128" y="0"/>
                  </a:lnTo>
                  <a:lnTo>
                    <a:pt x="166" y="9"/>
                  </a:lnTo>
                  <a:lnTo>
                    <a:pt x="213" y="50"/>
                  </a:lnTo>
                  <a:lnTo>
                    <a:pt x="335" y="110"/>
                  </a:lnTo>
                  <a:lnTo>
                    <a:pt x="345" y="120"/>
                  </a:lnTo>
                  <a:lnTo>
                    <a:pt x="370" y="133"/>
                  </a:lnTo>
                  <a:lnTo>
                    <a:pt x="382" y="110"/>
                  </a:lnTo>
                  <a:lnTo>
                    <a:pt x="390" y="110"/>
                  </a:lnTo>
                  <a:lnTo>
                    <a:pt x="390" y="271"/>
                  </a:lnTo>
                  <a:lnTo>
                    <a:pt x="429" y="271"/>
                  </a:lnTo>
                  <a:lnTo>
                    <a:pt x="400" y="2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74" name="Freeform 148">
              <a:extLst>
                <a:ext uri="{FF2B5EF4-FFF2-40B4-BE49-F238E27FC236}">
                  <a16:creationId xmlns:a16="http://schemas.microsoft.com/office/drawing/2014/main" id="{7F1D4680-DCCC-BD14-6DF9-4DC139B55B88}"/>
                </a:ext>
              </a:extLst>
            </p:cNvPr>
            <p:cNvSpPr/>
            <p:nvPr/>
          </p:nvSpPr>
          <p:spPr bwMode="auto">
            <a:xfrm>
              <a:off x="10314777" y="3337736"/>
              <a:ext cx="549497" cy="497174"/>
            </a:xfrm>
            <a:custGeom>
              <a:avLst/>
              <a:gdLst>
                <a:gd name="T0" fmla="*/ 262 w 318"/>
                <a:gd name="T1" fmla="*/ 281 h 300"/>
                <a:gd name="T2" fmla="*/ 262 w 318"/>
                <a:gd name="T3" fmla="*/ 300 h 300"/>
                <a:gd name="T4" fmla="*/ 241 w 318"/>
                <a:gd name="T5" fmla="*/ 281 h 300"/>
                <a:gd name="T6" fmla="*/ 207 w 318"/>
                <a:gd name="T7" fmla="*/ 281 h 300"/>
                <a:gd name="T8" fmla="*/ 207 w 318"/>
                <a:gd name="T9" fmla="*/ 272 h 300"/>
                <a:gd name="T10" fmla="*/ 177 w 318"/>
                <a:gd name="T11" fmla="*/ 263 h 300"/>
                <a:gd name="T12" fmla="*/ 149 w 318"/>
                <a:gd name="T13" fmla="*/ 281 h 300"/>
                <a:gd name="T14" fmla="*/ 93 w 318"/>
                <a:gd name="T15" fmla="*/ 272 h 300"/>
                <a:gd name="T16" fmla="*/ 93 w 318"/>
                <a:gd name="T17" fmla="*/ 263 h 300"/>
                <a:gd name="T18" fmla="*/ 38 w 318"/>
                <a:gd name="T19" fmla="*/ 240 h 300"/>
                <a:gd name="T20" fmla="*/ 0 w 318"/>
                <a:gd name="T21" fmla="*/ 203 h 300"/>
                <a:gd name="T22" fmla="*/ 20 w 318"/>
                <a:gd name="T23" fmla="*/ 180 h 300"/>
                <a:gd name="T24" fmla="*/ 93 w 318"/>
                <a:gd name="T25" fmla="*/ 162 h 300"/>
                <a:gd name="T26" fmla="*/ 93 w 318"/>
                <a:gd name="T27" fmla="*/ 120 h 300"/>
                <a:gd name="T28" fmla="*/ 149 w 318"/>
                <a:gd name="T29" fmla="*/ 0 h 300"/>
                <a:gd name="T30" fmla="*/ 161 w 318"/>
                <a:gd name="T31" fmla="*/ 0 h 300"/>
                <a:gd name="T32" fmla="*/ 301 w 318"/>
                <a:gd name="T33" fmla="*/ 0 h 300"/>
                <a:gd name="T34" fmla="*/ 301 w 318"/>
                <a:gd name="T35" fmla="*/ 10 h 300"/>
                <a:gd name="T36" fmla="*/ 301 w 318"/>
                <a:gd name="T37" fmla="*/ 111 h 300"/>
                <a:gd name="T38" fmla="*/ 318 w 318"/>
                <a:gd name="T39" fmla="*/ 153 h 300"/>
                <a:gd name="T40" fmla="*/ 301 w 318"/>
                <a:gd name="T41" fmla="*/ 162 h 300"/>
                <a:gd name="T42" fmla="*/ 301 w 318"/>
                <a:gd name="T43" fmla="*/ 281 h 300"/>
                <a:gd name="T44" fmla="*/ 262 w 318"/>
                <a:gd name="T45" fmla="*/ 281 h 300"/>
                <a:gd name="T46" fmla="*/ 262 w 318"/>
                <a:gd name="T47" fmla="*/ 281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18" h="300">
                  <a:moveTo>
                    <a:pt x="262" y="281"/>
                  </a:moveTo>
                  <a:lnTo>
                    <a:pt x="262" y="300"/>
                  </a:lnTo>
                  <a:lnTo>
                    <a:pt x="241" y="281"/>
                  </a:lnTo>
                  <a:lnTo>
                    <a:pt x="207" y="281"/>
                  </a:lnTo>
                  <a:lnTo>
                    <a:pt x="207" y="272"/>
                  </a:lnTo>
                  <a:lnTo>
                    <a:pt x="177" y="263"/>
                  </a:lnTo>
                  <a:lnTo>
                    <a:pt x="149" y="281"/>
                  </a:lnTo>
                  <a:lnTo>
                    <a:pt x="93" y="272"/>
                  </a:lnTo>
                  <a:lnTo>
                    <a:pt x="93" y="263"/>
                  </a:lnTo>
                  <a:lnTo>
                    <a:pt x="38" y="240"/>
                  </a:lnTo>
                  <a:lnTo>
                    <a:pt x="0" y="203"/>
                  </a:lnTo>
                  <a:lnTo>
                    <a:pt x="20" y="180"/>
                  </a:lnTo>
                  <a:lnTo>
                    <a:pt x="93" y="162"/>
                  </a:lnTo>
                  <a:lnTo>
                    <a:pt x="93" y="120"/>
                  </a:lnTo>
                  <a:lnTo>
                    <a:pt x="149" y="0"/>
                  </a:lnTo>
                  <a:lnTo>
                    <a:pt x="161" y="0"/>
                  </a:lnTo>
                  <a:lnTo>
                    <a:pt x="301" y="0"/>
                  </a:lnTo>
                  <a:lnTo>
                    <a:pt x="301" y="10"/>
                  </a:lnTo>
                  <a:lnTo>
                    <a:pt x="301" y="111"/>
                  </a:lnTo>
                  <a:lnTo>
                    <a:pt x="318" y="153"/>
                  </a:lnTo>
                  <a:lnTo>
                    <a:pt x="301" y="162"/>
                  </a:lnTo>
                  <a:lnTo>
                    <a:pt x="301" y="281"/>
                  </a:lnTo>
                  <a:lnTo>
                    <a:pt x="262" y="281"/>
                  </a:lnTo>
                  <a:lnTo>
                    <a:pt x="262" y="28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75" name="Freeform 149">
              <a:extLst>
                <a:ext uri="{FF2B5EF4-FFF2-40B4-BE49-F238E27FC236}">
                  <a16:creationId xmlns:a16="http://schemas.microsoft.com/office/drawing/2014/main" id="{75D5685B-9E3D-12F8-9E88-52271EB5EB6E}"/>
                </a:ext>
              </a:extLst>
            </p:cNvPr>
            <p:cNvSpPr/>
            <p:nvPr/>
          </p:nvSpPr>
          <p:spPr bwMode="auto">
            <a:xfrm>
              <a:off x="10929934" y="3718904"/>
              <a:ext cx="739573" cy="520375"/>
            </a:xfrm>
            <a:custGeom>
              <a:avLst/>
              <a:gdLst>
                <a:gd name="T0" fmla="*/ 400 w 428"/>
                <a:gd name="T1" fmla="*/ 296 h 314"/>
                <a:gd name="T2" fmla="*/ 353 w 428"/>
                <a:gd name="T3" fmla="*/ 304 h 314"/>
                <a:gd name="T4" fmla="*/ 353 w 428"/>
                <a:gd name="T5" fmla="*/ 314 h 314"/>
                <a:gd name="T6" fmla="*/ 335 w 428"/>
                <a:gd name="T7" fmla="*/ 296 h 314"/>
                <a:gd name="T8" fmla="*/ 353 w 428"/>
                <a:gd name="T9" fmla="*/ 272 h 314"/>
                <a:gd name="T10" fmla="*/ 335 w 428"/>
                <a:gd name="T11" fmla="*/ 272 h 314"/>
                <a:gd name="T12" fmla="*/ 288 w 428"/>
                <a:gd name="T13" fmla="*/ 213 h 314"/>
                <a:gd name="T14" fmla="*/ 259 w 428"/>
                <a:gd name="T15" fmla="*/ 213 h 314"/>
                <a:gd name="T16" fmla="*/ 234 w 428"/>
                <a:gd name="T17" fmla="*/ 221 h 314"/>
                <a:gd name="T18" fmla="*/ 149 w 428"/>
                <a:gd name="T19" fmla="*/ 194 h 314"/>
                <a:gd name="T20" fmla="*/ 55 w 428"/>
                <a:gd name="T21" fmla="*/ 171 h 314"/>
                <a:gd name="T22" fmla="*/ 34 w 428"/>
                <a:gd name="T23" fmla="*/ 185 h 314"/>
                <a:gd name="T24" fmla="*/ 0 w 428"/>
                <a:gd name="T25" fmla="*/ 161 h 314"/>
                <a:gd name="T26" fmla="*/ 80 w 428"/>
                <a:gd name="T27" fmla="*/ 111 h 314"/>
                <a:gd name="T28" fmla="*/ 140 w 428"/>
                <a:gd name="T29" fmla="*/ 51 h 314"/>
                <a:gd name="T30" fmla="*/ 127 w 428"/>
                <a:gd name="T31" fmla="*/ 0 h 314"/>
                <a:gd name="T32" fmla="*/ 166 w 428"/>
                <a:gd name="T33" fmla="*/ 10 h 314"/>
                <a:gd name="T34" fmla="*/ 212 w 428"/>
                <a:gd name="T35" fmla="*/ 51 h 314"/>
                <a:gd name="T36" fmla="*/ 335 w 428"/>
                <a:gd name="T37" fmla="*/ 111 h 314"/>
                <a:gd name="T38" fmla="*/ 344 w 428"/>
                <a:gd name="T39" fmla="*/ 120 h 314"/>
                <a:gd name="T40" fmla="*/ 370 w 428"/>
                <a:gd name="T41" fmla="*/ 134 h 314"/>
                <a:gd name="T42" fmla="*/ 382 w 428"/>
                <a:gd name="T43" fmla="*/ 111 h 314"/>
                <a:gd name="T44" fmla="*/ 390 w 428"/>
                <a:gd name="T45" fmla="*/ 111 h 314"/>
                <a:gd name="T46" fmla="*/ 390 w 428"/>
                <a:gd name="T47" fmla="*/ 272 h 314"/>
                <a:gd name="T48" fmla="*/ 428 w 428"/>
                <a:gd name="T49" fmla="*/ 272 h 314"/>
                <a:gd name="T50" fmla="*/ 400 w 428"/>
                <a:gd name="T51" fmla="*/ 296 h 314"/>
                <a:gd name="T52" fmla="*/ 400 w 428"/>
                <a:gd name="T53" fmla="*/ 296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8" h="314">
                  <a:moveTo>
                    <a:pt x="400" y="296"/>
                  </a:moveTo>
                  <a:lnTo>
                    <a:pt x="353" y="304"/>
                  </a:lnTo>
                  <a:lnTo>
                    <a:pt x="353" y="314"/>
                  </a:lnTo>
                  <a:lnTo>
                    <a:pt x="335" y="296"/>
                  </a:lnTo>
                  <a:lnTo>
                    <a:pt x="353" y="272"/>
                  </a:lnTo>
                  <a:lnTo>
                    <a:pt x="335" y="272"/>
                  </a:lnTo>
                  <a:lnTo>
                    <a:pt x="288" y="213"/>
                  </a:lnTo>
                  <a:lnTo>
                    <a:pt x="259" y="213"/>
                  </a:lnTo>
                  <a:lnTo>
                    <a:pt x="234" y="221"/>
                  </a:lnTo>
                  <a:lnTo>
                    <a:pt x="149" y="194"/>
                  </a:lnTo>
                  <a:lnTo>
                    <a:pt x="55" y="171"/>
                  </a:lnTo>
                  <a:lnTo>
                    <a:pt x="34" y="185"/>
                  </a:lnTo>
                  <a:lnTo>
                    <a:pt x="0" y="161"/>
                  </a:lnTo>
                  <a:lnTo>
                    <a:pt x="80" y="111"/>
                  </a:lnTo>
                  <a:lnTo>
                    <a:pt x="140" y="51"/>
                  </a:lnTo>
                  <a:lnTo>
                    <a:pt x="127" y="0"/>
                  </a:lnTo>
                  <a:lnTo>
                    <a:pt x="166" y="10"/>
                  </a:lnTo>
                  <a:lnTo>
                    <a:pt x="212" y="51"/>
                  </a:lnTo>
                  <a:lnTo>
                    <a:pt x="335" y="111"/>
                  </a:lnTo>
                  <a:lnTo>
                    <a:pt x="344" y="120"/>
                  </a:lnTo>
                  <a:lnTo>
                    <a:pt x="370" y="134"/>
                  </a:lnTo>
                  <a:lnTo>
                    <a:pt x="382" y="111"/>
                  </a:lnTo>
                  <a:lnTo>
                    <a:pt x="390" y="111"/>
                  </a:lnTo>
                  <a:lnTo>
                    <a:pt x="390" y="272"/>
                  </a:lnTo>
                  <a:lnTo>
                    <a:pt x="428" y="272"/>
                  </a:lnTo>
                  <a:lnTo>
                    <a:pt x="400" y="296"/>
                  </a:lnTo>
                  <a:lnTo>
                    <a:pt x="400" y="296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76" name="Freeform 150">
              <a:extLst>
                <a:ext uri="{FF2B5EF4-FFF2-40B4-BE49-F238E27FC236}">
                  <a16:creationId xmlns:a16="http://schemas.microsoft.com/office/drawing/2014/main" id="{C35902BF-D402-47D5-851A-EDC1B54EA227}"/>
                </a:ext>
              </a:extLst>
            </p:cNvPr>
            <p:cNvSpPr/>
            <p:nvPr/>
          </p:nvSpPr>
          <p:spPr bwMode="auto">
            <a:xfrm>
              <a:off x="11543365" y="3906170"/>
              <a:ext cx="997040" cy="452428"/>
            </a:xfrm>
            <a:custGeom>
              <a:avLst/>
              <a:gdLst>
                <a:gd name="T0" fmla="*/ 318 w 577"/>
                <a:gd name="T1" fmla="*/ 60 h 273"/>
                <a:gd name="T2" fmla="*/ 365 w 577"/>
                <a:gd name="T3" fmla="*/ 60 h 273"/>
                <a:gd name="T4" fmla="*/ 390 w 577"/>
                <a:gd name="T5" fmla="*/ 101 h 273"/>
                <a:gd name="T6" fmla="*/ 390 w 577"/>
                <a:gd name="T7" fmla="*/ 111 h 273"/>
                <a:gd name="T8" fmla="*/ 390 w 577"/>
                <a:gd name="T9" fmla="*/ 101 h 273"/>
                <a:gd name="T10" fmla="*/ 373 w 577"/>
                <a:gd name="T11" fmla="*/ 83 h 273"/>
                <a:gd name="T12" fmla="*/ 382 w 577"/>
                <a:gd name="T13" fmla="*/ 51 h 273"/>
                <a:gd name="T14" fmla="*/ 407 w 577"/>
                <a:gd name="T15" fmla="*/ 60 h 273"/>
                <a:gd name="T16" fmla="*/ 420 w 577"/>
                <a:gd name="T17" fmla="*/ 51 h 273"/>
                <a:gd name="T18" fmla="*/ 428 w 577"/>
                <a:gd name="T19" fmla="*/ 23 h 273"/>
                <a:gd name="T20" fmla="*/ 445 w 577"/>
                <a:gd name="T21" fmla="*/ 23 h 273"/>
                <a:gd name="T22" fmla="*/ 445 w 577"/>
                <a:gd name="T23" fmla="*/ 0 h 273"/>
                <a:gd name="T24" fmla="*/ 454 w 577"/>
                <a:gd name="T25" fmla="*/ 41 h 273"/>
                <a:gd name="T26" fmla="*/ 454 w 577"/>
                <a:gd name="T27" fmla="*/ 83 h 273"/>
                <a:gd name="T28" fmla="*/ 454 w 577"/>
                <a:gd name="T29" fmla="*/ 111 h 273"/>
                <a:gd name="T30" fmla="*/ 467 w 577"/>
                <a:gd name="T31" fmla="*/ 93 h 273"/>
                <a:gd name="T32" fmla="*/ 475 w 577"/>
                <a:gd name="T33" fmla="*/ 101 h 273"/>
                <a:gd name="T34" fmla="*/ 492 w 577"/>
                <a:gd name="T35" fmla="*/ 60 h 273"/>
                <a:gd name="T36" fmla="*/ 500 w 577"/>
                <a:gd name="T37" fmla="*/ 41 h 273"/>
                <a:gd name="T38" fmla="*/ 522 w 577"/>
                <a:gd name="T39" fmla="*/ 33 h 273"/>
                <a:gd name="T40" fmla="*/ 569 w 577"/>
                <a:gd name="T41" fmla="*/ 73 h 273"/>
                <a:gd name="T42" fmla="*/ 560 w 577"/>
                <a:gd name="T43" fmla="*/ 83 h 273"/>
                <a:gd name="T44" fmla="*/ 539 w 577"/>
                <a:gd name="T45" fmla="*/ 101 h 273"/>
                <a:gd name="T46" fmla="*/ 522 w 577"/>
                <a:gd name="T47" fmla="*/ 111 h 273"/>
                <a:gd name="T48" fmla="*/ 522 w 577"/>
                <a:gd name="T49" fmla="*/ 133 h 273"/>
                <a:gd name="T50" fmla="*/ 492 w 577"/>
                <a:gd name="T51" fmla="*/ 153 h 273"/>
                <a:gd name="T52" fmla="*/ 467 w 577"/>
                <a:gd name="T53" fmla="*/ 171 h 273"/>
                <a:gd name="T54" fmla="*/ 445 w 577"/>
                <a:gd name="T55" fmla="*/ 171 h 273"/>
                <a:gd name="T56" fmla="*/ 445 w 577"/>
                <a:gd name="T57" fmla="*/ 185 h 273"/>
                <a:gd name="T58" fmla="*/ 428 w 577"/>
                <a:gd name="T59" fmla="*/ 185 h 273"/>
                <a:gd name="T60" fmla="*/ 420 w 577"/>
                <a:gd name="T61" fmla="*/ 213 h 273"/>
                <a:gd name="T62" fmla="*/ 407 w 577"/>
                <a:gd name="T63" fmla="*/ 245 h 273"/>
                <a:gd name="T64" fmla="*/ 390 w 577"/>
                <a:gd name="T65" fmla="*/ 245 h 273"/>
                <a:gd name="T66" fmla="*/ 373 w 577"/>
                <a:gd name="T67" fmla="*/ 245 h 273"/>
                <a:gd name="T68" fmla="*/ 373 w 577"/>
                <a:gd name="T69" fmla="*/ 213 h 273"/>
                <a:gd name="T70" fmla="*/ 352 w 577"/>
                <a:gd name="T71" fmla="*/ 203 h 273"/>
                <a:gd name="T72" fmla="*/ 352 w 577"/>
                <a:gd name="T73" fmla="*/ 193 h 273"/>
                <a:gd name="T74" fmla="*/ 343 w 577"/>
                <a:gd name="T75" fmla="*/ 253 h 273"/>
                <a:gd name="T76" fmla="*/ 318 w 577"/>
                <a:gd name="T77" fmla="*/ 245 h 273"/>
                <a:gd name="T78" fmla="*/ 296 w 577"/>
                <a:gd name="T79" fmla="*/ 185 h 273"/>
                <a:gd name="T80" fmla="*/ 280 w 577"/>
                <a:gd name="T81" fmla="*/ 203 h 273"/>
                <a:gd name="T82" fmla="*/ 241 w 577"/>
                <a:gd name="T83" fmla="*/ 221 h 273"/>
                <a:gd name="T84" fmla="*/ 280 w 577"/>
                <a:gd name="T85" fmla="*/ 213 h 273"/>
                <a:gd name="T86" fmla="*/ 288 w 577"/>
                <a:gd name="T87" fmla="*/ 235 h 273"/>
                <a:gd name="T88" fmla="*/ 296 w 577"/>
                <a:gd name="T89" fmla="*/ 245 h 273"/>
                <a:gd name="T90" fmla="*/ 148 w 577"/>
                <a:gd name="T91" fmla="*/ 245 h 273"/>
                <a:gd name="T92" fmla="*/ 94 w 577"/>
                <a:gd name="T93" fmla="*/ 263 h 273"/>
                <a:gd name="T94" fmla="*/ 76 w 577"/>
                <a:gd name="T95" fmla="*/ 263 h 273"/>
                <a:gd name="T96" fmla="*/ 39 w 577"/>
                <a:gd name="T97" fmla="*/ 245 h 273"/>
                <a:gd name="T98" fmla="*/ 0 w 577"/>
                <a:gd name="T99" fmla="*/ 203 h 273"/>
                <a:gd name="T100" fmla="*/ 47 w 577"/>
                <a:gd name="T101" fmla="*/ 185 h 273"/>
                <a:gd name="T102" fmla="*/ 259 w 577"/>
                <a:gd name="T103" fmla="*/ 161 h 273"/>
                <a:gd name="T104" fmla="*/ 318 w 577"/>
                <a:gd name="T105" fmla="*/ 111 h 273"/>
                <a:gd name="T106" fmla="*/ 296 w 577"/>
                <a:gd name="T107" fmla="*/ 8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77" h="273">
                  <a:moveTo>
                    <a:pt x="296" y="83"/>
                  </a:moveTo>
                  <a:lnTo>
                    <a:pt x="318" y="60"/>
                  </a:lnTo>
                  <a:lnTo>
                    <a:pt x="335" y="60"/>
                  </a:lnTo>
                  <a:lnTo>
                    <a:pt x="365" y="60"/>
                  </a:lnTo>
                  <a:lnTo>
                    <a:pt x="352" y="83"/>
                  </a:lnTo>
                  <a:lnTo>
                    <a:pt x="390" y="101"/>
                  </a:lnTo>
                  <a:lnTo>
                    <a:pt x="373" y="111"/>
                  </a:lnTo>
                  <a:lnTo>
                    <a:pt x="390" y="111"/>
                  </a:lnTo>
                  <a:lnTo>
                    <a:pt x="407" y="133"/>
                  </a:lnTo>
                  <a:lnTo>
                    <a:pt x="390" y="101"/>
                  </a:lnTo>
                  <a:lnTo>
                    <a:pt x="398" y="101"/>
                  </a:lnTo>
                  <a:lnTo>
                    <a:pt x="373" y="83"/>
                  </a:lnTo>
                  <a:lnTo>
                    <a:pt x="373" y="60"/>
                  </a:lnTo>
                  <a:lnTo>
                    <a:pt x="382" y="51"/>
                  </a:lnTo>
                  <a:lnTo>
                    <a:pt x="407" y="51"/>
                  </a:lnTo>
                  <a:lnTo>
                    <a:pt x="407" y="60"/>
                  </a:lnTo>
                  <a:lnTo>
                    <a:pt x="428" y="60"/>
                  </a:lnTo>
                  <a:lnTo>
                    <a:pt x="420" y="51"/>
                  </a:lnTo>
                  <a:lnTo>
                    <a:pt x="428" y="41"/>
                  </a:lnTo>
                  <a:lnTo>
                    <a:pt x="428" y="23"/>
                  </a:lnTo>
                  <a:lnTo>
                    <a:pt x="445" y="41"/>
                  </a:lnTo>
                  <a:lnTo>
                    <a:pt x="445" y="23"/>
                  </a:lnTo>
                  <a:lnTo>
                    <a:pt x="428" y="9"/>
                  </a:lnTo>
                  <a:lnTo>
                    <a:pt x="445" y="0"/>
                  </a:lnTo>
                  <a:lnTo>
                    <a:pt x="467" y="33"/>
                  </a:lnTo>
                  <a:lnTo>
                    <a:pt x="454" y="41"/>
                  </a:lnTo>
                  <a:lnTo>
                    <a:pt x="467" y="73"/>
                  </a:lnTo>
                  <a:lnTo>
                    <a:pt x="454" y="83"/>
                  </a:lnTo>
                  <a:lnTo>
                    <a:pt x="437" y="83"/>
                  </a:lnTo>
                  <a:lnTo>
                    <a:pt x="454" y="111"/>
                  </a:lnTo>
                  <a:lnTo>
                    <a:pt x="454" y="93"/>
                  </a:lnTo>
                  <a:lnTo>
                    <a:pt x="467" y="93"/>
                  </a:lnTo>
                  <a:lnTo>
                    <a:pt x="475" y="83"/>
                  </a:lnTo>
                  <a:lnTo>
                    <a:pt x="475" y="101"/>
                  </a:lnTo>
                  <a:lnTo>
                    <a:pt x="492" y="101"/>
                  </a:lnTo>
                  <a:lnTo>
                    <a:pt x="492" y="60"/>
                  </a:lnTo>
                  <a:lnTo>
                    <a:pt x="539" y="83"/>
                  </a:lnTo>
                  <a:lnTo>
                    <a:pt x="500" y="41"/>
                  </a:lnTo>
                  <a:lnTo>
                    <a:pt x="530" y="51"/>
                  </a:lnTo>
                  <a:lnTo>
                    <a:pt x="522" y="33"/>
                  </a:lnTo>
                  <a:lnTo>
                    <a:pt x="577" y="51"/>
                  </a:lnTo>
                  <a:lnTo>
                    <a:pt x="569" y="73"/>
                  </a:lnTo>
                  <a:lnTo>
                    <a:pt x="539" y="41"/>
                  </a:lnTo>
                  <a:lnTo>
                    <a:pt x="560" y="83"/>
                  </a:lnTo>
                  <a:lnTo>
                    <a:pt x="547" y="83"/>
                  </a:lnTo>
                  <a:lnTo>
                    <a:pt x="539" y="101"/>
                  </a:lnTo>
                  <a:lnTo>
                    <a:pt x="522" y="101"/>
                  </a:lnTo>
                  <a:lnTo>
                    <a:pt x="522" y="111"/>
                  </a:lnTo>
                  <a:lnTo>
                    <a:pt x="539" y="111"/>
                  </a:lnTo>
                  <a:lnTo>
                    <a:pt x="522" y="133"/>
                  </a:lnTo>
                  <a:lnTo>
                    <a:pt x="492" y="143"/>
                  </a:lnTo>
                  <a:lnTo>
                    <a:pt x="492" y="153"/>
                  </a:lnTo>
                  <a:lnTo>
                    <a:pt x="484" y="125"/>
                  </a:lnTo>
                  <a:lnTo>
                    <a:pt x="467" y="171"/>
                  </a:lnTo>
                  <a:lnTo>
                    <a:pt x="467" y="161"/>
                  </a:lnTo>
                  <a:lnTo>
                    <a:pt x="445" y="171"/>
                  </a:lnTo>
                  <a:lnTo>
                    <a:pt x="437" y="161"/>
                  </a:lnTo>
                  <a:lnTo>
                    <a:pt x="445" y="185"/>
                  </a:lnTo>
                  <a:lnTo>
                    <a:pt x="428" y="213"/>
                  </a:lnTo>
                  <a:lnTo>
                    <a:pt x="428" y="185"/>
                  </a:lnTo>
                  <a:lnTo>
                    <a:pt x="407" y="193"/>
                  </a:lnTo>
                  <a:lnTo>
                    <a:pt x="420" y="213"/>
                  </a:lnTo>
                  <a:lnTo>
                    <a:pt x="398" y="221"/>
                  </a:lnTo>
                  <a:lnTo>
                    <a:pt x="407" y="245"/>
                  </a:lnTo>
                  <a:lnTo>
                    <a:pt x="398" y="235"/>
                  </a:lnTo>
                  <a:lnTo>
                    <a:pt x="390" y="245"/>
                  </a:lnTo>
                  <a:lnTo>
                    <a:pt x="390" y="235"/>
                  </a:lnTo>
                  <a:lnTo>
                    <a:pt x="373" y="245"/>
                  </a:lnTo>
                  <a:lnTo>
                    <a:pt x="365" y="221"/>
                  </a:lnTo>
                  <a:lnTo>
                    <a:pt x="373" y="213"/>
                  </a:lnTo>
                  <a:lnTo>
                    <a:pt x="373" y="193"/>
                  </a:lnTo>
                  <a:lnTo>
                    <a:pt x="352" y="203"/>
                  </a:lnTo>
                  <a:lnTo>
                    <a:pt x="335" y="171"/>
                  </a:lnTo>
                  <a:lnTo>
                    <a:pt x="352" y="193"/>
                  </a:lnTo>
                  <a:lnTo>
                    <a:pt x="335" y="245"/>
                  </a:lnTo>
                  <a:lnTo>
                    <a:pt x="343" y="253"/>
                  </a:lnTo>
                  <a:lnTo>
                    <a:pt x="296" y="245"/>
                  </a:lnTo>
                  <a:lnTo>
                    <a:pt x="318" y="245"/>
                  </a:lnTo>
                  <a:lnTo>
                    <a:pt x="318" y="221"/>
                  </a:lnTo>
                  <a:lnTo>
                    <a:pt x="296" y="185"/>
                  </a:lnTo>
                  <a:lnTo>
                    <a:pt x="296" y="203"/>
                  </a:lnTo>
                  <a:lnTo>
                    <a:pt x="280" y="203"/>
                  </a:lnTo>
                  <a:lnTo>
                    <a:pt x="280" y="193"/>
                  </a:lnTo>
                  <a:lnTo>
                    <a:pt x="241" y="221"/>
                  </a:lnTo>
                  <a:lnTo>
                    <a:pt x="259" y="221"/>
                  </a:lnTo>
                  <a:lnTo>
                    <a:pt x="280" y="213"/>
                  </a:lnTo>
                  <a:lnTo>
                    <a:pt x="288" y="221"/>
                  </a:lnTo>
                  <a:lnTo>
                    <a:pt x="288" y="235"/>
                  </a:lnTo>
                  <a:lnTo>
                    <a:pt x="280" y="235"/>
                  </a:lnTo>
                  <a:lnTo>
                    <a:pt x="296" y="245"/>
                  </a:lnTo>
                  <a:lnTo>
                    <a:pt x="166" y="235"/>
                  </a:lnTo>
                  <a:lnTo>
                    <a:pt x="148" y="245"/>
                  </a:lnTo>
                  <a:lnTo>
                    <a:pt x="131" y="245"/>
                  </a:lnTo>
                  <a:lnTo>
                    <a:pt x="94" y="263"/>
                  </a:lnTo>
                  <a:lnTo>
                    <a:pt x="94" y="253"/>
                  </a:lnTo>
                  <a:lnTo>
                    <a:pt x="76" y="263"/>
                  </a:lnTo>
                  <a:lnTo>
                    <a:pt x="39" y="273"/>
                  </a:lnTo>
                  <a:lnTo>
                    <a:pt x="39" y="245"/>
                  </a:lnTo>
                  <a:lnTo>
                    <a:pt x="17" y="221"/>
                  </a:lnTo>
                  <a:lnTo>
                    <a:pt x="0" y="203"/>
                  </a:lnTo>
                  <a:lnTo>
                    <a:pt x="0" y="193"/>
                  </a:lnTo>
                  <a:lnTo>
                    <a:pt x="47" y="185"/>
                  </a:lnTo>
                  <a:lnTo>
                    <a:pt x="76" y="161"/>
                  </a:lnTo>
                  <a:lnTo>
                    <a:pt x="259" y="161"/>
                  </a:lnTo>
                  <a:lnTo>
                    <a:pt x="335" y="125"/>
                  </a:lnTo>
                  <a:lnTo>
                    <a:pt x="318" y="111"/>
                  </a:lnTo>
                  <a:lnTo>
                    <a:pt x="318" y="101"/>
                  </a:lnTo>
                  <a:lnTo>
                    <a:pt x="296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77" name="Freeform 151">
              <a:extLst>
                <a:ext uri="{FF2B5EF4-FFF2-40B4-BE49-F238E27FC236}">
                  <a16:creationId xmlns:a16="http://schemas.microsoft.com/office/drawing/2014/main" id="{094ACD53-D313-9FEA-A020-06BCCFE5A0AB}"/>
                </a:ext>
              </a:extLst>
            </p:cNvPr>
            <p:cNvSpPr/>
            <p:nvPr/>
          </p:nvSpPr>
          <p:spPr bwMode="auto">
            <a:xfrm>
              <a:off x="10992141" y="4005603"/>
              <a:ext cx="615160" cy="603236"/>
            </a:xfrm>
            <a:custGeom>
              <a:avLst/>
              <a:gdLst>
                <a:gd name="T0" fmla="*/ 356 w 356"/>
                <a:gd name="T1" fmla="*/ 203 h 364"/>
                <a:gd name="T2" fmla="*/ 336 w 356"/>
                <a:gd name="T3" fmla="*/ 213 h 364"/>
                <a:gd name="T4" fmla="*/ 310 w 356"/>
                <a:gd name="T5" fmla="*/ 203 h 364"/>
                <a:gd name="T6" fmla="*/ 326 w 356"/>
                <a:gd name="T7" fmla="*/ 226 h 364"/>
                <a:gd name="T8" fmla="*/ 301 w 356"/>
                <a:gd name="T9" fmla="*/ 245 h 364"/>
                <a:gd name="T10" fmla="*/ 226 w 356"/>
                <a:gd name="T11" fmla="*/ 304 h 364"/>
                <a:gd name="T12" fmla="*/ 208 w 356"/>
                <a:gd name="T13" fmla="*/ 286 h 364"/>
                <a:gd name="T14" fmla="*/ 187 w 356"/>
                <a:gd name="T15" fmla="*/ 276 h 364"/>
                <a:gd name="T16" fmla="*/ 179 w 356"/>
                <a:gd name="T17" fmla="*/ 263 h 364"/>
                <a:gd name="T18" fmla="*/ 170 w 356"/>
                <a:gd name="T19" fmla="*/ 276 h 364"/>
                <a:gd name="T20" fmla="*/ 216 w 356"/>
                <a:gd name="T21" fmla="*/ 245 h 364"/>
                <a:gd name="T22" fmla="*/ 226 w 356"/>
                <a:gd name="T23" fmla="*/ 245 h 364"/>
                <a:gd name="T24" fmla="*/ 187 w 356"/>
                <a:gd name="T25" fmla="*/ 213 h 364"/>
                <a:gd name="T26" fmla="*/ 208 w 356"/>
                <a:gd name="T27" fmla="*/ 203 h 364"/>
                <a:gd name="T28" fmla="*/ 199 w 356"/>
                <a:gd name="T29" fmla="*/ 203 h 364"/>
                <a:gd name="T30" fmla="*/ 179 w 356"/>
                <a:gd name="T31" fmla="*/ 193 h 364"/>
                <a:gd name="T32" fmla="*/ 208 w 356"/>
                <a:gd name="T33" fmla="*/ 175 h 364"/>
                <a:gd name="T34" fmla="*/ 170 w 356"/>
                <a:gd name="T35" fmla="*/ 185 h 364"/>
                <a:gd name="T36" fmla="*/ 161 w 356"/>
                <a:gd name="T37" fmla="*/ 175 h 364"/>
                <a:gd name="T38" fmla="*/ 161 w 356"/>
                <a:gd name="T39" fmla="*/ 203 h 364"/>
                <a:gd name="T40" fmla="*/ 170 w 356"/>
                <a:gd name="T41" fmla="*/ 193 h 364"/>
                <a:gd name="T42" fmla="*/ 187 w 356"/>
                <a:gd name="T43" fmla="*/ 235 h 364"/>
                <a:gd name="T44" fmla="*/ 179 w 356"/>
                <a:gd name="T45" fmla="*/ 253 h 364"/>
                <a:gd name="T46" fmla="*/ 152 w 356"/>
                <a:gd name="T47" fmla="*/ 245 h 364"/>
                <a:gd name="T48" fmla="*/ 140 w 356"/>
                <a:gd name="T49" fmla="*/ 253 h 364"/>
                <a:gd name="T50" fmla="*/ 161 w 356"/>
                <a:gd name="T51" fmla="*/ 286 h 364"/>
                <a:gd name="T52" fmla="*/ 179 w 356"/>
                <a:gd name="T53" fmla="*/ 286 h 364"/>
                <a:gd name="T54" fmla="*/ 208 w 356"/>
                <a:gd name="T55" fmla="*/ 295 h 364"/>
                <a:gd name="T56" fmla="*/ 187 w 356"/>
                <a:gd name="T57" fmla="*/ 304 h 364"/>
                <a:gd name="T58" fmla="*/ 179 w 356"/>
                <a:gd name="T59" fmla="*/ 304 h 364"/>
                <a:gd name="T60" fmla="*/ 199 w 356"/>
                <a:gd name="T61" fmla="*/ 313 h 364"/>
                <a:gd name="T62" fmla="*/ 132 w 356"/>
                <a:gd name="T63" fmla="*/ 336 h 364"/>
                <a:gd name="T64" fmla="*/ 94 w 356"/>
                <a:gd name="T65" fmla="*/ 364 h 364"/>
                <a:gd name="T66" fmla="*/ 68 w 356"/>
                <a:gd name="T67" fmla="*/ 346 h 364"/>
                <a:gd name="T68" fmla="*/ 0 w 356"/>
                <a:gd name="T69" fmla="*/ 185 h 364"/>
                <a:gd name="T70" fmla="*/ 22 w 356"/>
                <a:gd name="T71" fmla="*/ 41 h 364"/>
                <a:gd name="T72" fmla="*/ 0 w 356"/>
                <a:gd name="T73" fmla="*/ 13 h 364"/>
                <a:gd name="T74" fmla="*/ 22 w 356"/>
                <a:gd name="T75" fmla="*/ 0 h 364"/>
                <a:gd name="T76" fmla="*/ 115 w 356"/>
                <a:gd name="T77" fmla="*/ 23 h 364"/>
                <a:gd name="T78" fmla="*/ 199 w 356"/>
                <a:gd name="T79" fmla="*/ 51 h 364"/>
                <a:gd name="T80" fmla="*/ 226 w 356"/>
                <a:gd name="T81" fmla="*/ 41 h 364"/>
                <a:gd name="T82" fmla="*/ 254 w 356"/>
                <a:gd name="T83" fmla="*/ 41 h 364"/>
                <a:gd name="T84" fmla="*/ 301 w 356"/>
                <a:gd name="T85" fmla="*/ 101 h 364"/>
                <a:gd name="T86" fmla="*/ 318 w 356"/>
                <a:gd name="T87" fmla="*/ 101 h 364"/>
                <a:gd name="T88" fmla="*/ 301 w 356"/>
                <a:gd name="T89" fmla="*/ 125 h 364"/>
                <a:gd name="T90" fmla="*/ 318 w 356"/>
                <a:gd name="T91" fmla="*/ 143 h 364"/>
                <a:gd name="T92" fmla="*/ 336 w 356"/>
                <a:gd name="T93" fmla="*/ 161 h 364"/>
                <a:gd name="T94" fmla="*/ 356 w 356"/>
                <a:gd name="T95" fmla="*/ 203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56" h="364">
                  <a:moveTo>
                    <a:pt x="356" y="203"/>
                  </a:moveTo>
                  <a:lnTo>
                    <a:pt x="336" y="213"/>
                  </a:lnTo>
                  <a:lnTo>
                    <a:pt x="310" y="203"/>
                  </a:lnTo>
                  <a:lnTo>
                    <a:pt x="326" y="226"/>
                  </a:lnTo>
                  <a:lnTo>
                    <a:pt x="301" y="245"/>
                  </a:lnTo>
                  <a:lnTo>
                    <a:pt x="226" y="304"/>
                  </a:lnTo>
                  <a:lnTo>
                    <a:pt x="208" y="286"/>
                  </a:lnTo>
                  <a:lnTo>
                    <a:pt x="187" y="276"/>
                  </a:lnTo>
                  <a:lnTo>
                    <a:pt x="179" y="263"/>
                  </a:lnTo>
                  <a:lnTo>
                    <a:pt x="170" y="276"/>
                  </a:lnTo>
                  <a:lnTo>
                    <a:pt x="216" y="245"/>
                  </a:lnTo>
                  <a:lnTo>
                    <a:pt x="226" y="245"/>
                  </a:lnTo>
                  <a:lnTo>
                    <a:pt x="187" y="213"/>
                  </a:lnTo>
                  <a:lnTo>
                    <a:pt x="208" y="203"/>
                  </a:lnTo>
                  <a:lnTo>
                    <a:pt x="199" y="203"/>
                  </a:lnTo>
                  <a:lnTo>
                    <a:pt x="179" y="193"/>
                  </a:lnTo>
                  <a:lnTo>
                    <a:pt x="208" y="175"/>
                  </a:lnTo>
                  <a:lnTo>
                    <a:pt x="170" y="185"/>
                  </a:lnTo>
                  <a:lnTo>
                    <a:pt x="161" y="175"/>
                  </a:lnTo>
                  <a:lnTo>
                    <a:pt x="161" y="203"/>
                  </a:lnTo>
                  <a:lnTo>
                    <a:pt x="170" y="193"/>
                  </a:lnTo>
                  <a:lnTo>
                    <a:pt x="187" y="235"/>
                  </a:lnTo>
                  <a:lnTo>
                    <a:pt x="179" y="253"/>
                  </a:lnTo>
                  <a:lnTo>
                    <a:pt x="152" y="245"/>
                  </a:lnTo>
                  <a:lnTo>
                    <a:pt x="140" y="253"/>
                  </a:lnTo>
                  <a:lnTo>
                    <a:pt x="161" y="286"/>
                  </a:lnTo>
                  <a:lnTo>
                    <a:pt x="179" y="286"/>
                  </a:lnTo>
                  <a:lnTo>
                    <a:pt x="208" y="295"/>
                  </a:lnTo>
                  <a:lnTo>
                    <a:pt x="187" y="304"/>
                  </a:lnTo>
                  <a:lnTo>
                    <a:pt x="179" y="304"/>
                  </a:lnTo>
                  <a:lnTo>
                    <a:pt x="199" y="313"/>
                  </a:lnTo>
                  <a:lnTo>
                    <a:pt x="132" y="336"/>
                  </a:lnTo>
                  <a:lnTo>
                    <a:pt x="94" y="364"/>
                  </a:lnTo>
                  <a:lnTo>
                    <a:pt x="68" y="346"/>
                  </a:lnTo>
                  <a:lnTo>
                    <a:pt x="0" y="185"/>
                  </a:lnTo>
                  <a:lnTo>
                    <a:pt x="22" y="41"/>
                  </a:lnTo>
                  <a:lnTo>
                    <a:pt x="0" y="13"/>
                  </a:lnTo>
                  <a:lnTo>
                    <a:pt x="22" y="0"/>
                  </a:lnTo>
                  <a:lnTo>
                    <a:pt x="115" y="23"/>
                  </a:lnTo>
                  <a:lnTo>
                    <a:pt x="199" y="51"/>
                  </a:lnTo>
                  <a:lnTo>
                    <a:pt x="226" y="41"/>
                  </a:lnTo>
                  <a:lnTo>
                    <a:pt x="254" y="41"/>
                  </a:lnTo>
                  <a:lnTo>
                    <a:pt x="301" y="101"/>
                  </a:lnTo>
                  <a:lnTo>
                    <a:pt x="318" y="101"/>
                  </a:lnTo>
                  <a:lnTo>
                    <a:pt x="301" y="125"/>
                  </a:lnTo>
                  <a:lnTo>
                    <a:pt x="318" y="143"/>
                  </a:lnTo>
                  <a:lnTo>
                    <a:pt x="336" y="161"/>
                  </a:lnTo>
                  <a:lnTo>
                    <a:pt x="356" y="203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78" name="Freeform 152">
              <a:extLst>
                <a:ext uri="{FF2B5EF4-FFF2-40B4-BE49-F238E27FC236}">
                  <a16:creationId xmlns:a16="http://schemas.microsoft.com/office/drawing/2014/main" id="{D3D57143-1BAA-DAA8-4EDD-E028029E3DF4}"/>
                </a:ext>
              </a:extLst>
            </p:cNvPr>
            <p:cNvSpPr/>
            <p:nvPr/>
          </p:nvSpPr>
          <p:spPr bwMode="auto">
            <a:xfrm>
              <a:off x="11539910" y="3902856"/>
              <a:ext cx="997040" cy="450770"/>
            </a:xfrm>
            <a:custGeom>
              <a:avLst/>
              <a:gdLst>
                <a:gd name="T0" fmla="*/ 318 w 577"/>
                <a:gd name="T1" fmla="*/ 60 h 272"/>
                <a:gd name="T2" fmla="*/ 364 w 577"/>
                <a:gd name="T3" fmla="*/ 60 h 272"/>
                <a:gd name="T4" fmla="*/ 390 w 577"/>
                <a:gd name="T5" fmla="*/ 101 h 272"/>
                <a:gd name="T6" fmla="*/ 390 w 577"/>
                <a:gd name="T7" fmla="*/ 110 h 272"/>
                <a:gd name="T8" fmla="*/ 390 w 577"/>
                <a:gd name="T9" fmla="*/ 101 h 272"/>
                <a:gd name="T10" fmla="*/ 373 w 577"/>
                <a:gd name="T11" fmla="*/ 83 h 272"/>
                <a:gd name="T12" fmla="*/ 381 w 577"/>
                <a:gd name="T13" fmla="*/ 50 h 272"/>
                <a:gd name="T14" fmla="*/ 406 w 577"/>
                <a:gd name="T15" fmla="*/ 60 h 272"/>
                <a:gd name="T16" fmla="*/ 420 w 577"/>
                <a:gd name="T17" fmla="*/ 50 h 272"/>
                <a:gd name="T18" fmla="*/ 428 w 577"/>
                <a:gd name="T19" fmla="*/ 23 h 272"/>
                <a:gd name="T20" fmla="*/ 445 w 577"/>
                <a:gd name="T21" fmla="*/ 23 h 272"/>
                <a:gd name="T22" fmla="*/ 445 w 577"/>
                <a:gd name="T23" fmla="*/ 0 h 272"/>
                <a:gd name="T24" fmla="*/ 453 w 577"/>
                <a:gd name="T25" fmla="*/ 41 h 272"/>
                <a:gd name="T26" fmla="*/ 453 w 577"/>
                <a:gd name="T27" fmla="*/ 83 h 272"/>
                <a:gd name="T28" fmla="*/ 453 w 577"/>
                <a:gd name="T29" fmla="*/ 110 h 272"/>
                <a:gd name="T30" fmla="*/ 466 w 577"/>
                <a:gd name="T31" fmla="*/ 92 h 272"/>
                <a:gd name="T32" fmla="*/ 475 w 577"/>
                <a:gd name="T33" fmla="*/ 101 h 272"/>
                <a:gd name="T34" fmla="*/ 492 w 577"/>
                <a:gd name="T35" fmla="*/ 60 h 272"/>
                <a:gd name="T36" fmla="*/ 500 w 577"/>
                <a:gd name="T37" fmla="*/ 41 h 272"/>
                <a:gd name="T38" fmla="*/ 522 w 577"/>
                <a:gd name="T39" fmla="*/ 32 h 272"/>
                <a:gd name="T40" fmla="*/ 568 w 577"/>
                <a:gd name="T41" fmla="*/ 73 h 272"/>
                <a:gd name="T42" fmla="*/ 560 w 577"/>
                <a:gd name="T43" fmla="*/ 83 h 272"/>
                <a:gd name="T44" fmla="*/ 538 w 577"/>
                <a:gd name="T45" fmla="*/ 101 h 272"/>
                <a:gd name="T46" fmla="*/ 522 w 577"/>
                <a:gd name="T47" fmla="*/ 110 h 272"/>
                <a:gd name="T48" fmla="*/ 522 w 577"/>
                <a:gd name="T49" fmla="*/ 133 h 272"/>
                <a:gd name="T50" fmla="*/ 492 w 577"/>
                <a:gd name="T51" fmla="*/ 152 h 272"/>
                <a:gd name="T52" fmla="*/ 466 w 577"/>
                <a:gd name="T53" fmla="*/ 170 h 272"/>
                <a:gd name="T54" fmla="*/ 445 w 577"/>
                <a:gd name="T55" fmla="*/ 170 h 272"/>
                <a:gd name="T56" fmla="*/ 445 w 577"/>
                <a:gd name="T57" fmla="*/ 185 h 272"/>
                <a:gd name="T58" fmla="*/ 428 w 577"/>
                <a:gd name="T59" fmla="*/ 185 h 272"/>
                <a:gd name="T60" fmla="*/ 420 w 577"/>
                <a:gd name="T61" fmla="*/ 212 h 272"/>
                <a:gd name="T62" fmla="*/ 406 w 577"/>
                <a:gd name="T63" fmla="*/ 245 h 272"/>
                <a:gd name="T64" fmla="*/ 390 w 577"/>
                <a:gd name="T65" fmla="*/ 245 h 272"/>
                <a:gd name="T66" fmla="*/ 373 w 577"/>
                <a:gd name="T67" fmla="*/ 245 h 272"/>
                <a:gd name="T68" fmla="*/ 373 w 577"/>
                <a:gd name="T69" fmla="*/ 212 h 272"/>
                <a:gd name="T70" fmla="*/ 351 w 577"/>
                <a:gd name="T71" fmla="*/ 203 h 272"/>
                <a:gd name="T72" fmla="*/ 351 w 577"/>
                <a:gd name="T73" fmla="*/ 193 h 272"/>
                <a:gd name="T74" fmla="*/ 343 w 577"/>
                <a:gd name="T75" fmla="*/ 253 h 272"/>
                <a:gd name="T76" fmla="*/ 318 w 577"/>
                <a:gd name="T77" fmla="*/ 245 h 272"/>
                <a:gd name="T78" fmla="*/ 296 w 577"/>
                <a:gd name="T79" fmla="*/ 185 h 272"/>
                <a:gd name="T80" fmla="*/ 279 w 577"/>
                <a:gd name="T81" fmla="*/ 203 h 272"/>
                <a:gd name="T82" fmla="*/ 241 w 577"/>
                <a:gd name="T83" fmla="*/ 221 h 272"/>
                <a:gd name="T84" fmla="*/ 279 w 577"/>
                <a:gd name="T85" fmla="*/ 212 h 272"/>
                <a:gd name="T86" fmla="*/ 288 w 577"/>
                <a:gd name="T87" fmla="*/ 235 h 272"/>
                <a:gd name="T88" fmla="*/ 296 w 577"/>
                <a:gd name="T89" fmla="*/ 245 h 272"/>
                <a:gd name="T90" fmla="*/ 147 w 577"/>
                <a:gd name="T91" fmla="*/ 245 h 272"/>
                <a:gd name="T92" fmla="*/ 93 w 577"/>
                <a:gd name="T93" fmla="*/ 263 h 272"/>
                <a:gd name="T94" fmla="*/ 75 w 577"/>
                <a:gd name="T95" fmla="*/ 263 h 272"/>
                <a:gd name="T96" fmla="*/ 38 w 577"/>
                <a:gd name="T97" fmla="*/ 245 h 272"/>
                <a:gd name="T98" fmla="*/ 0 w 577"/>
                <a:gd name="T99" fmla="*/ 203 h 272"/>
                <a:gd name="T100" fmla="*/ 47 w 577"/>
                <a:gd name="T101" fmla="*/ 185 h 272"/>
                <a:gd name="T102" fmla="*/ 259 w 577"/>
                <a:gd name="T103" fmla="*/ 161 h 272"/>
                <a:gd name="T104" fmla="*/ 318 w 577"/>
                <a:gd name="T105" fmla="*/ 110 h 272"/>
                <a:gd name="T106" fmla="*/ 296 w 577"/>
                <a:gd name="T107" fmla="*/ 83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77" h="272">
                  <a:moveTo>
                    <a:pt x="296" y="83"/>
                  </a:moveTo>
                  <a:lnTo>
                    <a:pt x="318" y="60"/>
                  </a:lnTo>
                  <a:lnTo>
                    <a:pt x="334" y="60"/>
                  </a:lnTo>
                  <a:lnTo>
                    <a:pt x="364" y="60"/>
                  </a:lnTo>
                  <a:lnTo>
                    <a:pt x="351" y="83"/>
                  </a:lnTo>
                  <a:lnTo>
                    <a:pt x="390" y="101"/>
                  </a:lnTo>
                  <a:lnTo>
                    <a:pt x="373" y="110"/>
                  </a:lnTo>
                  <a:lnTo>
                    <a:pt x="390" y="110"/>
                  </a:lnTo>
                  <a:lnTo>
                    <a:pt x="406" y="133"/>
                  </a:lnTo>
                  <a:lnTo>
                    <a:pt x="390" y="101"/>
                  </a:lnTo>
                  <a:lnTo>
                    <a:pt x="398" y="101"/>
                  </a:lnTo>
                  <a:lnTo>
                    <a:pt x="373" y="83"/>
                  </a:lnTo>
                  <a:lnTo>
                    <a:pt x="373" y="60"/>
                  </a:lnTo>
                  <a:lnTo>
                    <a:pt x="381" y="50"/>
                  </a:lnTo>
                  <a:lnTo>
                    <a:pt x="406" y="50"/>
                  </a:lnTo>
                  <a:lnTo>
                    <a:pt x="406" y="60"/>
                  </a:lnTo>
                  <a:lnTo>
                    <a:pt x="428" y="60"/>
                  </a:lnTo>
                  <a:lnTo>
                    <a:pt x="420" y="50"/>
                  </a:lnTo>
                  <a:lnTo>
                    <a:pt x="428" y="41"/>
                  </a:lnTo>
                  <a:lnTo>
                    <a:pt x="428" y="23"/>
                  </a:lnTo>
                  <a:lnTo>
                    <a:pt x="445" y="41"/>
                  </a:lnTo>
                  <a:lnTo>
                    <a:pt x="445" y="23"/>
                  </a:lnTo>
                  <a:lnTo>
                    <a:pt x="428" y="8"/>
                  </a:lnTo>
                  <a:lnTo>
                    <a:pt x="445" y="0"/>
                  </a:lnTo>
                  <a:lnTo>
                    <a:pt x="466" y="32"/>
                  </a:lnTo>
                  <a:lnTo>
                    <a:pt x="453" y="41"/>
                  </a:lnTo>
                  <a:lnTo>
                    <a:pt x="466" y="73"/>
                  </a:lnTo>
                  <a:lnTo>
                    <a:pt x="453" y="83"/>
                  </a:lnTo>
                  <a:lnTo>
                    <a:pt x="436" y="83"/>
                  </a:lnTo>
                  <a:lnTo>
                    <a:pt x="453" y="110"/>
                  </a:lnTo>
                  <a:lnTo>
                    <a:pt x="453" y="92"/>
                  </a:lnTo>
                  <a:lnTo>
                    <a:pt x="466" y="92"/>
                  </a:lnTo>
                  <a:lnTo>
                    <a:pt x="475" y="83"/>
                  </a:lnTo>
                  <a:lnTo>
                    <a:pt x="475" y="101"/>
                  </a:lnTo>
                  <a:lnTo>
                    <a:pt x="492" y="101"/>
                  </a:lnTo>
                  <a:lnTo>
                    <a:pt x="492" y="60"/>
                  </a:lnTo>
                  <a:lnTo>
                    <a:pt x="538" y="83"/>
                  </a:lnTo>
                  <a:lnTo>
                    <a:pt x="500" y="41"/>
                  </a:lnTo>
                  <a:lnTo>
                    <a:pt x="530" y="50"/>
                  </a:lnTo>
                  <a:lnTo>
                    <a:pt x="522" y="32"/>
                  </a:lnTo>
                  <a:lnTo>
                    <a:pt x="577" y="50"/>
                  </a:lnTo>
                  <a:lnTo>
                    <a:pt x="568" y="73"/>
                  </a:lnTo>
                  <a:lnTo>
                    <a:pt x="538" y="41"/>
                  </a:lnTo>
                  <a:lnTo>
                    <a:pt x="560" y="83"/>
                  </a:lnTo>
                  <a:lnTo>
                    <a:pt x="547" y="83"/>
                  </a:lnTo>
                  <a:lnTo>
                    <a:pt x="538" y="101"/>
                  </a:lnTo>
                  <a:lnTo>
                    <a:pt x="522" y="101"/>
                  </a:lnTo>
                  <a:lnTo>
                    <a:pt x="522" y="110"/>
                  </a:lnTo>
                  <a:lnTo>
                    <a:pt x="538" y="110"/>
                  </a:lnTo>
                  <a:lnTo>
                    <a:pt x="522" y="133"/>
                  </a:lnTo>
                  <a:lnTo>
                    <a:pt x="492" y="143"/>
                  </a:lnTo>
                  <a:lnTo>
                    <a:pt x="492" y="152"/>
                  </a:lnTo>
                  <a:lnTo>
                    <a:pt x="483" y="125"/>
                  </a:lnTo>
                  <a:lnTo>
                    <a:pt x="466" y="170"/>
                  </a:lnTo>
                  <a:lnTo>
                    <a:pt x="466" y="161"/>
                  </a:lnTo>
                  <a:lnTo>
                    <a:pt x="445" y="170"/>
                  </a:lnTo>
                  <a:lnTo>
                    <a:pt x="436" y="161"/>
                  </a:lnTo>
                  <a:lnTo>
                    <a:pt x="445" y="185"/>
                  </a:lnTo>
                  <a:lnTo>
                    <a:pt x="428" y="212"/>
                  </a:lnTo>
                  <a:lnTo>
                    <a:pt x="428" y="185"/>
                  </a:lnTo>
                  <a:lnTo>
                    <a:pt x="406" y="193"/>
                  </a:lnTo>
                  <a:lnTo>
                    <a:pt x="420" y="212"/>
                  </a:lnTo>
                  <a:lnTo>
                    <a:pt x="398" y="221"/>
                  </a:lnTo>
                  <a:lnTo>
                    <a:pt x="406" y="245"/>
                  </a:lnTo>
                  <a:lnTo>
                    <a:pt x="398" y="235"/>
                  </a:lnTo>
                  <a:lnTo>
                    <a:pt x="390" y="245"/>
                  </a:lnTo>
                  <a:lnTo>
                    <a:pt x="390" y="235"/>
                  </a:lnTo>
                  <a:lnTo>
                    <a:pt x="373" y="245"/>
                  </a:lnTo>
                  <a:lnTo>
                    <a:pt x="364" y="221"/>
                  </a:lnTo>
                  <a:lnTo>
                    <a:pt x="373" y="212"/>
                  </a:lnTo>
                  <a:lnTo>
                    <a:pt x="373" y="193"/>
                  </a:lnTo>
                  <a:lnTo>
                    <a:pt x="351" y="203"/>
                  </a:lnTo>
                  <a:lnTo>
                    <a:pt x="334" y="170"/>
                  </a:lnTo>
                  <a:lnTo>
                    <a:pt x="351" y="193"/>
                  </a:lnTo>
                  <a:lnTo>
                    <a:pt x="334" y="245"/>
                  </a:lnTo>
                  <a:lnTo>
                    <a:pt x="343" y="253"/>
                  </a:lnTo>
                  <a:lnTo>
                    <a:pt x="296" y="245"/>
                  </a:lnTo>
                  <a:lnTo>
                    <a:pt x="318" y="245"/>
                  </a:lnTo>
                  <a:lnTo>
                    <a:pt x="318" y="221"/>
                  </a:lnTo>
                  <a:lnTo>
                    <a:pt x="296" y="185"/>
                  </a:lnTo>
                  <a:lnTo>
                    <a:pt x="296" y="203"/>
                  </a:lnTo>
                  <a:lnTo>
                    <a:pt x="279" y="203"/>
                  </a:lnTo>
                  <a:lnTo>
                    <a:pt x="279" y="193"/>
                  </a:lnTo>
                  <a:lnTo>
                    <a:pt x="241" y="221"/>
                  </a:lnTo>
                  <a:lnTo>
                    <a:pt x="259" y="221"/>
                  </a:lnTo>
                  <a:lnTo>
                    <a:pt x="279" y="212"/>
                  </a:lnTo>
                  <a:lnTo>
                    <a:pt x="288" y="221"/>
                  </a:lnTo>
                  <a:lnTo>
                    <a:pt x="288" y="235"/>
                  </a:lnTo>
                  <a:lnTo>
                    <a:pt x="279" y="235"/>
                  </a:lnTo>
                  <a:lnTo>
                    <a:pt x="296" y="245"/>
                  </a:lnTo>
                  <a:lnTo>
                    <a:pt x="165" y="235"/>
                  </a:lnTo>
                  <a:lnTo>
                    <a:pt x="147" y="245"/>
                  </a:lnTo>
                  <a:lnTo>
                    <a:pt x="130" y="245"/>
                  </a:lnTo>
                  <a:lnTo>
                    <a:pt x="93" y="263"/>
                  </a:lnTo>
                  <a:lnTo>
                    <a:pt x="93" y="253"/>
                  </a:lnTo>
                  <a:lnTo>
                    <a:pt x="75" y="263"/>
                  </a:lnTo>
                  <a:lnTo>
                    <a:pt x="38" y="272"/>
                  </a:lnTo>
                  <a:lnTo>
                    <a:pt x="38" y="245"/>
                  </a:lnTo>
                  <a:lnTo>
                    <a:pt x="17" y="221"/>
                  </a:lnTo>
                  <a:lnTo>
                    <a:pt x="0" y="203"/>
                  </a:lnTo>
                  <a:lnTo>
                    <a:pt x="0" y="193"/>
                  </a:lnTo>
                  <a:lnTo>
                    <a:pt x="47" y="185"/>
                  </a:lnTo>
                  <a:lnTo>
                    <a:pt x="75" y="161"/>
                  </a:lnTo>
                  <a:lnTo>
                    <a:pt x="259" y="161"/>
                  </a:lnTo>
                  <a:lnTo>
                    <a:pt x="334" y="125"/>
                  </a:lnTo>
                  <a:lnTo>
                    <a:pt x="318" y="110"/>
                  </a:lnTo>
                  <a:lnTo>
                    <a:pt x="318" y="101"/>
                  </a:lnTo>
                  <a:lnTo>
                    <a:pt x="296" y="83"/>
                  </a:lnTo>
                  <a:lnTo>
                    <a:pt x="296" y="83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79" name="Freeform 153">
              <a:extLst>
                <a:ext uri="{FF2B5EF4-FFF2-40B4-BE49-F238E27FC236}">
                  <a16:creationId xmlns:a16="http://schemas.microsoft.com/office/drawing/2014/main" id="{67733FC1-E539-050F-DA0E-E2ABEEAA26A5}"/>
                </a:ext>
              </a:extLst>
            </p:cNvPr>
            <p:cNvSpPr/>
            <p:nvPr/>
          </p:nvSpPr>
          <p:spPr bwMode="auto">
            <a:xfrm>
              <a:off x="10988685" y="4002290"/>
              <a:ext cx="615160" cy="601579"/>
            </a:xfrm>
            <a:custGeom>
              <a:avLst/>
              <a:gdLst>
                <a:gd name="T0" fmla="*/ 356 w 356"/>
                <a:gd name="T1" fmla="*/ 203 h 363"/>
                <a:gd name="T2" fmla="*/ 336 w 356"/>
                <a:gd name="T3" fmla="*/ 212 h 363"/>
                <a:gd name="T4" fmla="*/ 309 w 356"/>
                <a:gd name="T5" fmla="*/ 203 h 363"/>
                <a:gd name="T6" fmla="*/ 326 w 356"/>
                <a:gd name="T7" fmla="*/ 225 h 363"/>
                <a:gd name="T8" fmla="*/ 301 w 356"/>
                <a:gd name="T9" fmla="*/ 244 h 363"/>
                <a:gd name="T10" fmla="*/ 225 w 356"/>
                <a:gd name="T11" fmla="*/ 303 h 363"/>
                <a:gd name="T12" fmla="*/ 207 w 356"/>
                <a:gd name="T13" fmla="*/ 285 h 363"/>
                <a:gd name="T14" fmla="*/ 187 w 356"/>
                <a:gd name="T15" fmla="*/ 276 h 363"/>
                <a:gd name="T16" fmla="*/ 178 w 356"/>
                <a:gd name="T17" fmla="*/ 262 h 363"/>
                <a:gd name="T18" fmla="*/ 170 w 356"/>
                <a:gd name="T19" fmla="*/ 276 h 363"/>
                <a:gd name="T20" fmla="*/ 216 w 356"/>
                <a:gd name="T21" fmla="*/ 244 h 363"/>
                <a:gd name="T22" fmla="*/ 225 w 356"/>
                <a:gd name="T23" fmla="*/ 244 h 363"/>
                <a:gd name="T24" fmla="*/ 187 w 356"/>
                <a:gd name="T25" fmla="*/ 212 h 363"/>
                <a:gd name="T26" fmla="*/ 207 w 356"/>
                <a:gd name="T27" fmla="*/ 203 h 363"/>
                <a:gd name="T28" fmla="*/ 199 w 356"/>
                <a:gd name="T29" fmla="*/ 203 h 363"/>
                <a:gd name="T30" fmla="*/ 178 w 356"/>
                <a:gd name="T31" fmla="*/ 193 h 363"/>
                <a:gd name="T32" fmla="*/ 207 w 356"/>
                <a:gd name="T33" fmla="*/ 175 h 363"/>
                <a:gd name="T34" fmla="*/ 170 w 356"/>
                <a:gd name="T35" fmla="*/ 185 h 363"/>
                <a:gd name="T36" fmla="*/ 160 w 356"/>
                <a:gd name="T37" fmla="*/ 175 h 363"/>
                <a:gd name="T38" fmla="*/ 160 w 356"/>
                <a:gd name="T39" fmla="*/ 203 h 363"/>
                <a:gd name="T40" fmla="*/ 170 w 356"/>
                <a:gd name="T41" fmla="*/ 193 h 363"/>
                <a:gd name="T42" fmla="*/ 187 w 356"/>
                <a:gd name="T43" fmla="*/ 235 h 363"/>
                <a:gd name="T44" fmla="*/ 178 w 356"/>
                <a:gd name="T45" fmla="*/ 253 h 363"/>
                <a:gd name="T46" fmla="*/ 152 w 356"/>
                <a:gd name="T47" fmla="*/ 244 h 363"/>
                <a:gd name="T48" fmla="*/ 140 w 356"/>
                <a:gd name="T49" fmla="*/ 253 h 363"/>
                <a:gd name="T50" fmla="*/ 160 w 356"/>
                <a:gd name="T51" fmla="*/ 285 h 363"/>
                <a:gd name="T52" fmla="*/ 178 w 356"/>
                <a:gd name="T53" fmla="*/ 285 h 363"/>
                <a:gd name="T54" fmla="*/ 207 w 356"/>
                <a:gd name="T55" fmla="*/ 295 h 363"/>
                <a:gd name="T56" fmla="*/ 187 w 356"/>
                <a:gd name="T57" fmla="*/ 303 h 363"/>
                <a:gd name="T58" fmla="*/ 178 w 356"/>
                <a:gd name="T59" fmla="*/ 303 h 363"/>
                <a:gd name="T60" fmla="*/ 199 w 356"/>
                <a:gd name="T61" fmla="*/ 313 h 363"/>
                <a:gd name="T62" fmla="*/ 132 w 356"/>
                <a:gd name="T63" fmla="*/ 336 h 363"/>
                <a:gd name="T64" fmla="*/ 93 w 356"/>
                <a:gd name="T65" fmla="*/ 363 h 363"/>
                <a:gd name="T66" fmla="*/ 68 w 356"/>
                <a:gd name="T67" fmla="*/ 345 h 363"/>
                <a:gd name="T68" fmla="*/ 0 w 356"/>
                <a:gd name="T69" fmla="*/ 185 h 363"/>
                <a:gd name="T70" fmla="*/ 21 w 356"/>
                <a:gd name="T71" fmla="*/ 41 h 363"/>
                <a:gd name="T72" fmla="*/ 0 w 356"/>
                <a:gd name="T73" fmla="*/ 13 h 363"/>
                <a:gd name="T74" fmla="*/ 21 w 356"/>
                <a:gd name="T75" fmla="*/ 0 h 363"/>
                <a:gd name="T76" fmla="*/ 115 w 356"/>
                <a:gd name="T77" fmla="*/ 23 h 363"/>
                <a:gd name="T78" fmla="*/ 199 w 356"/>
                <a:gd name="T79" fmla="*/ 50 h 363"/>
                <a:gd name="T80" fmla="*/ 225 w 356"/>
                <a:gd name="T81" fmla="*/ 41 h 363"/>
                <a:gd name="T82" fmla="*/ 254 w 356"/>
                <a:gd name="T83" fmla="*/ 41 h 363"/>
                <a:gd name="T84" fmla="*/ 301 w 356"/>
                <a:gd name="T85" fmla="*/ 101 h 363"/>
                <a:gd name="T86" fmla="*/ 318 w 356"/>
                <a:gd name="T87" fmla="*/ 101 h 363"/>
                <a:gd name="T88" fmla="*/ 301 w 356"/>
                <a:gd name="T89" fmla="*/ 125 h 363"/>
                <a:gd name="T90" fmla="*/ 318 w 356"/>
                <a:gd name="T91" fmla="*/ 143 h 363"/>
                <a:gd name="T92" fmla="*/ 336 w 356"/>
                <a:gd name="T93" fmla="*/ 161 h 363"/>
                <a:gd name="T94" fmla="*/ 356 w 356"/>
                <a:gd name="T95" fmla="*/ 203 h 363"/>
                <a:gd name="T96" fmla="*/ 356 w 356"/>
                <a:gd name="T97" fmla="*/ 203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6" h="363">
                  <a:moveTo>
                    <a:pt x="356" y="203"/>
                  </a:moveTo>
                  <a:lnTo>
                    <a:pt x="336" y="212"/>
                  </a:lnTo>
                  <a:lnTo>
                    <a:pt x="309" y="203"/>
                  </a:lnTo>
                  <a:lnTo>
                    <a:pt x="326" y="225"/>
                  </a:lnTo>
                  <a:lnTo>
                    <a:pt x="301" y="244"/>
                  </a:lnTo>
                  <a:lnTo>
                    <a:pt x="225" y="303"/>
                  </a:lnTo>
                  <a:lnTo>
                    <a:pt x="207" y="285"/>
                  </a:lnTo>
                  <a:lnTo>
                    <a:pt x="187" y="276"/>
                  </a:lnTo>
                  <a:lnTo>
                    <a:pt x="178" y="262"/>
                  </a:lnTo>
                  <a:lnTo>
                    <a:pt x="170" y="276"/>
                  </a:lnTo>
                  <a:lnTo>
                    <a:pt x="216" y="244"/>
                  </a:lnTo>
                  <a:lnTo>
                    <a:pt x="225" y="244"/>
                  </a:lnTo>
                  <a:lnTo>
                    <a:pt x="187" y="212"/>
                  </a:lnTo>
                  <a:lnTo>
                    <a:pt x="207" y="203"/>
                  </a:lnTo>
                  <a:lnTo>
                    <a:pt x="199" y="203"/>
                  </a:lnTo>
                  <a:lnTo>
                    <a:pt x="178" y="193"/>
                  </a:lnTo>
                  <a:lnTo>
                    <a:pt x="207" y="175"/>
                  </a:lnTo>
                  <a:lnTo>
                    <a:pt x="170" y="185"/>
                  </a:lnTo>
                  <a:lnTo>
                    <a:pt x="160" y="175"/>
                  </a:lnTo>
                  <a:lnTo>
                    <a:pt x="160" y="203"/>
                  </a:lnTo>
                  <a:lnTo>
                    <a:pt x="170" y="193"/>
                  </a:lnTo>
                  <a:lnTo>
                    <a:pt x="187" y="235"/>
                  </a:lnTo>
                  <a:lnTo>
                    <a:pt x="178" y="253"/>
                  </a:lnTo>
                  <a:lnTo>
                    <a:pt x="152" y="244"/>
                  </a:lnTo>
                  <a:lnTo>
                    <a:pt x="140" y="253"/>
                  </a:lnTo>
                  <a:lnTo>
                    <a:pt x="160" y="285"/>
                  </a:lnTo>
                  <a:lnTo>
                    <a:pt x="178" y="285"/>
                  </a:lnTo>
                  <a:lnTo>
                    <a:pt x="207" y="295"/>
                  </a:lnTo>
                  <a:lnTo>
                    <a:pt x="187" y="303"/>
                  </a:lnTo>
                  <a:lnTo>
                    <a:pt x="178" y="303"/>
                  </a:lnTo>
                  <a:lnTo>
                    <a:pt x="199" y="313"/>
                  </a:lnTo>
                  <a:lnTo>
                    <a:pt x="132" y="336"/>
                  </a:lnTo>
                  <a:lnTo>
                    <a:pt x="93" y="363"/>
                  </a:lnTo>
                  <a:lnTo>
                    <a:pt x="68" y="345"/>
                  </a:lnTo>
                  <a:lnTo>
                    <a:pt x="0" y="185"/>
                  </a:lnTo>
                  <a:lnTo>
                    <a:pt x="21" y="41"/>
                  </a:lnTo>
                  <a:lnTo>
                    <a:pt x="0" y="13"/>
                  </a:lnTo>
                  <a:lnTo>
                    <a:pt x="21" y="0"/>
                  </a:lnTo>
                  <a:lnTo>
                    <a:pt x="115" y="23"/>
                  </a:lnTo>
                  <a:lnTo>
                    <a:pt x="199" y="50"/>
                  </a:lnTo>
                  <a:lnTo>
                    <a:pt x="225" y="41"/>
                  </a:lnTo>
                  <a:lnTo>
                    <a:pt x="254" y="41"/>
                  </a:lnTo>
                  <a:lnTo>
                    <a:pt x="301" y="101"/>
                  </a:lnTo>
                  <a:lnTo>
                    <a:pt x="318" y="101"/>
                  </a:lnTo>
                  <a:lnTo>
                    <a:pt x="301" y="125"/>
                  </a:lnTo>
                  <a:lnTo>
                    <a:pt x="318" y="143"/>
                  </a:lnTo>
                  <a:lnTo>
                    <a:pt x="336" y="161"/>
                  </a:lnTo>
                  <a:lnTo>
                    <a:pt x="356" y="203"/>
                  </a:lnTo>
                  <a:lnTo>
                    <a:pt x="356" y="203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80" name="Freeform 154">
              <a:extLst>
                <a:ext uri="{FF2B5EF4-FFF2-40B4-BE49-F238E27FC236}">
                  <a16:creationId xmlns:a16="http://schemas.microsoft.com/office/drawing/2014/main" id="{5C6A4AD6-8E7C-FE38-D5B2-35E90347808D}"/>
                </a:ext>
              </a:extLst>
            </p:cNvPr>
            <p:cNvSpPr/>
            <p:nvPr/>
          </p:nvSpPr>
          <p:spPr bwMode="auto">
            <a:xfrm>
              <a:off x="11731715" y="3624438"/>
              <a:ext cx="549497" cy="420939"/>
            </a:xfrm>
            <a:custGeom>
              <a:avLst/>
              <a:gdLst>
                <a:gd name="T0" fmla="*/ 243 w 318"/>
                <a:gd name="T1" fmla="*/ 42 h 254"/>
                <a:gd name="T2" fmla="*/ 255 w 318"/>
                <a:gd name="T3" fmla="*/ 32 h 254"/>
                <a:gd name="T4" fmla="*/ 243 w 318"/>
                <a:gd name="T5" fmla="*/ 9 h 254"/>
                <a:gd name="T6" fmla="*/ 281 w 318"/>
                <a:gd name="T7" fmla="*/ 9 h 254"/>
                <a:gd name="T8" fmla="*/ 281 w 318"/>
                <a:gd name="T9" fmla="*/ 19 h 254"/>
                <a:gd name="T10" fmla="*/ 281 w 318"/>
                <a:gd name="T11" fmla="*/ 9 h 254"/>
                <a:gd name="T12" fmla="*/ 298 w 318"/>
                <a:gd name="T13" fmla="*/ 42 h 254"/>
                <a:gd name="T14" fmla="*/ 318 w 318"/>
                <a:gd name="T15" fmla="*/ 51 h 254"/>
                <a:gd name="T16" fmla="*/ 281 w 318"/>
                <a:gd name="T17" fmla="*/ 51 h 254"/>
                <a:gd name="T18" fmla="*/ 273 w 318"/>
                <a:gd name="T19" fmla="*/ 60 h 254"/>
                <a:gd name="T20" fmla="*/ 263 w 318"/>
                <a:gd name="T21" fmla="*/ 79 h 254"/>
                <a:gd name="T22" fmla="*/ 281 w 318"/>
                <a:gd name="T23" fmla="*/ 92 h 254"/>
                <a:gd name="T24" fmla="*/ 243 w 318"/>
                <a:gd name="T25" fmla="*/ 69 h 254"/>
                <a:gd name="T26" fmla="*/ 226 w 318"/>
                <a:gd name="T27" fmla="*/ 92 h 254"/>
                <a:gd name="T28" fmla="*/ 226 w 318"/>
                <a:gd name="T29" fmla="*/ 111 h 254"/>
                <a:gd name="T30" fmla="*/ 208 w 318"/>
                <a:gd name="T31" fmla="*/ 92 h 254"/>
                <a:gd name="T32" fmla="*/ 179 w 318"/>
                <a:gd name="T33" fmla="*/ 129 h 254"/>
                <a:gd name="T34" fmla="*/ 171 w 318"/>
                <a:gd name="T35" fmla="*/ 129 h 254"/>
                <a:gd name="T36" fmla="*/ 171 w 318"/>
                <a:gd name="T37" fmla="*/ 152 h 254"/>
                <a:gd name="T38" fmla="*/ 187 w 318"/>
                <a:gd name="T39" fmla="*/ 129 h 254"/>
                <a:gd name="T40" fmla="*/ 226 w 318"/>
                <a:gd name="T41" fmla="*/ 111 h 254"/>
                <a:gd name="T42" fmla="*/ 226 w 318"/>
                <a:gd name="T43" fmla="*/ 120 h 254"/>
                <a:gd name="T44" fmla="*/ 234 w 318"/>
                <a:gd name="T45" fmla="*/ 144 h 254"/>
                <a:gd name="T46" fmla="*/ 263 w 318"/>
                <a:gd name="T47" fmla="*/ 129 h 254"/>
                <a:gd name="T48" fmla="*/ 281 w 318"/>
                <a:gd name="T49" fmla="*/ 120 h 254"/>
                <a:gd name="T50" fmla="*/ 255 w 318"/>
                <a:gd name="T51" fmla="*/ 144 h 254"/>
                <a:gd name="T52" fmla="*/ 243 w 318"/>
                <a:gd name="T53" fmla="*/ 152 h 254"/>
                <a:gd name="T54" fmla="*/ 216 w 318"/>
                <a:gd name="T55" fmla="*/ 152 h 254"/>
                <a:gd name="T56" fmla="*/ 226 w 318"/>
                <a:gd name="T57" fmla="*/ 171 h 254"/>
                <a:gd name="T58" fmla="*/ 234 w 318"/>
                <a:gd name="T59" fmla="*/ 171 h 254"/>
                <a:gd name="T60" fmla="*/ 208 w 318"/>
                <a:gd name="T61" fmla="*/ 180 h 254"/>
                <a:gd name="T62" fmla="*/ 196 w 318"/>
                <a:gd name="T63" fmla="*/ 194 h 254"/>
                <a:gd name="T64" fmla="*/ 187 w 318"/>
                <a:gd name="T65" fmla="*/ 212 h 254"/>
                <a:gd name="T66" fmla="*/ 171 w 318"/>
                <a:gd name="T67" fmla="*/ 194 h 254"/>
                <a:gd name="T68" fmla="*/ 161 w 318"/>
                <a:gd name="T69" fmla="*/ 194 h 254"/>
                <a:gd name="T70" fmla="*/ 171 w 318"/>
                <a:gd name="T71" fmla="*/ 212 h 254"/>
                <a:gd name="T72" fmla="*/ 149 w 318"/>
                <a:gd name="T73" fmla="*/ 230 h 254"/>
                <a:gd name="T74" fmla="*/ 132 w 318"/>
                <a:gd name="T75" fmla="*/ 222 h 254"/>
                <a:gd name="T76" fmla="*/ 141 w 318"/>
                <a:gd name="T77" fmla="*/ 230 h 254"/>
                <a:gd name="T78" fmla="*/ 77 w 318"/>
                <a:gd name="T79" fmla="*/ 212 h 254"/>
                <a:gd name="T80" fmla="*/ 39 w 318"/>
                <a:gd name="T81" fmla="*/ 212 h 254"/>
                <a:gd name="T82" fmla="*/ 30 w 318"/>
                <a:gd name="T83" fmla="*/ 194 h 254"/>
                <a:gd name="T84" fmla="*/ 39 w 318"/>
                <a:gd name="T85" fmla="*/ 171 h 254"/>
                <a:gd name="T86" fmla="*/ 0 w 318"/>
                <a:gd name="T87" fmla="*/ 120 h 254"/>
                <a:gd name="T88" fmla="*/ 55 w 318"/>
                <a:gd name="T89" fmla="*/ 51 h 254"/>
                <a:gd name="T90" fmla="*/ 226 w 318"/>
                <a:gd name="T91" fmla="*/ 69 h 254"/>
                <a:gd name="T92" fmla="*/ 234 w 318"/>
                <a:gd name="T93" fmla="*/ 32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18" h="254">
                  <a:moveTo>
                    <a:pt x="234" y="32"/>
                  </a:moveTo>
                  <a:lnTo>
                    <a:pt x="243" y="42"/>
                  </a:lnTo>
                  <a:lnTo>
                    <a:pt x="243" y="32"/>
                  </a:lnTo>
                  <a:lnTo>
                    <a:pt x="255" y="32"/>
                  </a:lnTo>
                  <a:lnTo>
                    <a:pt x="243" y="19"/>
                  </a:lnTo>
                  <a:lnTo>
                    <a:pt x="243" y="9"/>
                  </a:lnTo>
                  <a:lnTo>
                    <a:pt x="255" y="0"/>
                  </a:lnTo>
                  <a:lnTo>
                    <a:pt x="281" y="9"/>
                  </a:lnTo>
                  <a:lnTo>
                    <a:pt x="281" y="32"/>
                  </a:lnTo>
                  <a:lnTo>
                    <a:pt x="281" y="19"/>
                  </a:lnTo>
                  <a:lnTo>
                    <a:pt x="298" y="19"/>
                  </a:lnTo>
                  <a:lnTo>
                    <a:pt x="281" y="9"/>
                  </a:lnTo>
                  <a:lnTo>
                    <a:pt x="318" y="9"/>
                  </a:lnTo>
                  <a:lnTo>
                    <a:pt x="298" y="42"/>
                  </a:lnTo>
                  <a:lnTo>
                    <a:pt x="318" y="32"/>
                  </a:lnTo>
                  <a:lnTo>
                    <a:pt x="318" y="51"/>
                  </a:lnTo>
                  <a:lnTo>
                    <a:pt x="298" y="60"/>
                  </a:lnTo>
                  <a:lnTo>
                    <a:pt x="281" y="51"/>
                  </a:lnTo>
                  <a:lnTo>
                    <a:pt x="298" y="79"/>
                  </a:lnTo>
                  <a:lnTo>
                    <a:pt x="273" y="60"/>
                  </a:lnTo>
                  <a:lnTo>
                    <a:pt x="243" y="60"/>
                  </a:lnTo>
                  <a:lnTo>
                    <a:pt x="263" y="79"/>
                  </a:lnTo>
                  <a:lnTo>
                    <a:pt x="289" y="92"/>
                  </a:lnTo>
                  <a:lnTo>
                    <a:pt x="281" y="92"/>
                  </a:lnTo>
                  <a:lnTo>
                    <a:pt x="255" y="92"/>
                  </a:lnTo>
                  <a:lnTo>
                    <a:pt x="243" y="69"/>
                  </a:lnTo>
                  <a:lnTo>
                    <a:pt x="243" y="92"/>
                  </a:lnTo>
                  <a:lnTo>
                    <a:pt x="226" y="92"/>
                  </a:lnTo>
                  <a:lnTo>
                    <a:pt x="234" y="102"/>
                  </a:lnTo>
                  <a:lnTo>
                    <a:pt x="226" y="111"/>
                  </a:lnTo>
                  <a:lnTo>
                    <a:pt x="196" y="92"/>
                  </a:lnTo>
                  <a:lnTo>
                    <a:pt x="208" y="92"/>
                  </a:lnTo>
                  <a:lnTo>
                    <a:pt x="187" y="111"/>
                  </a:lnTo>
                  <a:lnTo>
                    <a:pt x="179" y="129"/>
                  </a:lnTo>
                  <a:lnTo>
                    <a:pt x="171" y="111"/>
                  </a:lnTo>
                  <a:lnTo>
                    <a:pt x="171" y="129"/>
                  </a:lnTo>
                  <a:lnTo>
                    <a:pt x="149" y="129"/>
                  </a:lnTo>
                  <a:lnTo>
                    <a:pt x="171" y="152"/>
                  </a:lnTo>
                  <a:lnTo>
                    <a:pt x="171" y="129"/>
                  </a:lnTo>
                  <a:lnTo>
                    <a:pt x="187" y="129"/>
                  </a:lnTo>
                  <a:lnTo>
                    <a:pt x="208" y="111"/>
                  </a:lnTo>
                  <a:lnTo>
                    <a:pt x="226" y="111"/>
                  </a:lnTo>
                  <a:lnTo>
                    <a:pt x="243" y="111"/>
                  </a:lnTo>
                  <a:lnTo>
                    <a:pt x="226" y="120"/>
                  </a:lnTo>
                  <a:lnTo>
                    <a:pt x="243" y="120"/>
                  </a:lnTo>
                  <a:lnTo>
                    <a:pt x="234" y="144"/>
                  </a:lnTo>
                  <a:lnTo>
                    <a:pt x="255" y="120"/>
                  </a:lnTo>
                  <a:lnTo>
                    <a:pt x="263" y="129"/>
                  </a:lnTo>
                  <a:lnTo>
                    <a:pt x="255" y="111"/>
                  </a:lnTo>
                  <a:lnTo>
                    <a:pt x="281" y="120"/>
                  </a:lnTo>
                  <a:lnTo>
                    <a:pt x="263" y="152"/>
                  </a:lnTo>
                  <a:lnTo>
                    <a:pt x="255" y="144"/>
                  </a:lnTo>
                  <a:lnTo>
                    <a:pt x="255" y="162"/>
                  </a:lnTo>
                  <a:lnTo>
                    <a:pt x="243" y="152"/>
                  </a:lnTo>
                  <a:lnTo>
                    <a:pt x="226" y="162"/>
                  </a:lnTo>
                  <a:lnTo>
                    <a:pt x="216" y="152"/>
                  </a:lnTo>
                  <a:lnTo>
                    <a:pt x="208" y="171"/>
                  </a:lnTo>
                  <a:lnTo>
                    <a:pt x="226" y="171"/>
                  </a:lnTo>
                  <a:lnTo>
                    <a:pt x="243" y="162"/>
                  </a:lnTo>
                  <a:lnTo>
                    <a:pt x="234" y="171"/>
                  </a:lnTo>
                  <a:lnTo>
                    <a:pt x="216" y="194"/>
                  </a:lnTo>
                  <a:lnTo>
                    <a:pt x="208" y="180"/>
                  </a:lnTo>
                  <a:lnTo>
                    <a:pt x="208" y="194"/>
                  </a:lnTo>
                  <a:lnTo>
                    <a:pt x="196" y="194"/>
                  </a:lnTo>
                  <a:lnTo>
                    <a:pt x="196" y="204"/>
                  </a:lnTo>
                  <a:lnTo>
                    <a:pt x="187" y="212"/>
                  </a:lnTo>
                  <a:lnTo>
                    <a:pt x="179" y="194"/>
                  </a:lnTo>
                  <a:lnTo>
                    <a:pt x="171" y="194"/>
                  </a:lnTo>
                  <a:lnTo>
                    <a:pt x="171" y="212"/>
                  </a:lnTo>
                  <a:lnTo>
                    <a:pt x="161" y="194"/>
                  </a:lnTo>
                  <a:lnTo>
                    <a:pt x="149" y="212"/>
                  </a:lnTo>
                  <a:lnTo>
                    <a:pt x="171" y="212"/>
                  </a:lnTo>
                  <a:lnTo>
                    <a:pt x="171" y="222"/>
                  </a:lnTo>
                  <a:lnTo>
                    <a:pt x="149" y="230"/>
                  </a:lnTo>
                  <a:lnTo>
                    <a:pt x="141" y="212"/>
                  </a:lnTo>
                  <a:lnTo>
                    <a:pt x="132" y="222"/>
                  </a:lnTo>
                  <a:lnTo>
                    <a:pt x="124" y="212"/>
                  </a:lnTo>
                  <a:lnTo>
                    <a:pt x="141" y="230"/>
                  </a:lnTo>
                  <a:lnTo>
                    <a:pt x="115" y="254"/>
                  </a:lnTo>
                  <a:lnTo>
                    <a:pt x="77" y="212"/>
                  </a:lnTo>
                  <a:lnTo>
                    <a:pt x="77" y="222"/>
                  </a:lnTo>
                  <a:lnTo>
                    <a:pt x="39" y="212"/>
                  </a:lnTo>
                  <a:lnTo>
                    <a:pt x="47" y="194"/>
                  </a:lnTo>
                  <a:lnTo>
                    <a:pt x="30" y="194"/>
                  </a:lnTo>
                  <a:lnTo>
                    <a:pt x="22" y="194"/>
                  </a:lnTo>
                  <a:lnTo>
                    <a:pt x="39" y="171"/>
                  </a:lnTo>
                  <a:lnTo>
                    <a:pt x="39" y="152"/>
                  </a:lnTo>
                  <a:lnTo>
                    <a:pt x="0" y="120"/>
                  </a:lnTo>
                  <a:lnTo>
                    <a:pt x="30" y="69"/>
                  </a:lnTo>
                  <a:lnTo>
                    <a:pt x="55" y="51"/>
                  </a:lnTo>
                  <a:lnTo>
                    <a:pt x="94" y="79"/>
                  </a:lnTo>
                  <a:lnTo>
                    <a:pt x="226" y="69"/>
                  </a:lnTo>
                  <a:lnTo>
                    <a:pt x="234" y="51"/>
                  </a:lnTo>
                  <a:lnTo>
                    <a:pt x="234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81" name="Freeform 155">
              <a:extLst>
                <a:ext uri="{FF2B5EF4-FFF2-40B4-BE49-F238E27FC236}">
                  <a16:creationId xmlns:a16="http://schemas.microsoft.com/office/drawing/2014/main" id="{B223EC2E-0045-559D-C926-4FFD4CE606E0}"/>
                </a:ext>
              </a:extLst>
            </p:cNvPr>
            <p:cNvSpPr/>
            <p:nvPr/>
          </p:nvSpPr>
          <p:spPr bwMode="auto">
            <a:xfrm>
              <a:off x="11220233" y="3541577"/>
              <a:ext cx="902002" cy="633068"/>
            </a:xfrm>
            <a:custGeom>
              <a:avLst/>
              <a:gdLst>
                <a:gd name="T0" fmla="*/ 309 w 522"/>
                <a:gd name="T1" fmla="*/ 230 h 382"/>
                <a:gd name="T2" fmla="*/ 263 w 522"/>
                <a:gd name="T3" fmla="*/ 179 h 382"/>
                <a:gd name="T4" fmla="*/ 251 w 522"/>
                <a:gd name="T5" fmla="*/ 170 h 382"/>
                <a:gd name="T6" fmla="*/ 242 w 522"/>
                <a:gd name="T7" fmla="*/ 179 h 382"/>
                <a:gd name="T8" fmla="*/ 298 w 522"/>
                <a:gd name="T9" fmla="*/ 272 h 382"/>
                <a:gd name="T10" fmla="*/ 344 w 522"/>
                <a:gd name="T11" fmla="*/ 304 h 382"/>
                <a:gd name="T12" fmla="*/ 344 w 522"/>
                <a:gd name="T13" fmla="*/ 322 h 382"/>
                <a:gd name="T14" fmla="*/ 353 w 522"/>
                <a:gd name="T15" fmla="*/ 304 h 382"/>
                <a:gd name="T16" fmla="*/ 381 w 522"/>
                <a:gd name="T17" fmla="*/ 322 h 382"/>
                <a:gd name="T18" fmla="*/ 411 w 522"/>
                <a:gd name="T19" fmla="*/ 313 h 382"/>
                <a:gd name="T20" fmla="*/ 437 w 522"/>
                <a:gd name="T21" fmla="*/ 322 h 382"/>
                <a:gd name="T22" fmla="*/ 428 w 522"/>
                <a:gd name="T23" fmla="*/ 345 h 382"/>
                <a:gd name="T24" fmla="*/ 475 w 522"/>
                <a:gd name="T25" fmla="*/ 304 h 382"/>
                <a:gd name="T26" fmla="*/ 505 w 522"/>
                <a:gd name="T27" fmla="*/ 322 h 382"/>
                <a:gd name="T28" fmla="*/ 505 w 522"/>
                <a:gd name="T29" fmla="*/ 332 h 382"/>
                <a:gd name="T30" fmla="*/ 522 w 522"/>
                <a:gd name="T31" fmla="*/ 345 h 382"/>
                <a:gd name="T32" fmla="*/ 446 w 522"/>
                <a:gd name="T33" fmla="*/ 382 h 382"/>
                <a:gd name="T34" fmla="*/ 263 w 522"/>
                <a:gd name="T35" fmla="*/ 382 h 382"/>
                <a:gd name="T36" fmla="*/ 226 w 522"/>
                <a:gd name="T37" fmla="*/ 382 h 382"/>
                <a:gd name="T38" fmla="*/ 226 w 522"/>
                <a:gd name="T39" fmla="*/ 220 h 382"/>
                <a:gd name="T40" fmla="*/ 217 w 522"/>
                <a:gd name="T41" fmla="*/ 220 h 382"/>
                <a:gd name="T42" fmla="*/ 204 w 522"/>
                <a:gd name="T43" fmla="*/ 244 h 382"/>
                <a:gd name="T44" fmla="*/ 179 w 522"/>
                <a:gd name="T45" fmla="*/ 230 h 382"/>
                <a:gd name="T46" fmla="*/ 170 w 522"/>
                <a:gd name="T47" fmla="*/ 220 h 382"/>
                <a:gd name="T48" fmla="*/ 47 w 522"/>
                <a:gd name="T49" fmla="*/ 161 h 382"/>
                <a:gd name="T50" fmla="*/ 0 w 522"/>
                <a:gd name="T51" fmla="*/ 119 h 382"/>
                <a:gd name="T52" fmla="*/ 38 w 522"/>
                <a:gd name="T53" fmla="*/ 101 h 382"/>
                <a:gd name="T54" fmla="*/ 22 w 522"/>
                <a:gd name="T55" fmla="*/ 82 h 382"/>
                <a:gd name="T56" fmla="*/ 22 w 522"/>
                <a:gd name="T57" fmla="*/ 59 h 382"/>
                <a:gd name="T58" fmla="*/ 55 w 522"/>
                <a:gd name="T59" fmla="*/ 41 h 382"/>
                <a:gd name="T60" fmla="*/ 77 w 522"/>
                <a:gd name="T61" fmla="*/ 50 h 382"/>
                <a:gd name="T62" fmla="*/ 110 w 522"/>
                <a:gd name="T63" fmla="*/ 18 h 382"/>
                <a:gd name="T64" fmla="*/ 132 w 522"/>
                <a:gd name="T65" fmla="*/ 41 h 382"/>
                <a:gd name="T66" fmla="*/ 149 w 522"/>
                <a:gd name="T67" fmla="*/ 32 h 382"/>
                <a:gd name="T68" fmla="*/ 149 w 522"/>
                <a:gd name="T69" fmla="*/ 18 h 382"/>
                <a:gd name="T70" fmla="*/ 170 w 522"/>
                <a:gd name="T71" fmla="*/ 0 h 382"/>
                <a:gd name="T72" fmla="*/ 196 w 522"/>
                <a:gd name="T73" fmla="*/ 9 h 382"/>
                <a:gd name="T74" fmla="*/ 289 w 522"/>
                <a:gd name="T75" fmla="*/ 59 h 382"/>
                <a:gd name="T76" fmla="*/ 353 w 522"/>
                <a:gd name="T77" fmla="*/ 101 h 382"/>
                <a:gd name="T78" fmla="*/ 326 w 522"/>
                <a:gd name="T79" fmla="*/ 119 h 382"/>
                <a:gd name="T80" fmla="*/ 298 w 522"/>
                <a:gd name="T81" fmla="*/ 170 h 382"/>
                <a:gd name="T82" fmla="*/ 335 w 522"/>
                <a:gd name="T83" fmla="*/ 202 h 382"/>
                <a:gd name="T84" fmla="*/ 335 w 522"/>
                <a:gd name="T85" fmla="*/ 220 h 382"/>
                <a:gd name="T86" fmla="*/ 309 w 522"/>
                <a:gd name="T87" fmla="*/ 230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2" h="382">
                  <a:moveTo>
                    <a:pt x="309" y="230"/>
                  </a:moveTo>
                  <a:lnTo>
                    <a:pt x="263" y="179"/>
                  </a:lnTo>
                  <a:lnTo>
                    <a:pt x="251" y="170"/>
                  </a:lnTo>
                  <a:lnTo>
                    <a:pt x="242" y="179"/>
                  </a:lnTo>
                  <a:lnTo>
                    <a:pt x="298" y="272"/>
                  </a:lnTo>
                  <a:lnTo>
                    <a:pt x="344" y="304"/>
                  </a:lnTo>
                  <a:lnTo>
                    <a:pt x="344" y="322"/>
                  </a:lnTo>
                  <a:lnTo>
                    <a:pt x="353" y="304"/>
                  </a:lnTo>
                  <a:lnTo>
                    <a:pt x="381" y="322"/>
                  </a:lnTo>
                  <a:lnTo>
                    <a:pt x="411" y="313"/>
                  </a:lnTo>
                  <a:lnTo>
                    <a:pt x="437" y="322"/>
                  </a:lnTo>
                  <a:lnTo>
                    <a:pt x="428" y="345"/>
                  </a:lnTo>
                  <a:lnTo>
                    <a:pt x="475" y="304"/>
                  </a:lnTo>
                  <a:lnTo>
                    <a:pt x="505" y="322"/>
                  </a:lnTo>
                  <a:lnTo>
                    <a:pt x="505" y="332"/>
                  </a:lnTo>
                  <a:lnTo>
                    <a:pt x="522" y="345"/>
                  </a:lnTo>
                  <a:lnTo>
                    <a:pt x="446" y="382"/>
                  </a:lnTo>
                  <a:lnTo>
                    <a:pt x="263" y="382"/>
                  </a:lnTo>
                  <a:lnTo>
                    <a:pt x="226" y="382"/>
                  </a:lnTo>
                  <a:lnTo>
                    <a:pt x="226" y="220"/>
                  </a:lnTo>
                  <a:lnTo>
                    <a:pt x="217" y="220"/>
                  </a:lnTo>
                  <a:lnTo>
                    <a:pt x="204" y="244"/>
                  </a:lnTo>
                  <a:lnTo>
                    <a:pt x="179" y="230"/>
                  </a:lnTo>
                  <a:lnTo>
                    <a:pt x="170" y="220"/>
                  </a:lnTo>
                  <a:lnTo>
                    <a:pt x="47" y="161"/>
                  </a:lnTo>
                  <a:lnTo>
                    <a:pt x="0" y="119"/>
                  </a:lnTo>
                  <a:lnTo>
                    <a:pt x="38" y="101"/>
                  </a:lnTo>
                  <a:lnTo>
                    <a:pt x="22" y="82"/>
                  </a:lnTo>
                  <a:lnTo>
                    <a:pt x="22" y="59"/>
                  </a:lnTo>
                  <a:lnTo>
                    <a:pt x="55" y="41"/>
                  </a:lnTo>
                  <a:lnTo>
                    <a:pt x="77" y="50"/>
                  </a:lnTo>
                  <a:lnTo>
                    <a:pt x="110" y="18"/>
                  </a:lnTo>
                  <a:lnTo>
                    <a:pt x="132" y="41"/>
                  </a:lnTo>
                  <a:lnTo>
                    <a:pt x="149" y="32"/>
                  </a:lnTo>
                  <a:lnTo>
                    <a:pt x="149" y="18"/>
                  </a:lnTo>
                  <a:lnTo>
                    <a:pt x="170" y="0"/>
                  </a:lnTo>
                  <a:lnTo>
                    <a:pt x="196" y="9"/>
                  </a:lnTo>
                  <a:lnTo>
                    <a:pt x="289" y="59"/>
                  </a:lnTo>
                  <a:lnTo>
                    <a:pt x="353" y="101"/>
                  </a:lnTo>
                  <a:lnTo>
                    <a:pt x="326" y="119"/>
                  </a:lnTo>
                  <a:lnTo>
                    <a:pt x="298" y="170"/>
                  </a:lnTo>
                  <a:lnTo>
                    <a:pt x="335" y="202"/>
                  </a:lnTo>
                  <a:lnTo>
                    <a:pt x="335" y="220"/>
                  </a:lnTo>
                  <a:lnTo>
                    <a:pt x="309" y="2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82" name="Freeform 156">
              <a:extLst>
                <a:ext uri="{FF2B5EF4-FFF2-40B4-BE49-F238E27FC236}">
                  <a16:creationId xmlns:a16="http://schemas.microsoft.com/office/drawing/2014/main" id="{9C569E70-6DCB-D1FD-CB0F-D9D49F8537CE}"/>
                </a:ext>
              </a:extLst>
            </p:cNvPr>
            <p:cNvSpPr/>
            <p:nvPr/>
          </p:nvSpPr>
          <p:spPr bwMode="auto">
            <a:xfrm>
              <a:off x="11728259" y="3619466"/>
              <a:ext cx="549497" cy="422596"/>
            </a:xfrm>
            <a:custGeom>
              <a:avLst/>
              <a:gdLst>
                <a:gd name="T0" fmla="*/ 242 w 318"/>
                <a:gd name="T1" fmla="*/ 42 h 255"/>
                <a:gd name="T2" fmla="*/ 254 w 318"/>
                <a:gd name="T3" fmla="*/ 33 h 255"/>
                <a:gd name="T4" fmla="*/ 242 w 318"/>
                <a:gd name="T5" fmla="*/ 10 h 255"/>
                <a:gd name="T6" fmla="*/ 281 w 318"/>
                <a:gd name="T7" fmla="*/ 10 h 255"/>
                <a:gd name="T8" fmla="*/ 281 w 318"/>
                <a:gd name="T9" fmla="*/ 20 h 255"/>
                <a:gd name="T10" fmla="*/ 281 w 318"/>
                <a:gd name="T11" fmla="*/ 10 h 255"/>
                <a:gd name="T12" fmla="*/ 297 w 318"/>
                <a:gd name="T13" fmla="*/ 42 h 255"/>
                <a:gd name="T14" fmla="*/ 318 w 318"/>
                <a:gd name="T15" fmla="*/ 52 h 255"/>
                <a:gd name="T16" fmla="*/ 281 w 318"/>
                <a:gd name="T17" fmla="*/ 52 h 255"/>
                <a:gd name="T18" fmla="*/ 272 w 318"/>
                <a:gd name="T19" fmla="*/ 60 h 255"/>
                <a:gd name="T20" fmla="*/ 263 w 318"/>
                <a:gd name="T21" fmla="*/ 80 h 255"/>
                <a:gd name="T22" fmla="*/ 281 w 318"/>
                <a:gd name="T23" fmla="*/ 93 h 255"/>
                <a:gd name="T24" fmla="*/ 242 w 318"/>
                <a:gd name="T25" fmla="*/ 70 h 255"/>
                <a:gd name="T26" fmla="*/ 225 w 318"/>
                <a:gd name="T27" fmla="*/ 93 h 255"/>
                <a:gd name="T28" fmla="*/ 225 w 318"/>
                <a:gd name="T29" fmla="*/ 112 h 255"/>
                <a:gd name="T30" fmla="*/ 207 w 318"/>
                <a:gd name="T31" fmla="*/ 93 h 255"/>
                <a:gd name="T32" fmla="*/ 179 w 318"/>
                <a:gd name="T33" fmla="*/ 130 h 255"/>
                <a:gd name="T34" fmla="*/ 170 w 318"/>
                <a:gd name="T35" fmla="*/ 130 h 255"/>
                <a:gd name="T36" fmla="*/ 170 w 318"/>
                <a:gd name="T37" fmla="*/ 153 h 255"/>
                <a:gd name="T38" fmla="*/ 187 w 318"/>
                <a:gd name="T39" fmla="*/ 130 h 255"/>
                <a:gd name="T40" fmla="*/ 225 w 318"/>
                <a:gd name="T41" fmla="*/ 112 h 255"/>
                <a:gd name="T42" fmla="*/ 225 w 318"/>
                <a:gd name="T43" fmla="*/ 120 h 255"/>
                <a:gd name="T44" fmla="*/ 234 w 318"/>
                <a:gd name="T45" fmla="*/ 144 h 255"/>
                <a:gd name="T46" fmla="*/ 263 w 318"/>
                <a:gd name="T47" fmla="*/ 130 h 255"/>
                <a:gd name="T48" fmla="*/ 281 w 318"/>
                <a:gd name="T49" fmla="*/ 120 h 255"/>
                <a:gd name="T50" fmla="*/ 254 w 318"/>
                <a:gd name="T51" fmla="*/ 144 h 255"/>
                <a:gd name="T52" fmla="*/ 242 w 318"/>
                <a:gd name="T53" fmla="*/ 153 h 255"/>
                <a:gd name="T54" fmla="*/ 216 w 318"/>
                <a:gd name="T55" fmla="*/ 153 h 255"/>
                <a:gd name="T56" fmla="*/ 225 w 318"/>
                <a:gd name="T57" fmla="*/ 172 h 255"/>
                <a:gd name="T58" fmla="*/ 234 w 318"/>
                <a:gd name="T59" fmla="*/ 172 h 255"/>
                <a:gd name="T60" fmla="*/ 207 w 318"/>
                <a:gd name="T61" fmla="*/ 180 h 255"/>
                <a:gd name="T62" fmla="*/ 195 w 318"/>
                <a:gd name="T63" fmla="*/ 195 h 255"/>
                <a:gd name="T64" fmla="*/ 187 w 318"/>
                <a:gd name="T65" fmla="*/ 213 h 255"/>
                <a:gd name="T66" fmla="*/ 170 w 318"/>
                <a:gd name="T67" fmla="*/ 195 h 255"/>
                <a:gd name="T68" fmla="*/ 161 w 318"/>
                <a:gd name="T69" fmla="*/ 195 h 255"/>
                <a:gd name="T70" fmla="*/ 170 w 318"/>
                <a:gd name="T71" fmla="*/ 213 h 255"/>
                <a:gd name="T72" fmla="*/ 149 w 318"/>
                <a:gd name="T73" fmla="*/ 231 h 255"/>
                <a:gd name="T74" fmla="*/ 132 w 318"/>
                <a:gd name="T75" fmla="*/ 222 h 255"/>
                <a:gd name="T76" fmla="*/ 140 w 318"/>
                <a:gd name="T77" fmla="*/ 231 h 255"/>
                <a:gd name="T78" fmla="*/ 77 w 318"/>
                <a:gd name="T79" fmla="*/ 213 h 255"/>
                <a:gd name="T80" fmla="*/ 38 w 318"/>
                <a:gd name="T81" fmla="*/ 213 h 255"/>
                <a:gd name="T82" fmla="*/ 30 w 318"/>
                <a:gd name="T83" fmla="*/ 195 h 255"/>
                <a:gd name="T84" fmla="*/ 38 w 318"/>
                <a:gd name="T85" fmla="*/ 172 h 255"/>
                <a:gd name="T86" fmla="*/ 0 w 318"/>
                <a:gd name="T87" fmla="*/ 120 h 255"/>
                <a:gd name="T88" fmla="*/ 55 w 318"/>
                <a:gd name="T89" fmla="*/ 52 h 255"/>
                <a:gd name="T90" fmla="*/ 225 w 318"/>
                <a:gd name="T91" fmla="*/ 70 h 255"/>
                <a:gd name="T92" fmla="*/ 234 w 318"/>
                <a:gd name="T93" fmla="*/ 33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18" h="255">
                  <a:moveTo>
                    <a:pt x="234" y="33"/>
                  </a:moveTo>
                  <a:lnTo>
                    <a:pt x="242" y="42"/>
                  </a:lnTo>
                  <a:lnTo>
                    <a:pt x="242" y="33"/>
                  </a:lnTo>
                  <a:lnTo>
                    <a:pt x="254" y="33"/>
                  </a:lnTo>
                  <a:lnTo>
                    <a:pt x="242" y="20"/>
                  </a:lnTo>
                  <a:lnTo>
                    <a:pt x="242" y="10"/>
                  </a:lnTo>
                  <a:lnTo>
                    <a:pt x="254" y="0"/>
                  </a:lnTo>
                  <a:lnTo>
                    <a:pt x="281" y="10"/>
                  </a:lnTo>
                  <a:lnTo>
                    <a:pt x="281" y="33"/>
                  </a:lnTo>
                  <a:lnTo>
                    <a:pt x="281" y="20"/>
                  </a:lnTo>
                  <a:lnTo>
                    <a:pt x="297" y="20"/>
                  </a:lnTo>
                  <a:lnTo>
                    <a:pt x="281" y="10"/>
                  </a:lnTo>
                  <a:lnTo>
                    <a:pt x="318" y="10"/>
                  </a:lnTo>
                  <a:lnTo>
                    <a:pt x="297" y="42"/>
                  </a:lnTo>
                  <a:lnTo>
                    <a:pt x="318" y="33"/>
                  </a:lnTo>
                  <a:lnTo>
                    <a:pt x="318" y="52"/>
                  </a:lnTo>
                  <a:lnTo>
                    <a:pt x="297" y="60"/>
                  </a:lnTo>
                  <a:lnTo>
                    <a:pt x="281" y="52"/>
                  </a:lnTo>
                  <a:lnTo>
                    <a:pt x="297" y="80"/>
                  </a:lnTo>
                  <a:lnTo>
                    <a:pt x="272" y="60"/>
                  </a:lnTo>
                  <a:lnTo>
                    <a:pt x="242" y="60"/>
                  </a:lnTo>
                  <a:lnTo>
                    <a:pt x="263" y="80"/>
                  </a:lnTo>
                  <a:lnTo>
                    <a:pt x="289" y="93"/>
                  </a:lnTo>
                  <a:lnTo>
                    <a:pt x="281" y="93"/>
                  </a:lnTo>
                  <a:lnTo>
                    <a:pt x="254" y="93"/>
                  </a:lnTo>
                  <a:lnTo>
                    <a:pt x="242" y="70"/>
                  </a:lnTo>
                  <a:lnTo>
                    <a:pt x="242" y="93"/>
                  </a:lnTo>
                  <a:lnTo>
                    <a:pt x="225" y="93"/>
                  </a:lnTo>
                  <a:lnTo>
                    <a:pt x="234" y="102"/>
                  </a:lnTo>
                  <a:lnTo>
                    <a:pt x="225" y="112"/>
                  </a:lnTo>
                  <a:lnTo>
                    <a:pt x="195" y="93"/>
                  </a:lnTo>
                  <a:lnTo>
                    <a:pt x="207" y="93"/>
                  </a:lnTo>
                  <a:lnTo>
                    <a:pt x="187" y="112"/>
                  </a:lnTo>
                  <a:lnTo>
                    <a:pt x="179" y="130"/>
                  </a:lnTo>
                  <a:lnTo>
                    <a:pt x="170" y="112"/>
                  </a:lnTo>
                  <a:lnTo>
                    <a:pt x="170" y="130"/>
                  </a:lnTo>
                  <a:lnTo>
                    <a:pt x="149" y="130"/>
                  </a:lnTo>
                  <a:lnTo>
                    <a:pt x="170" y="153"/>
                  </a:lnTo>
                  <a:lnTo>
                    <a:pt x="170" y="130"/>
                  </a:lnTo>
                  <a:lnTo>
                    <a:pt x="187" y="130"/>
                  </a:lnTo>
                  <a:lnTo>
                    <a:pt x="207" y="112"/>
                  </a:lnTo>
                  <a:lnTo>
                    <a:pt x="225" y="112"/>
                  </a:lnTo>
                  <a:lnTo>
                    <a:pt x="242" y="112"/>
                  </a:lnTo>
                  <a:lnTo>
                    <a:pt x="225" y="120"/>
                  </a:lnTo>
                  <a:lnTo>
                    <a:pt x="242" y="120"/>
                  </a:lnTo>
                  <a:lnTo>
                    <a:pt x="234" y="144"/>
                  </a:lnTo>
                  <a:lnTo>
                    <a:pt x="254" y="120"/>
                  </a:lnTo>
                  <a:lnTo>
                    <a:pt x="263" y="130"/>
                  </a:lnTo>
                  <a:lnTo>
                    <a:pt x="254" y="112"/>
                  </a:lnTo>
                  <a:lnTo>
                    <a:pt x="281" y="120"/>
                  </a:lnTo>
                  <a:lnTo>
                    <a:pt x="263" y="153"/>
                  </a:lnTo>
                  <a:lnTo>
                    <a:pt x="254" y="144"/>
                  </a:lnTo>
                  <a:lnTo>
                    <a:pt x="254" y="162"/>
                  </a:lnTo>
                  <a:lnTo>
                    <a:pt x="242" y="153"/>
                  </a:lnTo>
                  <a:lnTo>
                    <a:pt x="225" y="162"/>
                  </a:lnTo>
                  <a:lnTo>
                    <a:pt x="216" y="153"/>
                  </a:lnTo>
                  <a:lnTo>
                    <a:pt x="207" y="172"/>
                  </a:lnTo>
                  <a:lnTo>
                    <a:pt x="225" y="172"/>
                  </a:lnTo>
                  <a:lnTo>
                    <a:pt x="242" y="162"/>
                  </a:lnTo>
                  <a:lnTo>
                    <a:pt x="234" y="172"/>
                  </a:lnTo>
                  <a:lnTo>
                    <a:pt x="216" y="195"/>
                  </a:lnTo>
                  <a:lnTo>
                    <a:pt x="207" y="180"/>
                  </a:lnTo>
                  <a:lnTo>
                    <a:pt x="207" y="195"/>
                  </a:lnTo>
                  <a:lnTo>
                    <a:pt x="195" y="195"/>
                  </a:lnTo>
                  <a:lnTo>
                    <a:pt x="195" y="204"/>
                  </a:lnTo>
                  <a:lnTo>
                    <a:pt x="187" y="213"/>
                  </a:lnTo>
                  <a:lnTo>
                    <a:pt x="179" y="195"/>
                  </a:lnTo>
                  <a:lnTo>
                    <a:pt x="170" y="195"/>
                  </a:lnTo>
                  <a:lnTo>
                    <a:pt x="170" y="213"/>
                  </a:lnTo>
                  <a:lnTo>
                    <a:pt x="161" y="195"/>
                  </a:lnTo>
                  <a:lnTo>
                    <a:pt x="149" y="213"/>
                  </a:lnTo>
                  <a:lnTo>
                    <a:pt x="170" y="213"/>
                  </a:lnTo>
                  <a:lnTo>
                    <a:pt x="170" y="222"/>
                  </a:lnTo>
                  <a:lnTo>
                    <a:pt x="149" y="231"/>
                  </a:lnTo>
                  <a:lnTo>
                    <a:pt x="140" y="213"/>
                  </a:lnTo>
                  <a:lnTo>
                    <a:pt x="132" y="222"/>
                  </a:lnTo>
                  <a:lnTo>
                    <a:pt x="123" y="213"/>
                  </a:lnTo>
                  <a:lnTo>
                    <a:pt x="140" y="231"/>
                  </a:lnTo>
                  <a:lnTo>
                    <a:pt x="115" y="255"/>
                  </a:lnTo>
                  <a:lnTo>
                    <a:pt x="77" y="213"/>
                  </a:lnTo>
                  <a:lnTo>
                    <a:pt x="77" y="222"/>
                  </a:lnTo>
                  <a:lnTo>
                    <a:pt x="38" y="213"/>
                  </a:lnTo>
                  <a:lnTo>
                    <a:pt x="47" y="195"/>
                  </a:lnTo>
                  <a:lnTo>
                    <a:pt x="30" y="195"/>
                  </a:lnTo>
                  <a:lnTo>
                    <a:pt x="21" y="195"/>
                  </a:lnTo>
                  <a:lnTo>
                    <a:pt x="38" y="172"/>
                  </a:lnTo>
                  <a:lnTo>
                    <a:pt x="38" y="153"/>
                  </a:lnTo>
                  <a:lnTo>
                    <a:pt x="0" y="120"/>
                  </a:lnTo>
                  <a:lnTo>
                    <a:pt x="30" y="70"/>
                  </a:lnTo>
                  <a:lnTo>
                    <a:pt x="55" y="52"/>
                  </a:lnTo>
                  <a:lnTo>
                    <a:pt x="93" y="80"/>
                  </a:lnTo>
                  <a:lnTo>
                    <a:pt x="225" y="70"/>
                  </a:lnTo>
                  <a:lnTo>
                    <a:pt x="234" y="52"/>
                  </a:lnTo>
                  <a:lnTo>
                    <a:pt x="234" y="33"/>
                  </a:lnTo>
                  <a:lnTo>
                    <a:pt x="234" y="33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83" name="Freeform 157">
              <a:extLst>
                <a:ext uri="{FF2B5EF4-FFF2-40B4-BE49-F238E27FC236}">
                  <a16:creationId xmlns:a16="http://schemas.microsoft.com/office/drawing/2014/main" id="{4073EF4D-01F0-61BD-E530-83D225CD0F7E}"/>
                </a:ext>
              </a:extLst>
            </p:cNvPr>
            <p:cNvSpPr/>
            <p:nvPr/>
          </p:nvSpPr>
          <p:spPr bwMode="auto">
            <a:xfrm>
              <a:off x="11216779" y="3536607"/>
              <a:ext cx="900275" cy="634722"/>
            </a:xfrm>
            <a:custGeom>
              <a:avLst/>
              <a:gdLst>
                <a:gd name="T0" fmla="*/ 309 w 521"/>
                <a:gd name="T1" fmla="*/ 230 h 383"/>
                <a:gd name="T2" fmla="*/ 262 w 521"/>
                <a:gd name="T3" fmla="*/ 180 h 383"/>
                <a:gd name="T4" fmla="*/ 250 w 521"/>
                <a:gd name="T5" fmla="*/ 170 h 383"/>
                <a:gd name="T6" fmla="*/ 242 w 521"/>
                <a:gd name="T7" fmla="*/ 180 h 383"/>
                <a:gd name="T8" fmla="*/ 297 w 521"/>
                <a:gd name="T9" fmla="*/ 272 h 383"/>
                <a:gd name="T10" fmla="*/ 344 w 521"/>
                <a:gd name="T11" fmla="*/ 305 h 383"/>
                <a:gd name="T12" fmla="*/ 344 w 521"/>
                <a:gd name="T13" fmla="*/ 323 h 383"/>
                <a:gd name="T14" fmla="*/ 352 w 521"/>
                <a:gd name="T15" fmla="*/ 305 h 383"/>
                <a:gd name="T16" fmla="*/ 381 w 521"/>
                <a:gd name="T17" fmla="*/ 323 h 383"/>
                <a:gd name="T18" fmla="*/ 411 w 521"/>
                <a:gd name="T19" fmla="*/ 313 h 383"/>
                <a:gd name="T20" fmla="*/ 436 w 521"/>
                <a:gd name="T21" fmla="*/ 323 h 383"/>
                <a:gd name="T22" fmla="*/ 428 w 521"/>
                <a:gd name="T23" fmla="*/ 346 h 383"/>
                <a:gd name="T24" fmla="*/ 475 w 521"/>
                <a:gd name="T25" fmla="*/ 305 h 383"/>
                <a:gd name="T26" fmla="*/ 505 w 521"/>
                <a:gd name="T27" fmla="*/ 323 h 383"/>
                <a:gd name="T28" fmla="*/ 505 w 521"/>
                <a:gd name="T29" fmla="*/ 332 h 383"/>
                <a:gd name="T30" fmla="*/ 521 w 521"/>
                <a:gd name="T31" fmla="*/ 346 h 383"/>
                <a:gd name="T32" fmla="*/ 446 w 521"/>
                <a:gd name="T33" fmla="*/ 383 h 383"/>
                <a:gd name="T34" fmla="*/ 262 w 521"/>
                <a:gd name="T35" fmla="*/ 383 h 383"/>
                <a:gd name="T36" fmla="*/ 225 w 521"/>
                <a:gd name="T37" fmla="*/ 383 h 383"/>
                <a:gd name="T38" fmla="*/ 225 w 521"/>
                <a:gd name="T39" fmla="*/ 221 h 383"/>
                <a:gd name="T40" fmla="*/ 217 w 521"/>
                <a:gd name="T41" fmla="*/ 221 h 383"/>
                <a:gd name="T42" fmla="*/ 204 w 521"/>
                <a:gd name="T43" fmla="*/ 245 h 383"/>
                <a:gd name="T44" fmla="*/ 178 w 521"/>
                <a:gd name="T45" fmla="*/ 230 h 383"/>
                <a:gd name="T46" fmla="*/ 170 w 521"/>
                <a:gd name="T47" fmla="*/ 221 h 383"/>
                <a:gd name="T48" fmla="*/ 46 w 521"/>
                <a:gd name="T49" fmla="*/ 162 h 383"/>
                <a:gd name="T50" fmla="*/ 0 w 521"/>
                <a:gd name="T51" fmla="*/ 120 h 383"/>
                <a:gd name="T52" fmla="*/ 38 w 521"/>
                <a:gd name="T53" fmla="*/ 102 h 383"/>
                <a:gd name="T54" fmla="*/ 21 w 521"/>
                <a:gd name="T55" fmla="*/ 83 h 383"/>
                <a:gd name="T56" fmla="*/ 21 w 521"/>
                <a:gd name="T57" fmla="*/ 60 h 383"/>
                <a:gd name="T58" fmla="*/ 55 w 521"/>
                <a:gd name="T59" fmla="*/ 42 h 383"/>
                <a:gd name="T60" fmla="*/ 76 w 521"/>
                <a:gd name="T61" fmla="*/ 50 h 383"/>
                <a:gd name="T62" fmla="*/ 110 w 521"/>
                <a:gd name="T63" fmla="*/ 18 h 383"/>
                <a:gd name="T64" fmla="*/ 132 w 521"/>
                <a:gd name="T65" fmla="*/ 42 h 383"/>
                <a:gd name="T66" fmla="*/ 148 w 521"/>
                <a:gd name="T67" fmla="*/ 33 h 383"/>
                <a:gd name="T68" fmla="*/ 148 w 521"/>
                <a:gd name="T69" fmla="*/ 18 h 383"/>
                <a:gd name="T70" fmla="*/ 170 w 521"/>
                <a:gd name="T71" fmla="*/ 0 h 383"/>
                <a:gd name="T72" fmla="*/ 195 w 521"/>
                <a:gd name="T73" fmla="*/ 10 h 383"/>
                <a:gd name="T74" fmla="*/ 289 w 521"/>
                <a:gd name="T75" fmla="*/ 60 h 383"/>
                <a:gd name="T76" fmla="*/ 352 w 521"/>
                <a:gd name="T77" fmla="*/ 102 h 383"/>
                <a:gd name="T78" fmla="*/ 326 w 521"/>
                <a:gd name="T79" fmla="*/ 120 h 383"/>
                <a:gd name="T80" fmla="*/ 297 w 521"/>
                <a:gd name="T81" fmla="*/ 170 h 383"/>
                <a:gd name="T82" fmla="*/ 334 w 521"/>
                <a:gd name="T83" fmla="*/ 203 h 383"/>
                <a:gd name="T84" fmla="*/ 334 w 521"/>
                <a:gd name="T85" fmla="*/ 221 h 383"/>
                <a:gd name="T86" fmla="*/ 309 w 521"/>
                <a:gd name="T87" fmla="*/ 230 h 383"/>
                <a:gd name="T88" fmla="*/ 309 w 521"/>
                <a:gd name="T89" fmla="*/ 23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21" h="383">
                  <a:moveTo>
                    <a:pt x="309" y="230"/>
                  </a:moveTo>
                  <a:lnTo>
                    <a:pt x="262" y="180"/>
                  </a:lnTo>
                  <a:lnTo>
                    <a:pt x="250" y="170"/>
                  </a:lnTo>
                  <a:lnTo>
                    <a:pt x="242" y="180"/>
                  </a:lnTo>
                  <a:lnTo>
                    <a:pt x="297" y="272"/>
                  </a:lnTo>
                  <a:lnTo>
                    <a:pt x="344" y="305"/>
                  </a:lnTo>
                  <a:lnTo>
                    <a:pt x="344" y="323"/>
                  </a:lnTo>
                  <a:lnTo>
                    <a:pt x="352" y="305"/>
                  </a:lnTo>
                  <a:lnTo>
                    <a:pt x="381" y="323"/>
                  </a:lnTo>
                  <a:lnTo>
                    <a:pt x="411" y="313"/>
                  </a:lnTo>
                  <a:lnTo>
                    <a:pt x="436" y="323"/>
                  </a:lnTo>
                  <a:lnTo>
                    <a:pt x="428" y="346"/>
                  </a:lnTo>
                  <a:lnTo>
                    <a:pt x="475" y="305"/>
                  </a:lnTo>
                  <a:lnTo>
                    <a:pt x="505" y="323"/>
                  </a:lnTo>
                  <a:lnTo>
                    <a:pt x="505" y="332"/>
                  </a:lnTo>
                  <a:lnTo>
                    <a:pt x="521" y="346"/>
                  </a:lnTo>
                  <a:lnTo>
                    <a:pt x="446" y="383"/>
                  </a:lnTo>
                  <a:lnTo>
                    <a:pt x="262" y="383"/>
                  </a:lnTo>
                  <a:lnTo>
                    <a:pt x="225" y="383"/>
                  </a:lnTo>
                  <a:lnTo>
                    <a:pt x="225" y="221"/>
                  </a:lnTo>
                  <a:lnTo>
                    <a:pt x="217" y="221"/>
                  </a:lnTo>
                  <a:lnTo>
                    <a:pt x="204" y="245"/>
                  </a:lnTo>
                  <a:lnTo>
                    <a:pt x="178" y="230"/>
                  </a:lnTo>
                  <a:lnTo>
                    <a:pt x="170" y="221"/>
                  </a:lnTo>
                  <a:lnTo>
                    <a:pt x="46" y="162"/>
                  </a:lnTo>
                  <a:lnTo>
                    <a:pt x="0" y="120"/>
                  </a:lnTo>
                  <a:lnTo>
                    <a:pt x="38" y="102"/>
                  </a:lnTo>
                  <a:lnTo>
                    <a:pt x="21" y="83"/>
                  </a:lnTo>
                  <a:lnTo>
                    <a:pt x="21" y="60"/>
                  </a:lnTo>
                  <a:lnTo>
                    <a:pt x="55" y="42"/>
                  </a:lnTo>
                  <a:lnTo>
                    <a:pt x="76" y="50"/>
                  </a:lnTo>
                  <a:lnTo>
                    <a:pt x="110" y="18"/>
                  </a:lnTo>
                  <a:lnTo>
                    <a:pt x="132" y="42"/>
                  </a:lnTo>
                  <a:lnTo>
                    <a:pt x="148" y="33"/>
                  </a:lnTo>
                  <a:lnTo>
                    <a:pt x="148" y="18"/>
                  </a:lnTo>
                  <a:lnTo>
                    <a:pt x="170" y="0"/>
                  </a:lnTo>
                  <a:lnTo>
                    <a:pt x="195" y="10"/>
                  </a:lnTo>
                  <a:lnTo>
                    <a:pt x="289" y="60"/>
                  </a:lnTo>
                  <a:lnTo>
                    <a:pt x="352" y="102"/>
                  </a:lnTo>
                  <a:lnTo>
                    <a:pt x="326" y="120"/>
                  </a:lnTo>
                  <a:lnTo>
                    <a:pt x="297" y="170"/>
                  </a:lnTo>
                  <a:lnTo>
                    <a:pt x="334" y="203"/>
                  </a:lnTo>
                  <a:lnTo>
                    <a:pt x="334" y="221"/>
                  </a:lnTo>
                  <a:lnTo>
                    <a:pt x="309" y="230"/>
                  </a:lnTo>
                  <a:lnTo>
                    <a:pt x="309" y="23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84" name="Freeform 158">
              <a:extLst>
                <a:ext uri="{FF2B5EF4-FFF2-40B4-BE49-F238E27FC236}">
                  <a16:creationId xmlns:a16="http://schemas.microsoft.com/office/drawing/2014/main" id="{1E6FB26E-64E0-86D1-6AA1-D8B137E3CA89}"/>
                </a:ext>
              </a:extLst>
            </p:cNvPr>
            <p:cNvSpPr/>
            <p:nvPr/>
          </p:nvSpPr>
          <p:spPr bwMode="auto">
            <a:xfrm>
              <a:off x="9936352" y="3639354"/>
              <a:ext cx="594423" cy="855137"/>
            </a:xfrm>
            <a:custGeom>
              <a:avLst/>
              <a:gdLst>
                <a:gd name="T0" fmla="*/ 213 w 344"/>
                <a:gd name="T1" fmla="*/ 466 h 516"/>
                <a:gd name="T2" fmla="*/ 213 w 344"/>
                <a:gd name="T3" fmla="*/ 448 h 516"/>
                <a:gd name="T4" fmla="*/ 186 w 344"/>
                <a:gd name="T5" fmla="*/ 416 h 516"/>
                <a:gd name="T6" fmla="*/ 166 w 344"/>
                <a:gd name="T7" fmla="*/ 383 h 516"/>
                <a:gd name="T8" fmla="*/ 102 w 344"/>
                <a:gd name="T9" fmla="*/ 314 h 516"/>
                <a:gd name="T10" fmla="*/ 17 w 344"/>
                <a:gd name="T11" fmla="*/ 221 h 516"/>
                <a:gd name="T12" fmla="*/ 0 w 344"/>
                <a:gd name="T13" fmla="*/ 161 h 516"/>
                <a:gd name="T14" fmla="*/ 17 w 344"/>
                <a:gd name="T15" fmla="*/ 143 h 516"/>
                <a:gd name="T16" fmla="*/ 26 w 344"/>
                <a:gd name="T17" fmla="*/ 101 h 516"/>
                <a:gd name="T18" fmla="*/ 17 w 344"/>
                <a:gd name="T19" fmla="*/ 83 h 516"/>
                <a:gd name="T20" fmla="*/ 26 w 344"/>
                <a:gd name="T21" fmla="*/ 83 h 516"/>
                <a:gd name="T22" fmla="*/ 30 w 344"/>
                <a:gd name="T23" fmla="*/ 66 h 516"/>
                <a:gd name="T24" fmla="*/ 34 w 344"/>
                <a:gd name="T25" fmla="*/ 51 h 516"/>
                <a:gd name="T26" fmla="*/ 56 w 344"/>
                <a:gd name="T27" fmla="*/ 23 h 516"/>
                <a:gd name="T28" fmla="*/ 72 w 344"/>
                <a:gd name="T29" fmla="*/ 0 h 516"/>
                <a:gd name="T30" fmla="*/ 111 w 344"/>
                <a:gd name="T31" fmla="*/ 41 h 516"/>
                <a:gd name="T32" fmla="*/ 158 w 344"/>
                <a:gd name="T33" fmla="*/ 41 h 516"/>
                <a:gd name="T34" fmla="*/ 221 w 344"/>
                <a:gd name="T35" fmla="*/ 23 h 516"/>
                <a:gd name="T36" fmla="*/ 260 w 344"/>
                <a:gd name="T37" fmla="*/ 60 h 516"/>
                <a:gd name="T38" fmla="*/ 315 w 344"/>
                <a:gd name="T39" fmla="*/ 83 h 516"/>
                <a:gd name="T40" fmla="*/ 315 w 344"/>
                <a:gd name="T41" fmla="*/ 93 h 516"/>
                <a:gd name="T42" fmla="*/ 323 w 344"/>
                <a:gd name="T43" fmla="*/ 286 h 516"/>
                <a:gd name="T44" fmla="*/ 297 w 344"/>
                <a:gd name="T45" fmla="*/ 383 h 516"/>
                <a:gd name="T46" fmla="*/ 335 w 344"/>
                <a:gd name="T47" fmla="*/ 406 h 516"/>
                <a:gd name="T48" fmla="*/ 344 w 344"/>
                <a:gd name="T49" fmla="*/ 406 h 516"/>
                <a:gd name="T50" fmla="*/ 260 w 344"/>
                <a:gd name="T51" fmla="*/ 516 h 516"/>
                <a:gd name="T52" fmla="*/ 213 w 344"/>
                <a:gd name="T53" fmla="*/ 46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516">
                  <a:moveTo>
                    <a:pt x="213" y="466"/>
                  </a:moveTo>
                  <a:lnTo>
                    <a:pt x="213" y="448"/>
                  </a:lnTo>
                  <a:lnTo>
                    <a:pt x="186" y="416"/>
                  </a:lnTo>
                  <a:lnTo>
                    <a:pt x="166" y="383"/>
                  </a:lnTo>
                  <a:lnTo>
                    <a:pt x="102" y="314"/>
                  </a:lnTo>
                  <a:lnTo>
                    <a:pt x="17" y="221"/>
                  </a:lnTo>
                  <a:lnTo>
                    <a:pt x="0" y="161"/>
                  </a:lnTo>
                  <a:lnTo>
                    <a:pt x="17" y="143"/>
                  </a:lnTo>
                  <a:lnTo>
                    <a:pt x="26" y="101"/>
                  </a:lnTo>
                  <a:lnTo>
                    <a:pt x="17" y="83"/>
                  </a:lnTo>
                  <a:lnTo>
                    <a:pt x="26" y="83"/>
                  </a:lnTo>
                  <a:lnTo>
                    <a:pt x="30" y="66"/>
                  </a:lnTo>
                  <a:lnTo>
                    <a:pt x="34" y="51"/>
                  </a:lnTo>
                  <a:lnTo>
                    <a:pt x="56" y="23"/>
                  </a:lnTo>
                  <a:lnTo>
                    <a:pt x="72" y="0"/>
                  </a:lnTo>
                  <a:lnTo>
                    <a:pt x="111" y="41"/>
                  </a:lnTo>
                  <a:lnTo>
                    <a:pt x="158" y="41"/>
                  </a:lnTo>
                  <a:lnTo>
                    <a:pt x="221" y="23"/>
                  </a:lnTo>
                  <a:lnTo>
                    <a:pt x="260" y="60"/>
                  </a:lnTo>
                  <a:lnTo>
                    <a:pt x="315" y="83"/>
                  </a:lnTo>
                  <a:lnTo>
                    <a:pt x="315" y="93"/>
                  </a:lnTo>
                  <a:lnTo>
                    <a:pt x="323" y="286"/>
                  </a:lnTo>
                  <a:lnTo>
                    <a:pt x="297" y="383"/>
                  </a:lnTo>
                  <a:lnTo>
                    <a:pt x="335" y="406"/>
                  </a:lnTo>
                  <a:lnTo>
                    <a:pt x="344" y="406"/>
                  </a:lnTo>
                  <a:lnTo>
                    <a:pt x="260" y="516"/>
                  </a:lnTo>
                  <a:lnTo>
                    <a:pt x="213" y="4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85" name="Freeform 159">
              <a:extLst>
                <a:ext uri="{FF2B5EF4-FFF2-40B4-BE49-F238E27FC236}">
                  <a16:creationId xmlns:a16="http://schemas.microsoft.com/office/drawing/2014/main" id="{498647AF-56BF-930B-B5C5-223742D3C9E4}"/>
                </a:ext>
              </a:extLst>
            </p:cNvPr>
            <p:cNvSpPr/>
            <p:nvPr/>
          </p:nvSpPr>
          <p:spPr bwMode="auto">
            <a:xfrm>
              <a:off x="9680610" y="4159727"/>
              <a:ext cx="770676" cy="550205"/>
            </a:xfrm>
            <a:custGeom>
              <a:avLst/>
              <a:gdLst>
                <a:gd name="T0" fmla="*/ 55 w 446"/>
                <a:gd name="T1" fmla="*/ 262 h 332"/>
                <a:gd name="T2" fmla="*/ 148 w 446"/>
                <a:gd name="T3" fmla="*/ 262 h 332"/>
                <a:gd name="T4" fmla="*/ 157 w 446"/>
                <a:gd name="T5" fmla="*/ 272 h 332"/>
                <a:gd name="T6" fmla="*/ 165 w 446"/>
                <a:gd name="T7" fmla="*/ 272 h 332"/>
                <a:gd name="T8" fmla="*/ 174 w 446"/>
                <a:gd name="T9" fmla="*/ 272 h 332"/>
                <a:gd name="T10" fmla="*/ 195 w 446"/>
                <a:gd name="T11" fmla="*/ 295 h 332"/>
                <a:gd name="T12" fmla="*/ 289 w 446"/>
                <a:gd name="T13" fmla="*/ 322 h 332"/>
                <a:gd name="T14" fmla="*/ 352 w 446"/>
                <a:gd name="T15" fmla="*/ 332 h 332"/>
                <a:gd name="T16" fmla="*/ 408 w 446"/>
                <a:gd name="T17" fmla="*/ 313 h 332"/>
                <a:gd name="T18" fmla="*/ 446 w 446"/>
                <a:gd name="T19" fmla="*/ 262 h 332"/>
                <a:gd name="T20" fmla="*/ 408 w 446"/>
                <a:gd name="T21" fmla="*/ 235 h 332"/>
                <a:gd name="T22" fmla="*/ 391 w 446"/>
                <a:gd name="T23" fmla="*/ 212 h 332"/>
                <a:gd name="T24" fmla="*/ 408 w 446"/>
                <a:gd name="T25" fmla="*/ 202 h 332"/>
                <a:gd name="T26" fmla="*/ 361 w 446"/>
                <a:gd name="T27" fmla="*/ 152 h 332"/>
                <a:gd name="T28" fmla="*/ 361 w 446"/>
                <a:gd name="T29" fmla="*/ 133 h 332"/>
                <a:gd name="T30" fmla="*/ 336 w 446"/>
                <a:gd name="T31" fmla="*/ 100 h 332"/>
                <a:gd name="T32" fmla="*/ 314 w 446"/>
                <a:gd name="T33" fmla="*/ 68 h 332"/>
                <a:gd name="T34" fmla="*/ 250 w 446"/>
                <a:gd name="T35" fmla="*/ 0 h 332"/>
                <a:gd name="T36" fmla="*/ 242 w 446"/>
                <a:gd name="T37" fmla="*/ 8 h 332"/>
                <a:gd name="T38" fmla="*/ 93 w 446"/>
                <a:gd name="T39" fmla="*/ 0 h 332"/>
                <a:gd name="T40" fmla="*/ 0 w 446"/>
                <a:gd name="T41" fmla="*/ 8 h 332"/>
                <a:gd name="T42" fmla="*/ 34 w 446"/>
                <a:gd name="T43" fmla="*/ 82 h 332"/>
                <a:gd name="T44" fmla="*/ 63 w 446"/>
                <a:gd name="T45" fmla="*/ 110 h 332"/>
                <a:gd name="T46" fmla="*/ 34 w 446"/>
                <a:gd name="T47" fmla="*/ 193 h 332"/>
                <a:gd name="T48" fmla="*/ 34 w 446"/>
                <a:gd name="T49" fmla="*/ 235 h 332"/>
                <a:gd name="T50" fmla="*/ 16 w 446"/>
                <a:gd name="T51" fmla="*/ 253 h 332"/>
                <a:gd name="T52" fmla="*/ 55 w 446"/>
                <a:gd name="T53" fmla="*/ 2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46" h="332">
                  <a:moveTo>
                    <a:pt x="55" y="262"/>
                  </a:moveTo>
                  <a:lnTo>
                    <a:pt x="148" y="262"/>
                  </a:lnTo>
                  <a:lnTo>
                    <a:pt x="157" y="272"/>
                  </a:lnTo>
                  <a:lnTo>
                    <a:pt x="165" y="272"/>
                  </a:lnTo>
                  <a:lnTo>
                    <a:pt x="174" y="272"/>
                  </a:lnTo>
                  <a:lnTo>
                    <a:pt x="195" y="295"/>
                  </a:lnTo>
                  <a:lnTo>
                    <a:pt x="289" y="322"/>
                  </a:lnTo>
                  <a:lnTo>
                    <a:pt x="352" y="332"/>
                  </a:lnTo>
                  <a:lnTo>
                    <a:pt x="408" y="313"/>
                  </a:lnTo>
                  <a:lnTo>
                    <a:pt x="446" y="262"/>
                  </a:lnTo>
                  <a:lnTo>
                    <a:pt x="408" y="235"/>
                  </a:lnTo>
                  <a:lnTo>
                    <a:pt x="391" y="212"/>
                  </a:lnTo>
                  <a:lnTo>
                    <a:pt x="408" y="202"/>
                  </a:lnTo>
                  <a:lnTo>
                    <a:pt x="361" y="152"/>
                  </a:lnTo>
                  <a:lnTo>
                    <a:pt x="361" y="133"/>
                  </a:lnTo>
                  <a:lnTo>
                    <a:pt x="336" y="100"/>
                  </a:lnTo>
                  <a:lnTo>
                    <a:pt x="314" y="68"/>
                  </a:lnTo>
                  <a:lnTo>
                    <a:pt x="250" y="0"/>
                  </a:lnTo>
                  <a:lnTo>
                    <a:pt x="242" y="8"/>
                  </a:lnTo>
                  <a:lnTo>
                    <a:pt x="93" y="0"/>
                  </a:lnTo>
                  <a:lnTo>
                    <a:pt x="0" y="8"/>
                  </a:lnTo>
                  <a:lnTo>
                    <a:pt x="34" y="82"/>
                  </a:lnTo>
                  <a:lnTo>
                    <a:pt x="63" y="110"/>
                  </a:lnTo>
                  <a:lnTo>
                    <a:pt x="34" y="193"/>
                  </a:lnTo>
                  <a:lnTo>
                    <a:pt x="34" y="235"/>
                  </a:lnTo>
                  <a:lnTo>
                    <a:pt x="16" y="253"/>
                  </a:lnTo>
                  <a:lnTo>
                    <a:pt x="55" y="262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86" name="Freeform 160">
              <a:extLst>
                <a:ext uri="{FF2B5EF4-FFF2-40B4-BE49-F238E27FC236}">
                  <a16:creationId xmlns:a16="http://schemas.microsoft.com/office/drawing/2014/main" id="{29CE432C-030C-AB98-A711-58980E96DC27}"/>
                </a:ext>
              </a:extLst>
            </p:cNvPr>
            <p:cNvSpPr/>
            <p:nvPr/>
          </p:nvSpPr>
          <p:spPr bwMode="auto">
            <a:xfrm>
              <a:off x="9932894" y="3636040"/>
              <a:ext cx="592694" cy="855137"/>
            </a:xfrm>
            <a:custGeom>
              <a:avLst/>
              <a:gdLst>
                <a:gd name="T0" fmla="*/ 212 w 343"/>
                <a:gd name="T1" fmla="*/ 465 h 516"/>
                <a:gd name="T2" fmla="*/ 212 w 343"/>
                <a:gd name="T3" fmla="*/ 448 h 516"/>
                <a:gd name="T4" fmla="*/ 186 w 343"/>
                <a:gd name="T5" fmla="*/ 415 h 516"/>
                <a:gd name="T6" fmla="*/ 166 w 343"/>
                <a:gd name="T7" fmla="*/ 383 h 516"/>
                <a:gd name="T8" fmla="*/ 102 w 343"/>
                <a:gd name="T9" fmla="*/ 313 h 516"/>
                <a:gd name="T10" fmla="*/ 17 w 343"/>
                <a:gd name="T11" fmla="*/ 221 h 516"/>
                <a:gd name="T12" fmla="*/ 0 w 343"/>
                <a:gd name="T13" fmla="*/ 161 h 516"/>
                <a:gd name="T14" fmla="*/ 17 w 343"/>
                <a:gd name="T15" fmla="*/ 143 h 516"/>
                <a:gd name="T16" fmla="*/ 25 w 343"/>
                <a:gd name="T17" fmla="*/ 101 h 516"/>
                <a:gd name="T18" fmla="*/ 17 w 343"/>
                <a:gd name="T19" fmla="*/ 83 h 516"/>
                <a:gd name="T20" fmla="*/ 25 w 343"/>
                <a:gd name="T21" fmla="*/ 83 h 516"/>
                <a:gd name="T22" fmla="*/ 30 w 343"/>
                <a:gd name="T23" fmla="*/ 66 h 516"/>
                <a:gd name="T24" fmla="*/ 34 w 343"/>
                <a:gd name="T25" fmla="*/ 50 h 516"/>
                <a:gd name="T26" fmla="*/ 55 w 343"/>
                <a:gd name="T27" fmla="*/ 23 h 516"/>
                <a:gd name="T28" fmla="*/ 72 w 343"/>
                <a:gd name="T29" fmla="*/ 0 h 516"/>
                <a:gd name="T30" fmla="*/ 110 w 343"/>
                <a:gd name="T31" fmla="*/ 41 h 516"/>
                <a:gd name="T32" fmla="*/ 157 w 343"/>
                <a:gd name="T33" fmla="*/ 41 h 516"/>
                <a:gd name="T34" fmla="*/ 221 w 343"/>
                <a:gd name="T35" fmla="*/ 23 h 516"/>
                <a:gd name="T36" fmla="*/ 259 w 343"/>
                <a:gd name="T37" fmla="*/ 60 h 516"/>
                <a:gd name="T38" fmla="*/ 314 w 343"/>
                <a:gd name="T39" fmla="*/ 83 h 516"/>
                <a:gd name="T40" fmla="*/ 314 w 343"/>
                <a:gd name="T41" fmla="*/ 92 h 516"/>
                <a:gd name="T42" fmla="*/ 323 w 343"/>
                <a:gd name="T43" fmla="*/ 286 h 516"/>
                <a:gd name="T44" fmla="*/ 296 w 343"/>
                <a:gd name="T45" fmla="*/ 383 h 516"/>
                <a:gd name="T46" fmla="*/ 335 w 343"/>
                <a:gd name="T47" fmla="*/ 406 h 516"/>
                <a:gd name="T48" fmla="*/ 343 w 343"/>
                <a:gd name="T49" fmla="*/ 406 h 516"/>
                <a:gd name="T50" fmla="*/ 259 w 343"/>
                <a:gd name="T51" fmla="*/ 516 h 516"/>
                <a:gd name="T52" fmla="*/ 212 w 343"/>
                <a:gd name="T53" fmla="*/ 465 h 516"/>
                <a:gd name="T54" fmla="*/ 212 w 343"/>
                <a:gd name="T55" fmla="*/ 465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43" h="516">
                  <a:moveTo>
                    <a:pt x="212" y="465"/>
                  </a:moveTo>
                  <a:lnTo>
                    <a:pt x="212" y="448"/>
                  </a:lnTo>
                  <a:lnTo>
                    <a:pt x="186" y="415"/>
                  </a:lnTo>
                  <a:lnTo>
                    <a:pt x="166" y="383"/>
                  </a:lnTo>
                  <a:lnTo>
                    <a:pt x="102" y="313"/>
                  </a:lnTo>
                  <a:lnTo>
                    <a:pt x="17" y="221"/>
                  </a:lnTo>
                  <a:lnTo>
                    <a:pt x="0" y="161"/>
                  </a:lnTo>
                  <a:lnTo>
                    <a:pt x="17" y="143"/>
                  </a:lnTo>
                  <a:lnTo>
                    <a:pt x="25" y="101"/>
                  </a:lnTo>
                  <a:lnTo>
                    <a:pt x="17" y="83"/>
                  </a:lnTo>
                  <a:lnTo>
                    <a:pt x="25" y="83"/>
                  </a:lnTo>
                  <a:lnTo>
                    <a:pt x="30" y="66"/>
                  </a:lnTo>
                  <a:lnTo>
                    <a:pt x="34" y="50"/>
                  </a:lnTo>
                  <a:lnTo>
                    <a:pt x="55" y="23"/>
                  </a:lnTo>
                  <a:lnTo>
                    <a:pt x="72" y="0"/>
                  </a:lnTo>
                  <a:lnTo>
                    <a:pt x="110" y="41"/>
                  </a:lnTo>
                  <a:lnTo>
                    <a:pt x="157" y="41"/>
                  </a:lnTo>
                  <a:lnTo>
                    <a:pt x="221" y="23"/>
                  </a:lnTo>
                  <a:lnTo>
                    <a:pt x="259" y="60"/>
                  </a:lnTo>
                  <a:lnTo>
                    <a:pt x="314" y="83"/>
                  </a:lnTo>
                  <a:lnTo>
                    <a:pt x="314" y="92"/>
                  </a:lnTo>
                  <a:lnTo>
                    <a:pt x="323" y="286"/>
                  </a:lnTo>
                  <a:lnTo>
                    <a:pt x="296" y="383"/>
                  </a:lnTo>
                  <a:lnTo>
                    <a:pt x="335" y="406"/>
                  </a:lnTo>
                  <a:lnTo>
                    <a:pt x="343" y="406"/>
                  </a:lnTo>
                  <a:lnTo>
                    <a:pt x="259" y="516"/>
                  </a:lnTo>
                  <a:lnTo>
                    <a:pt x="212" y="465"/>
                  </a:lnTo>
                  <a:lnTo>
                    <a:pt x="212" y="465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87" name="Freeform 161">
              <a:extLst>
                <a:ext uri="{FF2B5EF4-FFF2-40B4-BE49-F238E27FC236}">
                  <a16:creationId xmlns:a16="http://schemas.microsoft.com/office/drawing/2014/main" id="{81DEF216-338F-6066-F94B-F228582F5C92}"/>
                </a:ext>
              </a:extLst>
            </p:cNvPr>
            <p:cNvSpPr/>
            <p:nvPr/>
          </p:nvSpPr>
          <p:spPr bwMode="auto">
            <a:xfrm>
              <a:off x="9675429" y="4154755"/>
              <a:ext cx="772405" cy="550205"/>
            </a:xfrm>
            <a:custGeom>
              <a:avLst/>
              <a:gdLst>
                <a:gd name="T0" fmla="*/ 55 w 447"/>
                <a:gd name="T1" fmla="*/ 263 h 332"/>
                <a:gd name="T2" fmla="*/ 149 w 447"/>
                <a:gd name="T3" fmla="*/ 263 h 332"/>
                <a:gd name="T4" fmla="*/ 157 w 447"/>
                <a:gd name="T5" fmla="*/ 272 h 332"/>
                <a:gd name="T6" fmla="*/ 166 w 447"/>
                <a:gd name="T7" fmla="*/ 272 h 332"/>
                <a:gd name="T8" fmla="*/ 174 w 447"/>
                <a:gd name="T9" fmla="*/ 272 h 332"/>
                <a:gd name="T10" fmla="*/ 196 w 447"/>
                <a:gd name="T11" fmla="*/ 295 h 332"/>
                <a:gd name="T12" fmla="*/ 289 w 447"/>
                <a:gd name="T13" fmla="*/ 323 h 332"/>
                <a:gd name="T14" fmla="*/ 353 w 447"/>
                <a:gd name="T15" fmla="*/ 332 h 332"/>
                <a:gd name="T16" fmla="*/ 408 w 447"/>
                <a:gd name="T17" fmla="*/ 313 h 332"/>
                <a:gd name="T18" fmla="*/ 447 w 447"/>
                <a:gd name="T19" fmla="*/ 263 h 332"/>
                <a:gd name="T20" fmla="*/ 408 w 447"/>
                <a:gd name="T21" fmla="*/ 235 h 332"/>
                <a:gd name="T22" fmla="*/ 391 w 447"/>
                <a:gd name="T23" fmla="*/ 212 h 332"/>
                <a:gd name="T24" fmla="*/ 408 w 447"/>
                <a:gd name="T25" fmla="*/ 203 h 332"/>
                <a:gd name="T26" fmla="*/ 361 w 447"/>
                <a:gd name="T27" fmla="*/ 152 h 332"/>
                <a:gd name="T28" fmla="*/ 361 w 447"/>
                <a:gd name="T29" fmla="*/ 133 h 332"/>
                <a:gd name="T30" fmla="*/ 336 w 447"/>
                <a:gd name="T31" fmla="*/ 101 h 332"/>
                <a:gd name="T32" fmla="*/ 315 w 447"/>
                <a:gd name="T33" fmla="*/ 69 h 332"/>
                <a:gd name="T34" fmla="*/ 251 w 447"/>
                <a:gd name="T35" fmla="*/ 0 h 332"/>
                <a:gd name="T36" fmla="*/ 243 w 447"/>
                <a:gd name="T37" fmla="*/ 9 h 332"/>
                <a:gd name="T38" fmla="*/ 94 w 447"/>
                <a:gd name="T39" fmla="*/ 0 h 332"/>
                <a:gd name="T40" fmla="*/ 0 w 447"/>
                <a:gd name="T41" fmla="*/ 9 h 332"/>
                <a:gd name="T42" fmla="*/ 35 w 447"/>
                <a:gd name="T43" fmla="*/ 83 h 332"/>
                <a:gd name="T44" fmla="*/ 64 w 447"/>
                <a:gd name="T45" fmla="*/ 111 h 332"/>
                <a:gd name="T46" fmla="*/ 35 w 447"/>
                <a:gd name="T47" fmla="*/ 193 h 332"/>
                <a:gd name="T48" fmla="*/ 35 w 447"/>
                <a:gd name="T49" fmla="*/ 235 h 332"/>
                <a:gd name="T50" fmla="*/ 17 w 447"/>
                <a:gd name="T51" fmla="*/ 253 h 332"/>
                <a:gd name="T52" fmla="*/ 55 w 447"/>
                <a:gd name="T53" fmla="*/ 263 h 332"/>
                <a:gd name="T54" fmla="*/ 55 w 447"/>
                <a:gd name="T55" fmla="*/ 26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47" h="332">
                  <a:moveTo>
                    <a:pt x="55" y="263"/>
                  </a:moveTo>
                  <a:lnTo>
                    <a:pt x="149" y="263"/>
                  </a:lnTo>
                  <a:lnTo>
                    <a:pt x="157" y="272"/>
                  </a:lnTo>
                  <a:lnTo>
                    <a:pt x="166" y="272"/>
                  </a:lnTo>
                  <a:lnTo>
                    <a:pt x="174" y="272"/>
                  </a:lnTo>
                  <a:lnTo>
                    <a:pt x="196" y="295"/>
                  </a:lnTo>
                  <a:lnTo>
                    <a:pt x="289" y="323"/>
                  </a:lnTo>
                  <a:lnTo>
                    <a:pt x="353" y="332"/>
                  </a:lnTo>
                  <a:lnTo>
                    <a:pt x="408" y="313"/>
                  </a:lnTo>
                  <a:lnTo>
                    <a:pt x="447" y="263"/>
                  </a:lnTo>
                  <a:lnTo>
                    <a:pt x="408" y="235"/>
                  </a:lnTo>
                  <a:lnTo>
                    <a:pt x="391" y="212"/>
                  </a:lnTo>
                  <a:lnTo>
                    <a:pt x="408" y="203"/>
                  </a:lnTo>
                  <a:lnTo>
                    <a:pt x="361" y="152"/>
                  </a:lnTo>
                  <a:lnTo>
                    <a:pt x="361" y="133"/>
                  </a:lnTo>
                  <a:lnTo>
                    <a:pt x="336" y="101"/>
                  </a:lnTo>
                  <a:lnTo>
                    <a:pt x="315" y="69"/>
                  </a:lnTo>
                  <a:lnTo>
                    <a:pt x="251" y="0"/>
                  </a:lnTo>
                  <a:lnTo>
                    <a:pt x="243" y="9"/>
                  </a:lnTo>
                  <a:lnTo>
                    <a:pt x="94" y="0"/>
                  </a:lnTo>
                  <a:lnTo>
                    <a:pt x="0" y="9"/>
                  </a:lnTo>
                  <a:lnTo>
                    <a:pt x="35" y="83"/>
                  </a:lnTo>
                  <a:lnTo>
                    <a:pt x="64" y="111"/>
                  </a:lnTo>
                  <a:lnTo>
                    <a:pt x="35" y="193"/>
                  </a:lnTo>
                  <a:lnTo>
                    <a:pt x="35" y="235"/>
                  </a:lnTo>
                  <a:lnTo>
                    <a:pt x="17" y="253"/>
                  </a:lnTo>
                  <a:lnTo>
                    <a:pt x="55" y="263"/>
                  </a:lnTo>
                  <a:lnTo>
                    <a:pt x="55" y="263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88" name="Freeform 162">
              <a:extLst>
                <a:ext uri="{FF2B5EF4-FFF2-40B4-BE49-F238E27FC236}">
                  <a16:creationId xmlns:a16="http://schemas.microsoft.com/office/drawing/2014/main" id="{96B2BC44-6458-CB6A-F55E-BCB9FA077AE1}"/>
                </a:ext>
              </a:extLst>
            </p:cNvPr>
            <p:cNvSpPr/>
            <p:nvPr/>
          </p:nvSpPr>
          <p:spPr bwMode="auto">
            <a:xfrm>
              <a:off x="9504357" y="4579009"/>
              <a:ext cx="974577" cy="603236"/>
            </a:xfrm>
            <a:custGeom>
              <a:avLst/>
              <a:gdLst>
                <a:gd name="T0" fmla="*/ 0 w 564"/>
                <a:gd name="T1" fmla="*/ 120 h 364"/>
                <a:gd name="T2" fmla="*/ 25 w 564"/>
                <a:gd name="T3" fmla="*/ 102 h 364"/>
                <a:gd name="T4" fmla="*/ 42 w 564"/>
                <a:gd name="T5" fmla="*/ 60 h 364"/>
                <a:gd name="T6" fmla="*/ 63 w 564"/>
                <a:gd name="T7" fmla="*/ 60 h 364"/>
                <a:gd name="T8" fmla="*/ 72 w 564"/>
                <a:gd name="T9" fmla="*/ 19 h 364"/>
                <a:gd name="T10" fmla="*/ 102 w 564"/>
                <a:gd name="T11" fmla="*/ 19 h 364"/>
                <a:gd name="T12" fmla="*/ 118 w 564"/>
                <a:gd name="T13" fmla="*/ 0 h 364"/>
                <a:gd name="T14" fmla="*/ 157 w 564"/>
                <a:gd name="T15" fmla="*/ 9 h 364"/>
                <a:gd name="T16" fmla="*/ 250 w 564"/>
                <a:gd name="T17" fmla="*/ 9 h 364"/>
                <a:gd name="T18" fmla="*/ 259 w 564"/>
                <a:gd name="T19" fmla="*/ 19 h 364"/>
                <a:gd name="T20" fmla="*/ 267 w 564"/>
                <a:gd name="T21" fmla="*/ 19 h 364"/>
                <a:gd name="T22" fmla="*/ 276 w 564"/>
                <a:gd name="T23" fmla="*/ 19 h 364"/>
                <a:gd name="T24" fmla="*/ 297 w 564"/>
                <a:gd name="T25" fmla="*/ 42 h 364"/>
                <a:gd name="T26" fmla="*/ 390 w 564"/>
                <a:gd name="T27" fmla="*/ 69 h 364"/>
                <a:gd name="T28" fmla="*/ 453 w 564"/>
                <a:gd name="T29" fmla="*/ 78 h 364"/>
                <a:gd name="T30" fmla="*/ 508 w 564"/>
                <a:gd name="T31" fmla="*/ 60 h 364"/>
                <a:gd name="T32" fmla="*/ 538 w 564"/>
                <a:gd name="T33" fmla="*/ 78 h 364"/>
                <a:gd name="T34" fmla="*/ 564 w 564"/>
                <a:gd name="T35" fmla="*/ 78 h 364"/>
                <a:gd name="T36" fmla="*/ 508 w 564"/>
                <a:gd name="T37" fmla="*/ 180 h 364"/>
                <a:gd name="T38" fmla="*/ 436 w 564"/>
                <a:gd name="T39" fmla="*/ 180 h 364"/>
                <a:gd name="T40" fmla="*/ 398 w 564"/>
                <a:gd name="T41" fmla="*/ 222 h 364"/>
                <a:gd name="T42" fmla="*/ 351 w 564"/>
                <a:gd name="T43" fmla="*/ 212 h 364"/>
                <a:gd name="T44" fmla="*/ 322 w 564"/>
                <a:gd name="T45" fmla="*/ 222 h 364"/>
                <a:gd name="T46" fmla="*/ 322 w 564"/>
                <a:gd name="T47" fmla="*/ 282 h 364"/>
                <a:gd name="T48" fmla="*/ 306 w 564"/>
                <a:gd name="T49" fmla="*/ 304 h 364"/>
                <a:gd name="T50" fmla="*/ 267 w 564"/>
                <a:gd name="T51" fmla="*/ 313 h 364"/>
                <a:gd name="T52" fmla="*/ 276 w 564"/>
                <a:gd name="T53" fmla="*/ 342 h 364"/>
                <a:gd name="T54" fmla="*/ 259 w 564"/>
                <a:gd name="T55" fmla="*/ 364 h 364"/>
                <a:gd name="T56" fmla="*/ 0 w 564"/>
                <a:gd name="T57" fmla="*/ 12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4" h="364">
                  <a:moveTo>
                    <a:pt x="0" y="120"/>
                  </a:moveTo>
                  <a:lnTo>
                    <a:pt x="25" y="102"/>
                  </a:lnTo>
                  <a:lnTo>
                    <a:pt x="42" y="60"/>
                  </a:lnTo>
                  <a:lnTo>
                    <a:pt x="63" y="60"/>
                  </a:lnTo>
                  <a:lnTo>
                    <a:pt x="72" y="19"/>
                  </a:lnTo>
                  <a:lnTo>
                    <a:pt x="102" y="19"/>
                  </a:lnTo>
                  <a:lnTo>
                    <a:pt x="118" y="0"/>
                  </a:lnTo>
                  <a:lnTo>
                    <a:pt x="157" y="9"/>
                  </a:lnTo>
                  <a:lnTo>
                    <a:pt x="250" y="9"/>
                  </a:lnTo>
                  <a:lnTo>
                    <a:pt x="259" y="19"/>
                  </a:lnTo>
                  <a:lnTo>
                    <a:pt x="267" y="19"/>
                  </a:lnTo>
                  <a:lnTo>
                    <a:pt x="276" y="19"/>
                  </a:lnTo>
                  <a:lnTo>
                    <a:pt x="297" y="42"/>
                  </a:lnTo>
                  <a:lnTo>
                    <a:pt x="390" y="69"/>
                  </a:lnTo>
                  <a:lnTo>
                    <a:pt x="453" y="78"/>
                  </a:lnTo>
                  <a:lnTo>
                    <a:pt x="508" y="60"/>
                  </a:lnTo>
                  <a:lnTo>
                    <a:pt x="538" y="78"/>
                  </a:lnTo>
                  <a:lnTo>
                    <a:pt x="564" y="78"/>
                  </a:lnTo>
                  <a:lnTo>
                    <a:pt x="508" y="180"/>
                  </a:lnTo>
                  <a:lnTo>
                    <a:pt x="436" y="180"/>
                  </a:lnTo>
                  <a:lnTo>
                    <a:pt x="398" y="222"/>
                  </a:lnTo>
                  <a:lnTo>
                    <a:pt x="351" y="212"/>
                  </a:lnTo>
                  <a:lnTo>
                    <a:pt x="322" y="222"/>
                  </a:lnTo>
                  <a:lnTo>
                    <a:pt x="322" y="282"/>
                  </a:lnTo>
                  <a:lnTo>
                    <a:pt x="306" y="304"/>
                  </a:lnTo>
                  <a:lnTo>
                    <a:pt x="267" y="313"/>
                  </a:lnTo>
                  <a:lnTo>
                    <a:pt x="276" y="342"/>
                  </a:lnTo>
                  <a:lnTo>
                    <a:pt x="259" y="364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89" name="Freeform 163">
              <a:extLst>
                <a:ext uri="{FF2B5EF4-FFF2-40B4-BE49-F238E27FC236}">
                  <a16:creationId xmlns:a16="http://schemas.microsoft.com/office/drawing/2014/main" id="{993D9860-74F2-EFD2-C1AF-3A4608DC60F0}"/>
                </a:ext>
              </a:extLst>
            </p:cNvPr>
            <p:cNvSpPr/>
            <p:nvPr/>
          </p:nvSpPr>
          <p:spPr bwMode="auto">
            <a:xfrm>
              <a:off x="10610259" y="4678445"/>
              <a:ext cx="323130" cy="503803"/>
            </a:xfrm>
            <a:custGeom>
              <a:avLst/>
              <a:gdLst>
                <a:gd name="T0" fmla="*/ 132 w 187"/>
                <a:gd name="T1" fmla="*/ 120 h 304"/>
                <a:gd name="T2" fmla="*/ 111 w 187"/>
                <a:gd name="T3" fmla="*/ 160 h 304"/>
                <a:gd name="T4" fmla="*/ 72 w 187"/>
                <a:gd name="T5" fmla="*/ 304 h 304"/>
                <a:gd name="T6" fmla="*/ 85 w 187"/>
                <a:gd name="T7" fmla="*/ 222 h 304"/>
                <a:gd name="T8" fmla="*/ 56 w 187"/>
                <a:gd name="T9" fmla="*/ 134 h 304"/>
                <a:gd name="T10" fmla="*/ 56 w 187"/>
                <a:gd name="T11" fmla="*/ 102 h 304"/>
                <a:gd name="T12" fmla="*/ 0 w 187"/>
                <a:gd name="T13" fmla="*/ 42 h 304"/>
                <a:gd name="T14" fmla="*/ 27 w 187"/>
                <a:gd name="T15" fmla="*/ 42 h 304"/>
                <a:gd name="T16" fmla="*/ 39 w 187"/>
                <a:gd name="T17" fmla="*/ 9 h 304"/>
                <a:gd name="T18" fmla="*/ 47 w 187"/>
                <a:gd name="T19" fmla="*/ 0 h 304"/>
                <a:gd name="T20" fmla="*/ 64 w 187"/>
                <a:gd name="T21" fmla="*/ 18 h 304"/>
                <a:gd name="T22" fmla="*/ 72 w 187"/>
                <a:gd name="T23" fmla="*/ 9 h 304"/>
                <a:gd name="T24" fmla="*/ 85 w 187"/>
                <a:gd name="T25" fmla="*/ 9 h 304"/>
                <a:gd name="T26" fmla="*/ 94 w 187"/>
                <a:gd name="T27" fmla="*/ 18 h 304"/>
                <a:gd name="T28" fmla="*/ 132 w 187"/>
                <a:gd name="T29" fmla="*/ 0 h 304"/>
                <a:gd name="T30" fmla="*/ 187 w 187"/>
                <a:gd name="T31" fmla="*/ 60 h 304"/>
                <a:gd name="T32" fmla="*/ 132 w 187"/>
                <a:gd name="T33" fmla="*/ 12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7" h="304">
                  <a:moveTo>
                    <a:pt x="132" y="120"/>
                  </a:moveTo>
                  <a:lnTo>
                    <a:pt x="111" y="160"/>
                  </a:lnTo>
                  <a:lnTo>
                    <a:pt x="72" y="304"/>
                  </a:lnTo>
                  <a:lnTo>
                    <a:pt x="85" y="222"/>
                  </a:lnTo>
                  <a:lnTo>
                    <a:pt x="56" y="134"/>
                  </a:lnTo>
                  <a:lnTo>
                    <a:pt x="56" y="102"/>
                  </a:lnTo>
                  <a:lnTo>
                    <a:pt x="0" y="42"/>
                  </a:lnTo>
                  <a:lnTo>
                    <a:pt x="27" y="42"/>
                  </a:lnTo>
                  <a:lnTo>
                    <a:pt x="39" y="9"/>
                  </a:lnTo>
                  <a:lnTo>
                    <a:pt x="47" y="0"/>
                  </a:lnTo>
                  <a:lnTo>
                    <a:pt x="64" y="18"/>
                  </a:lnTo>
                  <a:lnTo>
                    <a:pt x="72" y="9"/>
                  </a:lnTo>
                  <a:lnTo>
                    <a:pt x="85" y="9"/>
                  </a:lnTo>
                  <a:lnTo>
                    <a:pt x="94" y="18"/>
                  </a:lnTo>
                  <a:lnTo>
                    <a:pt x="132" y="0"/>
                  </a:lnTo>
                  <a:lnTo>
                    <a:pt x="187" y="60"/>
                  </a:lnTo>
                  <a:lnTo>
                    <a:pt x="132" y="12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90" name="Freeform 164">
              <a:extLst>
                <a:ext uri="{FF2B5EF4-FFF2-40B4-BE49-F238E27FC236}">
                  <a16:creationId xmlns:a16="http://schemas.microsoft.com/office/drawing/2014/main" id="{867D1DB4-6B78-141B-D131-C94592B49E36}"/>
                </a:ext>
              </a:extLst>
            </p:cNvPr>
            <p:cNvSpPr/>
            <p:nvPr/>
          </p:nvSpPr>
          <p:spPr bwMode="auto">
            <a:xfrm>
              <a:off x="9499172" y="4574040"/>
              <a:ext cx="974577" cy="604893"/>
            </a:xfrm>
            <a:custGeom>
              <a:avLst/>
              <a:gdLst>
                <a:gd name="T0" fmla="*/ 0 w 564"/>
                <a:gd name="T1" fmla="*/ 120 h 365"/>
                <a:gd name="T2" fmla="*/ 26 w 564"/>
                <a:gd name="T3" fmla="*/ 102 h 365"/>
                <a:gd name="T4" fmla="*/ 42 w 564"/>
                <a:gd name="T5" fmla="*/ 60 h 365"/>
                <a:gd name="T6" fmla="*/ 64 w 564"/>
                <a:gd name="T7" fmla="*/ 60 h 365"/>
                <a:gd name="T8" fmla="*/ 72 w 564"/>
                <a:gd name="T9" fmla="*/ 19 h 365"/>
                <a:gd name="T10" fmla="*/ 102 w 564"/>
                <a:gd name="T11" fmla="*/ 19 h 365"/>
                <a:gd name="T12" fmla="*/ 119 w 564"/>
                <a:gd name="T13" fmla="*/ 0 h 365"/>
                <a:gd name="T14" fmla="*/ 157 w 564"/>
                <a:gd name="T15" fmla="*/ 10 h 365"/>
                <a:gd name="T16" fmla="*/ 251 w 564"/>
                <a:gd name="T17" fmla="*/ 10 h 365"/>
                <a:gd name="T18" fmla="*/ 259 w 564"/>
                <a:gd name="T19" fmla="*/ 19 h 365"/>
                <a:gd name="T20" fmla="*/ 268 w 564"/>
                <a:gd name="T21" fmla="*/ 19 h 365"/>
                <a:gd name="T22" fmla="*/ 276 w 564"/>
                <a:gd name="T23" fmla="*/ 19 h 365"/>
                <a:gd name="T24" fmla="*/ 298 w 564"/>
                <a:gd name="T25" fmla="*/ 42 h 365"/>
                <a:gd name="T26" fmla="*/ 390 w 564"/>
                <a:gd name="T27" fmla="*/ 70 h 365"/>
                <a:gd name="T28" fmla="*/ 454 w 564"/>
                <a:gd name="T29" fmla="*/ 78 h 365"/>
                <a:gd name="T30" fmla="*/ 509 w 564"/>
                <a:gd name="T31" fmla="*/ 60 h 365"/>
                <a:gd name="T32" fmla="*/ 539 w 564"/>
                <a:gd name="T33" fmla="*/ 78 h 365"/>
                <a:gd name="T34" fmla="*/ 564 w 564"/>
                <a:gd name="T35" fmla="*/ 78 h 365"/>
                <a:gd name="T36" fmla="*/ 509 w 564"/>
                <a:gd name="T37" fmla="*/ 180 h 365"/>
                <a:gd name="T38" fmla="*/ 437 w 564"/>
                <a:gd name="T39" fmla="*/ 180 h 365"/>
                <a:gd name="T40" fmla="*/ 399 w 564"/>
                <a:gd name="T41" fmla="*/ 222 h 365"/>
                <a:gd name="T42" fmla="*/ 352 w 564"/>
                <a:gd name="T43" fmla="*/ 213 h 365"/>
                <a:gd name="T44" fmla="*/ 323 w 564"/>
                <a:gd name="T45" fmla="*/ 222 h 365"/>
                <a:gd name="T46" fmla="*/ 323 w 564"/>
                <a:gd name="T47" fmla="*/ 282 h 365"/>
                <a:gd name="T48" fmla="*/ 306 w 564"/>
                <a:gd name="T49" fmla="*/ 305 h 365"/>
                <a:gd name="T50" fmla="*/ 268 w 564"/>
                <a:gd name="T51" fmla="*/ 313 h 365"/>
                <a:gd name="T52" fmla="*/ 276 w 564"/>
                <a:gd name="T53" fmla="*/ 342 h 365"/>
                <a:gd name="T54" fmla="*/ 259 w 564"/>
                <a:gd name="T55" fmla="*/ 365 h 365"/>
                <a:gd name="T56" fmla="*/ 0 w 564"/>
                <a:gd name="T57" fmla="*/ 120 h 365"/>
                <a:gd name="T58" fmla="*/ 0 w 564"/>
                <a:gd name="T59" fmla="*/ 12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64" h="365">
                  <a:moveTo>
                    <a:pt x="0" y="120"/>
                  </a:moveTo>
                  <a:lnTo>
                    <a:pt x="26" y="102"/>
                  </a:lnTo>
                  <a:lnTo>
                    <a:pt x="42" y="60"/>
                  </a:lnTo>
                  <a:lnTo>
                    <a:pt x="64" y="60"/>
                  </a:lnTo>
                  <a:lnTo>
                    <a:pt x="72" y="19"/>
                  </a:lnTo>
                  <a:lnTo>
                    <a:pt x="102" y="19"/>
                  </a:lnTo>
                  <a:lnTo>
                    <a:pt x="119" y="0"/>
                  </a:lnTo>
                  <a:lnTo>
                    <a:pt x="157" y="10"/>
                  </a:lnTo>
                  <a:lnTo>
                    <a:pt x="251" y="10"/>
                  </a:lnTo>
                  <a:lnTo>
                    <a:pt x="259" y="19"/>
                  </a:lnTo>
                  <a:lnTo>
                    <a:pt x="268" y="19"/>
                  </a:lnTo>
                  <a:lnTo>
                    <a:pt x="276" y="19"/>
                  </a:lnTo>
                  <a:lnTo>
                    <a:pt x="298" y="42"/>
                  </a:lnTo>
                  <a:lnTo>
                    <a:pt x="390" y="70"/>
                  </a:lnTo>
                  <a:lnTo>
                    <a:pt x="454" y="78"/>
                  </a:lnTo>
                  <a:lnTo>
                    <a:pt x="509" y="60"/>
                  </a:lnTo>
                  <a:lnTo>
                    <a:pt x="539" y="78"/>
                  </a:lnTo>
                  <a:lnTo>
                    <a:pt x="564" y="78"/>
                  </a:lnTo>
                  <a:lnTo>
                    <a:pt x="509" y="180"/>
                  </a:lnTo>
                  <a:lnTo>
                    <a:pt x="437" y="180"/>
                  </a:lnTo>
                  <a:lnTo>
                    <a:pt x="399" y="222"/>
                  </a:lnTo>
                  <a:lnTo>
                    <a:pt x="352" y="213"/>
                  </a:lnTo>
                  <a:lnTo>
                    <a:pt x="323" y="222"/>
                  </a:lnTo>
                  <a:lnTo>
                    <a:pt x="323" y="282"/>
                  </a:lnTo>
                  <a:lnTo>
                    <a:pt x="306" y="305"/>
                  </a:lnTo>
                  <a:lnTo>
                    <a:pt x="268" y="313"/>
                  </a:lnTo>
                  <a:lnTo>
                    <a:pt x="276" y="342"/>
                  </a:lnTo>
                  <a:lnTo>
                    <a:pt x="259" y="365"/>
                  </a:lnTo>
                  <a:lnTo>
                    <a:pt x="0" y="120"/>
                  </a:lnTo>
                  <a:lnTo>
                    <a:pt x="0" y="12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91" name="Freeform 165">
              <a:extLst>
                <a:ext uri="{FF2B5EF4-FFF2-40B4-BE49-F238E27FC236}">
                  <a16:creationId xmlns:a16="http://schemas.microsoft.com/office/drawing/2014/main" id="{3D3118A6-83C5-F1EF-1FD7-696ADF2CE873}"/>
                </a:ext>
              </a:extLst>
            </p:cNvPr>
            <p:cNvSpPr/>
            <p:nvPr/>
          </p:nvSpPr>
          <p:spPr bwMode="auto">
            <a:xfrm>
              <a:off x="10606804" y="4673473"/>
              <a:ext cx="323130" cy="505459"/>
            </a:xfrm>
            <a:custGeom>
              <a:avLst/>
              <a:gdLst>
                <a:gd name="T0" fmla="*/ 132 w 187"/>
                <a:gd name="T1" fmla="*/ 120 h 305"/>
                <a:gd name="T2" fmla="*/ 110 w 187"/>
                <a:gd name="T3" fmla="*/ 161 h 305"/>
                <a:gd name="T4" fmla="*/ 72 w 187"/>
                <a:gd name="T5" fmla="*/ 305 h 305"/>
                <a:gd name="T6" fmla="*/ 85 w 187"/>
                <a:gd name="T7" fmla="*/ 222 h 305"/>
                <a:gd name="T8" fmla="*/ 55 w 187"/>
                <a:gd name="T9" fmla="*/ 135 h 305"/>
                <a:gd name="T10" fmla="*/ 55 w 187"/>
                <a:gd name="T11" fmla="*/ 102 h 305"/>
                <a:gd name="T12" fmla="*/ 0 w 187"/>
                <a:gd name="T13" fmla="*/ 42 h 305"/>
                <a:gd name="T14" fmla="*/ 26 w 187"/>
                <a:gd name="T15" fmla="*/ 42 h 305"/>
                <a:gd name="T16" fmla="*/ 38 w 187"/>
                <a:gd name="T17" fmla="*/ 10 h 305"/>
                <a:gd name="T18" fmla="*/ 47 w 187"/>
                <a:gd name="T19" fmla="*/ 0 h 305"/>
                <a:gd name="T20" fmla="*/ 63 w 187"/>
                <a:gd name="T21" fmla="*/ 18 h 305"/>
                <a:gd name="T22" fmla="*/ 72 w 187"/>
                <a:gd name="T23" fmla="*/ 10 h 305"/>
                <a:gd name="T24" fmla="*/ 85 w 187"/>
                <a:gd name="T25" fmla="*/ 10 h 305"/>
                <a:gd name="T26" fmla="*/ 93 w 187"/>
                <a:gd name="T27" fmla="*/ 18 h 305"/>
                <a:gd name="T28" fmla="*/ 132 w 187"/>
                <a:gd name="T29" fmla="*/ 0 h 305"/>
                <a:gd name="T30" fmla="*/ 187 w 187"/>
                <a:gd name="T31" fmla="*/ 60 h 305"/>
                <a:gd name="T32" fmla="*/ 132 w 187"/>
                <a:gd name="T33" fmla="*/ 120 h 305"/>
                <a:gd name="T34" fmla="*/ 132 w 187"/>
                <a:gd name="T35" fmla="*/ 12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7" h="305">
                  <a:moveTo>
                    <a:pt x="132" y="120"/>
                  </a:moveTo>
                  <a:lnTo>
                    <a:pt x="110" y="161"/>
                  </a:lnTo>
                  <a:lnTo>
                    <a:pt x="72" y="305"/>
                  </a:lnTo>
                  <a:lnTo>
                    <a:pt x="85" y="222"/>
                  </a:lnTo>
                  <a:lnTo>
                    <a:pt x="55" y="135"/>
                  </a:lnTo>
                  <a:lnTo>
                    <a:pt x="55" y="102"/>
                  </a:lnTo>
                  <a:lnTo>
                    <a:pt x="0" y="42"/>
                  </a:lnTo>
                  <a:lnTo>
                    <a:pt x="26" y="42"/>
                  </a:lnTo>
                  <a:lnTo>
                    <a:pt x="38" y="10"/>
                  </a:lnTo>
                  <a:lnTo>
                    <a:pt x="47" y="0"/>
                  </a:lnTo>
                  <a:lnTo>
                    <a:pt x="63" y="18"/>
                  </a:lnTo>
                  <a:lnTo>
                    <a:pt x="72" y="10"/>
                  </a:lnTo>
                  <a:lnTo>
                    <a:pt x="85" y="10"/>
                  </a:lnTo>
                  <a:lnTo>
                    <a:pt x="93" y="18"/>
                  </a:lnTo>
                  <a:lnTo>
                    <a:pt x="132" y="0"/>
                  </a:lnTo>
                  <a:lnTo>
                    <a:pt x="187" y="60"/>
                  </a:lnTo>
                  <a:lnTo>
                    <a:pt x="132" y="120"/>
                  </a:lnTo>
                  <a:lnTo>
                    <a:pt x="132" y="12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92" name="Freeform 166">
              <a:extLst>
                <a:ext uri="{FF2B5EF4-FFF2-40B4-BE49-F238E27FC236}">
                  <a16:creationId xmlns:a16="http://schemas.microsoft.com/office/drawing/2014/main" id="{040EEC1E-75BE-FA81-E5B2-C6EAEC68ABDC}"/>
                </a:ext>
              </a:extLst>
            </p:cNvPr>
            <p:cNvSpPr/>
            <p:nvPr/>
          </p:nvSpPr>
          <p:spPr bwMode="auto">
            <a:xfrm>
              <a:off x="10354521" y="4295622"/>
              <a:ext cx="800051" cy="482258"/>
            </a:xfrm>
            <a:custGeom>
              <a:avLst/>
              <a:gdLst>
                <a:gd name="T0" fmla="*/ 437 w 463"/>
                <a:gd name="T1" fmla="*/ 213 h 291"/>
                <a:gd name="T2" fmla="*/ 428 w 463"/>
                <a:gd name="T3" fmla="*/ 213 h 291"/>
                <a:gd name="T4" fmla="*/ 391 w 463"/>
                <a:gd name="T5" fmla="*/ 240 h 291"/>
                <a:gd name="T6" fmla="*/ 369 w 463"/>
                <a:gd name="T7" fmla="*/ 249 h 291"/>
                <a:gd name="T8" fmla="*/ 382 w 463"/>
                <a:gd name="T9" fmla="*/ 240 h 291"/>
                <a:gd name="T10" fmla="*/ 369 w 463"/>
                <a:gd name="T11" fmla="*/ 240 h 291"/>
                <a:gd name="T12" fmla="*/ 369 w 463"/>
                <a:gd name="T13" fmla="*/ 249 h 291"/>
                <a:gd name="T14" fmla="*/ 335 w 463"/>
                <a:gd name="T15" fmla="*/ 291 h 291"/>
                <a:gd name="T16" fmla="*/ 280 w 463"/>
                <a:gd name="T17" fmla="*/ 231 h 291"/>
                <a:gd name="T18" fmla="*/ 242 w 463"/>
                <a:gd name="T19" fmla="*/ 249 h 291"/>
                <a:gd name="T20" fmla="*/ 233 w 463"/>
                <a:gd name="T21" fmla="*/ 240 h 291"/>
                <a:gd name="T22" fmla="*/ 220 w 463"/>
                <a:gd name="T23" fmla="*/ 240 h 291"/>
                <a:gd name="T24" fmla="*/ 212 w 463"/>
                <a:gd name="T25" fmla="*/ 249 h 291"/>
                <a:gd name="T26" fmla="*/ 195 w 463"/>
                <a:gd name="T27" fmla="*/ 231 h 291"/>
                <a:gd name="T28" fmla="*/ 187 w 463"/>
                <a:gd name="T29" fmla="*/ 240 h 291"/>
                <a:gd name="T30" fmla="*/ 174 w 463"/>
                <a:gd name="T31" fmla="*/ 273 h 291"/>
                <a:gd name="T32" fmla="*/ 148 w 463"/>
                <a:gd name="T33" fmla="*/ 273 h 291"/>
                <a:gd name="T34" fmla="*/ 127 w 463"/>
                <a:gd name="T35" fmla="*/ 273 h 291"/>
                <a:gd name="T36" fmla="*/ 93 w 463"/>
                <a:gd name="T37" fmla="*/ 240 h 291"/>
                <a:gd name="T38" fmla="*/ 72 w 463"/>
                <a:gd name="T39" fmla="*/ 249 h 291"/>
                <a:gd name="T40" fmla="*/ 46 w 463"/>
                <a:gd name="T41" fmla="*/ 249 h 291"/>
                <a:gd name="T42" fmla="*/ 16 w 463"/>
                <a:gd name="T43" fmla="*/ 231 h 291"/>
                <a:gd name="T44" fmla="*/ 55 w 463"/>
                <a:gd name="T45" fmla="*/ 180 h 291"/>
                <a:gd name="T46" fmla="*/ 16 w 463"/>
                <a:gd name="T47" fmla="*/ 153 h 291"/>
                <a:gd name="T48" fmla="*/ 0 w 463"/>
                <a:gd name="T49" fmla="*/ 129 h 291"/>
                <a:gd name="T50" fmla="*/ 16 w 463"/>
                <a:gd name="T51" fmla="*/ 120 h 291"/>
                <a:gd name="T52" fmla="*/ 102 w 463"/>
                <a:gd name="T53" fmla="*/ 10 h 291"/>
                <a:gd name="T54" fmla="*/ 165 w 463"/>
                <a:gd name="T55" fmla="*/ 0 h 291"/>
                <a:gd name="T56" fmla="*/ 187 w 463"/>
                <a:gd name="T57" fmla="*/ 10 h 291"/>
                <a:gd name="T58" fmla="*/ 369 w 463"/>
                <a:gd name="T59" fmla="*/ 10 h 291"/>
                <a:gd name="T60" fmla="*/ 437 w 463"/>
                <a:gd name="T61" fmla="*/ 171 h 291"/>
                <a:gd name="T62" fmla="*/ 463 w 463"/>
                <a:gd name="T63" fmla="*/ 189 h 291"/>
                <a:gd name="T64" fmla="*/ 437 w 463"/>
                <a:gd name="T65" fmla="*/ 213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62" h="291">
                  <a:moveTo>
                    <a:pt x="437" y="213"/>
                  </a:moveTo>
                  <a:lnTo>
                    <a:pt x="428" y="213"/>
                  </a:lnTo>
                  <a:lnTo>
                    <a:pt x="391" y="240"/>
                  </a:lnTo>
                  <a:lnTo>
                    <a:pt x="369" y="249"/>
                  </a:lnTo>
                  <a:lnTo>
                    <a:pt x="382" y="240"/>
                  </a:lnTo>
                  <a:lnTo>
                    <a:pt x="369" y="240"/>
                  </a:lnTo>
                  <a:lnTo>
                    <a:pt x="369" y="249"/>
                  </a:lnTo>
                  <a:lnTo>
                    <a:pt x="335" y="291"/>
                  </a:lnTo>
                  <a:lnTo>
                    <a:pt x="280" y="231"/>
                  </a:lnTo>
                  <a:lnTo>
                    <a:pt x="242" y="249"/>
                  </a:lnTo>
                  <a:lnTo>
                    <a:pt x="233" y="240"/>
                  </a:lnTo>
                  <a:lnTo>
                    <a:pt x="220" y="240"/>
                  </a:lnTo>
                  <a:lnTo>
                    <a:pt x="212" y="249"/>
                  </a:lnTo>
                  <a:lnTo>
                    <a:pt x="195" y="231"/>
                  </a:lnTo>
                  <a:lnTo>
                    <a:pt x="187" y="240"/>
                  </a:lnTo>
                  <a:lnTo>
                    <a:pt x="174" y="273"/>
                  </a:lnTo>
                  <a:lnTo>
                    <a:pt x="148" y="273"/>
                  </a:lnTo>
                  <a:lnTo>
                    <a:pt x="127" y="273"/>
                  </a:lnTo>
                  <a:lnTo>
                    <a:pt x="93" y="240"/>
                  </a:lnTo>
                  <a:lnTo>
                    <a:pt x="72" y="249"/>
                  </a:lnTo>
                  <a:lnTo>
                    <a:pt x="46" y="249"/>
                  </a:lnTo>
                  <a:lnTo>
                    <a:pt x="16" y="231"/>
                  </a:lnTo>
                  <a:lnTo>
                    <a:pt x="55" y="180"/>
                  </a:lnTo>
                  <a:lnTo>
                    <a:pt x="16" y="153"/>
                  </a:lnTo>
                  <a:lnTo>
                    <a:pt x="0" y="129"/>
                  </a:lnTo>
                  <a:lnTo>
                    <a:pt x="16" y="120"/>
                  </a:lnTo>
                  <a:lnTo>
                    <a:pt x="102" y="10"/>
                  </a:lnTo>
                  <a:lnTo>
                    <a:pt x="165" y="0"/>
                  </a:lnTo>
                  <a:lnTo>
                    <a:pt x="187" y="10"/>
                  </a:lnTo>
                  <a:lnTo>
                    <a:pt x="369" y="10"/>
                  </a:lnTo>
                  <a:lnTo>
                    <a:pt x="437" y="171"/>
                  </a:lnTo>
                  <a:lnTo>
                    <a:pt x="463" y="189"/>
                  </a:lnTo>
                  <a:lnTo>
                    <a:pt x="437" y="213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93" name="Freeform 167">
              <a:extLst>
                <a:ext uri="{FF2B5EF4-FFF2-40B4-BE49-F238E27FC236}">
                  <a16:creationId xmlns:a16="http://schemas.microsoft.com/office/drawing/2014/main" id="{8DA0A32C-C0CF-6C61-13BD-72CBE2028D3D}"/>
                </a:ext>
              </a:extLst>
            </p:cNvPr>
            <p:cNvSpPr/>
            <p:nvPr/>
          </p:nvSpPr>
          <p:spPr bwMode="auto">
            <a:xfrm>
              <a:off x="9951901" y="4693361"/>
              <a:ext cx="782773" cy="588321"/>
            </a:xfrm>
            <a:custGeom>
              <a:avLst/>
              <a:gdLst>
                <a:gd name="T0" fmla="*/ 445 w 453"/>
                <a:gd name="T1" fmla="*/ 213 h 355"/>
                <a:gd name="T2" fmla="*/ 408 w 453"/>
                <a:gd name="T3" fmla="*/ 235 h 355"/>
                <a:gd name="T4" fmla="*/ 437 w 453"/>
                <a:gd name="T5" fmla="*/ 213 h 355"/>
                <a:gd name="T6" fmla="*/ 453 w 453"/>
                <a:gd name="T7" fmla="*/ 235 h 355"/>
                <a:gd name="T8" fmla="*/ 420 w 453"/>
                <a:gd name="T9" fmla="*/ 304 h 355"/>
                <a:gd name="T10" fmla="*/ 398 w 453"/>
                <a:gd name="T11" fmla="*/ 313 h 355"/>
                <a:gd name="T12" fmla="*/ 381 w 453"/>
                <a:gd name="T13" fmla="*/ 304 h 355"/>
                <a:gd name="T14" fmla="*/ 408 w 453"/>
                <a:gd name="T15" fmla="*/ 323 h 355"/>
                <a:gd name="T16" fmla="*/ 326 w 453"/>
                <a:gd name="T17" fmla="*/ 313 h 355"/>
                <a:gd name="T18" fmla="*/ 271 w 453"/>
                <a:gd name="T19" fmla="*/ 313 h 355"/>
                <a:gd name="T20" fmla="*/ 306 w 453"/>
                <a:gd name="T21" fmla="*/ 304 h 355"/>
                <a:gd name="T22" fmla="*/ 288 w 453"/>
                <a:gd name="T23" fmla="*/ 304 h 355"/>
                <a:gd name="T24" fmla="*/ 279 w 453"/>
                <a:gd name="T25" fmla="*/ 286 h 355"/>
                <a:gd name="T26" fmla="*/ 271 w 453"/>
                <a:gd name="T27" fmla="*/ 313 h 355"/>
                <a:gd name="T28" fmla="*/ 187 w 453"/>
                <a:gd name="T29" fmla="*/ 313 h 355"/>
                <a:gd name="T30" fmla="*/ 195 w 453"/>
                <a:gd name="T31" fmla="*/ 295 h 355"/>
                <a:gd name="T32" fmla="*/ 187 w 453"/>
                <a:gd name="T33" fmla="*/ 286 h 355"/>
                <a:gd name="T34" fmla="*/ 165 w 453"/>
                <a:gd name="T35" fmla="*/ 313 h 355"/>
                <a:gd name="T36" fmla="*/ 140 w 453"/>
                <a:gd name="T37" fmla="*/ 323 h 355"/>
                <a:gd name="T38" fmla="*/ 119 w 453"/>
                <a:gd name="T39" fmla="*/ 336 h 355"/>
                <a:gd name="T40" fmla="*/ 119 w 453"/>
                <a:gd name="T41" fmla="*/ 323 h 355"/>
                <a:gd name="T42" fmla="*/ 72 w 453"/>
                <a:gd name="T43" fmla="*/ 336 h 355"/>
                <a:gd name="T44" fmla="*/ 63 w 453"/>
                <a:gd name="T45" fmla="*/ 355 h 355"/>
                <a:gd name="T46" fmla="*/ 0 w 453"/>
                <a:gd name="T47" fmla="*/ 295 h 355"/>
                <a:gd name="T48" fmla="*/ 17 w 453"/>
                <a:gd name="T49" fmla="*/ 271 h 355"/>
                <a:gd name="T50" fmla="*/ 8 w 453"/>
                <a:gd name="T51" fmla="*/ 244 h 355"/>
                <a:gd name="T52" fmla="*/ 47 w 453"/>
                <a:gd name="T53" fmla="*/ 235 h 355"/>
                <a:gd name="T54" fmla="*/ 63 w 453"/>
                <a:gd name="T55" fmla="*/ 213 h 355"/>
                <a:gd name="T56" fmla="*/ 63 w 453"/>
                <a:gd name="T57" fmla="*/ 151 h 355"/>
                <a:gd name="T58" fmla="*/ 93 w 453"/>
                <a:gd name="T59" fmla="*/ 143 h 355"/>
                <a:gd name="T60" fmla="*/ 140 w 453"/>
                <a:gd name="T61" fmla="*/ 151 h 355"/>
                <a:gd name="T62" fmla="*/ 179 w 453"/>
                <a:gd name="T63" fmla="*/ 111 h 355"/>
                <a:gd name="T64" fmla="*/ 251 w 453"/>
                <a:gd name="T65" fmla="*/ 111 h 355"/>
                <a:gd name="T66" fmla="*/ 306 w 453"/>
                <a:gd name="T67" fmla="*/ 9 h 355"/>
                <a:gd name="T68" fmla="*/ 326 w 453"/>
                <a:gd name="T69" fmla="*/ 0 h 355"/>
                <a:gd name="T70" fmla="*/ 361 w 453"/>
                <a:gd name="T71" fmla="*/ 31 h 355"/>
                <a:gd name="T72" fmla="*/ 381 w 453"/>
                <a:gd name="T73" fmla="*/ 31 h 355"/>
                <a:gd name="T74" fmla="*/ 437 w 453"/>
                <a:gd name="T75" fmla="*/ 91 h 355"/>
                <a:gd name="T76" fmla="*/ 437 w 453"/>
                <a:gd name="T77" fmla="*/ 124 h 355"/>
                <a:gd name="T78" fmla="*/ 445 w 453"/>
                <a:gd name="T79" fmla="*/ 213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2" h="355">
                  <a:moveTo>
                    <a:pt x="445" y="213"/>
                  </a:moveTo>
                  <a:lnTo>
                    <a:pt x="408" y="235"/>
                  </a:lnTo>
                  <a:lnTo>
                    <a:pt x="437" y="213"/>
                  </a:lnTo>
                  <a:lnTo>
                    <a:pt x="453" y="235"/>
                  </a:lnTo>
                  <a:lnTo>
                    <a:pt x="420" y="304"/>
                  </a:lnTo>
                  <a:lnTo>
                    <a:pt x="398" y="313"/>
                  </a:lnTo>
                  <a:lnTo>
                    <a:pt x="381" y="304"/>
                  </a:lnTo>
                  <a:lnTo>
                    <a:pt x="408" y="323"/>
                  </a:lnTo>
                  <a:lnTo>
                    <a:pt x="326" y="313"/>
                  </a:lnTo>
                  <a:lnTo>
                    <a:pt x="271" y="313"/>
                  </a:lnTo>
                  <a:lnTo>
                    <a:pt x="306" y="304"/>
                  </a:lnTo>
                  <a:lnTo>
                    <a:pt x="288" y="304"/>
                  </a:lnTo>
                  <a:lnTo>
                    <a:pt x="279" y="286"/>
                  </a:lnTo>
                  <a:lnTo>
                    <a:pt x="271" y="313"/>
                  </a:lnTo>
                  <a:lnTo>
                    <a:pt x="187" y="313"/>
                  </a:lnTo>
                  <a:lnTo>
                    <a:pt x="195" y="295"/>
                  </a:lnTo>
                  <a:lnTo>
                    <a:pt x="187" y="286"/>
                  </a:lnTo>
                  <a:lnTo>
                    <a:pt x="165" y="313"/>
                  </a:lnTo>
                  <a:lnTo>
                    <a:pt x="140" y="323"/>
                  </a:lnTo>
                  <a:lnTo>
                    <a:pt x="119" y="336"/>
                  </a:lnTo>
                  <a:lnTo>
                    <a:pt x="119" y="323"/>
                  </a:lnTo>
                  <a:lnTo>
                    <a:pt x="72" y="336"/>
                  </a:lnTo>
                  <a:lnTo>
                    <a:pt x="63" y="355"/>
                  </a:lnTo>
                  <a:lnTo>
                    <a:pt x="0" y="295"/>
                  </a:lnTo>
                  <a:lnTo>
                    <a:pt x="17" y="271"/>
                  </a:lnTo>
                  <a:lnTo>
                    <a:pt x="8" y="244"/>
                  </a:lnTo>
                  <a:lnTo>
                    <a:pt x="47" y="235"/>
                  </a:lnTo>
                  <a:lnTo>
                    <a:pt x="63" y="213"/>
                  </a:lnTo>
                  <a:lnTo>
                    <a:pt x="63" y="151"/>
                  </a:lnTo>
                  <a:lnTo>
                    <a:pt x="93" y="143"/>
                  </a:lnTo>
                  <a:lnTo>
                    <a:pt x="140" y="151"/>
                  </a:lnTo>
                  <a:lnTo>
                    <a:pt x="179" y="111"/>
                  </a:lnTo>
                  <a:lnTo>
                    <a:pt x="251" y="111"/>
                  </a:lnTo>
                  <a:lnTo>
                    <a:pt x="306" y="9"/>
                  </a:lnTo>
                  <a:lnTo>
                    <a:pt x="326" y="0"/>
                  </a:lnTo>
                  <a:lnTo>
                    <a:pt x="361" y="31"/>
                  </a:lnTo>
                  <a:lnTo>
                    <a:pt x="381" y="31"/>
                  </a:lnTo>
                  <a:lnTo>
                    <a:pt x="437" y="91"/>
                  </a:lnTo>
                  <a:lnTo>
                    <a:pt x="437" y="124"/>
                  </a:lnTo>
                  <a:lnTo>
                    <a:pt x="445" y="213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94" name="Freeform 168">
              <a:extLst>
                <a:ext uri="{FF2B5EF4-FFF2-40B4-BE49-F238E27FC236}">
                  <a16:creationId xmlns:a16="http://schemas.microsoft.com/office/drawing/2014/main" id="{3BCC500B-5441-2CD3-05F2-B53A27D76E81}"/>
                </a:ext>
              </a:extLst>
            </p:cNvPr>
            <p:cNvSpPr/>
            <p:nvPr/>
          </p:nvSpPr>
          <p:spPr bwMode="auto">
            <a:xfrm>
              <a:off x="10349336" y="4292309"/>
              <a:ext cx="800052" cy="480600"/>
            </a:xfrm>
            <a:custGeom>
              <a:avLst/>
              <a:gdLst>
                <a:gd name="T0" fmla="*/ 438 w 463"/>
                <a:gd name="T1" fmla="*/ 212 h 290"/>
                <a:gd name="T2" fmla="*/ 428 w 463"/>
                <a:gd name="T3" fmla="*/ 212 h 290"/>
                <a:gd name="T4" fmla="*/ 391 w 463"/>
                <a:gd name="T5" fmla="*/ 240 h 290"/>
                <a:gd name="T6" fmla="*/ 370 w 463"/>
                <a:gd name="T7" fmla="*/ 248 h 290"/>
                <a:gd name="T8" fmla="*/ 383 w 463"/>
                <a:gd name="T9" fmla="*/ 240 h 290"/>
                <a:gd name="T10" fmla="*/ 370 w 463"/>
                <a:gd name="T11" fmla="*/ 240 h 290"/>
                <a:gd name="T12" fmla="*/ 370 w 463"/>
                <a:gd name="T13" fmla="*/ 248 h 290"/>
                <a:gd name="T14" fmla="*/ 336 w 463"/>
                <a:gd name="T15" fmla="*/ 290 h 290"/>
                <a:gd name="T16" fmla="*/ 281 w 463"/>
                <a:gd name="T17" fmla="*/ 230 h 290"/>
                <a:gd name="T18" fmla="*/ 242 w 463"/>
                <a:gd name="T19" fmla="*/ 248 h 290"/>
                <a:gd name="T20" fmla="*/ 234 w 463"/>
                <a:gd name="T21" fmla="*/ 240 h 290"/>
                <a:gd name="T22" fmla="*/ 221 w 463"/>
                <a:gd name="T23" fmla="*/ 240 h 290"/>
                <a:gd name="T24" fmla="*/ 212 w 463"/>
                <a:gd name="T25" fmla="*/ 248 h 290"/>
                <a:gd name="T26" fmla="*/ 196 w 463"/>
                <a:gd name="T27" fmla="*/ 230 h 290"/>
                <a:gd name="T28" fmla="*/ 187 w 463"/>
                <a:gd name="T29" fmla="*/ 240 h 290"/>
                <a:gd name="T30" fmla="*/ 174 w 463"/>
                <a:gd name="T31" fmla="*/ 272 h 290"/>
                <a:gd name="T32" fmla="*/ 149 w 463"/>
                <a:gd name="T33" fmla="*/ 272 h 290"/>
                <a:gd name="T34" fmla="*/ 127 w 463"/>
                <a:gd name="T35" fmla="*/ 272 h 290"/>
                <a:gd name="T36" fmla="*/ 94 w 463"/>
                <a:gd name="T37" fmla="*/ 240 h 290"/>
                <a:gd name="T38" fmla="*/ 72 w 463"/>
                <a:gd name="T39" fmla="*/ 248 h 290"/>
                <a:gd name="T40" fmla="*/ 47 w 463"/>
                <a:gd name="T41" fmla="*/ 248 h 290"/>
                <a:gd name="T42" fmla="*/ 17 w 463"/>
                <a:gd name="T43" fmla="*/ 230 h 290"/>
                <a:gd name="T44" fmla="*/ 55 w 463"/>
                <a:gd name="T45" fmla="*/ 180 h 290"/>
                <a:gd name="T46" fmla="*/ 17 w 463"/>
                <a:gd name="T47" fmla="*/ 152 h 290"/>
                <a:gd name="T48" fmla="*/ 0 w 463"/>
                <a:gd name="T49" fmla="*/ 128 h 290"/>
                <a:gd name="T50" fmla="*/ 17 w 463"/>
                <a:gd name="T51" fmla="*/ 120 h 290"/>
                <a:gd name="T52" fmla="*/ 102 w 463"/>
                <a:gd name="T53" fmla="*/ 10 h 290"/>
                <a:gd name="T54" fmla="*/ 166 w 463"/>
                <a:gd name="T55" fmla="*/ 0 h 290"/>
                <a:gd name="T56" fmla="*/ 187 w 463"/>
                <a:gd name="T57" fmla="*/ 10 h 290"/>
                <a:gd name="T58" fmla="*/ 370 w 463"/>
                <a:gd name="T59" fmla="*/ 10 h 290"/>
                <a:gd name="T60" fmla="*/ 438 w 463"/>
                <a:gd name="T61" fmla="*/ 170 h 290"/>
                <a:gd name="T62" fmla="*/ 463 w 463"/>
                <a:gd name="T63" fmla="*/ 188 h 290"/>
                <a:gd name="T64" fmla="*/ 438 w 463"/>
                <a:gd name="T65" fmla="*/ 212 h 290"/>
                <a:gd name="T66" fmla="*/ 438 w 463"/>
                <a:gd name="T67" fmla="*/ 212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62" h="290">
                  <a:moveTo>
                    <a:pt x="438" y="212"/>
                  </a:moveTo>
                  <a:lnTo>
                    <a:pt x="428" y="212"/>
                  </a:lnTo>
                  <a:lnTo>
                    <a:pt x="391" y="240"/>
                  </a:lnTo>
                  <a:lnTo>
                    <a:pt x="370" y="248"/>
                  </a:lnTo>
                  <a:lnTo>
                    <a:pt x="383" y="240"/>
                  </a:lnTo>
                  <a:lnTo>
                    <a:pt x="370" y="240"/>
                  </a:lnTo>
                  <a:lnTo>
                    <a:pt x="370" y="248"/>
                  </a:lnTo>
                  <a:lnTo>
                    <a:pt x="336" y="290"/>
                  </a:lnTo>
                  <a:lnTo>
                    <a:pt x="281" y="230"/>
                  </a:lnTo>
                  <a:lnTo>
                    <a:pt x="242" y="248"/>
                  </a:lnTo>
                  <a:lnTo>
                    <a:pt x="234" y="240"/>
                  </a:lnTo>
                  <a:lnTo>
                    <a:pt x="221" y="240"/>
                  </a:lnTo>
                  <a:lnTo>
                    <a:pt x="212" y="248"/>
                  </a:lnTo>
                  <a:lnTo>
                    <a:pt x="196" y="230"/>
                  </a:lnTo>
                  <a:lnTo>
                    <a:pt x="187" y="240"/>
                  </a:lnTo>
                  <a:lnTo>
                    <a:pt x="174" y="272"/>
                  </a:lnTo>
                  <a:lnTo>
                    <a:pt x="149" y="272"/>
                  </a:lnTo>
                  <a:lnTo>
                    <a:pt x="127" y="272"/>
                  </a:lnTo>
                  <a:lnTo>
                    <a:pt x="94" y="240"/>
                  </a:lnTo>
                  <a:lnTo>
                    <a:pt x="72" y="248"/>
                  </a:lnTo>
                  <a:lnTo>
                    <a:pt x="47" y="248"/>
                  </a:lnTo>
                  <a:lnTo>
                    <a:pt x="17" y="230"/>
                  </a:lnTo>
                  <a:lnTo>
                    <a:pt x="55" y="180"/>
                  </a:lnTo>
                  <a:lnTo>
                    <a:pt x="17" y="152"/>
                  </a:lnTo>
                  <a:lnTo>
                    <a:pt x="0" y="128"/>
                  </a:lnTo>
                  <a:lnTo>
                    <a:pt x="17" y="120"/>
                  </a:lnTo>
                  <a:lnTo>
                    <a:pt x="102" y="10"/>
                  </a:lnTo>
                  <a:lnTo>
                    <a:pt x="166" y="0"/>
                  </a:lnTo>
                  <a:lnTo>
                    <a:pt x="187" y="10"/>
                  </a:lnTo>
                  <a:lnTo>
                    <a:pt x="370" y="10"/>
                  </a:lnTo>
                  <a:lnTo>
                    <a:pt x="438" y="170"/>
                  </a:lnTo>
                  <a:lnTo>
                    <a:pt x="463" y="188"/>
                  </a:lnTo>
                  <a:lnTo>
                    <a:pt x="438" y="212"/>
                  </a:lnTo>
                  <a:lnTo>
                    <a:pt x="438" y="21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95" name="Freeform 169">
              <a:extLst>
                <a:ext uri="{FF2B5EF4-FFF2-40B4-BE49-F238E27FC236}">
                  <a16:creationId xmlns:a16="http://schemas.microsoft.com/office/drawing/2014/main" id="{9E2CD467-0C87-FD90-11A0-D8795E8893B2}"/>
                </a:ext>
              </a:extLst>
            </p:cNvPr>
            <p:cNvSpPr/>
            <p:nvPr/>
          </p:nvSpPr>
          <p:spPr bwMode="auto">
            <a:xfrm>
              <a:off x="9946720" y="4690046"/>
              <a:ext cx="784500" cy="588321"/>
            </a:xfrm>
            <a:custGeom>
              <a:avLst/>
              <a:gdLst>
                <a:gd name="T0" fmla="*/ 445 w 454"/>
                <a:gd name="T1" fmla="*/ 212 h 355"/>
                <a:gd name="T2" fmla="*/ 408 w 454"/>
                <a:gd name="T3" fmla="*/ 235 h 355"/>
                <a:gd name="T4" fmla="*/ 437 w 454"/>
                <a:gd name="T5" fmla="*/ 212 h 355"/>
                <a:gd name="T6" fmla="*/ 454 w 454"/>
                <a:gd name="T7" fmla="*/ 235 h 355"/>
                <a:gd name="T8" fmla="*/ 420 w 454"/>
                <a:gd name="T9" fmla="*/ 303 h 355"/>
                <a:gd name="T10" fmla="*/ 399 w 454"/>
                <a:gd name="T11" fmla="*/ 313 h 355"/>
                <a:gd name="T12" fmla="*/ 382 w 454"/>
                <a:gd name="T13" fmla="*/ 303 h 355"/>
                <a:gd name="T14" fmla="*/ 408 w 454"/>
                <a:gd name="T15" fmla="*/ 322 h 355"/>
                <a:gd name="T16" fmla="*/ 327 w 454"/>
                <a:gd name="T17" fmla="*/ 313 h 355"/>
                <a:gd name="T18" fmla="*/ 272 w 454"/>
                <a:gd name="T19" fmla="*/ 313 h 355"/>
                <a:gd name="T20" fmla="*/ 306 w 454"/>
                <a:gd name="T21" fmla="*/ 303 h 355"/>
                <a:gd name="T22" fmla="*/ 288 w 454"/>
                <a:gd name="T23" fmla="*/ 303 h 355"/>
                <a:gd name="T24" fmla="*/ 280 w 454"/>
                <a:gd name="T25" fmla="*/ 285 h 355"/>
                <a:gd name="T26" fmla="*/ 272 w 454"/>
                <a:gd name="T27" fmla="*/ 313 h 355"/>
                <a:gd name="T28" fmla="*/ 188 w 454"/>
                <a:gd name="T29" fmla="*/ 313 h 355"/>
                <a:gd name="T30" fmla="*/ 196 w 454"/>
                <a:gd name="T31" fmla="*/ 295 h 355"/>
                <a:gd name="T32" fmla="*/ 188 w 454"/>
                <a:gd name="T33" fmla="*/ 285 h 355"/>
                <a:gd name="T34" fmla="*/ 166 w 454"/>
                <a:gd name="T35" fmla="*/ 313 h 355"/>
                <a:gd name="T36" fmla="*/ 141 w 454"/>
                <a:gd name="T37" fmla="*/ 322 h 355"/>
                <a:gd name="T38" fmla="*/ 119 w 454"/>
                <a:gd name="T39" fmla="*/ 336 h 355"/>
                <a:gd name="T40" fmla="*/ 119 w 454"/>
                <a:gd name="T41" fmla="*/ 322 h 355"/>
                <a:gd name="T42" fmla="*/ 72 w 454"/>
                <a:gd name="T43" fmla="*/ 336 h 355"/>
                <a:gd name="T44" fmla="*/ 64 w 454"/>
                <a:gd name="T45" fmla="*/ 355 h 355"/>
                <a:gd name="T46" fmla="*/ 0 w 454"/>
                <a:gd name="T47" fmla="*/ 295 h 355"/>
                <a:gd name="T48" fmla="*/ 17 w 454"/>
                <a:gd name="T49" fmla="*/ 271 h 355"/>
                <a:gd name="T50" fmla="*/ 9 w 454"/>
                <a:gd name="T51" fmla="*/ 243 h 355"/>
                <a:gd name="T52" fmla="*/ 47 w 454"/>
                <a:gd name="T53" fmla="*/ 235 h 355"/>
                <a:gd name="T54" fmla="*/ 64 w 454"/>
                <a:gd name="T55" fmla="*/ 212 h 355"/>
                <a:gd name="T56" fmla="*/ 64 w 454"/>
                <a:gd name="T57" fmla="*/ 151 h 355"/>
                <a:gd name="T58" fmla="*/ 94 w 454"/>
                <a:gd name="T59" fmla="*/ 143 h 355"/>
                <a:gd name="T60" fmla="*/ 141 w 454"/>
                <a:gd name="T61" fmla="*/ 151 h 355"/>
                <a:gd name="T62" fmla="*/ 179 w 454"/>
                <a:gd name="T63" fmla="*/ 110 h 355"/>
                <a:gd name="T64" fmla="*/ 251 w 454"/>
                <a:gd name="T65" fmla="*/ 110 h 355"/>
                <a:gd name="T66" fmla="*/ 306 w 454"/>
                <a:gd name="T67" fmla="*/ 8 h 355"/>
                <a:gd name="T68" fmla="*/ 327 w 454"/>
                <a:gd name="T69" fmla="*/ 0 h 355"/>
                <a:gd name="T70" fmla="*/ 362 w 454"/>
                <a:gd name="T71" fmla="*/ 31 h 355"/>
                <a:gd name="T72" fmla="*/ 382 w 454"/>
                <a:gd name="T73" fmla="*/ 31 h 355"/>
                <a:gd name="T74" fmla="*/ 437 w 454"/>
                <a:gd name="T75" fmla="*/ 91 h 355"/>
                <a:gd name="T76" fmla="*/ 437 w 454"/>
                <a:gd name="T77" fmla="*/ 123 h 355"/>
                <a:gd name="T78" fmla="*/ 445 w 454"/>
                <a:gd name="T79" fmla="*/ 212 h 355"/>
                <a:gd name="T80" fmla="*/ 445 w 454"/>
                <a:gd name="T81" fmla="*/ 212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53" h="355">
                  <a:moveTo>
                    <a:pt x="445" y="212"/>
                  </a:moveTo>
                  <a:lnTo>
                    <a:pt x="408" y="235"/>
                  </a:lnTo>
                  <a:lnTo>
                    <a:pt x="437" y="212"/>
                  </a:lnTo>
                  <a:lnTo>
                    <a:pt x="454" y="235"/>
                  </a:lnTo>
                  <a:lnTo>
                    <a:pt x="420" y="303"/>
                  </a:lnTo>
                  <a:lnTo>
                    <a:pt x="399" y="313"/>
                  </a:lnTo>
                  <a:lnTo>
                    <a:pt x="382" y="303"/>
                  </a:lnTo>
                  <a:lnTo>
                    <a:pt x="408" y="322"/>
                  </a:lnTo>
                  <a:lnTo>
                    <a:pt x="327" y="313"/>
                  </a:lnTo>
                  <a:lnTo>
                    <a:pt x="272" y="313"/>
                  </a:lnTo>
                  <a:lnTo>
                    <a:pt x="306" y="303"/>
                  </a:lnTo>
                  <a:lnTo>
                    <a:pt x="288" y="303"/>
                  </a:lnTo>
                  <a:lnTo>
                    <a:pt x="280" y="285"/>
                  </a:lnTo>
                  <a:lnTo>
                    <a:pt x="272" y="313"/>
                  </a:lnTo>
                  <a:lnTo>
                    <a:pt x="188" y="313"/>
                  </a:lnTo>
                  <a:lnTo>
                    <a:pt x="196" y="295"/>
                  </a:lnTo>
                  <a:lnTo>
                    <a:pt x="188" y="285"/>
                  </a:lnTo>
                  <a:lnTo>
                    <a:pt x="166" y="313"/>
                  </a:lnTo>
                  <a:lnTo>
                    <a:pt x="141" y="322"/>
                  </a:lnTo>
                  <a:lnTo>
                    <a:pt x="119" y="336"/>
                  </a:lnTo>
                  <a:lnTo>
                    <a:pt x="119" y="322"/>
                  </a:lnTo>
                  <a:lnTo>
                    <a:pt x="72" y="336"/>
                  </a:lnTo>
                  <a:lnTo>
                    <a:pt x="64" y="355"/>
                  </a:lnTo>
                  <a:lnTo>
                    <a:pt x="0" y="295"/>
                  </a:lnTo>
                  <a:lnTo>
                    <a:pt x="17" y="271"/>
                  </a:lnTo>
                  <a:lnTo>
                    <a:pt x="9" y="243"/>
                  </a:lnTo>
                  <a:lnTo>
                    <a:pt x="47" y="235"/>
                  </a:lnTo>
                  <a:lnTo>
                    <a:pt x="64" y="212"/>
                  </a:lnTo>
                  <a:lnTo>
                    <a:pt x="64" y="151"/>
                  </a:lnTo>
                  <a:lnTo>
                    <a:pt x="94" y="143"/>
                  </a:lnTo>
                  <a:lnTo>
                    <a:pt x="141" y="151"/>
                  </a:lnTo>
                  <a:lnTo>
                    <a:pt x="179" y="110"/>
                  </a:lnTo>
                  <a:lnTo>
                    <a:pt x="251" y="110"/>
                  </a:lnTo>
                  <a:lnTo>
                    <a:pt x="306" y="8"/>
                  </a:lnTo>
                  <a:lnTo>
                    <a:pt x="327" y="0"/>
                  </a:lnTo>
                  <a:lnTo>
                    <a:pt x="362" y="31"/>
                  </a:lnTo>
                  <a:lnTo>
                    <a:pt x="382" y="31"/>
                  </a:lnTo>
                  <a:lnTo>
                    <a:pt x="437" y="91"/>
                  </a:lnTo>
                  <a:lnTo>
                    <a:pt x="437" y="123"/>
                  </a:lnTo>
                  <a:lnTo>
                    <a:pt x="445" y="212"/>
                  </a:lnTo>
                  <a:lnTo>
                    <a:pt x="445" y="21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96" name="Freeform 170">
              <a:extLst>
                <a:ext uri="{FF2B5EF4-FFF2-40B4-BE49-F238E27FC236}">
                  <a16:creationId xmlns:a16="http://schemas.microsoft.com/office/drawing/2014/main" id="{B6D9E31E-9EF5-27CE-5232-328324F86214}"/>
                </a:ext>
              </a:extLst>
            </p:cNvPr>
            <p:cNvSpPr/>
            <p:nvPr/>
          </p:nvSpPr>
          <p:spPr bwMode="auto">
            <a:xfrm>
              <a:off x="9079277" y="4043721"/>
              <a:ext cx="710198" cy="734157"/>
            </a:xfrm>
            <a:custGeom>
              <a:avLst/>
              <a:gdLst>
                <a:gd name="T0" fmla="*/ 0 w 411"/>
                <a:gd name="T1" fmla="*/ 222 h 443"/>
                <a:gd name="T2" fmla="*/ 85 w 411"/>
                <a:gd name="T3" fmla="*/ 130 h 443"/>
                <a:gd name="T4" fmla="*/ 77 w 411"/>
                <a:gd name="T5" fmla="*/ 79 h 443"/>
                <a:gd name="T6" fmla="*/ 170 w 411"/>
                <a:gd name="T7" fmla="*/ 79 h 443"/>
                <a:gd name="T8" fmla="*/ 271 w 411"/>
                <a:gd name="T9" fmla="*/ 0 h 443"/>
                <a:gd name="T10" fmla="*/ 326 w 411"/>
                <a:gd name="T11" fmla="*/ 42 h 443"/>
                <a:gd name="T12" fmla="*/ 348 w 411"/>
                <a:gd name="T13" fmla="*/ 79 h 443"/>
                <a:gd name="T14" fmla="*/ 381 w 411"/>
                <a:gd name="T15" fmla="*/ 152 h 443"/>
                <a:gd name="T16" fmla="*/ 411 w 411"/>
                <a:gd name="T17" fmla="*/ 180 h 443"/>
                <a:gd name="T18" fmla="*/ 381 w 411"/>
                <a:gd name="T19" fmla="*/ 264 h 443"/>
                <a:gd name="T20" fmla="*/ 381 w 411"/>
                <a:gd name="T21" fmla="*/ 305 h 443"/>
                <a:gd name="T22" fmla="*/ 364 w 411"/>
                <a:gd name="T23" fmla="*/ 324 h 443"/>
                <a:gd name="T24" fmla="*/ 348 w 411"/>
                <a:gd name="T25" fmla="*/ 342 h 443"/>
                <a:gd name="T26" fmla="*/ 318 w 411"/>
                <a:gd name="T27" fmla="*/ 342 h 443"/>
                <a:gd name="T28" fmla="*/ 309 w 411"/>
                <a:gd name="T29" fmla="*/ 383 h 443"/>
                <a:gd name="T30" fmla="*/ 289 w 411"/>
                <a:gd name="T31" fmla="*/ 383 h 443"/>
                <a:gd name="T32" fmla="*/ 271 w 411"/>
                <a:gd name="T33" fmla="*/ 425 h 443"/>
                <a:gd name="T34" fmla="*/ 246 w 411"/>
                <a:gd name="T35" fmla="*/ 443 h 443"/>
                <a:gd name="T36" fmla="*/ 0 w 411"/>
                <a:gd name="T37" fmla="*/ 222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11" h="442">
                  <a:moveTo>
                    <a:pt x="0" y="222"/>
                  </a:moveTo>
                  <a:lnTo>
                    <a:pt x="85" y="130"/>
                  </a:lnTo>
                  <a:lnTo>
                    <a:pt x="77" y="79"/>
                  </a:lnTo>
                  <a:lnTo>
                    <a:pt x="170" y="79"/>
                  </a:lnTo>
                  <a:lnTo>
                    <a:pt x="271" y="0"/>
                  </a:lnTo>
                  <a:lnTo>
                    <a:pt x="326" y="42"/>
                  </a:lnTo>
                  <a:lnTo>
                    <a:pt x="348" y="79"/>
                  </a:lnTo>
                  <a:lnTo>
                    <a:pt x="381" y="152"/>
                  </a:lnTo>
                  <a:lnTo>
                    <a:pt x="411" y="180"/>
                  </a:lnTo>
                  <a:lnTo>
                    <a:pt x="381" y="264"/>
                  </a:lnTo>
                  <a:lnTo>
                    <a:pt x="381" y="305"/>
                  </a:lnTo>
                  <a:lnTo>
                    <a:pt x="364" y="324"/>
                  </a:lnTo>
                  <a:lnTo>
                    <a:pt x="348" y="342"/>
                  </a:lnTo>
                  <a:lnTo>
                    <a:pt x="318" y="342"/>
                  </a:lnTo>
                  <a:lnTo>
                    <a:pt x="309" y="383"/>
                  </a:lnTo>
                  <a:lnTo>
                    <a:pt x="289" y="383"/>
                  </a:lnTo>
                  <a:lnTo>
                    <a:pt x="271" y="425"/>
                  </a:lnTo>
                  <a:lnTo>
                    <a:pt x="246" y="443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97" name="Freeform 171">
              <a:extLst>
                <a:ext uri="{FF2B5EF4-FFF2-40B4-BE49-F238E27FC236}">
                  <a16:creationId xmlns:a16="http://schemas.microsoft.com/office/drawing/2014/main" id="{61CF5923-EEB5-F09A-41C2-B2B9976B921D}"/>
                </a:ext>
              </a:extLst>
            </p:cNvPr>
            <p:cNvSpPr/>
            <p:nvPr/>
          </p:nvSpPr>
          <p:spPr bwMode="auto">
            <a:xfrm>
              <a:off x="9006701" y="2600263"/>
              <a:ext cx="314491" cy="450770"/>
            </a:xfrm>
            <a:custGeom>
              <a:avLst/>
              <a:gdLst>
                <a:gd name="T0" fmla="*/ 0 w 182"/>
                <a:gd name="T1" fmla="*/ 0 h 272"/>
                <a:gd name="T2" fmla="*/ 0 w 182"/>
                <a:gd name="T3" fmla="*/ 245 h 272"/>
                <a:gd name="T4" fmla="*/ 0 w 182"/>
                <a:gd name="T5" fmla="*/ 272 h 272"/>
                <a:gd name="T6" fmla="*/ 182 w 182"/>
                <a:gd name="T7" fmla="*/ 272 h 272"/>
                <a:gd name="T8" fmla="*/ 182 w 182"/>
                <a:gd name="T9" fmla="*/ 254 h 272"/>
                <a:gd name="T10" fmla="*/ 174 w 182"/>
                <a:gd name="T11" fmla="*/ 0 h 272"/>
                <a:gd name="T12" fmla="*/ 0 w 182"/>
                <a:gd name="T13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2" h="272">
                  <a:moveTo>
                    <a:pt x="0" y="0"/>
                  </a:moveTo>
                  <a:lnTo>
                    <a:pt x="0" y="245"/>
                  </a:lnTo>
                  <a:lnTo>
                    <a:pt x="0" y="272"/>
                  </a:lnTo>
                  <a:lnTo>
                    <a:pt x="182" y="272"/>
                  </a:lnTo>
                  <a:lnTo>
                    <a:pt x="182" y="254"/>
                  </a:lnTo>
                  <a:lnTo>
                    <a:pt x="1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98" name="Freeform 172">
              <a:extLst>
                <a:ext uri="{FF2B5EF4-FFF2-40B4-BE49-F238E27FC236}">
                  <a16:creationId xmlns:a16="http://schemas.microsoft.com/office/drawing/2014/main" id="{3FF8F036-1521-F0C2-ED7D-3ABBA205663E}"/>
                </a:ext>
              </a:extLst>
            </p:cNvPr>
            <p:cNvSpPr/>
            <p:nvPr/>
          </p:nvSpPr>
          <p:spPr bwMode="auto">
            <a:xfrm>
              <a:off x="9074093" y="4040407"/>
              <a:ext cx="711925" cy="732501"/>
            </a:xfrm>
            <a:custGeom>
              <a:avLst/>
              <a:gdLst>
                <a:gd name="T0" fmla="*/ 0 w 412"/>
                <a:gd name="T1" fmla="*/ 221 h 442"/>
                <a:gd name="T2" fmla="*/ 86 w 412"/>
                <a:gd name="T3" fmla="*/ 129 h 442"/>
                <a:gd name="T4" fmla="*/ 77 w 412"/>
                <a:gd name="T5" fmla="*/ 79 h 442"/>
                <a:gd name="T6" fmla="*/ 171 w 412"/>
                <a:gd name="T7" fmla="*/ 79 h 442"/>
                <a:gd name="T8" fmla="*/ 272 w 412"/>
                <a:gd name="T9" fmla="*/ 0 h 442"/>
                <a:gd name="T10" fmla="*/ 327 w 412"/>
                <a:gd name="T11" fmla="*/ 42 h 442"/>
                <a:gd name="T12" fmla="*/ 348 w 412"/>
                <a:gd name="T13" fmla="*/ 79 h 442"/>
                <a:gd name="T14" fmla="*/ 382 w 412"/>
                <a:gd name="T15" fmla="*/ 152 h 442"/>
                <a:gd name="T16" fmla="*/ 412 w 412"/>
                <a:gd name="T17" fmla="*/ 180 h 442"/>
                <a:gd name="T18" fmla="*/ 382 w 412"/>
                <a:gd name="T19" fmla="*/ 263 h 442"/>
                <a:gd name="T20" fmla="*/ 382 w 412"/>
                <a:gd name="T21" fmla="*/ 304 h 442"/>
                <a:gd name="T22" fmla="*/ 365 w 412"/>
                <a:gd name="T23" fmla="*/ 323 h 442"/>
                <a:gd name="T24" fmla="*/ 348 w 412"/>
                <a:gd name="T25" fmla="*/ 341 h 442"/>
                <a:gd name="T26" fmla="*/ 318 w 412"/>
                <a:gd name="T27" fmla="*/ 341 h 442"/>
                <a:gd name="T28" fmla="*/ 310 w 412"/>
                <a:gd name="T29" fmla="*/ 382 h 442"/>
                <a:gd name="T30" fmla="*/ 290 w 412"/>
                <a:gd name="T31" fmla="*/ 382 h 442"/>
                <a:gd name="T32" fmla="*/ 272 w 412"/>
                <a:gd name="T33" fmla="*/ 424 h 442"/>
                <a:gd name="T34" fmla="*/ 246 w 412"/>
                <a:gd name="T35" fmla="*/ 442 h 442"/>
                <a:gd name="T36" fmla="*/ 0 w 412"/>
                <a:gd name="T37" fmla="*/ 221 h 442"/>
                <a:gd name="T38" fmla="*/ 0 w 412"/>
                <a:gd name="T39" fmla="*/ 221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2" h="442">
                  <a:moveTo>
                    <a:pt x="0" y="221"/>
                  </a:moveTo>
                  <a:lnTo>
                    <a:pt x="86" y="129"/>
                  </a:lnTo>
                  <a:lnTo>
                    <a:pt x="77" y="79"/>
                  </a:lnTo>
                  <a:lnTo>
                    <a:pt x="171" y="79"/>
                  </a:lnTo>
                  <a:lnTo>
                    <a:pt x="272" y="0"/>
                  </a:lnTo>
                  <a:lnTo>
                    <a:pt x="327" y="42"/>
                  </a:lnTo>
                  <a:lnTo>
                    <a:pt x="348" y="79"/>
                  </a:lnTo>
                  <a:lnTo>
                    <a:pt x="382" y="152"/>
                  </a:lnTo>
                  <a:lnTo>
                    <a:pt x="412" y="180"/>
                  </a:lnTo>
                  <a:lnTo>
                    <a:pt x="382" y="263"/>
                  </a:lnTo>
                  <a:lnTo>
                    <a:pt x="382" y="304"/>
                  </a:lnTo>
                  <a:lnTo>
                    <a:pt x="365" y="323"/>
                  </a:lnTo>
                  <a:lnTo>
                    <a:pt x="348" y="341"/>
                  </a:lnTo>
                  <a:lnTo>
                    <a:pt x="318" y="341"/>
                  </a:lnTo>
                  <a:lnTo>
                    <a:pt x="310" y="382"/>
                  </a:lnTo>
                  <a:lnTo>
                    <a:pt x="290" y="382"/>
                  </a:lnTo>
                  <a:lnTo>
                    <a:pt x="272" y="424"/>
                  </a:lnTo>
                  <a:lnTo>
                    <a:pt x="246" y="442"/>
                  </a:lnTo>
                  <a:lnTo>
                    <a:pt x="0" y="221"/>
                  </a:lnTo>
                  <a:lnTo>
                    <a:pt x="0" y="22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099" name="Freeform 173">
              <a:extLst>
                <a:ext uri="{FF2B5EF4-FFF2-40B4-BE49-F238E27FC236}">
                  <a16:creationId xmlns:a16="http://schemas.microsoft.com/office/drawing/2014/main" id="{D16693C5-ECE2-A6EB-9026-BC7FE6DF6D6B}"/>
                </a:ext>
              </a:extLst>
            </p:cNvPr>
            <p:cNvSpPr/>
            <p:nvPr/>
          </p:nvSpPr>
          <p:spPr bwMode="auto">
            <a:xfrm>
              <a:off x="9001517" y="2596949"/>
              <a:ext cx="316219" cy="450770"/>
            </a:xfrm>
            <a:custGeom>
              <a:avLst/>
              <a:gdLst>
                <a:gd name="T0" fmla="*/ 0 w 183"/>
                <a:gd name="T1" fmla="*/ 0 h 272"/>
                <a:gd name="T2" fmla="*/ 0 w 183"/>
                <a:gd name="T3" fmla="*/ 244 h 272"/>
                <a:gd name="T4" fmla="*/ 0 w 183"/>
                <a:gd name="T5" fmla="*/ 272 h 272"/>
                <a:gd name="T6" fmla="*/ 183 w 183"/>
                <a:gd name="T7" fmla="*/ 272 h 272"/>
                <a:gd name="T8" fmla="*/ 183 w 183"/>
                <a:gd name="T9" fmla="*/ 254 h 272"/>
                <a:gd name="T10" fmla="*/ 174 w 183"/>
                <a:gd name="T11" fmla="*/ 0 h 272"/>
                <a:gd name="T12" fmla="*/ 0 w 183"/>
                <a:gd name="T13" fmla="*/ 0 h 272"/>
                <a:gd name="T14" fmla="*/ 0 w 183"/>
                <a:gd name="T1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3" h="272">
                  <a:moveTo>
                    <a:pt x="0" y="0"/>
                  </a:moveTo>
                  <a:lnTo>
                    <a:pt x="0" y="244"/>
                  </a:lnTo>
                  <a:lnTo>
                    <a:pt x="0" y="272"/>
                  </a:lnTo>
                  <a:lnTo>
                    <a:pt x="183" y="272"/>
                  </a:lnTo>
                  <a:lnTo>
                    <a:pt x="183" y="254"/>
                  </a:lnTo>
                  <a:lnTo>
                    <a:pt x="17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00" name="Freeform 174">
              <a:extLst>
                <a:ext uri="{FF2B5EF4-FFF2-40B4-BE49-F238E27FC236}">
                  <a16:creationId xmlns:a16="http://schemas.microsoft.com/office/drawing/2014/main" id="{117B1CD8-7FC4-037A-82A8-A8289C81DDC4}"/>
                </a:ext>
              </a:extLst>
            </p:cNvPr>
            <p:cNvSpPr/>
            <p:nvPr/>
          </p:nvSpPr>
          <p:spPr bwMode="auto">
            <a:xfrm>
              <a:off x="9006703" y="2263841"/>
              <a:ext cx="430265" cy="336421"/>
            </a:xfrm>
            <a:custGeom>
              <a:avLst/>
              <a:gdLst>
                <a:gd name="T0" fmla="*/ 249 w 249"/>
                <a:gd name="T1" fmla="*/ 0 h 203"/>
                <a:gd name="T2" fmla="*/ 241 w 249"/>
                <a:gd name="T3" fmla="*/ 203 h 203"/>
                <a:gd name="T4" fmla="*/ 174 w 249"/>
                <a:gd name="T5" fmla="*/ 203 h 203"/>
                <a:gd name="T6" fmla="*/ 0 w 249"/>
                <a:gd name="T7" fmla="*/ 203 h 203"/>
                <a:gd name="T8" fmla="*/ 17 w 249"/>
                <a:gd name="T9" fmla="*/ 0 h 203"/>
                <a:gd name="T10" fmla="*/ 249 w 249"/>
                <a:gd name="T11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" h="203">
                  <a:moveTo>
                    <a:pt x="249" y="0"/>
                  </a:moveTo>
                  <a:lnTo>
                    <a:pt x="241" y="203"/>
                  </a:lnTo>
                  <a:lnTo>
                    <a:pt x="174" y="203"/>
                  </a:lnTo>
                  <a:lnTo>
                    <a:pt x="0" y="203"/>
                  </a:lnTo>
                  <a:lnTo>
                    <a:pt x="17" y="0"/>
                  </a:lnTo>
                  <a:lnTo>
                    <a:pt x="24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01" name="Freeform 175">
              <a:extLst>
                <a:ext uri="{FF2B5EF4-FFF2-40B4-BE49-F238E27FC236}">
                  <a16:creationId xmlns:a16="http://schemas.microsoft.com/office/drawing/2014/main" id="{ACFF219A-3FA8-9F64-7FA2-58C5A19DDD8A}"/>
                </a:ext>
              </a:extLst>
            </p:cNvPr>
            <p:cNvSpPr/>
            <p:nvPr/>
          </p:nvSpPr>
          <p:spPr bwMode="auto">
            <a:xfrm>
              <a:off x="8984237" y="3021204"/>
              <a:ext cx="696374" cy="404368"/>
            </a:xfrm>
            <a:custGeom>
              <a:avLst/>
              <a:gdLst>
                <a:gd name="T0" fmla="*/ 195 w 403"/>
                <a:gd name="T1" fmla="*/ 18 h 244"/>
                <a:gd name="T2" fmla="*/ 195 w 403"/>
                <a:gd name="T3" fmla="*/ 0 h 244"/>
                <a:gd name="T4" fmla="*/ 336 w 403"/>
                <a:gd name="T5" fmla="*/ 9 h 244"/>
                <a:gd name="T6" fmla="*/ 403 w 403"/>
                <a:gd name="T7" fmla="*/ 9 h 244"/>
                <a:gd name="T8" fmla="*/ 344 w 403"/>
                <a:gd name="T9" fmla="*/ 171 h 244"/>
                <a:gd name="T10" fmla="*/ 403 w 403"/>
                <a:gd name="T11" fmla="*/ 194 h 244"/>
                <a:gd name="T12" fmla="*/ 364 w 403"/>
                <a:gd name="T13" fmla="*/ 231 h 244"/>
                <a:gd name="T14" fmla="*/ 327 w 403"/>
                <a:gd name="T15" fmla="*/ 221 h 244"/>
                <a:gd name="T16" fmla="*/ 309 w 403"/>
                <a:gd name="T17" fmla="*/ 180 h 244"/>
                <a:gd name="T18" fmla="*/ 272 w 403"/>
                <a:gd name="T19" fmla="*/ 171 h 244"/>
                <a:gd name="T20" fmla="*/ 216 w 403"/>
                <a:gd name="T21" fmla="*/ 212 h 244"/>
                <a:gd name="T22" fmla="*/ 207 w 403"/>
                <a:gd name="T23" fmla="*/ 212 h 244"/>
                <a:gd name="T24" fmla="*/ 195 w 403"/>
                <a:gd name="T25" fmla="*/ 203 h 244"/>
                <a:gd name="T26" fmla="*/ 178 w 403"/>
                <a:gd name="T27" fmla="*/ 231 h 244"/>
                <a:gd name="T28" fmla="*/ 160 w 403"/>
                <a:gd name="T29" fmla="*/ 231 h 244"/>
                <a:gd name="T30" fmla="*/ 170 w 403"/>
                <a:gd name="T31" fmla="*/ 212 h 244"/>
                <a:gd name="T32" fmla="*/ 160 w 403"/>
                <a:gd name="T33" fmla="*/ 212 h 244"/>
                <a:gd name="T34" fmla="*/ 148 w 403"/>
                <a:gd name="T35" fmla="*/ 231 h 244"/>
                <a:gd name="T36" fmla="*/ 123 w 403"/>
                <a:gd name="T37" fmla="*/ 244 h 244"/>
                <a:gd name="T38" fmla="*/ 0 w 403"/>
                <a:gd name="T39" fmla="*/ 244 h 244"/>
                <a:gd name="T40" fmla="*/ 7 w 403"/>
                <a:gd name="T41" fmla="*/ 131 h 244"/>
                <a:gd name="T42" fmla="*/ 13 w 403"/>
                <a:gd name="T43" fmla="*/ 18 h 244"/>
                <a:gd name="T44" fmla="*/ 195 w 403"/>
                <a:gd name="T45" fmla="*/ 18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2" h="244">
                  <a:moveTo>
                    <a:pt x="195" y="18"/>
                  </a:moveTo>
                  <a:lnTo>
                    <a:pt x="195" y="0"/>
                  </a:lnTo>
                  <a:lnTo>
                    <a:pt x="336" y="9"/>
                  </a:lnTo>
                  <a:lnTo>
                    <a:pt x="403" y="9"/>
                  </a:lnTo>
                  <a:lnTo>
                    <a:pt x="344" y="171"/>
                  </a:lnTo>
                  <a:lnTo>
                    <a:pt x="403" y="194"/>
                  </a:lnTo>
                  <a:lnTo>
                    <a:pt x="364" y="231"/>
                  </a:lnTo>
                  <a:lnTo>
                    <a:pt x="327" y="221"/>
                  </a:lnTo>
                  <a:lnTo>
                    <a:pt x="309" y="180"/>
                  </a:lnTo>
                  <a:lnTo>
                    <a:pt x="272" y="171"/>
                  </a:lnTo>
                  <a:lnTo>
                    <a:pt x="216" y="212"/>
                  </a:lnTo>
                  <a:lnTo>
                    <a:pt x="207" y="212"/>
                  </a:lnTo>
                  <a:lnTo>
                    <a:pt x="195" y="203"/>
                  </a:lnTo>
                  <a:lnTo>
                    <a:pt x="178" y="231"/>
                  </a:lnTo>
                  <a:lnTo>
                    <a:pt x="160" y="231"/>
                  </a:lnTo>
                  <a:lnTo>
                    <a:pt x="170" y="212"/>
                  </a:lnTo>
                  <a:lnTo>
                    <a:pt x="160" y="212"/>
                  </a:lnTo>
                  <a:lnTo>
                    <a:pt x="148" y="231"/>
                  </a:lnTo>
                  <a:lnTo>
                    <a:pt x="123" y="244"/>
                  </a:lnTo>
                  <a:lnTo>
                    <a:pt x="0" y="244"/>
                  </a:lnTo>
                  <a:lnTo>
                    <a:pt x="7" y="131"/>
                  </a:lnTo>
                  <a:lnTo>
                    <a:pt x="13" y="18"/>
                  </a:lnTo>
                  <a:lnTo>
                    <a:pt x="195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02" name="Freeform 176">
              <a:extLst>
                <a:ext uri="{FF2B5EF4-FFF2-40B4-BE49-F238E27FC236}">
                  <a16:creationId xmlns:a16="http://schemas.microsoft.com/office/drawing/2014/main" id="{FD635D27-AF40-FE3F-3101-B784CA94B007}"/>
                </a:ext>
              </a:extLst>
            </p:cNvPr>
            <p:cNvSpPr/>
            <p:nvPr/>
          </p:nvSpPr>
          <p:spPr bwMode="auto">
            <a:xfrm>
              <a:off x="9001517" y="2260527"/>
              <a:ext cx="431993" cy="336421"/>
            </a:xfrm>
            <a:custGeom>
              <a:avLst/>
              <a:gdLst>
                <a:gd name="T0" fmla="*/ 250 w 250"/>
                <a:gd name="T1" fmla="*/ 0 h 203"/>
                <a:gd name="T2" fmla="*/ 242 w 250"/>
                <a:gd name="T3" fmla="*/ 203 h 203"/>
                <a:gd name="T4" fmla="*/ 174 w 250"/>
                <a:gd name="T5" fmla="*/ 203 h 203"/>
                <a:gd name="T6" fmla="*/ 0 w 250"/>
                <a:gd name="T7" fmla="*/ 203 h 203"/>
                <a:gd name="T8" fmla="*/ 17 w 250"/>
                <a:gd name="T9" fmla="*/ 0 h 203"/>
                <a:gd name="T10" fmla="*/ 250 w 250"/>
                <a:gd name="T11" fmla="*/ 0 h 203"/>
                <a:gd name="T12" fmla="*/ 250 w 250"/>
                <a:gd name="T13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0" h="203">
                  <a:moveTo>
                    <a:pt x="250" y="0"/>
                  </a:moveTo>
                  <a:lnTo>
                    <a:pt x="242" y="203"/>
                  </a:lnTo>
                  <a:lnTo>
                    <a:pt x="174" y="203"/>
                  </a:lnTo>
                  <a:lnTo>
                    <a:pt x="0" y="203"/>
                  </a:lnTo>
                  <a:lnTo>
                    <a:pt x="17" y="0"/>
                  </a:lnTo>
                  <a:lnTo>
                    <a:pt x="250" y="0"/>
                  </a:lnTo>
                  <a:lnTo>
                    <a:pt x="25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03" name="Freeform 177">
              <a:extLst>
                <a:ext uri="{FF2B5EF4-FFF2-40B4-BE49-F238E27FC236}">
                  <a16:creationId xmlns:a16="http://schemas.microsoft.com/office/drawing/2014/main" id="{5140D8FC-6F73-2ABC-C796-0F9678D5B3D4}"/>
                </a:ext>
              </a:extLst>
            </p:cNvPr>
            <p:cNvSpPr/>
            <p:nvPr/>
          </p:nvSpPr>
          <p:spPr bwMode="auto">
            <a:xfrm>
              <a:off x="8979055" y="3017889"/>
              <a:ext cx="696373" cy="404368"/>
            </a:xfrm>
            <a:custGeom>
              <a:avLst/>
              <a:gdLst>
                <a:gd name="T0" fmla="*/ 196 w 403"/>
                <a:gd name="T1" fmla="*/ 18 h 244"/>
                <a:gd name="T2" fmla="*/ 196 w 403"/>
                <a:gd name="T3" fmla="*/ 0 h 244"/>
                <a:gd name="T4" fmla="*/ 336 w 403"/>
                <a:gd name="T5" fmla="*/ 8 h 244"/>
                <a:gd name="T6" fmla="*/ 403 w 403"/>
                <a:gd name="T7" fmla="*/ 8 h 244"/>
                <a:gd name="T8" fmla="*/ 345 w 403"/>
                <a:gd name="T9" fmla="*/ 170 h 244"/>
                <a:gd name="T10" fmla="*/ 403 w 403"/>
                <a:gd name="T11" fmla="*/ 193 h 244"/>
                <a:gd name="T12" fmla="*/ 365 w 403"/>
                <a:gd name="T13" fmla="*/ 230 h 244"/>
                <a:gd name="T14" fmla="*/ 328 w 403"/>
                <a:gd name="T15" fmla="*/ 221 h 244"/>
                <a:gd name="T16" fmla="*/ 310 w 403"/>
                <a:gd name="T17" fmla="*/ 180 h 244"/>
                <a:gd name="T18" fmla="*/ 273 w 403"/>
                <a:gd name="T19" fmla="*/ 170 h 244"/>
                <a:gd name="T20" fmla="*/ 216 w 403"/>
                <a:gd name="T21" fmla="*/ 211 h 244"/>
                <a:gd name="T22" fmla="*/ 208 w 403"/>
                <a:gd name="T23" fmla="*/ 211 h 244"/>
                <a:gd name="T24" fmla="*/ 196 w 403"/>
                <a:gd name="T25" fmla="*/ 203 h 244"/>
                <a:gd name="T26" fmla="*/ 179 w 403"/>
                <a:gd name="T27" fmla="*/ 230 h 244"/>
                <a:gd name="T28" fmla="*/ 161 w 403"/>
                <a:gd name="T29" fmla="*/ 230 h 244"/>
                <a:gd name="T30" fmla="*/ 171 w 403"/>
                <a:gd name="T31" fmla="*/ 211 h 244"/>
                <a:gd name="T32" fmla="*/ 161 w 403"/>
                <a:gd name="T33" fmla="*/ 211 h 244"/>
                <a:gd name="T34" fmla="*/ 149 w 403"/>
                <a:gd name="T35" fmla="*/ 230 h 244"/>
                <a:gd name="T36" fmla="*/ 124 w 403"/>
                <a:gd name="T37" fmla="*/ 244 h 244"/>
                <a:gd name="T38" fmla="*/ 0 w 403"/>
                <a:gd name="T39" fmla="*/ 244 h 244"/>
                <a:gd name="T40" fmla="*/ 7 w 403"/>
                <a:gd name="T41" fmla="*/ 131 h 244"/>
                <a:gd name="T42" fmla="*/ 13 w 403"/>
                <a:gd name="T43" fmla="*/ 18 h 244"/>
                <a:gd name="T44" fmla="*/ 196 w 403"/>
                <a:gd name="T45" fmla="*/ 18 h 244"/>
                <a:gd name="T46" fmla="*/ 196 w 403"/>
                <a:gd name="T47" fmla="*/ 18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2" h="244">
                  <a:moveTo>
                    <a:pt x="196" y="18"/>
                  </a:moveTo>
                  <a:lnTo>
                    <a:pt x="196" y="0"/>
                  </a:lnTo>
                  <a:lnTo>
                    <a:pt x="336" y="8"/>
                  </a:lnTo>
                  <a:lnTo>
                    <a:pt x="403" y="8"/>
                  </a:lnTo>
                  <a:lnTo>
                    <a:pt x="345" y="170"/>
                  </a:lnTo>
                  <a:lnTo>
                    <a:pt x="403" y="193"/>
                  </a:lnTo>
                  <a:lnTo>
                    <a:pt x="365" y="230"/>
                  </a:lnTo>
                  <a:lnTo>
                    <a:pt x="328" y="221"/>
                  </a:lnTo>
                  <a:lnTo>
                    <a:pt x="310" y="180"/>
                  </a:lnTo>
                  <a:lnTo>
                    <a:pt x="273" y="170"/>
                  </a:lnTo>
                  <a:lnTo>
                    <a:pt x="216" y="211"/>
                  </a:lnTo>
                  <a:lnTo>
                    <a:pt x="208" y="211"/>
                  </a:lnTo>
                  <a:lnTo>
                    <a:pt x="196" y="203"/>
                  </a:lnTo>
                  <a:lnTo>
                    <a:pt x="179" y="230"/>
                  </a:lnTo>
                  <a:lnTo>
                    <a:pt x="161" y="230"/>
                  </a:lnTo>
                  <a:lnTo>
                    <a:pt x="171" y="211"/>
                  </a:lnTo>
                  <a:lnTo>
                    <a:pt x="161" y="211"/>
                  </a:lnTo>
                  <a:lnTo>
                    <a:pt x="149" y="230"/>
                  </a:lnTo>
                  <a:lnTo>
                    <a:pt x="124" y="244"/>
                  </a:lnTo>
                  <a:lnTo>
                    <a:pt x="0" y="244"/>
                  </a:lnTo>
                  <a:lnTo>
                    <a:pt x="7" y="131"/>
                  </a:lnTo>
                  <a:lnTo>
                    <a:pt x="13" y="18"/>
                  </a:lnTo>
                  <a:lnTo>
                    <a:pt x="196" y="18"/>
                  </a:lnTo>
                  <a:lnTo>
                    <a:pt x="196" y="1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04" name="Freeform 178">
              <a:extLst>
                <a:ext uri="{FF2B5EF4-FFF2-40B4-BE49-F238E27FC236}">
                  <a16:creationId xmlns:a16="http://schemas.microsoft.com/office/drawing/2014/main" id="{EB452BA8-DD9F-D961-58F9-E15C5815EC63}"/>
                </a:ext>
              </a:extLst>
            </p:cNvPr>
            <p:cNvSpPr/>
            <p:nvPr/>
          </p:nvSpPr>
          <p:spPr bwMode="auto">
            <a:xfrm>
              <a:off x="10449558" y="3776904"/>
              <a:ext cx="580599" cy="535290"/>
            </a:xfrm>
            <a:custGeom>
              <a:avLst/>
              <a:gdLst>
                <a:gd name="T0" fmla="*/ 280 w 336"/>
                <a:gd name="T1" fmla="*/ 130 h 323"/>
                <a:gd name="T2" fmla="*/ 259 w 336"/>
                <a:gd name="T3" fmla="*/ 37 h 323"/>
                <a:gd name="T4" fmla="*/ 225 w 336"/>
                <a:gd name="T5" fmla="*/ 18 h 323"/>
                <a:gd name="T6" fmla="*/ 187 w 336"/>
                <a:gd name="T7" fmla="*/ 18 h 323"/>
                <a:gd name="T8" fmla="*/ 187 w 336"/>
                <a:gd name="T9" fmla="*/ 37 h 323"/>
                <a:gd name="T10" fmla="*/ 166 w 336"/>
                <a:gd name="T11" fmla="*/ 18 h 323"/>
                <a:gd name="T12" fmla="*/ 132 w 336"/>
                <a:gd name="T13" fmla="*/ 18 h 323"/>
                <a:gd name="T14" fmla="*/ 132 w 336"/>
                <a:gd name="T15" fmla="*/ 10 h 323"/>
                <a:gd name="T16" fmla="*/ 102 w 336"/>
                <a:gd name="T17" fmla="*/ 0 h 323"/>
                <a:gd name="T18" fmla="*/ 73 w 336"/>
                <a:gd name="T19" fmla="*/ 18 h 323"/>
                <a:gd name="T20" fmla="*/ 18 w 336"/>
                <a:gd name="T21" fmla="*/ 10 h 323"/>
                <a:gd name="T22" fmla="*/ 26 w 336"/>
                <a:gd name="T23" fmla="*/ 203 h 323"/>
                <a:gd name="T24" fmla="*/ 0 w 336"/>
                <a:gd name="T25" fmla="*/ 300 h 323"/>
                <a:gd name="T26" fmla="*/ 38 w 336"/>
                <a:gd name="T27" fmla="*/ 323 h 323"/>
                <a:gd name="T28" fmla="*/ 47 w 336"/>
                <a:gd name="T29" fmla="*/ 323 h 323"/>
                <a:gd name="T30" fmla="*/ 110 w 336"/>
                <a:gd name="T31" fmla="*/ 313 h 323"/>
                <a:gd name="T32" fmla="*/ 132 w 336"/>
                <a:gd name="T33" fmla="*/ 323 h 323"/>
                <a:gd name="T34" fmla="*/ 314 w 336"/>
                <a:gd name="T35" fmla="*/ 323 h 323"/>
                <a:gd name="T36" fmla="*/ 336 w 336"/>
                <a:gd name="T37" fmla="*/ 180 h 323"/>
                <a:gd name="T38" fmla="*/ 314 w 336"/>
                <a:gd name="T39" fmla="*/ 153 h 323"/>
                <a:gd name="T40" fmla="*/ 280 w 336"/>
                <a:gd name="T41" fmla="*/ 13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6" h="323">
                  <a:moveTo>
                    <a:pt x="280" y="130"/>
                  </a:moveTo>
                  <a:lnTo>
                    <a:pt x="259" y="37"/>
                  </a:lnTo>
                  <a:lnTo>
                    <a:pt x="225" y="18"/>
                  </a:lnTo>
                  <a:lnTo>
                    <a:pt x="187" y="18"/>
                  </a:lnTo>
                  <a:lnTo>
                    <a:pt x="187" y="37"/>
                  </a:lnTo>
                  <a:lnTo>
                    <a:pt x="166" y="18"/>
                  </a:lnTo>
                  <a:lnTo>
                    <a:pt x="132" y="18"/>
                  </a:lnTo>
                  <a:lnTo>
                    <a:pt x="132" y="10"/>
                  </a:lnTo>
                  <a:lnTo>
                    <a:pt x="102" y="0"/>
                  </a:lnTo>
                  <a:lnTo>
                    <a:pt x="73" y="18"/>
                  </a:lnTo>
                  <a:lnTo>
                    <a:pt x="18" y="10"/>
                  </a:lnTo>
                  <a:lnTo>
                    <a:pt x="26" y="203"/>
                  </a:lnTo>
                  <a:lnTo>
                    <a:pt x="0" y="300"/>
                  </a:lnTo>
                  <a:lnTo>
                    <a:pt x="38" y="323"/>
                  </a:lnTo>
                  <a:lnTo>
                    <a:pt x="47" y="323"/>
                  </a:lnTo>
                  <a:lnTo>
                    <a:pt x="110" y="313"/>
                  </a:lnTo>
                  <a:lnTo>
                    <a:pt x="132" y="323"/>
                  </a:lnTo>
                  <a:lnTo>
                    <a:pt x="314" y="323"/>
                  </a:lnTo>
                  <a:lnTo>
                    <a:pt x="336" y="180"/>
                  </a:lnTo>
                  <a:lnTo>
                    <a:pt x="314" y="153"/>
                  </a:lnTo>
                  <a:lnTo>
                    <a:pt x="280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05" name="Freeform 179">
              <a:extLst>
                <a:ext uri="{FF2B5EF4-FFF2-40B4-BE49-F238E27FC236}">
                  <a16:creationId xmlns:a16="http://schemas.microsoft.com/office/drawing/2014/main" id="{5AD9441B-BF61-8539-F0F6-F2BE131EDCA2}"/>
                </a:ext>
              </a:extLst>
            </p:cNvPr>
            <p:cNvSpPr/>
            <p:nvPr/>
          </p:nvSpPr>
          <p:spPr bwMode="auto">
            <a:xfrm>
              <a:off x="9561380" y="2615179"/>
              <a:ext cx="338683" cy="420939"/>
            </a:xfrm>
            <a:custGeom>
              <a:avLst/>
              <a:gdLst>
                <a:gd name="T0" fmla="*/ 0 w 196"/>
                <a:gd name="T1" fmla="*/ 254 h 254"/>
                <a:gd name="T2" fmla="*/ 39 w 196"/>
                <a:gd name="T3" fmla="*/ 0 h 254"/>
                <a:gd name="T4" fmla="*/ 132 w 196"/>
                <a:gd name="T5" fmla="*/ 0 h 254"/>
                <a:gd name="T6" fmla="*/ 132 w 196"/>
                <a:gd name="T7" fmla="*/ 102 h 254"/>
                <a:gd name="T8" fmla="*/ 141 w 196"/>
                <a:gd name="T9" fmla="*/ 116 h 254"/>
                <a:gd name="T10" fmla="*/ 171 w 196"/>
                <a:gd name="T11" fmla="*/ 116 h 254"/>
                <a:gd name="T12" fmla="*/ 162 w 196"/>
                <a:gd name="T13" fmla="*/ 134 h 254"/>
                <a:gd name="T14" fmla="*/ 171 w 196"/>
                <a:gd name="T15" fmla="*/ 152 h 254"/>
                <a:gd name="T16" fmla="*/ 179 w 196"/>
                <a:gd name="T17" fmla="*/ 134 h 254"/>
                <a:gd name="T18" fmla="*/ 196 w 196"/>
                <a:gd name="T19" fmla="*/ 152 h 254"/>
                <a:gd name="T20" fmla="*/ 179 w 196"/>
                <a:gd name="T21" fmla="*/ 194 h 254"/>
                <a:gd name="T22" fmla="*/ 162 w 196"/>
                <a:gd name="T23" fmla="*/ 212 h 254"/>
                <a:gd name="T24" fmla="*/ 132 w 196"/>
                <a:gd name="T25" fmla="*/ 212 h 254"/>
                <a:gd name="T26" fmla="*/ 115 w 196"/>
                <a:gd name="T27" fmla="*/ 254 h 254"/>
                <a:gd name="T28" fmla="*/ 69 w 196"/>
                <a:gd name="T29" fmla="*/ 254 h 254"/>
                <a:gd name="T30" fmla="*/ 0 w 196"/>
                <a:gd name="T3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54">
                  <a:moveTo>
                    <a:pt x="0" y="254"/>
                  </a:moveTo>
                  <a:lnTo>
                    <a:pt x="39" y="0"/>
                  </a:lnTo>
                  <a:lnTo>
                    <a:pt x="132" y="0"/>
                  </a:lnTo>
                  <a:lnTo>
                    <a:pt x="132" y="102"/>
                  </a:lnTo>
                  <a:lnTo>
                    <a:pt x="141" y="116"/>
                  </a:lnTo>
                  <a:lnTo>
                    <a:pt x="171" y="116"/>
                  </a:lnTo>
                  <a:lnTo>
                    <a:pt x="162" y="134"/>
                  </a:lnTo>
                  <a:lnTo>
                    <a:pt x="171" y="152"/>
                  </a:lnTo>
                  <a:lnTo>
                    <a:pt x="179" y="134"/>
                  </a:lnTo>
                  <a:lnTo>
                    <a:pt x="196" y="152"/>
                  </a:lnTo>
                  <a:lnTo>
                    <a:pt x="179" y="194"/>
                  </a:lnTo>
                  <a:lnTo>
                    <a:pt x="162" y="212"/>
                  </a:lnTo>
                  <a:lnTo>
                    <a:pt x="132" y="212"/>
                  </a:lnTo>
                  <a:lnTo>
                    <a:pt x="115" y="254"/>
                  </a:lnTo>
                  <a:lnTo>
                    <a:pt x="69" y="254"/>
                  </a:lnTo>
                  <a:lnTo>
                    <a:pt x="0" y="2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06" name="Freeform 180">
              <a:extLst>
                <a:ext uri="{FF2B5EF4-FFF2-40B4-BE49-F238E27FC236}">
                  <a16:creationId xmlns:a16="http://schemas.microsoft.com/office/drawing/2014/main" id="{6D5C9355-E7C2-57C0-B75B-CBBD5B2FD753}"/>
                </a:ext>
              </a:extLst>
            </p:cNvPr>
            <p:cNvSpPr/>
            <p:nvPr/>
          </p:nvSpPr>
          <p:spPr bwMode="auto">
            <a:xfrm>
              <a:off x="10444374" y="3773592"/>
              <a:ext cx="580599" cy="535290"/>
            </a:xfrm>
            <a:custGeom>
              <a:avLst/>
              <a:gdLst>
                <a:gd name="T0" fmla="*/ 281 w 336"/>
                <a:gd name="T1" fmla="*/ 129 h 323"/>
                <a:gd name="T2" fmla="*/ 259 w 336"/>
                <a:gd name="T3" fmla="*/ 37 h 323"/>
                <a:gd name="T4" fmla="*/ 226 w 336"/>
                <a:gd name="T5" fmla="*/ 18 h 323"/>
                <a:gd name="T6" fmla="*/ 187 w 336"/>
                <a:gd name="T7" fmla="*/ 18 h 323"/>
                <a:gd name="T8" fmla="*/ 187 w 336"/>
                <a:gd name="T9" fmla="*/ 37 h 323"/>
                <a:gd name="T10" fmla="*/ 167 w 336"/>
                <a:gd name="T11" fmla="*/ 18 h 323"/>
                <a:gd name="T12" fmla="*/ 132 w 336"/>
                <a:gd name="T13" fmla="*/ 18 h 323"/>
                <a:gd name="T14" fmla="*/ 132 w 336"/>
                <a:gd name="T15" fmla="*/ 9 h 323"/>
                <a:gd name="T16" fmla="*/ 102 w 336"/>
                <a:gd name="T17" fmla="*/ 0 h 323"/>
                <a:gd name="T18" fmla="*/ 74 w 336"/>
                <a:gd name="T19" fmla="*/ 18 h 323"/>
                <a:gd name="T20" fmla="*/ 18 w 336"/>
                <a:gd name="T21" fmla="*/ 9 h 323"/>
                <a:gd name="T22" fmla="*/ 27 w 336"/>
                <a:gd name="T23" fmla="*/ 203 h 323"/>
                <a:gd name="T24" fmla="*/ 0 w 336"/>
                <a:gd name="T25" fmla="*/ 300 h 323"/>
                <a:gd name="T26" fmla="*/ 39 w 336"/>
                <a:gd name="T27" fmla="*/ 323 h 323"/>
                <a:gd name="T28" fmla="*/ 47 w 336"/>
                <a:gd name="T29" fmla="*/ 323 h 323"/>
                <a:gd name="T30" fmla="*/ 111 w 336"/>
                <a:gd name="T31" fmla="*/ 313 h 323"/>
                <a:gd name="T32" fmla="*/ 132 w 336"/>
                <a:gd name="T33" fmla="*/ 323 h 323"/>
                <a:gd name="T34" fmla="*/ 315 w 336"/>
                <a:gd name="T35" fmla="*/ 323 h 323"/>
                <a:gd name="T36" fmla="*/ 336 w 336"/>
                <a:gd name="T37" fmla="*/ 180 h 323"/>
                <a:gd name="T38" fmla="*/ 315 w 336"/>
                <a:gd name="T39" fmla="*/ 152 h 323"/>
                <a:gd name="T40" fmla="*/ 281 w 336"/>
                <a:gd name="T41" fmla="*/ 129 h 323"/>
                <a:gd name="T42" fmla="*/ 281 w 336"/>
                <a:gd name="T43" fmla="*/ 129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36" h="323">
                  <a:moveTo>
                    <a:pt x="281" y="129"/>
                  </a:moveTo>
                  <a:lnTo>
                    <a:pt x="259" y="37"/>
                  </a:lnTo>
                  <a:lnTo>
                    <a:pt x="226" y="18"/>
                  </a:lnTo>
                  <a:lnTo>
                    <a:pt x="187" y="18"/>
                  </a:lnTo>
                  <a:lnTo>
                    <a:pt x="187" y="37"/>
                  </a:lnTo>
                  <a:lnTo>
                    <a:pt x="167" y="18"/>
                  </a:lnTo>
                  <a:lnTo>
                    <a:pt x="132" y="18"/>
                  </a:lnTo>
                  <a:lnTo>
                    <a:pt x="132" y="9"/>
                  </a:lnTo>
                  <a:lnTo>
                    <a:pt x="102" y="0"/>
                  </a:lnTo>
                  <a:lnTo>
                    <a:pt x="74" y="18"/>
                  </a:lnTo>
                  <a:lnTo>
                    <a:pt x="18" y="9"/>
                  </a:lnTo>
                  <a:lnTo>
                    <a:pt x="27" y="203"/>
                  </a:lnTo>
                  <a:lnTo>
                    <a:pt x="0" y="300"/>
                  </a:lnTo>
                  <a:lnTo>
                    <a:pt x="39" y="323"/>
                  </a:lnTo>
                  <a:lnTo>
                    <a:pt x="47" y="323"/>
                  </a:lnTo>
                  <a:lnTo>
                    <a:pt x="111" y="313"/>
                  </a:lnTo>
                  <a:lnTo>
                    <a:pt x="132" y="323"/>
                  </a:lnTo>
                  <a:lnTo>
                    <a:pt x="315" y="323"/>
                  </a:lnTo>
                  <a:lnTo>
                    <a:pt x="336" y="180"/>
                  </a:lnTo>
                  <a:lnTo>
                    <a:pt x="315" y="152"/>
                  </a:lnTo>
                  <a:lnTo>
                    <a:pt x="281" y="129"/>
                  </a:lnTo>
                  <a:lnTo>
                    <a:pt x="281" y="12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07" name="Freeform 181">
              <a:extLst>
                <a:ext uri="{FF2B5EF4-FFF2-40B4-BE49-F238E27FC236}">
                  <a16:creationId xmlns:a16="http://schemas.microsoft.com/office/drawing/2014/main" id="{8FCD0BF1-34E3-8AE9-BBED-6C4008F907C8}"/>
                </a:ext>
              </a:extLst>
            </p:cNvPr>
            <p:cNvSpPr/>
            <p:nvPr/>
          </p:nvSpPr>
          <p:spPr bwMode="auto">
            <a:xfrm>
              <a:off x="9557924" y="2610207"/>
              <a:ext cx="336956" cy="420939"/>
            </a:xfrm>
            <a:custGeom>
              <a:avLst/>
              <a:gdLst>
                <a:gd name="T0" fmla="*/ 0 w 195"/>
                <a:gd name="T1" fmla="*/ 254 h 254"/>
                <a:gd name="T2" fmla="*/ 38 w 195"/>
                <a:gd name="T3" fmla="*/ 0 h 254"/>
                <a:gd name="T4" fmla="*/ 132 w 195"/>
                <a:gd name="T5" fmla="*/ 0 h 254"/>
                <a:gd name="T6" fmla="*/ 132 w 195"/>
                <a:gd name="T7" fmla="*/ 102 h 254"/>
                <a:gd name="T8" fmla="*/ 140 w 195"/>
                <a:gd name="T9" fmla="*/ 116 h 254"/>
                <a:gd name="T10" fmla="*/ 170 w 195"/>
                <a:gd name="T11" fmla="*/ 116 h 254"/>
                <a:gd name="T12" fmla="*/ 162 w 195"/>
                <a:gd name="T13" fmla="*/ 134 h 254"/>
                <a:gd name="T14" fmla="*/ 170 w 195"/>
                <a:gd name="T15" fmla="*/ 152 h 254"/>
                <a:gd name="T16" fmla="*/ 179 w 195"/>
                <a:gd name="T17" fmla="*/ 134 h 254"/>
                <a:gd name="T18" fmla="*/ 195 w 195"/>
                <a:gd name="T19" fmla="*/ 152 h 254"/>
                <a:gd name="T20" fmla="*/ 179 w 195"/>
                <a:gd name="T21" fmla="*/ 194 h 254"/>
                <a:gd name="T22" fmla="*/ 162 w 195"/>
                <a:gd name="T23" fmla="*/ 212 h 254"/>
                <a:gd name="T24" fmla="*/ 132 w 195"/>
                <a:gd name="T25" fmla="*/ 212 h 254"/>
                <a:gd name="T26" fmla="*/ 115 w 195"/>
                <a:gd name="T27" fmla="*/ 254 h 254"/>
                <a:gd name="T28" fmla="*/ 68 w 195"/>
                <a:gd name="T29" fmla="*/ 254 h 254"/>
                <a:gd name="T30" fmla="*/ 0 w 195"/>
                <a:gd name="T31" fmla="*/ 254 h 254"/>
                <a:gd name="T32" fmla="*/ 0 w 195"/>
                <a:gd name="T33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5" h="254">
                  <a:moveTo>
                    <a:pt x="0" y="254"/>
                  </a:moveTo>
                  <a:lnTo>
                    <a:pt x="38" y="0"/>
                  </a:lnTo>
                  <a:lnTo>
                    <a:pt x="132" y="0"/>
                  </a:lnTo>
                  <a:lnTo>
                    <a:pt x="132" y="102"/>
                  </a:lnTo>
                  <a:lnTo>
                    <a:pt x="140" y="116"/>
                  </a:lnTo>
                  <a:lnTo>
                    <a:pt x="170" y="116"/>
                  </a:lnTo>
                  <a:lnTo>
                    <a:pt x="162" y="134"/>
                  </a:lnTo>
                  <a:lnTo>
                    <a:pt x="170" y="152"/>
                  </a:lnTo>
                  <a:lnTo>
                    <a:pt x="179" y="134"/>
                  </a:lnTo>
                  <a:lnTo>
                    <a:pt x="195" y="152"/>
                  </a:lnTo>
                  <a:lnTo>
                    <a:pt x="179" y="194"/>
                  </a:lnTo>
                  <a:lnTo>
                    <a:pt x="162" y="212"/>
                  </a:lnTo>
                  <a:lnTo>
                    <a:pt x="132" y="212"/>
                  </a:lnTo>
                  <a:lnTo>
                    <a:pt x="115" y="254"/>
                  </a:lnTo>
                  <a:lnTo>
                    <a:pt x="68" y="254"/>
                  </a:lnTo>
                  <a:lnTo>
                    <a:pt x="0" y="254"/>
                  </a:lnTo>
                  <a:lnTo>
                    <a:pt x="0" y="254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08" name="Freeform 182">
              <a:extLst>
                <a:ext uri="{FF2B5EF4-FFF2-40B4-BE49-F238E27FC236}">
                  <a16:creationId xmlns:a16="http://schemas.microsoft.com/office/drawing/2014/main" id="{2A0DC144-B575-F03A-30B8-80E2EFD8FD1F}"/>
                </a:ext>
              </a:extLst>
            </p:cNvPr>
            <p:cNvSpPr/>
            <p:nvPr/>
          </p:nvSpPr>
          <p:spPr bwMode="auto">
            <a:xfrm>
              <a:off x="10838355" y="2699698"/>
              <a:ext cx="513208" cy="543576"/>
            </a:xfrm>
            <a:custGeom>
              <a:avLst/>
              <a:gdLst>
                <a:gd name="T0" fmla="*/ 250 w 297"/>
                <a:gd name="T1" fmla="*/ 102 h 328"/>
                <a:gd name="T2" fmla="*/ 221 w 297"/>
                <a:gd name="T3" fmla="*/ 83 h 328"/>
                <a:gd name="T4" fmla="*/ 195 w 297"/>
                <a:gd name="T5" fmla="*/ 83 h 328"/>
                <a:gd name="T6" fmla="*/ 174 w 297"/>
                <a:gd name="T7" fmla="*/ 42 h 328"/>
                <a:gd name="T8" fmla="*/ 127 w 297"/>
                <a:gd name="T9" fmla="*/ 33 h 328"/>
                <a:gd name="T10" fmla="*/ 119 w 297"/>
                <a:gd name="T11" fmla="*/ 23 h 328"/>
                <a:gd name="T12" fmla="*/ 81 w 297"/>
                <a:gd name="T13" fmla="*/ 0 h 328"/>
                <a:gd name="T14" fmla="*/ 0 w 297"/>
                <a:gd name="T15" fmla="*/ 203 h 328"/>
                <a:gd name="T16" fmla="*/ 42 w 297"/>
                <a:gd name="T17" fmla="*/ 227 h 328"/>
                <a:gd name="T18" fmla="*/ 64 w 297"/>
                <a:gd name="T19" fmla="*/ 286 h 328"/>
                <a:gd name="T20" fmla="*/ 111 w 297"/>
                <a:gd name="T21" fmla="*/ 328 h 328"/>
                <a:gd name="T22" fmla="*/ 221 w 297"/>
                <a:gd name="T23" fmla="*/ 245 h 328"/>
                <a:gd name="T24" fmla="*/ 250 w 297"/>
                <a:gd name="T25" fmla="*/ 245 h 328"/>
                <a:gd name="T26" fmla="*/ 268 w 297"/>
                <a:gd name="T27" fmla="*/ 227 h 328"/>
                <a:gd name="T28" fmla="*/ 297 w 297"/>
                <a:gd name="T29" fmla="*/ 235 h 328"/>
                <a:gd name="T30" fmla="*/ 297 w 297"/>
                <a:gd name="T31" fmla="*/ 162 h 328"/>
                <a:gd name="T32" fmla="*/ 276 w 297"/>
                <a:gd name="T33" fmla="*/ 143 h 328"/>
                <a:gd name="T34" fmla="*/ 259 w 297"/>
                <a:gd name="T35" fmla="*/ 102 h 328"/>
                <a:gd name="T36" fmla="*/ 250 w 297"/>
                <a:gd name="T37" fmla="*/ 10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7" h="328">
                  <a:moveTo>
                    <a:pt x="250" y="102"/>
                  </a:moveTo>
                  <a:lnTo>
                    <a:pt x="221" y="83"/>
                  </a:lnTo>
                  <a:lnTo>
                    <a:pt x="195" y="83"/>
                  </a:lnTo>
                  <a:lnTo>
                    <a:pt x="174" y="42"/>
                  </a:lnTo>
                  <a:lnTo>
                    <a:pt x="127" y="33"/>
                  </a:lnTo>
                  <a:lnTo>
                    <a:pt x="119" y="23"/>
                  </a:lnTo>
                  <a:lnTo>
                    <a:pt x="81" y="0"/>
                  </a:lnTo>
                  <a:lnTo>
                    <a:pt x="0" y="203"/>
                  </a:lnTo>
                  <a:lnTo>
                    <a:pt x="42" y="227"/>
                  </a:lnTo>
                  <a:lnTo>
                    <a:pt x="64" y="286"/>
                  </a:lnTo>
                  <a:lnTo>
                    <a:pt x="111" y="328"/>
                  </a:lnTo>
                  <a:lnTo>
                    <a:pt x="221" y="245"/>
                  </a:lnTo>
                  <a:lnTo>
                    <a:pt x="250" y="245"/>
                  </a:lnTo>
                  <a:lnTo>
                    <a:pt x="268" y="227"/>
                  </a:lnTo>
                  <a:lnTo>
                    <a:pt x="297" y="235"/>
                  </a:lnTo>
                  <a:lnTo>
                    <a:pt x="297" y="162"/>
                  </a:lnTo>
                  <a:lnTo>
                    <a:pt x="276" y="143"/>
                  </a:lnTo>
                  <a:lnTo>
                    <a:pt x="259" y="102"/>
                  </a:lnTo>
                  <a:lnTo>
                    <a:pt x="250" y="102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09" name="Freeform 183">
              <a:extLst>
                <a:ext uri="{FF2B5EF4-FFF2-40B4-BE49-F238E27FC236}">
                  <a16:creationId xmlns:a16="http://schemas.microsoft.com/office/drawing/2014/main" id="{4B1AA342-18BA-5D70-7956-7C78B0ECE2FC}"/>
                </a:ext>
              </a:extLst>
            </p:cNvPr>
            <p:cNvSpPr/>
            <p:nvPr/>
          </p:nvSpPr>
          <p:spPr bwMode="auto">
            <a:xfrm>
              <a:off x="10060765" y="2585346"/>
              <a:ext cx="578872" cy="503803"/>
            </a:xfrm>
            <a:custGeom>
              <a:avLst/>
              <a:gdLst>
                <a:gd name="T0" fmla="*/ 0 w 335"/>
                <a:gd name="T1" fmla="*/ 120 h 304"/>
                <a:gd name="T2" fmla="*/ 0 w 335"/>
                <a:gd name="T3" fmla="*/ 161 h 304"/>
                <a:gd name="T4" fmla="*/ 77 w 335"/>
                <a:gd name="T5" fmla="*/ 194 h 304"/>
                <a:gd name="T6" fmla="*/ 94 w 335"/>
                <a:gd name="T7" fmla="*/ 221 h 304"/>
                <a:gd name="T8" fmla="*/ 124 w 335"/>
                <a:gd name="T9" fmla="*/ 221 h 304"/>
                <a:gd name="T10" fmla="*/ 124 w 335"/>
                <a:gd name="T11" fmla="*/ 244 h 304"/>
                <a:gd name="T12" fmla="*/ 171 w 335"/>
                <a:gd name="T13" fmla="*/ 262 h 304"/>
                <a:gd name="T14" fmla="*/ 188 w 335"/>
                <a:gd name="T15" fmla="*/ 304 h 304"/>
                <a:gd name="T16" fmla="*/ 335 w 335"/>
                <a:gd name="T17" fmla="*/ 42 h 304"/>
                <a:gd name="T18" fmla="*/ 318 w 335"/>
                <a:gd name="T19" fmla="*/ 32 h 304"/>
                <a:gd name="T20" fmla="*/ 280 w 335"/>
                <a:gd name="T21" fmla="*/ 32 h 304"/>
                <a:gd name="T22" fmla="*/ 263 w 335"/>
                <a:gd name="T23" fmla="*/ 9 h 304"/>
                <a:gd name="T24" fmla="*/ 234 w 335"/>
                <a:gd name="T25" fmla="*/ 9 h 304"/>
                <a:gd name="T26" fmla="*/ 225 w 335"/>
                <a:gd name="T27" fmla="*/ 9 h 304"/>
                <a:gd name="T28" fmla="*/ 149 w 335"/>
                <a:gd name="T29" fmla="*/ 0 h 304"/>
                <a:gd name="T30" fmla="*/ 132 w 335"/>
                <a:gd name="T31" fmla="*/ 19 h 304"/>
                <a:gd name="T32" fmla="*/ 102 w 335"/>
                <a:gd name="T33" fmla="*/ 19 h 304"/>
                <a:gd name="T34" fmla="*/ 77 w 335"/>
                <a:gd name="T35" fmla="*/ 69 h 304"/>
                <a:gd name="T36" fmla="*/ 56 w 335"/>
                <a:gd name="T37" fmla="*/ 69 h 304"/>
                <a:gd name="T38" fmla="*/ 39 w 335"/>
                <a:gd name="T39" fmla="*/ 50 h 304"/>
                <a:gd name="T40" fmla="*/ 39 w 335"/>
                <a:gd name="T41" fmla="*/ 60 h 304"/>
                <a:gd name="T42" fmla="*/ 0 w 335"/>
                <a:gd name="T43" fmla="*/ 12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35" h="304">
                  <a:moveTo>
                    <a:pt x="0" y="120"/>
                  </a:moveTo>
                  <a:lnTo>
                    <a:pt x="0" y="161"/>
                  </a:lnTo>
                  <a:lnTo>
                    <a:pt x="77" y="194"/>
                  </a:lnTo>
                  <a:lnTo>
                    <a:pt x="94" y="221"/>
                  </a:lnTo>
                  <a:lnTo>
                    <a:pt x="124" y="221"/>
                  </a:lnTo>
                  <a:lnTo>
                    <a:pt x="124" y="244"/>
                  </a:lnTo>
                  <a:lnTo>
                    <a:pt x="171" y="262"/>
                  </a:lnTo>
                  <a:lnTo>
                    <a:pt x="188" y="304"/>
                  </a:lnTo>
                  <a:lnTo>
                    <a:pt x="335" y="42"/>
                  </a:lnTo>
                  <a:lnTo>
                    <a:pt x="318" y="32"/>
                  </a:lnTo>
                  <a:lnTo>
                    <a:pt x="280" y="32"/>
                  </a:lnTo>
                  <a:lnTo>
                    <a:pt x="263" y="9"/>
                  </a:lnTo>
                  <a:lnTo>
                    <a:pt x="234" y="9"/>
                  </a:lnTo>
                  <a:lnTo>
                    <a:pt x="225" y="9"/>
                  </a:lnTo>
                  <a:lnTo>
                    <a:pt x="149" y="0"/>
                  </a:lnTo>
                  <a:lnTo>
                    <a:pt x="132" y="19"/>
                  </a:lnTo>
                  <a:lnTo>
                    <a:pt x="102" y="19"/>
                  </a:lnTo>
                  <a:lnTo>
                    <a:pt x="77" y="69"/>
                  </a:lnTo>
                  <a:lnTo>
                    <a:pt x="56" y="69"/>
                  </a:lnTo>
                  <a:lnTo>
                    <a:pt x="39" y="50"/>
                  </a:lnTo>
                  <a:lnTo>
                    <a:pt x="39" y="60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10" name="Freeform 184">
              <a:extLst>
                <a:ext uri="{FF2B5EF4-FFF2-40B4-BE49-F238E27FC236}">
                  <a16:creationId xmlns:a16="http://schemas.microsoft.com/office/drawing/2014/main" id="{CA4FB1DA-A1B1-737C-749E-902096202DE9}"/>
                </a:ext>
              </a:extLst>
            </p:cNvPr>
            <p:cNvSpPr/>
            <p:nvPr/>
          </p:nvSpPr>
          <p:spPr bwMode="auto">
            <a:xfrm>
              <a:off x="10834897" y="2696383"/>
              <a:ext cx="511480" cy="541919"/>
            </a:xfrm>
            <a:custGeom>
              <a:avLst/>
              <a:gdLst>
                <a:gd name="T0" fmla="*/ 249 w 296"/>
                <a:gd name="T1" fmla="*/ 102 h 327"/>
                <a:gd name="T2" fmla="*/ 221 w 296"/>
                <a:gd name="T3" fmla="*/ 82 h 327"/>
                <a:gd name="T4" fmla="*/ 194 w 296"/>
                <a:gd name="T5" fmla="*/ 82 h 327"/>
                <a:gd name="T6" fmla="*/ 174 w 296"/>
                <a:gd name="T7" fmla="*/ 42 h 327"/>
                <a:gd name="T8" fmla="*/ 127 w 296"/>
                <a:gd name="T9" fmla="*/ 32 h 327"/>
                <a:gd name="T10" fmla="*/ 119 w 296"/>
                <a:gd name="T11" fmla="*/ 23 h 327"/>
                <a:gd name="T12" fmla="*/ 80 w 296"/>
                <a:gd name="T13" fmla="*/ 0 h 327"/>
                <a:gd name="T14" fmla="*/ 0 w 296"/>
                <a:gd name="T15" fmla="*/ 202 h 327"/>
                <a:gd name="T16" fmla="*/ 42 w 296"/>
                <a:gd name="T17" fmla="*/ 226 h 327"/>
                <a:gd name="T18" fmla="*/ 63 w 296"/>
                <a:gd name="T19" fmla="*/ 285 h 327"/>
                <a:gd name="T20" fmla="*/ 110 w 296"/>
                <a:gd name="T21" fmla="*/ 327 h 327"/>
                <a:gd name="T22" fmla="*/ 221 w 296"/>
                <a:gd name="T23" fmla="*/ 244 h 327"/>
                <a:gd name="T24" fmla="*/ 249 w 296"/>
                <a:gd name="T25" fmla="*/ 244 h 327"/>
                <a:gd name="T26" fmla="*/ 267 w 296"/>
                <a:gd name="T27" fmla="*/ 226 h 327"/>
                <a:gd name="T28" fmla="*/ 296 w 296"/>
                <a:gd name="T29" fmla="*/ 235 h 327"/>
                <a:gd name="T30" fmla="*/ 296 w 296"/>
                <a:gd name="T31" fmla="*/ 162 h 327"/>
                <a:gd name="T32" fmla="*/ 276 w 296"/>
                <a:gd name="T33" fmla="*/ 142 h 327"/>
                <a:gd name="T34" fmla="*/ 259 w 296"/>
                <a:gd name="T35" fmla="*/ 102 h 327"/>
                <a:gd name="T36" fmla="*/ 249 w 296"/>
                <a:gd name="T37" fmla="*/ 102 h 327"/>
                <a:gd name="T38" fmla="*/ 249 w 296"/>
                <a:gd name="T39" fmla="*/ 10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6" h="327">
                  <a:moveTo>
                    <a:pt x="249" y="102"/>
                  </a:moveTo>
                  <a:lnTo>
                    <a:pt x="221" y="82"/>
                  </a:lnTo>
                  <a:lnTo>
                    <a:pt x="194" y="82"/>
                  </a:lnTo>
                  <a:lnTo>
                    <a:pt x="174" y="42"/>
                  </a:lnTo>
                  <a:lnTo>
                    <a:pt x="127" y="32"/>
                  </a:lnTo>
                  <a:lnTo>
                    <a:pt x="119" y="23"/>
                  </a:lnTo>
                  <a:lnTo>
                    <a:pt x="80" y="0"/>
                  </a:lnTo>
                  <a:lnTo>
                    <a:pt x="0" y="202"/>
                  </a:lnTo>
                  <a:lnTo>
                    <a:pt x="42" y="226"/>
                  </a:lnTo>
                  <a:lnTo>
                    <a:pt x="63" y="285"/>
                  </a:lnTo>
                  <a:lnTo>
                    <a:pt x="110" y="327"/>
                  </a:lnTo>
                  <a:lnTo>
                    <a:pt x="221" y="244"/>
                  </a:lnTo>
                  <a:lnTo>
                    <a:pt x="249" y="244"/>
                  </a:lnTo>
                  <a:lnTo>
                    <a:pt x="267" y="226"/>
                  </a:lnTo>
                  <a:lnTo>
                    <a:pt x="296" y="235"/>
                  </a:lnTo>
                  <a:lnTo>
                    <a:pt x="296" y="162"/>
                  </a:lnTo>
                  <a:lnTo>
                    <a:pt x="276" y="142"/>
                  </a:lnTo>
                  <a:lnTo>
                    <a:pt x="259" y="102"/>
                  </a:lnTo>
                  <a:lnTo>
                    <a:pt x="249" y="102"/>
                  </a:lnTo>
                  <a:lnTo>
                    <a:pt x="249" y="10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11" name="Freeform 185">
              <a:extLst>
                <a:ext uri="{FF2B5EF4-FFF2-40B4-BE49-F238E27FC236}">
                  <a16:creationId xmlns:a16="http://schemas.microsoft.com/office/drawing/2014/main" id="{E87BB442-2DDD-E75E-0564-CF1E1EDFBB90}"/>
                </a:ext>
              </a:extLst>
            </p:cNvPr>
            <p:cNvSpPr/>
            <p:nvPr/>
          </p:nvSpPr>
          <p:spPr bwMode="auto">
            <a:xfrm>
              <a:off x="10057308" y="2580377"/>
              <a:ext cx="578872" cy="505461"/>
            </a:xfrm>
            <a:custGeom>
              <a:avLst/>
              <a:gdLst>
                <a:gd name="T0" fmla="*/ 0 w 335"/>
                <a:gd name="T1" fmla="*/ 120 h 305"/>
                <a:gd name="T2" fmla="*/ 0 w 335"/>
                <a:gd name="T3" fmla="*/ 162 h 305"/>
                <a:gd name="T4" fmla="*/ 77 w 335"/>
                <a:gd name="T5" fmla="*/ 194 h 305"/>
                <a:gd name="T6" fmla="*/ 94 w 335"/>
                <a:gd name="T7" fmla="*/ 222 h 305"/>
                <a:gd name="T8" fmla="*/ 124 w 335"/>
                <a:gd name="T9" fmla="*/ 222 h 305"/>
                <a:gd name="T10" fmla="*/ 124 w 335"/>
                <a:gd name="T11" fmla="*/ 245 h 305"/>
                <a:gd name="T12" fmla="*/ 170 w 335"/>
                <a:gd name="T13" fmla="*/ 263 h 305"/>
                <a:gd name="T14" fmla="*/ 187 w 335"/>
                <a:gd name="T15" fmla="*/ 305 h 305"/>
                <a:gd name="T16" fmla="*/ 335 w 335"/>
                <a:gd name="T17" fmla="*/ 42 h 305"/>
                <a:gd name="T18" fmla="*/ 318 w 335"/>
                <a:gd name="T19" fmla="*/ 33 h 305"/>
                <a:gd name="T20" fmla="*/ 280 w 335"/>
                <a:gd name="T21" fmla="*/ 33 h 305"/>
                <a:gd name="T22" fmla="*/ 263 w 335"/>
                <a:gd name="T23" fmla="*/ 10 h 305"/>
                <a:gd name="T24" fmla="*/ 234 w 335"/>
                <a:gd name="T25" fmla="*/ 10 h 305"/>
                <a:gd name="T26" fmla="*/ 224 w 335"/>
                <a:gd name="T27" fmla="*/ 10 h 305"/>
                <a:gd name="T28" fmla="*/ 149 w 335"/>
                <a:gd name="T29" fmla="*/ 0 h 305"/>
                <a:gd name="T30" fmla="*/ 132 w 335"/>
                <a:gd name="T31" fmla="*/ 19 h 305"/>
                <a:gd name="T32" fmla="*/ 102 w 335"/>
                <a:gd name="T33" fmla="*/ 19 h 305"/>
                <a:gd name="T34" fmla="*/ 77 w 335"/>
                <a:gd name="T35" fmla="*/ 70 h 305"/>
                <a:gd name="T36" fmla="*/ 55 w 335"/>
                <a:gd name="T37" fmla="*/ 70 h 305"/>
                <a:gd name="T38" fmla="*/ 38 w 335"/>
                <a:gd name="T39" fmla="*/ 51 h 305"/>
                <a:gd name="T40" fmla="*/ 38 w 335"/>
                <a:gd name="T41" fmla="*/ 60 h 305"/>
                <a:gd name="T42" fmla="*/ 0 w 335"/>
                <a:gd name="T43" fmla="*/ 120 h 305"/>
                <a:gd name="T44" fmla="*/ 0 w 335"/>
                <a:gd name="T45" fmla="*/ 12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5" h="305">
                  <a:moveTo>
                    <a:pt x="0" y="120"/>
                  </a:moveTo>
                  <a:lnTo>
                    <a:pt x="0" y="162"/>
                  </a:lnTo>
                  <a:lnTo>
                    <a:pt x="77" y="194"/>
                  </a:lnTo>
                  <a:lnTo>
                    <a:pt x="94" y="222"/>
                  </a:lnTo>
                  <a:lnTo>
                    <a:pt x="124" y="222"/>
                  </a:lnTo>
                  <a:lnTo>
                    <a:pt x="124" y="245"/>
                  </a:lnTo>
                  <a:lnTo>
                    <a:pt x="170" y="263"/>
                  </a:lnTo>
                  <a:lnTo>
                    <a:pt x="187" y="305"/>
                  </a:lnTo>
                  <a:lnTo>
                    <a:pt x="335" y="42"/>
                  </a:lnTo>
                  <a:lnTo>
                    <a:pt x="318" y="33"/>
                  </a:lnTo>
                  <a:lnTo>
                    <a:pt x="280" y="33"/>
                  </a:lnTo>
                  <a:lnTo>
                    <a:pt x="263" y="10"/>
                  </a:lnTo>
                  <a:lnTo>
                    <a:pt x="234" y="10"/>
                  </a:lnTo>
                  <a:lnTo>
                    <a:pt x="224" y="10"/>
                  </a:lnTo>
                  <a:lnTo>
                    <a:pt x="149" y="0"/>
                  </a:lnTo>
                  <a:lnTo>
                    <a:pt x="132" y="19"/>
                  </a:lnTo>
                  <a:lnTo>
                    <a:pt x="102" y="19"/>
                  </a:lnTo>
                  <a:lnTo>
                    <a:pt x="77" y="70"/>
                  </a:lnTo>
                  <a:lnTo>
                    <a:pt x="55" y="70"/>
                  </a:lnTo>
                  <a:lnTo>
                    <a:pt x="38" y="51"/>
                  </a:lnTo>
                  <a:lnTo>
                    <a:pt x="38" y="60"/>
                  </a:lnTo>
                  <a:lnTo>
                    <a:pt x="0" y="120"/>
                  </a:lnTo>
                  <a:lnTo>
                    <a:pt x="0" y="12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12" name="Freeform 186">
              <a:extLst>
                <a:ext uri="{FF2B5EF4-FFF2-40B4-BE49-F238E27FC236}">
                  <a16:creationId xmlns:a16="http://schemas.microsoft.com/office/drawing/2014/main" id="{F1DC8B8D-3C6E-4FF4-C383-D3587D00F8C4}"/>
                </a:ext>
              </a:extLst>
            </p:cNvPr>
            <p:cNvSpPr/>
            <p:nvPr/>
          </p:nvSpPr>
          <p:spPr bwMode="auto">
            <a:xfrm>
              <a:off x="9789473" y="2263842"/>
              <a:ext cx="368059" cy="588321"/>
            </a:xfrm>
            <a:custGeom>
              <a:avLst/>
              <a:gdLst>
                <a:gd name="T0" fmla="*/ 213 w 213"/>
                <a:gd name="T1" fmla="*/ 0 h 355"/>
                <a:gd name="T2" fmla="*/ 196 w 213"/>
                <a:gd name="T3" fmla="*/ 23 h 355"/>
                <a:gd name="T4" fmla="*/ 179 w 213"/>
                <a:gd name="T5" fmla="*/ 65 h 355"/>
                <a:gd name="T6" fmla="*/ 196 w 213"/>
                <a:gd name="T7" fmla="*/ 254 h 355"/>
                <a:gd name="T8" fmla="*/ 157 w 213"/>
                <a:gd name="T9" fmla="*/ 314 h 355"/>
                <a:gd name="T10" fmla="*/ 157 w 213"/>
                <a:gd name="T11" fmla="*/ 355 h 355"/>
                <a:gd name="T12" fmla="*/ 77 w 213"/>
                <a:gd name="T13" fmla="*/ 328 h 355"/>
                <a:gd name="T14" fmla="*/ 39 w 213"/>
                <a:gd name="T15" fmla="*/ 328 h 355"/>
                <a:gd name="T16" fmla="*/ 9 w 213"/>
                <a:gd name="T17" fmla="*/ 328 h 355"/>
                <a:gd name="T18" fmla="*/ 0 w 213"/>
                <a:gd name="T19" fmla="*/ 314 h 355"/>
                <a:gd name="T20" fmla="*/ 0 w 213"/>
                <a:gd name="T21" fmla="*/ 213 h 355"/>
                <a:gd name="T22" fmla="*/ 9 w 213"/>
                <a:gd name="T23" fmla="*/ 0 h 355"/>
                <a:gd name="T24" fmla="*/ 213 w 213"/>
                <a:gd name="T25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3" h="355">
                  <a:moveTo>
                    <a:pt x="213" y="0"/>
                  </a:moveTo>
                  <a:lnTo>
                    <a:pt x="196" y="23"/>
                  </a:lnTo>
                  <a:lnTo>
                    <a:pt x="179" y="65"/>
                  </a:lnTo>
                  <a:lnTo>
                    <a:pt x="196" y="254"/>
                  </a:lnTo>
                  <a:lnTo>
                    <a:pt x="157" y="314"/>
                  </a:lnTo>
                  <a:lnTo>
                    <a:pt x="157" y="355"/>
                  </a:lnTo>
                  <a:lnTo>
                    <a:pt x="77" y="328"/>
                  </a:lnTo>
                  <a:lnTo>
                    <a:pt x="39" y="328"/>
                  </a:lnTo>
                  <a:lnTo>
                    <a:pt x="9" y="328"/>
                  </a:lnTo>
                  <a:lnTo>
                    <a:pt x="0" y="314"/>
                  </a:lnTo>
                  <a:lnTo>
                    <a:pt x="0" y="213"/>
                  </a:lnTo>
                  <a:lnTo>
                    <a:pt x="9" y="0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13" name="Freeform 187">
              <a:extLst>
                <a:ext uri="{FF2B5EF4-FFF2-40B4-BE49-F238E27FC236}">
                  <a16:creationId xmlns:a16="http://schemas.microsoft.com/office/drawing/2014/main" id="{7D6583AD-D0E4-F60C-654B-F14F1CA3C4AD}"/>
                </a:ext>
              </a:extLst>
            </p:cNvPr>
            <p:cNvSpPr/>
            <p:nvPr/>
          </p:nvSpPr>
          <p:spPr bwMode="auto">
            <a:xfrm>
              <a:off x="10838355" y="3273103"/>
              <a:ext cx="381882" cy="336421"/>
            </a:xfrm>
            <a:custGeom>
              <a:avLst/>
              <a:gdLst>
                <a:gd name="T0" fmla="*/ 72 w 221"/>
                <a:gd name="T1" fmla="*/ 180 h 203"/>
                <a:gd name="T2" fmla="*/ 89 w 221"/>
                <a:gd name="T3" fmla="*/ 203 h 203"/>
                <a:gd name="T4" fmla="*/ 119 w 221"/>
                <a:gd name="T5" fmla="*/ 203 h 203"/>
                <a:gd name="T6" fmla="*/ 127 w 221"/>
                <a:gd name="T7" fmla="*/ 180 h 203"/>
                <a:gd name="T8" fmla="*/ 157 w 221"/>
                <a:gd name="T9" fmla="*/ 180 h 203"/>
                <a:gd name="T10" fmla="*/ 196 w 221"/>
                <a:gd name="T11" fmla="*/ 162 h 203"/>
                <a:gd name="T12" fmla="*/ 213 w 221"/>
                <a:gd name="T13" fmla="*/ 162 h 203"/>
                <a:gd name="T14" fmla="*/ 221 w 221"/>
                <a:gd name="T15" fmla="*/ 152 h 203"/>
                <a:gd name="T16" fmla="*/ 196 w 221"/>
                <a:gd name="T17" fmla="*/ 92 h 203"/>
                <a:gd name="T18" fmla="*/ 127 w 221"/>
                <a:gd name="T19" fmla="*/ 42 h 203"/>
                <a:gd name="T20" fmla="*/ 81 w 221"/>
                <a:gd name="T21" fmla="*/ 0 h 203"/>
                <a:gd name="T22" fmla="*/ 0 w 221"/>
                <a:gd name="T23" fmla="*/ 51 h 203"/>
                <a:gd name="T24" fmla="*/ 0 w 221"/>
                <a:gd name="T25" fmla="*/ 152 h 203"/>
                <a:gd name="T26" fmla="*/ 17 w 221"/>
                <a:gd name="T27" fmla="*/ 194 h 203"/>
                <a:gd name="T28" fmla="*/ 72 w 221"/>
                <a:gd name="T29" fmla="*/ 18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1" h="203">
                  <a:moveTo>
                    <a:pt x="72" y="180"/>
                  </a:moveTo>
                  <a:lnTo>
                    <a:pt x="89" y="203"/>
                  </a:lnTo>
                  <a:lnTo>
                    <a:pt x="119" y="203"/>
                  </a:lnTo>
                  <a:lnTo>
                    <a:pt x="127" y="180"/>
                  </a:lnTo>
                  <a:lnTo>
                    <a:pt x="157" y="180"/>
                  </a:lnTo>
                  <a:lnTo>
                    <a:pt x="196" y="162"/>
                  </a:lnTo>
                  <a:lnTo>
                    <a:pt x="213" y="162"/>
                  </a:lnTo>
                  <a:lnTo>
                    <a:pt x="221" y="152"/>
                  </a:lnTo>
                  <a:lnTo>
                    <a:pt x="196" y="92"/>
                  </a:lnTo>
                  <a:lnTo>
                    <a:pt x="127" y="42"/>
                  </a:lnTo>
                  <a:lnTo>
                    <a:pt x="81" y="0"/>
                  </a:lnTo>
                  <a:lnTo>
                    <a:pt x="0" y="51"/>
                  </a:lnTo>
                  <a:lnTo>
                    <a:pt x="0" y="152"/>
                  </a:lnTo>
                  <a:lnTo>
                    <a:pt x="17" y="194"/>
                  </a:lnTo>
                  <a:lnTo>
                    <a:pt x="72" y="1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14" name="Freeform 188">
              <a:extLst>
                <a:ext uri="{FF2B5EF4-FFF2-40B4-BE49-F238E27FC236}">
                  <a16:creationId xmlns:a16="http://schemas.microsoft.com/office/drawing/2014/main" id="{E1CC6402-1490-0208-54B1-CF622BD11B6E}"/>
                </a:ext>
              </a:extLst>
            </p:cNvPr>
            <p:cNvSpPr/>
            <p:nvPr/>
          </p:nvSpPr>
          <p:spPr bwMode="auto">
            <a:xfrm>
              <a:off x="9786016" y="2260528"/>
              <a:ext cx="366330" cy="588321"/>
            </a:xfrm>
            <a:custGeom>
              <a:avLst/>
              <a:gdLst>
                <a:gd name="T0" fmla="*/ 212 w 212"/>
                <a:gd name="T1" fmla="*/ 0 h 355"/>
                <a:gd name="T2" fmla="*/ 195 w 212"/>
                <a:gd name="T3" fmla="*/ 23 h 355"/>
                <a:gd name="T4" fmla="*/ 179 w 212"/>
                <a:gd name="T5" fmla="*/ 65 h 355"/>
                <a:gd name="T6" fmla="*/ 195 w 212"/>
                <a:gd name="T7" fmla="*/ 253 h 355"/>
                <a:gd name="T8" fmla="*/ 157 w 212"/>
                <a:gd name="T9" fmla="*/ 313 h 355"/>
                <a:gd name="T10" fmla="*/ 157 w 212"/>
                <a:gd name="T11" fmla="*/ 355 h 355"/>
                <a:gd name="T12" fmla="*/ 77 w 212"/>
                <a:gd name="T13" fmla="*/ 327 h 355"/>
                <a:gd name="T14" fmla="*/ 38 w 212"/>
                <a:gd name="T15" fmla="*/ 327 h 355"/>
                <a:gd name="T16" fmla="*/ 8 w 212"/>
                <a:gd name="T17" fmla="*/ 327 h 355"/>
                <a:gd name="T18" fmla="*/ 0 w 212"/>
                <a:gd name="T19" fmla="*/ 313 h 355"/>
                <a:gd name="T20" fmla="*/ 0 w 212"/>
                <a:gd name="T21" fmla="*/ 212 h 355"/>
                <a:gd name="T22" fmla="*/ 8 w 212"/>
                <a:gd name="T23" fmla="*/ 0 h 355"/>
                <a:gd name="T24" fmla="*/ 212 w 212"/>
                <a:gd name="T25" fmla="*/ 0 h 355"/>
                <a:gd name="T26" fmla="*/ 212 w 212"/>
                <a:gd name="T27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" h="355">
                  <a:moveTo>
                    <a:pt x="212" y="0"/>
                  </a:moveTo>
                  <a:lnTo>
                    <a:pt x="195" y="23"/>
                  </a:lnTo>
                  <a:lnTo>
                    <a:pt x="179" y="65"/>
                  </a:lnTo>
                  <a:lnTo>
                    <a:pt x="195" y="253"/>
                  </a:lnTo>
                  <a:lnTo>
                    <a:pt x="157" y="313"/>
                  </a:lnTo>
                  <a:lnTo>
                    <a:pt x="157" y="355"/>
                  </a:lnTo>
                  <a:lnTo>
                    <a:pt x="77" y="327"/>
                  </a:lnTo>
                  <a:lnTo>
                    <a:pt x="38" y="327"/>
                  </a:lnTo>
                  <a:lnTo>
                    <a:pt x="8" y="327"/>
                  </a:lnTo>
                  <a:lnTo>
                    <a:pt x="0" y="313"/>
                  </a:lnTo>
                  <a:lnTo>
                    <a:pt x="0" y="212"/>
                  </a:lnTo>
                  <a:lnTo>
                    <a:pt x="8" y="0"/>
                  </a:lnTo>
                  <a:lnTo>
                    <a:pt x="212" y="0"/>
                  </a:lnTo>
                  <a:lnTo>
                    <a:pt x="212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15" name="Freeform 189">
              <a:extLst>
                <a:ext uri="{FF2B5EF4-FFF2-40B4-BE49-F238E27FC236}">
                  <a16:creationId xmlns:a16="http://schemas.microsoft.com/office/drawing/2014/main" id="{618B4BE4-A53F-44B5-71A8-D631E074E388}"/>
                </a:ext>
              </a:extLst>
            </p:cNvPr>
            <p:cNvSpPr/>
            <p:nvPr/>
          </p:nvSpPr>
          <p:spPr bwMode="auto">
            <a:xfrm>
              <a:off x="10834900" y="3268131"/>
              <a:ext cx="381882" cy="338077"/>
            </a:xfrm>
            <a:custGeom>
              <a:avLst/>
              <a:gdLst>
                <a:gd name="T0" fmla="*/ 72 w 221"/>
                <a:gd name="T1" fmla="*/ 180 h 204"/>
                <a:gd name="T2" fmla="*/ 89 w 221"/>
                <a:gd name="T3" fmla="*/ 204 h 204"/>
                <a:gd name="T4" fmla="*/ 119 w 221"/>
                <a:gd name="T5" fmla="*/ 204 h 204"/>
                <a:gd name="T6" fmla="*/ 127 w 221"/>
                <a:gd name="T7" fmla="*/ 180 h 204"/>
                <a:gd name="T8" fmla="*/ 157 w 221"/>
                <a:gd name="T9" fmla="*/ 180 h 204"/>
                <a:gd name="T10" fmla="*/ 195 w 221"/>
                <a:gd name="T11" fmla="*/ 162 h 204"/>
                <a:gd name="T12" fmla="*/ 212 w 221"/>
                <a:gd name="T13" fmla="*/ 162 h 204"/>
                <a:gd name="T14" fmla="*/ 221 w 221"/>
                <a:gd name="T15" fmla="*/ 153 h 204"/>
                <a:gd name="T16" fmla="*/ 195 w 221"/>
                <a:gd name="T17" fmla="*/ 93 h 204"/>
                <a:gd name="T18" fmla="*/ 127 w 221"/>
                <a:gd name="T19" fmla="*/ 42 h 204"/>
                <a:gd name="T20" fmla="*/ 80 w 221"/>
                <a:gd name="T21" fmla="*/ 0 h 204"/>
                <a:gd name="T22" fmla="*/ 0 w 221"/>
                <a:gd name="T23" fmla="*/ 52 h 204"/>
                <a:gd name="T24" fmla="*/ 0 w 221"/>
                <a:gd name="T25" fmla="*/ 153 h 204"/>
                <a:gd name="T26" fmla="*/ 17 w 221"/>
                <a:gd name="T27" fmla="*/ 195 h 204"/>
                <a:gd name="T28" fmla="*/ 72 w 221"/>
                <a:gd name="T29" fmla="*/ 180 h 204"/>
                <a:gd name="T30" fmla="*/ 72 w 221"/>
                <a:gd name="T31" fmla="*/ 18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1" h="204">
                  <a:moveTo>
                    <a:pt x="72" y="180"/>
                  </a:moveTo>
                  <a:lnTo>
                    <a:pt x="89" y="204"/>
                  </a:lnTo>
                  <a:lnTo>
                    <a:pt x="119" y="204"/>
                  </a:lnTo>
                  <a:lnTo>
                    <a:pt x="127" y="180"/>
                  </a:lnTo>
                  <a:lnTo>
                    <a:pt x="157" y="180"/>
                  </a:lnTo>
                  <a:lnTo>
                    <a:pt x="195" y="162"/>
                  </a:lnTo>
                  <a:lnTo>
                    <a:pt x="212" y="162"/>
                  </a:lnTo>
                  <a:lnTo>
                    <a:pt x="221" y="153"/>
                  </a:lnTo>
                  <a:lnTo>
                    <a:pt x="195" y="93"/>
                  </a:lnTo>
                  <a:lnTo>
                    <a:pt x="127" y="42"/>
                  </a:lnTo>
                  <a:lnTo>
                    <a:pt x="80" y="0"/>
                  </a:lnTo>
                  <a:lnTo>
                    <a:pt x="0" y="52"/>
                  </a:lnTo>
                  <a:lnTo>
                    <a:pt x="0" y="153"/>
                  </a:lnTo>
                  <a:lnTo>
                    <a:pt x="17" y="195"/>
                  </a:lnTo>
                  <a:lnTo>
                    <a:pt x="72" y="180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16" name="Freeform 190">
              <a:extLst>
                <a:ext uri="{FF2B5EF4-FFF2-40B4-BE49-F238E27FC236}">
                  <a16:creationId xmlns:a16="http://schemas.microsoft.com/office/drawing/2014/main" id="{08B01DAB-8798-B21C-7896-F6D506101EE5}"/>
                </a:ext>
              </a:extLst>
            </p:cNvPr>
            <p:cNvSpPr/>
            <p:nvPr/>
          </p:nvSpPr>
          <p:spPr bwMode="auto">
            <a:xfrm>
              <a:off x="9900063" y="3089150"/>
              <a:ext cx="675639" cy="618152"/>
            </a:xfrm>
            <a:custGeom>
              <a:avLst/>
              <a:gdLst>
                <a:gd name="T0" fmla="*/ 102 w 391"/>
                <a:gd name="T1" fmla="*/ 323 h 373"/>
                <a:gd name="T2" fmla="*/ 47 w 391"/>
                <a:gd name="T3" fmla="*/ 240 h 373"/>
                <a:gd name="T4" fmla="*/ 0 w 391"/>
                <a:gd name="T5" fmla="*/ 203 h 373"/>
                <a:gd name="T6" fmla="*/ 149 w 391"/>
                <a:gd name="T7" fmla="*/ 70 h 373"/>
                <a:gd name="T8" fmla="*/ 281 w 391"/>
                <a:gd name="T9" fmla="*/ 0 h 373"/>
                <a:gd name="T10" fmla="*/ 281 w 391"/>
                <a:gd name="T11" fmla="*/ 28 h 373"/>
                <a:gd name="T12" fmla="*/ 319 w 391"/>
                <a:gd name="T13" fmla="*/ 51 h 373"/>
                <a:gd name="T14" fmla="*/ 336 w 391"/>
                <a:gd name="T15" fmla="*/ 70 h 373"/>
                <a:gd name="T16" fmla="*/ 356 w 391"/>
                <a:gd name="T17" fmla="*/ 138 h 373"/>
                <a:gd name="T18" fmla="*/ 391 w 391"/>
                <a:gd name="T19" fmla="*/ 153 h 373"/>
                <a:gd name="T20" fmla="*/ 336 w 391"/>
                <a:gd name="T21" fmla="*/ 273 h 373"/>
                <a:gd name="T22" fmla="*/ 336 w 391"/>
                <a:gd name="T23" fmla="*/ 313 h 373"/>
                <a:gd name="T24" fmla="*/ 264 w 391"/>
                <a:gd name="T25" fmla="*/ 332 h 373"/>
                <a:gd name="T26" fmla="*/ 242 w 391"/>
                <a:gd name="T27" fmla="*/ 355 h 373"/>
                <a:gd name="T28" fmla="*/ 179 w 391"/>
                <a:gd name="T29" fmla="*/ 373 h 373"/>
                <a:gd name="T30" fmla="*/ 132 w 391"/>
                <a:gd name="T31" fmla="*/ 373 h 373"/>
                <a:gd name="T32" fmla="*/ 93 w 391"/>
                <a:gd name="T33" fmla="*/ 332 h 373"/>
                <a:gd name="T34" fmla="*/ 102 w 391"/>
                <a:gd name="T35" fmla="*/ 32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1" h="373">
                  <a:moveTo>
                    <a:pt x="102" y="323"/>
                  </a:moveTo>
                  <a:lnTo>
                    <a:pt x="47" y="240"/>
                  </a:lnTo>
                  <a:lnTo>
                    <a:pt x="0" y="203"/>
                  </a:lnTo>
                  <a:lnTo>
                    <a:pt x="149" y="70"/>
                  </a:lnTo>
                  <a:lnTo>
                    <a:pt x="281" y="0"/>
                  </a:lnTo>
                  <a:lnTo>
                    <a:pt x="281" y="28"/>
                  </a:lnTo>
                  <a:lnTo>
                    <a:pt x="319" y="51"/>
                  </a:lnTo>
                  <a:lnTo>
                    <a:pt x="336" y="70"/>
                  </a:lnTo>
                  <a:lnTo>
                    <a:pt x="356" y="138"/>
                  </a:lnTo>
                  <a:lnTo>
                    <a:pt x="391" y="153"/>
                  </a:lnTo>
                  <a:lnTo>
                    <a:pt x="336" y="273"/>
                  </a:lnTo>
                  <a:lnTo>
                    <a:pt x="336" y="313"/>
                  </a:lnTo>
                  <a:lnTo>
                    <a:pt x="264" y="332"/>
                  </a:lnTo>
                  <a:lnTo>
                    <a:pt x="242" y="355"/>
                  </a:lnTo>
                  <a:lnTo>
                    <a:pt x="179" y="373"/>
                  </a:lnTo>
                  <a:lnTo>
                    <a:pt x="132" y="373"/>
                  </a:lnTo>
                  <a:lnTo>
                    <a:pt x="93" y="332"/>
                  </a:lnTo>
                  <a:lnTo>
                    <a:pt x="102" y="3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17" name="Freeform 191">
              <a:extLst>
                <a:ext uri="{FF2B5EF4-FFF2-40B4-BE49-F238E27FC236}">
                  <a16:creationId xmlns:a16="http://schemas.microsoft.com/office/drawing/2014/main" id="{19AFEE7C-8F56-B0AD-301C-353D9937DA29}"/>
                </a:ext>
              </a:extLst>
            </p:cNvPr>
            <p:cNvSpPr/>
            <p:nvPr/>
          </p:nvSpPr>
          <p:spPr bwMode="auto">
            <a:xfrm>
              <a:off x="10385623" y="2654952"/>
              <a:ext cx="592694" cy="518716"/>
            </a:xfrm>
            <a:custGeom>
              <a:avLst/>
              <a:gdLst>
                <a:gd name="T0" fmla="*/ 262 w 343"/>
                <a:gd name="T1" fmla="*/ 230 h 313"/>
                <a:gd name="T2" fmla="*/ 249 w 343"/>
                <a:gd name="T3" fmla="*/ 253 h 313"/>
                <a:gd name="T4" fmla="*/ 232 w 343"/>
                <a:gd name="T5" fmla="*/ 238 h 313"/>
                <a:gd name="T6" fmla="*/ 224 w 343"/>
                <a:gd name="T7" fmla="*/ 238 h 313"/>
                <a:gd name="T8" fmla="*/ 37 w 343"/>
                <a:gd name="T9" fmla="*/ 313 h 313"/>
                <a:gd name="T10" fmla="*/ 0 w 343"/>
                <a:gd name="T11" fmla="*/ 290 h 313"/>
                <a:gd name="T12" fmla="*/ 0 w 343"/>
                <a:gd name="T13" fmla="*/ 262 h 313"/>
                <a:gd name="T14" fmla="*/ 147 w 343"/>
                <a:gd name="T15" fmla="*/ 0 h 313"/>
                <a:gd name="T16" fmla="*/ 169 w 343"/>
                <a:gd name="T17" fmla="*/ 18 h 313"/>
                <a:gd name="T18" fmla="*/ 177 w 343"/>
                <a:gd name="T19" fmla="*/ 8 h 313"/>
                <a:gd name="T20" fmla="*/ 186 w 343"/>
                <a:gd name="T21" fmla="*/ 8 h 313"/>
                <a:gd name="T22" fmla="*/ 202 w 343"/>
                <a:gd name="T23" fmla="*/ 8 h 313"/>
                <a:gd name="T24" fmla="*/ 224 w 343"/>
                <a:gd name="T25" fmla="*/ 40 h 313"/>
                <a:gd name="T26" fmla="*/ 287 w 343"/>
                <a:gd name="T27" fmla="*/ 40 h 313"/>
                <a:gd name="T28" fmla="*/ 304 w 343"/>
                <a:gd name="T29" fmla="*/ 27 h 313"/>
                <a:gd name="T30" fmla="*/ 326 w 343"/>
                <a:gd name="T31" fmla="*/ 50 h 313"/>
                <a:gd name="T32" fmla="*/ 343 w 343"/>
                <a:gd name="T33" fmla="*/ 27 h 313"/>
                <a:gd name="T34" fmla="*/ 262 w 343"/>
                <a:gd name="T35" fmla="*/ 23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43" h="313">
                  <a:moveTo>
                    <a:pt x="262" y="230"/>
                  </a:moveTo>
                  <a:lnTo>
                    <a:pt x="249" y="253"/>
                  </a:lnTo>
                  <a:lnTo>
                    <a:pt x="232" y="238"/>
                  </a:lnTo>
                  <a:lnTo>
                    <a:pt x="224" y="238"/>
                  </a:lnTo>
                  <a:lnTo>
                    <a:pt x="37" y="313"/>
                  </a:lnTo>
                  <a:lnTo>
                    <a:pt x="0" y="290"/>
                  </a:lnTo>
                  <a:lnTo>
                    <a:pt x="0" y="262"/>
                  </a:lnTo>
                  <a:lnTo>
                    <a:pt x="147" y="0"/>
                  </a:lnTo>
                  <a:lnTo>
                    <a:pt x="169" y="18"/>
                  </a:lnTo>
                  <a:lnTo>
                    <a:pt x="177" y="8"/>
                  </a:lnTo>
                  <a:lnTo>
                    <a:pt x="186" y="8"/>
                  </a:lnTo>
                  <a:lnTo>
                    <a:pt x="202" y="8"/>
                  </a:lnTo>
                  <a:lnTo>
                    <a:pt x="224" y="40"/>
                  </a:lnTo>
                  <a:lnTo>
                    <a:pt x="287" y="40"/>
                  </a:lnTo>
                  <a:lnTo>
                    <a:pt x="304" y="27"/>
                  </a:lnTo>
                  <a:lnTo>
                    <a:pt x="326" y="50"/>
                  </a:lnTo>
                  <a:lnTo>
                    <a:pt x="343" y="27"/>
                  </a:lnTo>
                  <a:lnTo>
                    <a:pt x="262" y="2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18" name="Freeform 192">
              <a:extLst>
                <a:ext uri="{FF2B5EF4-FFF2-40B4-BE49-F238E27FC236}">
                  <a16:creationId xmlns:a16="http://schemas.microsoft.com/office/drawing/2014/main" id="{0B1DB25B-A99B-9363-88FA-D646066DF8E6}"/>
                </a:ext>
              </a:extLst>
            </p:cNvPr>
            <p:cNvSpPr/>
            <p:nvPr/>
          </p:nvSpPr>
          <p:spPr bwMode="auto">
            <a:xfrm>
              <a:off x="9894879" y="3085835"/>
              <a:ext cx="677365" cy="618152"/>
            </a:xfrm>
            <a:custGeom>
              <a:avLst/>
              <a:gdLst>
                <a:gd name="T0" fmla="*/ 102 w 392"/>
                <a:gd name="T1" fmla="*/ 322 h 373"/>
                <a:gd name="T2" fmla="*/ 47 w 392"/>
                <a:gd name="T3" fmla="*/ 240 h 373"/>
                <a:gd name="T4" fmla="*/ 0 w 392"/>
                <a:gd name="T5" fmla="*/ 203 h 373"/>
                <a:gd name="T6" fmla="*/ 149 w 392"/>
                <a:gd name="T7" fmla="*/ 69 h 373"/>
                <a:gd name="T8" fmla="*/ 281 w 392"/>
                <a:gd name="T9" fmla="*/ 0 h 373"/>
                <a:gd name="T10" fmla="*/ 281 w 392"/>
                <a:gd name="T11" fmla="*/ 27 h 373"/>
                <a:gd name="T12" fmla="*/ 320 w 392"/>
                <a:gd name="T13" fmla="*/ 50 h 373"/>
                <a:gd name="T14" fmla="*/ 336 w 392"/>
                <a:gd name="T15" fmla="*/ 69 h 373"/>
                <a:gd name="T16" fmla="*/ 357 w 392"/>
                <a:gd name="T17" fmla="*/ 138 h 373"/>
                <a:gd name="T18" fmla="*/ 392 w 392"/>
                <a:gd name="T19" fmla="*/ 152 h 373"/>
                <a:gd name="T20" fmla="*/ 336 w 392"/>
                <a:gd name="T21" fmla="*/ 272 h 373"/>
                <a:gd name="T22" fmla="*/ 336 w 392"/>
                <a:gd name="T23" fmla="*/ 313 h 373"/>
                <a:gd name="T24" fmla="*/ 264 w 392"/>
                <a:gd name="T25" fmla="*/ 332 h 373"/>
                <a:gd name="T26" fmla="*/ 243 w 392"/>
                <a:gd name="T27" fmla="*/ 355 h 373"/>
                <a:gd name="T28" fmla="*/ 179 w 392"/>
                <a:gd name="T29" fmla="*/ 373 h 373"/>
                <a:gd name="T30" fmla="*/ 132 w 392"/>
                <a:gd name="T31" fmla="*/ 373 h 373"/>
                <a:gd name="T32" fmla="*/ 94 w 392"/>
                <a:gd name="T33" fmla="*/ 332 h 373"/>
                <a:gd name="T34" fmla="*/ 102 w 392"/>
                <a:gd name="T35" fmla="*/ 322 h 373"/>
                <a:gd name="T36" fmla="*/ 102 w 392"/>
                <a:gd name="T37" fmla="*/ 322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2" h="373">
                  <a:moveTo>
                    <a:pt x="102" y="322"/>
                  </a:moveTo>
                  <a:lnTo>
                    <a:pt x="47" y="240"/>
                  </a:lnTo>
                  <a:lnTo>
                    <a:pt x="0" y="203"/>
                  </a:lnTo>
                  <a:lnTo>
                    <a:pt x="149" y="69"/>
                  </a:lnTo>
                  <a:lnTo>
                    <a:pt x="281" y="0"/>
                  </a:lnTo>
                  <a:lnTo>
                    <a:pt x="281" y="27"/>
                  </a:lnTo>
                  <a:lnTo>
                    <a:pt x="320" y="50"/>
                  </a:lnTo>
                  <a:lnTo>
                    <a:pt x="336" y="69"/>
                  </a:lnTo>
                  <a:lnTo>
                    <a:pt x="357" y="138"/>
                  </a:lnTo>
                  <a:lnTo>
                    <a:pt x="392" y="152"/>
                  </a:lnTo>
                  <a:lnTo>
                    <a:pt x="336" y="272"/>
                  </a:lnTo>
                  <a:lnTo>
                    <a:pt x="336" y="313"/>
                  </a:lnTo>
                  <a:lnTo>
                    <a:pt x="264" y="332"/>
                  </a:lnTo>
                  <a:lnTo>
                    <a:pt x="243" y="355"/>
                  </a:lnTo>
                  <a:lnTo>
                    <a:pt x="179" y="373"/>
                  </a:lnTo>
                  <a:lnTo>
                    <a:pt x="132" y="373"/>
                  </a:lnTo>
                  <a:lnTo>
                    <a:pt x="94" y="332"/>
                  </a:lnTo>
                  <a:lnTo>
                    <a:pt x="102" y="322"/>
                  </a:lnTo>
                  <a:lnTo>
                    <a:pt x="102" y="32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19" name="Freeform 193">
              <a:extLst>
                <a:ext uri="{FF2B5EF4-FFF2-40B4-BE49-F238E27FC236}">
                  <a16:creationId xmlns:a16="http://schemas.microsoft.com/office/drawing/2014/main" id="{8ECE50BD-0D51-764F-B8FD-B4AE51275C17}"/>
                </a:ext>
              </a:extLst>
            </p:cNvPr>
            <p:cNvSpPr/>
            <p:nvPr/>
          </p:nvSpPr>
          <p:spPr bwMode="auto">
            <a:xfrm>
              <a:off x="10380441" y="2649981"/>
              <a:ext cx="592696" cy="518719"/>
            </a:xfrm>
            <a:custGeom>
              <a:avLst/>
              <a:gdLst>
                <a:gd name="T0" fmla="*/ 263 w 343"/>
                <a:gd name="T1" fmla="*/ 230 h 313"/>
                <a:gd name="T2" fmla="*/ 250 w 343"/>
                <a:gd name="T3" fmla="*/ 253 h 313"/>
                <a:gd name="T4" fmla="*/ 233 w 343"/>
                <a:gd name="T5" fmla="*/ 239 h 313"/>
                <a:gd name="T6" fmla="*/ 224 w 343"/>
                <a:gd name="T7" fmla="*/ 239 h 313"/>
                <a:gd name="T8" fmla="*/ 37 w 343"/>
                <a:gd name="T9" fmla="*/ 313 h 313"/>
                <a:gd name="T10" fmla="*/ 0 w 343"/>
                <a:gd name="T11" fmla="*/ 290 h 313"/>
                <a:gd name="T12" fmla="*/ 0 w 343"/>
                <a:gd name="T13" fmla="*/ 263 h 313"/>
                <a:gd name="T14" fmla="*/ 148 w 343"/>
                <a:gd name="T15" fmla="*/ 0 h 313"/>
                <a:gd name="T16" fmla="*/ 169 w 343"/>
                <a:gd name="T17" fmla="*/ 18 h 313"/>
                <a:gd name="T18" fmla="*/ 178 w 343"/>
                <a:gd name="T19" fmla="*/ 9 h 313"/>
                <a:gd name="T20" fmla="*/ 186 w 343"/>
                <a:gd name="T21" fmla="*/ 9 h 313"/>
                <a:gd name="T22" fmla="*/ 203 w 343"/>
                <a:gd name="T23" fmla="*/ 9 h 313"/>
                <a:gd name="T24" fmla="*/ 224 w 343"/>
                <a:gd name="T25" fmla="*/ 41 h 313"/>
                <a:gd name="T26" fmla="*/ 288 w 343"/>
                <a:gd name="T27" fmla="*/ 41 h 313"/>
                <a:gd name="T28" fmla="*/ 305 w 343"/>
                <a:gd name="T29" fmla="*/ 28 h 313"/>
                <a:gd name="T30" fmla="*/ 326 w 343"/>
                <a:gd name="T31" fmla="*/ 51 h 313"/>
                <a:gd name="T32" fmla="*/ 343 w 343"/>
                <a:gd name="T33" fmla="*/ 28 h 313"/>
                <a:gd name="T34" fmla="*/ 263 w 343"/>
                <a:gd name="T35" fmla="*/ 230 h 313"/>
                <a:gd name="T36" fmla="*/ 263 w 343"/>
                <a:gd name="T37" fmla="*/ 23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3" h="313">
                  <a:moveTo>
                    <a:pt x="263" y="230"/>
                  </a:moveTo>
                  <a:lnTo>
                    <a:pt x="250" y="253"/>
                  </a:lnTo>
                  <a:lnTo>
                    <a:pt x="233" y="239"/>
                  </a:lnTo>
                  <a:lnTo>
                    <a:pt x="224" y="239"/>
                  </a:lnTo>
                  <a:lnTo>
                    <a:pt x="37" y="313"/>
                  </a:lnTo>
                  <a:lnTo>
                    <a:pt x="0" y="290"/>
                  </a:lnTo>
                  <a:lnTo>
                    <a:pt x="0" y="263"/>
                  </a:lnTo>
                  <a:lnTo>
                    <a:pt x="148" y="0"/>
                  </a:lnTo>
                  <a:lnTo>
                    <a:pt x="169" y="18"/>
                  </a:lnTo>
                  <a:lnTo>
                    <a:pt x="178" y="9"/>
                  </a:lnTo>
                  <a:lnTo>
                    <a:pt x="186" y="9"/>
                  </a:lnTo>
                  <a:lnTo>
                    <a:pt x="203" y="9"/>
                  </a:lnTo>
                  <a:lnTo>
                    <a:pt x="224" y="41"/>
                  </a:lnTo>
                  <a:lnTo>
                    <a:pt x="288" y="41"/>
                  </a:lnTo>
                  <a:lnTo>
                    <a:pt x="305" y="28"/>
                  </a:lnTo>
                  <a:lnTo>
                    <a:pt x="326" y="51"/>
                  </a:lnTo>
                  <a:lnTo>
                    <a:pt x="343" y="28"/>
                  </a:lnTo>
                  <a:lnTo>
                    <a:pt x="263" y="230"/>
                  </a:lnTo>
                  <a:lnTo>
                    <a:pt x="263" y="23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20" name="Freeform 194">
              <a:extLst>
                <a:ext uri="{FF2B5EF4-FFF2-40B4-BE49-F238E27FC236}">
                  <a16:creationId xmlns:a16="http://schemas.microsoft.com/office/drawing/2014/main" id="{973C5133-21A1-BC67-B179-AC76A24FEA9C}"/>
                </a:ext>
              </a:extLst>
            </p:cNvPr>
            <p:cNvSpPr/>
            <p:nvPr/>
          </p:nvSpPr>
          <p:spPr bwMode="auto">
            <a:xfrm>
              <a:off x="9307371" y="2600263"/>
              <a:ext cx="321404" cy="435855"/>
            </a:xfrm>
            <a:custGeom>
              <a:avLst/>
              <a:gdLst>
                <a:gd name="T0" fmla="*/ 0 w 186"/>
                <a:gd name="T1" fmla="*/ 0 h 263"/>
                <a:gd name="T2" fmla="*/ 67 w 186"/>
                <a:gd name="T3" fmla="*/ 0 h 263"/>
                <a:gd name="T4" fmla="*/ 186 w 186"/>
                <a:gd name="T5" fmla="*/ 10 h 263"/>
                <a:gd name="T6" fmla="*/ 147 w 186"/>
                <a:gd name="T7" fmla="*/ 263 h 263"/>
                <a:gd name="T8" fmla="*/ 8 w 186"/>
                <a:gd name="T9" fmla="*/ 254 h 263"/>
                <a:gd name="T10" fmla="*/ 0 w 186"/>
                <a:gd name="T1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6" h="263">
                  <a:moveTo>
                    <a:pt x="0" y="0"/>
                  </a:moveTo>
                  <a:lnTo>
                    <a:pt x="67" y="0"/>
                  </a:lnTo>
                  <a:lnTo>
                    <a:pt x="186" y="10"/>
                  </a:lnTo>
                  <a:lnTo>
                    <a:pt x="147" y="263"/>
                  </a:lnTo>
                  <a:lnTo>
                    <a:pt x="8" y="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21" name="Freeform 195">
              <a:extLst>
                <a:ext uri="{FF2B5EF4-FFF2-40B4-BE49-F238E27FC236}">
                  <a16:creationId xmlns:a16="http://schemas.microsoft.com/office/drawing/2014/main" id="{EB936777-8B34-03C2-262F-EA1EA0BE20E9}"/>
                </a:ext>
              </a:extLst>
            </p:cNvPr>
            <p:cNvSpPr/>
            <p:nvPr/>
          </p:nvSpPr>
          <p:spPr bwMode="auto">
            <a:xfrm>
              <a:off x="9423144" y="2263842"/>
              <a:ext cx="381882" cy="352991"/>
            </a:xfrm>
            <a:custGeom>
              <a:avLst/>
              <a:gdLst>
                <a:gd name="T0" fmla="*/ 221 w 221"/>
                <a:gd name="T1" fmla="*/ 0 h 213"/>
                <a:gd name="T2" fmla="*/ 212 w 221"/>
                <a:gd name="T3" fmla="*/ 213 h 213"/>
                <a:gd name="T4" fmla="*/ 119 w 221"/>
                <a:gd name="T5" fmla="*/ 213 h 213"/>
                <a:gd name="T6" fmla="*/ 0 w 221"/>
                <a:gd name="T7" fmla="*/ 203 h 213"/>
                <a:gd name="T8" fmla="*/ 8 w 221"/>
                <a:gd name="T9" fmla="*/ 0 h 213"/>
                <a:gd name="T10" fmla="*/ 221 w 221"/>
                <a:gd name="T11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213">
                  <a:moveTo>
                    <a:pt x="221" y="0"/>
                  </a:moveTo>
                  <a:lnTo>
                    <a:pt x="212" y="213"/>
                  </a:lnTo>
                  <a:lnTo>
                    <a:pt x="119" y="213"/>
                  </a:lnTo>
                  <a:lnTo>
                    <a:pt x="0" y="203"/>
                  </a:lnTo>
                  <a:lnTo>
                    <a:pt x="8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22" name="Freeform 196">
              <a:extLst>
                <a:ext uri="{FF2B5EF4-FFF2-40B4-BE49-F238E27FC236}">
                  <a16:creationId xmlns:a16="http://schemas.microsoft.com/office/drawing/2014/main" id="{53F2F062-D7CA-C202-41E9-17C75FA4A2D6}"/>
                </a:ext>
              </a:extLst>
            </p:cNvPr>
            <p:cNvSpPr/>
            <p:nvPr/>
          </p:nvSpPr>
          <p:spPr bwMode="auto">
            <a:xfrm>
              <a:off x="9302186" y="2596948"/>
              <a:ext cx="321404" cy="434197"/>
            </a:xfrm>
            <a:custGeom>
              <a:avLst/>
              <a:gdLst>
                <a:gd name="T0" fmla="*/ 0 w 186"/>
                <a:gd name="T1" fmla="*/ 0 h 262"/>
                <a:gd name="T2" fmla="*/ 68 w 186"/>
                <a:gd name="T3" fmla="*/ 0 h 262"/>
                <a:gd name="T4" fmla="*/ 186 w 186"/>
                <a:gd name="T5" fmla="*/ 9 h 262"/>
                <a:gd name="T6" fmla="*/ 148 w 186"/>
                <a:gd name="T7" fmla="*/ 262 h 262"/>
                <a:gd name="T8" fmla="*/ 9 w 186"/>
                <a:gd name="T9" fmla="*/ 254 h 262"/>
                <a:gd name="T10" fmla="*/ 0 w 186"/>
                <a:gd name="T11" fmla="*/ 0 h 262"/>
                <a:gd name="T12" fmla="*/ 0 w 186"/>
                <a:gd name="T13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6" h="262">
                  <a:moveTo>
                    <a:pt x="0" y="0"/>
                  </a:moveTo>
                  <a:lnTo>
                    <a:pt x="68" y="0"/>
                  </a:lnTo>
                  <a:lnTo>
                    <a:pt x="186" y="9"/>
                  </a:lnTo>
                  <a:lnTo>
                    <a:pt x="148" y="262"/>
                  </a:lnTo>
                  <a:lnTo>
                    <a:pt x="9" y="25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23" name="Freeform 197">
              <a:extLst>
                <a:ext uri="{FF2B5EF4-FFF2-40B4-BE49-F238E27FC236}">
                  <a16:creationId xmlns:a16="http://schemas.microsoft.com/office/drawing/2014/main" id="{E6173553-CE85-50F9-B375-52F453E192FA}"/>
                </a:ext>
              </a:extLst>
            </p:cNvPr>
            <p:cNvSpPr/>
            <p:nvPr/>
          </p:nvSpPr>
          <p:spPr bwMode="auto">
            <a:xfrm>
              <a:off x="9419686" y="2260529"/>
              <a:ext cx="380154" cy="351337"/>
            </a:xfrm>
            <a:custGeom>
              <a:avLst/>
              <a:gdLst>
                <a:gd name="T0" fmla="*/ 220 w 220"/>
                <a:gd name="T1" fmla="*/ 0 h 212"/>
                <a:gd name="T2" fmla="*/ 212 w 220"/>
                <a:gd name="T3" fmla="*/ 212 h 212"/>
                <a:gd name="T4" fmla="*/ 118 w 220"/>
                <a:gd name="T5" fmla="*/ 212 h 212"/>
                <a:gd name="T6" fmla="*/ 0 w 220"/>
                <a:gd name="T7" fmla="*/ 203 h 212"/>
                <a:gd name="T8" fmla="*/ 8 w 220"/>
                <a:gd name="T9" fmla="*/ 0 h 212"/>
                <a:gd name="T10" fmla="*/ 220 w 220"/>
                <a:gd name="T11" fmla="*/ 0 h 212"/>
                <a:gd name="T12" fmla="*/ 220 w 220"/>
                <a:gd name="T13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" h="211">
                  <a:moveTo>
                    <a:pt x="220" y="0"/>
                  </a:moveTo>
                  <a:lnTo>
                    <a:pt x="212" y="212"/>
                  </a:lnTo>
                  <a:lnTo>
                    <a:pt x="118" y="212"/>
                  </a:lnTo>
                  <a:lnTo>
                    <a:pt x="0" y="203"/>
                  </a:lnTo>
                  <a:lnTo>
                    <a:pt x="8" y="0"/>
                  </a:lnTo>
                  <a:lnTo>
                    <a:pt x="220" y="0"/>
                  </a:lnTo>
                  <a:lnTo>
                    <a:pt x="22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24" name="Freeform 198">
              <a:extLst>
                <a:ext uri="{FF2B5EF4-FFF2-40B4-BE49-F238E27FC236}">
                  <a16:creationId xmlns:a16="http://schemas.microsoft.com/office/drawing/2014/main" id="{C67F96F2-ADA6-C500-2C14-35E874ECE880}"/>
                </a:ext>
              </a:extLst>
            </p:cNvPr>
            <p:cNvSpPr/>
            <p:nvPr/>
          </p:nvSpPr>
          <p:spPr bwMode="auto">
            <a:xfrm>
              <a:off x="10098779" y="2263842"/>
              <a:ext cx="255741" cy="435854"/>
            </a:xfrm>
            <a:custGeom>
              <a:avLst/>
              <a:gdLst>
                <a:gd name="T0" fmla="*/ 119 w 148"/>
                <a:gd name="T1" fmla="*/ 0 h 263"/>
                <a:gd name="T2" fmla="*/ 148 w 148"/>
                <a:gd name="T3" fmla="*/ 161 h 263"/>
                <a:gd name="T4" fmla="*/ 127 w 148"/>
                <a:gd name="T5" fmla="*/ 194 h 263"/>
                <a:gd name="T6" fmla="*/ 110 w 148"/>
                <a:gd name="T7" fmla="*/ 213 h 263"/>
                <a:gd name="T8" fmla="*/ 80 w 148"/>
                <a:gd name="T9" fmla="*/ 213 h 263"/>
                <a:gd name="T10" fmla="*/ 55 w 148"/>
                <a:gd name="T11" fmla="*/ 263 h 263"/>
                <a:gd name="T12" fmla="*/ 34 w 148"/>
                <a:gd name="T13" fmla="*/ 263 h 263"/>
                <a:gd name="T14" fmla="*/ 17 w 148"/>
                <a:gd name="T15" fmla="*/ 245 h 263"/>
                <a:gd name="T16" fmla="*/ 17 w 148"/>
                <a:gd name="T17" fmla="*/ 254 h 263"/>
                <a:gd name="T18" fmla="*/ 0 w 148"/>
                <a:gd name="T19" fmla="*/ 65 h 263"/>
                <a:gd name="T20" fmla="*/ 17 w 148"/>
                <a:gd name="T21" fmla="*/ 23 h 263"/>
                <a:gd name="T22" fmla="*/ 34 w 148"/>
                <a:gd name="T23" fmla="*/ 0 h 263"/>
                <a:gd name="T24" fmla="*/ 119 w 148"/>
                <a:gd name="T25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63">
                  <a:moveTo>
                    <a:pt x="119" y="0"/>
                  </a:moveTo>
                  <a:lnTo>
                    <a:pt x="148" y="161"/>
                  </a:lnTo>
                  <a:lnTo>
                    <a:pt x="127" y="194"/>
                  </a:lnTo>
                  <a:lnTo>
                    <a:pt x="110" y="213"/>
                  </a:lnTo>
                  <a:lnTo>
                    <a:pt x="80" y="213"/>
                  </a:lnTo>
                  <a:lnTo>
                    <a:pt x="55" y="263"/>
                  </a:lnTo>
                  <a:lnTo>
                    <a:pt x="34" y="263"/>
                  </a:lnTo>
                  <a:lnTo>
                    <a:pt x="17" y="245"/>
                  </a:lnTo>
                  <a:lnTo>
                    <a:pt x="17" y="254"/>
                  </a:lnTo>
                  <a:lnTo>
                    <a:pt x="0" y="65"/>
                  </a:lnTo>
                  <a:lnTo>
                    <a:pt x="17" y="23"/>
                  </a:lnTo>
                  <a:lnTo>
                    <a:pt x="34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25" name="Freeform 199">
              <a:extLst>
                <a:ext uri="{FF2B5EF4-FFF2-40B4-BE49-F238E27FC236}">
                  <a16:creationId xmlns:a16="http://schemas.microsoft.com/office/drawing/2014/main" id="{D7CA63BA-3D82-AF70-0B0B-3F3EC8DCED0A}"/>
                </a:ext>
              </a:extLst>
            </p:cNvPr>
            <p:cNvSpPr/>
            <p:nvPr/>
          </p:nvSpPr>
          <p:spPr bwMode="auto">
            <a:xfrm>
              <a:off x="9578661" y="2807420"/>
              <a:ext cx="806965" cy="618152"/>
            </a:xfrm>
            <a:custGeom>
              <a:avLst/>
              <a:gdLst>
                <a:gd name="T0" fmla="*/ 0 w 467"/>
                <a:gd name="T1" fmla="*/ 300 h 373"/>
                <a:gd name="T2" fmla="*/ 59 w 467"/>
                <a:gd name="T3" fmla="*/ 138 h 373"/>
                <a:gd name="T4" fmla="*/ 105 w 467"/>
                <a:gd name="T5" fmla="*/ 138 h 373"/>
                <a:gd name="T6" fmla="*/ 122 w 467"/>
                <a:gd name="T7" fmla="*/ 97 h 373"/>
                <a:gd name="T8" fmla="*/ 152 w 467"/>
                <a:gd name="T9" fmla="*/ 97 h 373"/>
                <a:gd name="T10" fmla="*/ 169 w 467"/>
                <a:gd name="T11" fmla="*/ 78 h 373"/>
                <a:gd name="T12" fmla="*/ 186 w 467"/>
                <a:gd name="T13" fmla="*/ 37 h 373"/>
                <a:gd name="T14" fmla="*/ 169 w 467"/>
                <a:gd name="T15" fmla="*/ 18 h 373"/>
                <a:gd name="T16" fmla="*/ 161 w 467"/>
                <a:gd name="T17" fmla="*/ 37 h 373"/>
                <a:gd name="T18" fmla="*/ 152 w 467"/>
                <a:gd name="T19" fmla="*/ 18 h 373"/>
                <a:gd name="T20" fmla="*/ 161 w 467"/>
                <a:gd name="T21" fmla="*/ 0 h 373"/>
                <a:gd name="T22" fmla="*/ 199 w 467"/>
                <a:gd name="T23" fmla="*/ 0 h 373"/>
                <a:gd name="T24" fmla="*/ 279 w 467"/>
                <a:gd name="T25" fmla="*/ 27 h 373"/>
                <a:gd name="T26" fmla="*/ 356 w 467"/>
                <a:gd name="T27" fmla="*/ 60 h 373"/>
                <a:gd name="T28" fmla="*/ 373 w 467"/>
                <a:gd name="T29" fmla="*/ 87 h 373"/>
                <a:gd name="T30" fmla="*/ 402 w 467"/>
                <a:gd name="T31" fmla="*/ 87 h 373"/>
                <a:gd name="T32" fmla="*/ 402 w 467"/>
                <a:gd name="T33" fmla="*/ 110 h 373"/>
                <a:gd name="T34" fmla="*/ 449 w 467"/>
                <a:gd name="T35" fmla="*/ 128 h 373"/>
                <a:gd name="T36" fmla="*/ 467 w 467"/>
                <a:gd name="T37" fmla="*/ 170 h 373"/>
                <a:gd name="T38" fmla="*/ 335 w 467"/>
                <a:gd name="T39" fmla="*/ 240 h 373"/>
                <a:gd name="T40" fmla="*/ 186 w 467"/>
                <a:gd name="T41" fmla="*/ 373 h 373"/>
                <a:gd name="T42" fmla="*/ 59 w 467"/>
                <a:gd name="T43" fmla="*/ 323 h 373"/>
                <a:gd name="T44" fmla="*/ 0 w 467"/>
                <a:gd name="T45" fmla="*/ 30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67" h="373">
                  <a:moveTo>
                    <a:pt x="0" y="300"/>
                  </a:moveTo>
                  <a:lnTo>
                    <a:pt x="59" y="138"/>
                  </a:lnTo>
                  <a:lnTo>
                    <a:pt x="105" y="138"/>
                  </a:lnTo>
                  <a:lnTo>
                    <a:pt x="122" y="97"/>
                  </a:lnTo>
                  <a:lnTo>
                    <a:pt x="152" y="97"/>
                  </a:lnTo>
                  <a:lnTo>
                    <a:pt x="169" y="78"/>
                  </a:lnTo>
                  <a:lnTo>
                    <a:pt x="186" y="37"/>
                  </a:lnTo>
                  <a:lnTo>
                    <a:pt x="169" y="18"/>
                  </a:lnTo>
                  <a:lnTo>
                    <a:pt x="161" y="37"/>
                  </a:lnTo>
                  <a:lnTo>
                    <a:pt x="152" y="18"/>
                  </a:lnTo>
                  <a:lnTo>
                    <a:pt x="161" y="0"/>
                  </a:lnTo>
                  <a:lnTo>
                    <a:pt x="199" y="0"/>
                  </a:lnTo>
                  <a:lnTo>
                    <a:pt x="279" y="27"/>
                  </a:lnTo>
                  <a:lnTo>
                    <a:pt x="356" y="60"/>
                  </a:lnTo>
                  <a:lnTo>
                    <a:pt x="373" y="87"/>
                  </a:lnTo>
                  <a:lnTo>
                    <a:pt x="402" y="87"/>
                  </a:lnTo>
                  <a:lnTo>
                    <a:pt x="402" y="110"/>
                  </a:lnTo>
                  <a:lnTo>
                    <a:pt x="449" y="128"/>
                  </a:lnTo>
                  <a:lnTo>
                    <a:pt x="467" y="170"/>
                  </a:lnTo>
                  <a:lnTo>
                    <a:pt x="335" y="240"/>
                  </a:lnTo>
                  <a:lnTo>
                    <a:pt x="186" y="373"/>
                  </a:lnTo>
                  <a:lnTo>
                    <a:pt x="59" y="323"/>
                  </a:lnTo>
                  <a:lnTo>
                    <a:pt x="0" y="3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26" name="Freeform 200">
              <a:extLst>
                <a:ext uri="{FF2B5EF4-FFF2-40B4-BE49-F238E27FC236}">
                  <a16:creationId xmlns:a16="http://schemas.microsoft.com/office/drawing/2014/main" id="{71B15CFC-1112-0051-3679-B5FE7E000FBB}"/>
                </a:ext>
              </a:extLst>
            </p:cNvPr>
            <p:cNvSpPr/>
            <p:nvPr/>
          </p:nvSpPr>
          <p:spPr bwMode="auto">
            <a:xfrm>
              <a:off x="10095324" y="2260528"/>
              <a:ext cx="254012" cy="435854"/>
            </a:xfrm>
            <a:custGeom>
              <a:avLst/>
              <a:gdLst>
                <a:gd name="T0" fmla="*/ 118 w 147"/>
                <a:gd name="T1" fmla="*/ 0 h 263"/>
                <a:gd name="T2" fmla="*/ 147 w 147"/>
                <a:gd name="T3" fmla="*/ 161 h 263"/>
                <a:gd name="T4" fmla="*/ 127 w 147"/>
                <a:gd name="T5" fmla="*/ 193 h 263"/>
                <a:gd name="T6" fmla="*/ 110 w 147"/>
                <a:gd name="T7" fmla="*/ 212 h 263"/>
                <a:gd name="T8" fmla="*/ 80 w 147"/>
                <a:gd name="T9" fmla="*/ 212 h 263"/>
                <a:gd name="T10" fmla="*/ 55 w 147"/>
                <a:gd name="T11" fmla="*/ 263 h 263"/>
                <a:gd name="T12" fmla="*/ 33 w 147"/>
                <a:gd name="T13" fmla="*/ 263 h 263"/>
                <a:gd name="T14" fmla="*/ 16 w 147"/>
                <a:gd name="T15" fmla="*/ 245 h 263"/>
                <a:gd name="T16" fmla="*/ 16 w 147"/>
                <a:gd name="T17" fmla="*/ 253 h 263"/>
                <a:gd name="T18" fmla="*/ 0 w 147"/>
                <a:gd name="T19" fmla="*/ 65 h 263"/>
                <a:gd name="T20" fmla="*/ 16 w 147"/>
                <a:gd name="T21" fmla="*/ 23 h 263"/>
                <a:gd name="T22" fmla="*/ 33 w 147"/>
                <a:gd name="T23" fmla="*/ 0 h 263"/>
                <a:gd name="T24" fmla="*/ 118 w 147"/>
                <a:gd name="T25" fmla="*/ 0 h 263"/>
                <a:gd name="T26" fmla="*/ 118 w 147"/>
                <a:gd name="T2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7" h="263">
                  <a:moveTo>
                    <a:pt x="118" y="0"/>
                  </a:moveTo>
                  <a:lnTo>
                    <a:pt x="147" y="161"/>
                  </a:lnTo>
                  <a:lnTo>
                    <a:pt x="127" y="193"/>
                  </a:lnTo>
                  <a:lnTo>
                    <a:pt x="110" y="212"/>
                  </a:lnTo>
                  <a:lnTo>
                    <a:pt x="80" y="212"/>
                  </a:lnTo>
                  <a:lnTo>
                    <a:pt x="55" y="263"/>
                  </a:lnTo>
                  <a:lnTo>
                    <a:pt x="33" y="263"/>
                  </a:lnTo>
                  <a:lnTo>
                    <a:pt x="16" y="245"/>
                  </a:lnTo>
                  <a:lnTo>
                    <a:pt x="16" y="253"/>
                  </a:lnTo>
                  <a:lnTo>
                    <a:pt x="0" y="65"/>
                  </a:lnTo>
                  <a:lnTo>
                    <a:pt x="16" y="23"/>
                  </a:lnTo>
                  <a:lnTo>
                    <a:pt x="33" y="0"/>
                  </a:lnTo>
                  <a:lnTo>
                    <a:pt x="118" y="0"/>
                  </a:lnTo>
                  <a:lnTo>
                    <a:pt x="118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27" name="Freeform 201">
              <a:extLst>
                <a:ext uri="{FF2B5EF4-FFF2-40B4-BE49-F238E27FC236}">
                  <a16:creationId xmlns:a16="http://schemas.microsoft.com/office/drawing/2014/main" id="{A660C6CC-A425-B094-AFE5-FACF16FF583A}"/>
                </a:ext>
              </a:extLst>
            </p:cNvPr>
            <p:cNvSpPr/>
            <p:nvPr/>
          </p:nvSpPr>
          <p:spPr bwMode="auto">
            <a:xfrm>
              <a:off x="9575203" y="2802448"/>
              <a:ext cx="805236" cy="619809"/>
            </a:xfrm>
            <a:custGeom>
              <a:avLst/>
              <a:gdLst>
                <a:gd name="T0" fmla="*/ 0 w 466"/>
                <a:gd name="T1" fmla="*/ 300 h 374"/>
                <a:gd name="T2" fmla="*/ 58 w 466"/>
                <a:gd name="T3" fmla="*/ 138 h 374"/>
                <a:gd name="T4" fmla="*/ 105 w 466"/>
                <a:gd name="T5" fmla="*/ 138 h 374"/>
                <a:gd name="T6" fmla="*/ 122 w 466"/>
                <a:gd name="T7" fmla="*/ 98 h 374"/>
                <a:gd name="T8" fmla="*/ 152 w 466"/>
                <a:gd name="T9" fmla="*/ 98 h 374"/>
                <a:gd name="T10" fmla="*/ 169 w 466"/>
                <a:gd name="T11" fmla="*/ 78 h 374"/>
                <a:gd name="T12" fmla="*/ 185 w 466"/>
                <a:gd name="T13" fmla="*/ 38 h 374"/>
                <a:gd name="T14" fmla="*/ 169 w 466"/>
                <a:gd name="T15" fmla="*/ 18 h 374"/>
                <a:gd name="T16" fmla="*/ 160 w 466"/>
                <a:gd name="T17" fmla="*/ 38 h 374"/>
                <a:gd name="T18" fmla="*/ 152 w 466"/>
                <a:gd name="T19" fmla="*/ 18 h 374"/>
                <a:gd name="T20" fmla="*/ 160 w 466"/>
                <a:gd name="T21" fmla="*/ 0 h 374"/>
                <a:gd name="T22" fmla="*/ 199 w 466"/>
                <a:gd name="T23" fmla="*/ 0 h 374"/>
                <a:gd name="T24" fmla="*/ 279 w 466"/>
                <a:gd name="T25" fmla="*/ 28 h 374"/>
                <a:gd name="T26" fmla="*/ 356 w 466"/>
                <a:gd name="T27" fmla="*/ 60 h 374"/>
                <a:gd name="T28" fmla="*/ 373 w 466"/>
                <a:gd name="T29" fmla="*/ 88 h 374"/>
                <a:gd name="T30" fmla="*/ 401 w 466"/>
                <a:gd name="T31" fmla="*/ 88 h 374"/>
                <a:gd name="T32" fmla="*/ 401 w 466"/>
                <a:gd name="T33" fmla="*/ 111 h 374"/>
                <a:gd name="T34" fmla="*/ 448 w 466"/>
                <a:gd name="T35" fmla="*/ 129 h 374"/>
                <a:gd name="T36" fmla="*/ 466 w 466"/>
                <a:gd name="T37" fmla="*/ 171 h 374"/>
                <a:gd name="T38" fmla="*/ 334 w 466"/>
                <a:gd name="T39" fmla="*/ 240 h 374"/>
                <a:gd name="T40" fmla="*/ 185 w 466"/>
                <a:gd name="T41" fmla="*/ 374 h 374"/>
                <a:gd name="T42" fmla="*/ 58 w 466"/>
                <a:gd name="T43" fmla="*/ 323 h 374"/>
                <a:gd name="T44" fmla="*/ 0 w 466"/>
                <a:gd name="T45" fmla="*/ 300 h 374"/>
                <a:gd name="T46" fmla="*/ 0 w 466"/>
                <a:gd name="T47" fmla="*/ 30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6" h="374">
                  <a:moveTo>
                    <a:pt x="0" y="300"/>
                  </a:moveTo>
                  <a:lnTo>
                    <a:pt x="58" y="138"/>
                  </a:lnTo>
                  <a:lnTo>
                    <a:pt x="105" y="138"/>
                  </a:lnTo>
                  <a:lnTo>
                    <a:pt x="122" y="98"/>
                  </a:lnTo>
                  <a:lnTo>
                    <a:pt x="152" y="98"/>
                  </a:lnTo>
                  <a:lnTo>
                    <a:pt x="169" y="78"/>
                  </a:lnTo>
                  <a:lnTo>
                    <a:pt x="185" y="38"/>
                  </a:lnTo>
                  <a:lnTo>
                    <a:pt x="169" y="18"/>
                  </a:lnTo>
                  <a:lnTo>
                    <a:pt x="160" y="38"/>
                  </a:lnTo>
                  <a:lnTo>
                    <a:pt x="152" y="18"/>
                  </a:lnTo>
                  <a:lnTo>
                    <a:pt x="160" y="0"/>
                  </a:lnTo>
                  <a:lnTo>
                    <a:pt x="199" y="0"/>
                  </a:lnTo>
                  <a:lnTo>
                    <a:pt x="279" y="28"/>
                  </a:lnTo>
                  <a:lnTo>
                    <a:pt x="356" y="60"/>
                  </a:lnTo>
                  <a:lnTo>
                    <a:pt x="373" y="88"/>
                  </a:lnTo>
                  <a:lnTo>
                    <a:pt x="401" y="88"/>
                  </a:lnTo>
                  <a:lnTo>
                    <a:pt x="401" y="111"/>
                  </a:lnTo>
                  <a:lnTo>
                    <a:pt x="448" y="129"/>
                  </a:lnTo>
                  <a:lnTo>
                    <a:pt x="466" y="171"/>
                  </a:lnTo>
                  <a:lnTo>
                    <a:pt x="334" y="240"/>
                  </a:lnTo>
                  <a:lnTo>
                    <a:pt x="185" y="374"/>
                  </a:lnTo>
                  <a:lnTo>
                    <a:pt x="58" y="323"/>
                  </a:lnTo>
                  <a:lnTo>
                    <a:pt x="0" y="300"/>
                  </a:lnTo>
                  <a:lnTo>
                    <a:pt x="0" y="3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28" name="Freeform 202">
              <a:extLst>
                <a:ext uri="{FF2B5EF4-FFF2-40B4-BE49-F238E27FC236}">
                  <a16:creationId xmlns:a16="http://schemas.microsoft.com/office/drawing/2014/main" id="{BAC2C018-6181-442E-0C2D-668B95E7BF9E}"/>
                </a:ext>
              </a:extLst>
            </p:cNvPr>
            <p:cNvSpPr/>
            <p:nvPr/>
          </p:nvSpPr>
          <p:spPr bwMode="auto">
            <a:xfrm>
              <a:off x="10304407" y="2263844"/>
              <a:ext cx="468282" cy="391110"/>
            </a:xfrm>
            <a:custGeom>
              <a:avLst/>
              <a:gdLst>
                <a:gd name="T0" fmla="*/ 262 w 271"/>
                <a:gd name="T1" fmla="*/ 0 h 236"/>
                <a:gd name="T2" fmla="*/ 271 w 271"/>
                <a:gd name="T3" fmla="*/ 33 h 236"/>
                <a:gd name="T4" fmla="*/ 250 w 271"/>
                <a:gd name="T5" fmla="*/ 111 h 236"/>
                <a:gd name="T6" fmla="*/ 194 w 271"/>
                <a:gd name="T7" fmla="*/ 236 h 236"/>
                <a:gd name="T8" fmla="*/ 177 w 271"/>
                <a:gd name="T9" fmla="*/ 226 h 236"/>
                <a:gd name="T10" fmla="*/ 139 w 271"/>
                <a:gd name="T11" fmla="*/ 226 h 236"/>
                <a:gd name="T12" fmla="*/ 122 w 271"/>
                <a:gd name="T13" fmla="*/ 203 h 236"/>
                <a:gd name="T14" fmla="*/ 93 w 271"/>
                <a:gd name="T15" fmla="*/ 203 h 236"/>
                <a:gd name="T16" fmla="*/ 84 w 271"/>
                <a:gd name="T17" fmla="*/ 203 h 236"/>
                <a:gd name="T18" fmla="*/ 8 w 271"/>
                <a:gd name="T19" fmla="*/ 194 h 236"/>
                <a:gd name="T20" fmla="*/ 30 w 271"/>
                <a:gd name="T21" fmla="*/ 161 h 236"/>
                <a:gd name="T22" fmla="*/ 0 w 271"/>
                <a:gd name="T23" fmla="*/ 0 h 236"/>
                <a:gd name="T24" fmla="*/ 262 w 271"/>
                <a:gd name="T25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1" h="236">
                  <a:moveTo>
                    <a:pt x="262" y="0"/>
                  </a:moveTo>
                  <a:lnTo>
                    <a:pt x="271" y="33"/>
                  </a:lnTo>
                  <a:lnTo>
                    <a:pt x="250" y="111"/>
                  </a:lnTo>
                  <a:lnTo>
                    <a:pt x="194" y="236"/>
                  </a:lnTo>
                  <a:lnTo>
                    <a:pt x="177" y="226"/>
                  </a:lnTo>
                  <a:lnTo>
                    <a:pt x="139" y="226"/>
                  </a:lnTo>
                  <a:lnTo>
                    <a:pt x="122" y="203"/>
                  </a:lnTo>
                  <a:lnTo>
                    <a:pt x="93" y="203"/>
                  </a:lnTo>
                  <a:lnTo>
                    <a:pt x="84" y="203"/>
                  </a:lnTo>
                  <a:lnTo>
                    <a:pt x="8" y="194"/>
                  </a:lnTo>
                  <a:lnTo>
                    <a:pt x="30" y="161"/>
                  </a:lnTo>
                  <a:lnTo>
                    <a:pt x="0" y="0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29" name="Freeform 203">
              <a:extLst>
                <a:ext uri="{FF2B5EF4-FFF2-40B4-BE49-F238E27FC236}">
                  <a16:creationId xmlns:a16="http://schemas.microsoft.com/office/drawing/2014/main" id="{A6968AE2-8B13-9924-9597-94F25DBC39FF}"/>
                </a:ext>
              </a:extLst>
            </p:cNvPr>
            <p:cNvSpPr/>
            <p:nvPr/>
          </p:nvSpPr>
          <p:spPr bwMode="auto">
            <a:xfrm>
              <a:off x="12208637" y="4131553"/>
              <a:ext cx="286843" cy="334764"/>
            </a:xfrm>
            <a:custGeom>
              <a:avLst/>
              <a:gdLst>
                <a:gd name="T0" fmla="*/ 9 w 166"/>
                <a:gd name="T1" fmla="*/ 180 h 202"/>
                <a:gd name="T2" fmla="*/ 72 w 166"/>
                <a:gd name="T3" fmla="*/ 78 h 202"/>
                <a:gd name="T4" fmla="*/ 93 w 166"/>
                <a:gd name="T5" fmla="*/ 78 h 202"/>
                <a:gd name="T6" fmla="*/ 101 w 166"/>
                <a:gd name="T7" fmla="*/ 60 h 202"/>
                <a:gd name="T8" fmla="*/ 101 w 166"/>
                <a:gd name="T9" fmla="*/ 69 h 202"/>
                <a:gd name="T10" fmla="*/ 166 w 166"/>
                <a:gd name="T11" fmla="*/ 0 h 202"/>
                <a:gd name="T12" fmla="*/ 39 w 166"/>
                <a:gd name="T13" fmla="*/ 152 h 202"/>
                <a:gd name="T14" fmla="*/ 9 w 166"/>
                <a:gd name="T15" fmla="*/ 202 h 202"/>
                <a:gd name="T16" fmla="*/ 0 w 166"/>
                <a:gd name="T17" fmla="*/ 180 h 202"/>
                <a:gd name="T18" fmla="*/ 9 w 166"/>
                <a:gd name="T19" fmla="*/ 18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6" h="201">
                  <a:moveTo>
                    <a:pt x="9" y="180"/>
                  </a:moveTo>
                  <a:lnTo>
                    <a:pt x="72" y="78"/>
                  </a:lnTo>
                  <a:lnTo>
                    <a:pt x="93" y="78"/>
                  </a:lnTo>
                  <a:lnTo>
                    <a:pt x="101" y="60"/>
                  </a:lnTo>
                  <a:lnTo>
                    <a:pt x="101" y="69"/>
                  </a:lnTo>
                  <a:lnTo>
                    <a:pt x="166" y="0"/>
                  </a:lnTo>
                  <a:lnTo>
                    <a:pt x="39" y="152"/>
                  </a:lnTo>
                  <a:lnTo>
                    <a:pt x="9" y="202"/>
                  </a:lnTo>
                  <a:lnTo>
                    <a:pt x="0" y="180"/>
                  </a:lnTo>
                  <a:lnTo>
                    <a:pt x="9" y="1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30" name="Freeform 204">
              <a:extLst>
                <a:ext uri="{FF2B5EF4-FFF2-40B4-BE49-F238E27FC236}">
                  <a16:creationId xmlns:a16="http://schemas.microsoft.com/office/drawing/2014/main" id="{09BB04B3-B28B-77F8-5E6D-58BB8E0B1BEE}"/>
                </a:ext>
              </a:extLst>
            </p:cNvPr>
            <p:cNvSpPr/>
            <p:nvPr/>
          </p:nvSpPr>
          <p:spPr bwMode="auto">
            <a:xfrm>
              <a:off x="10299226" y="2260528"/>
              <a:ext cx="468281" cy="389452"/>
            </a:xfrm>
            <a:custGeom>
              <a:avLst/>
              <a:gdLst>
                <a:gd name="T0" fmla="*/ 263 w 271"/>
                <a:gd name="T1" fmla="*/ 0 h 235"/>
                <a:gd name="T2" fmla="*/ 271 w 271"/>
                <a:gd name="T3" fmla="*/ 32 h 235"/>
                <a:gd name="T4" fmla="*/ 251 w 271"/>
                <a:gd name="T5" fmla="*/ 110 h 235"/>
                <a:gd name="T6" fmla="*/ 195 w 271"/>
                <a:gd name="T7" fmla="*/ 235 h 235"/>
                <a:gd name="T8" fmla="*/ 178 w 271"/>
                <a:gd name="T9" fmla="*/ 226 h 235"/>
                <a:gd name="T10" fmla="*/ 140 w 271"/>
                <a:gd name="T11" fmla="*/ 226 h 235"/>
                <a:gd name="T12" fmla="*/ 123 w 271"/>
                <a:gd name="T13" fmla="*/ 203 h 235"/>
                <a:gd name="T14" fmla="*/ 94 w 271"/>
                <a:gd name="T15" fmla="*/ 203 h 235"/>
                <a:gd name="T16" fmla="*/ 84 w 271"/>
                <a:gd name="T17" fmla="*/ 203 h 235"/>
                <a:gd name="T18" fmla="*/ 9 w 271"/>
                <a:gd name="T19" fmla="*/ 193 h 235"/>
                <a:gd name="T20" fmla="*/ 30 w 271"/>
                <a:gd name="T21" fmla="*/ 161 h 235"/>
                <a:gd name="T22" fmla="*/ 0 w 271"/>
                <a:gd name="T23" fmla="*/ 0 h 235"/>
                <a:gd name="T24" fmla="*/ 263 w 271"/>
                <a:gd name="T25" fmla="*/ 0 h 235"/>
                <a:gd name="T26" fmla="*/ 263 w 271"/>
                <a:gd name="T2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1" h="235">
                  <a:moveTo>
                    <a:pt x="263" y="0"/>
                  </a:moveTo>
                  <a:lnTo>
                    <a:pt x="271" y="32"/>
                  </a:lnTo>
                  <a:lnTo>
                    <a:pt x="251" y="110"/>
                  </a:lnTo>
                  <a:lnTo>
                    <a:pt x="195" y="235"/>
                  </a:lnTo>
                  <a:lnTo>
                    <a:pt x="178" y="226"/>
                  </a:lnTo>
                  <a:lnTo>
                    <a:pt x="140" y="226"/>
                  </a:lnTo>
                  <a:lnTo>
                    <a:pt x="123" y="203"/>
                  </a:lnTo>
                  <a:lnTo>
                    <a:pt x="94" y="203"/>
                  </a:lnTo>
                  <a:lnTo>
                    <a:pt x="84" y="203"/>
                  </a:lnTo>
                  <a:lnTo>
                    <a:pt x="9" y="193"/>
                  </a:lnTo>
                  <a:lnTo>
                    <a:pt x="30" y="161"/>
                  </a:lnTo>
                  <a:lnTo>
                    <a:pt x="0" y="0"/>
                  </a:lnTo>
                  <a:lnTo>
                    <a:pt x="263" y="0"/>
                  </a:lnTo>
                  <a:lnTo>
                    <a:pt x="263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grpSp>
          <p:nvGrpSpPr>
            <p:cNvPr id="1131" name="Group 406">
              <a:extLst>
                <a:ext uri="{FF2B5EF4-FFF2-40B4-BE49-F238E27FC236}">
                  <a16:creationId xmlns:a16="http://schemas.microsoft.com/office/drawing/2014/main" id="{86733006-8F4E-B702-C6E7-7F20E7EF6F9A}"/>
                </a:ext>
              </a:extLst>
            </p:cNvPr>
            <p:cNvGrpSpPr/>
            <p:nvPr/>
          </p:nvGrpSpPr>
          <p:grpSpPr>
            <a:xfrm>
              <a:off x="4669493" y="2263843"/>
              <a:ext cx="8712456" cy="2573695"/>
              <a:chOff x="615" y="1377"/>
              <a:chExt cx="5042" cy="1553"/>
            </a:xfrm>
          </p:grpSpPr>
          <p:sp>
            <p:nvSpPr>
              <p:cNvPr id="1639" name="Freeform 206">
                <a:extLst>
                  <a:ext uri="{FF2B5EF4-FFF2-40B4-BE49-F238E27FC236}">
                    <a16:creationId xmlns:a16="http://schemas.microsoft.com/office/drawing/2014/main" id="{C1F8D72D-3BB4-1460-D7A7-222A683AEDA9}"/>
                  </a:ext>
                </a:extLst>
              </p:cNvPr>
              <p:cNvSpPr/>
              <p:nvPr/>
            </p:nvSpPr>
            <p:spPr bwMode="auto">
              <a:xfrm>
                <a:off x="4976" y="2501"/>
                <a:ext cx="165" cy="203"/>
              </a:xfrm>
              <a:custGeom>
                <a:avLst/>
                <a:gdLst>
                  <a:gd name="T0" fmla="*/ 8 w 165"/>
                  <a:gd name="T1" fmla="*/ 180 h 203"/>
                  <a:gd name="T2" fmla="*/ 72 w 165"/>
                  <a:gd name="T3" fmla="*/ 78 h 203"/>
                  <a:gd name="T4" fmla="*/ 92 w 165"/>
                  <a:gd name="T5" fmla="*/ 78 h 203"/>
                  <a:gd name="T6" fmla="*/ 101 w 165"/>
                  <a:gd name="T7" fmla="*/ 60 h 203"/>
                  <a:gd name="T8" fmla="*/ 101 w 165"/>
                  <a:gd name="T9" fmla="*/ 70 h 203"/>
                  <a:gd name="T10" fmla="*/ 165 w 165"/>
                  <a:gd name="T11" fmla="*/ 0 h 203"/>
                  <a:gd name="T12" fmla="*/ 38 w 165"/>
                  <a:gd name="T13" fmla="*/ 153 h 203"/>
                  <a:gd name="T14" fmla="*/ 8 w 165"/>
                  <a:gd name="T15" fmla="*/ 203 h 203"/>
                  <a:gd name="T16" fmla="*/ 0 w 165"/>
                  <a:gd name="T17" fmla="*/ 180 h 203"/>
                  <a:gd name="T18" fmla="*/ 8 w 165"/>
                  <a:gd name="T19" fmla="*/ 180 h 203"/>
                  <a:gd name="T20" fmla="*/ 8 w 165"/>
                  <a:gd name="T21" fmla="*/ 18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5" h="203">
                    <a:moveTo>
                      <a:pt x="8" y="180"/>
                    </a:moveTo>
                    <a:lnTo>
                      <a:pt x="72" y="78"/>
                    </a:lnTo>
                    <a:lnTo>
                      <a:pt x="92" y="78"/>
                    </a:lnTo>
                    <a:lnTo>
                      <a:pt x="101" y="60"/>
                    </a:lnTo>
                    <a:lnTo>
                      <a:pt x="101" y="70"/>
                    </a:lnTo>
                    <a:lnTo>
                      <a:pt x="165" y="0"/>
                    </a:lnTo>
                    <a:lnTo>
                      <a:pt x="38" y="153"/>
                    </a:lnTo>
                    <a:lnTo>
                      <a:pt x="8" y="203"/>
                    </a:lnTo>
                    <a:lnTo>
                      <a:pt x="0" y="180"/>
                    </a:lnTo>
                    <a:lnTo>
                      <a:pt x="8" y="180"/>
                    </a:lnTo>
                    <a:lnTo>
                      <a:pt x="8" y="18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40" name="Freeform 207">
                <a:extLst>
                  <a:ext uri="{FF2B5EF4-FFF2-40B4-BE49-F238E27FC236}">
                    <a16:creationId xmlns:a16="http://schemas.microsoft.com/office/drawing/2014/main" id="{805637A2-FA45-AD7A-C16A-2C56AB5108F3}"/>
                  </a:ext>
                </a:extLst>
              </p:cNvPr>
              <p:cNvSpPr/>
              <p:nvPr/>
            </p:nvSpPr>
            <p:spPr bwMode="auto">
              <a:xfrm>
                <a:off x="4634" y="2614"/>
                <a:ext cx="267" cy="51"/>
              </a:xfrm>
              <a:custGeom>
                <a:avLst/>
                <a:gdLst>
                  <a:gd name="T0" fmla="*/ 174 w 267"/>
                  <a:gd name="T1" fmla="*/ 10 h 51"/>
                  <a:gd name="T2" fmla="*/ 204 w 267"/>
                  <a:gd name="T3" fmla="*/ 10 h 51"/>
                  <a:gd name="T4" fmla="*/ 221 w 267"/>
                  <a:gd name="T5" fmla="*/ 0 h 51"/>
                  <a:gd name="T6" fmla="*/ 267 w 267"/>
                  <a:gd name="T7" fmla="*/ 18 h 51"/>
                  <a:gd name="T8" fmla="*/ 157 w 267"/>
                  <a:gd name="T9" fmla="*/ 18 h 51"/>
                  <a:gd name="T10" fmla="*/ 65 w 267"/>
                  <a:gd name="T11" fmla="*/ 42 h 51"/>
                  <a:gd name="T12" fmla="*/ 0 w 267"/>
                  <a:gd name="T13" fmla="*/ 51 h 51"/>
                  <a:gd name="T14" fmla="*/ 0 w 267"/>
                  <a:gd name="T15" fmla="*/ 42 h 51"/>
                  <a:gd name="T16" fmla="*/ 174 w 267"/>
                  <a:gd name="T17" fmla="*/ 1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7" h="51">
                    <a:moveTo>
                      <a:pt x="174" y="10"/>
                    </a:moveTo>
                    <a:lnTo>
                      <a:pt x="204" y="10"/>
                    </a:lnTo>
                    <a:lnTo>
                      <a:pt x="221" y="0"/>
                    </a:lnTo>
                    <a:lnTo>
                      <a:pt x="267" y="18"/>
                    </a:lnTo>
                    <a:lnTo>
                      <a:pt x="157" y="18"/>
                    </a:lnTo>
                    <a:lnTo>
                      <a:pt x="65" y="42"/>
                    </a:lnTo>
                    <a:lnTo>
                      <a:pt x="0" y="51"/>
                    </a:lnTo>
                    <a:lnTo>
                      <a:pt x="0" y="42"/>
                    </a:lnTo>
                    <a:lnTo>
                      <a:pt x="174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41" name="Freeform 208">
                <a:extLst>
                  <a:ext uri="{FF2B5EF4-FFF2-40B4-BE49-F238E27FC236}">
                    <a16:creationId xmlns:a16="http://schemas.microsoft.com/office/drawing/2014/main" id="{7BF2A204-E6E0-828B-D5E0-F87098538A1D}"/>
                  </a:ext>
                </a:extLst>
              </p:cNvPr>
              <p:cNvSpPr/>
              <p:nvPr/>
            </p:nvSpPr>
            <p:spPr bwMode="auto">
              <a:xfrm>
                <a:off x="5258" y="2371"/>
                <a:ext cx="55" cy="40"/>
              </a:xfrm>
              <a:custGeom>
                <a:avLst/>
                <a:gdLst>
                  <a:gd name="T0" fmla="*/ 46 w 55"/>
                  <a:gd name="T1" fmla="*/ 0 h 40"/>
                  <a:gd name="T2" fmla="*/ 55 w 55"/>
                  <a:gd name="T3" fmla="*/ 8 h 40"/>
                  <a:gd name="T4" fmla="*/ 0 w 55"/>
                  <a:gd name="T5" fmla="*/ 40 h 40"/>
                  <a:gd name="T6" fmla="*/ 25 w 55"/>
                  <a:gd name="T7" fmla="*/ 0 h 40"/>
                  <a:gd name="T8" fmla="*/ 46 w 55"/>
                  <a:gd name="T9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40">
                    <a:moveTo>
                      <a:pt x="46" y="0"/>
                    </a:moveTo>
                    <a:lnTo>
                      <a:pt x="55" y="8"/>
                    </a:lnTo>
                    <a:lnTo>
                      <a:pt x="0" y="40"/>
                    </a:lnTo>
                    <a:lnTo>
                      <a:pt x="25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42" name="Freeform 209">
                <a:extLst>
                  <a:ext uri="{FF2B5EF4-FFF2-40B4-BE49-F238E27FC236}">
                    <a16:creationId xmlns:a16="http://schemas.microsoft.com/office/drawing/2014/main" id="{252BF1AC-562F-CA3E-6947-DC2F45FCD4B4}"/>
                  </a:ext>
                </a:extLst>
              </p:cNvPr>
              <p:cNvSpPr/>
              <p:nvPr/>
            </p:nvSpPr>
            <p:spPr bwMode="auto">
              <a:xfrm>
                <a:off x="4632" y="2612"/>
                <a:ext cx="267" cy="50"/>
              </a:xfrm>
              <a:custGeom>
                <a:avLst/>
                <a:gdLst>
                  <a:gd name="T0" fmla="*/ 173 w 267"/>
                  <a:gd name="T1" fmla="*/ 9 h 50"/>
                  <a:gd name="T2" fmla="*/ 203 w 267"/>
                  <a:gd name="T3" fmla="*/ 9 h 50"/>
                  <a:gd name="T4" fmla="*/ 220 w 267"/>
                  <a:gd name="T5" fmla="*/ 0 h 50"/>
                  <a:gd name="T6" fmla="*/ 267 w 267"/>
                  <a:gd name="T7" fmla="*/ 18 h 50"/>
                  <a:gd name="T8" fmla="*/ 157 w 267"/>
                  <a:gd name="T9" fmla="*/ 18 h 50"/>
                  <a:gd name="T10" fmla="*/ 64 w 267"/>
                  <a:gd name="T11" fmla="*/ 42 h 50"/>
                  <a:gd name="T12" fmla="*/ 0 w 267"/>
                  <a:gd name="T13" fmla="*/ 50 h 50"/>
                  <a:gd name="T14" fmla="*/ 0 w 267"/>
                  <a:gd name="T15" fmla="*/ 42 h 50"/>
                  <a:gd name="T16" fmla="*/ 173 w 267"/>
                  <a:gd name="T17" fmla="*/ 9 h 50"/>
                  <a:gd name="T18" fmla="*/ 173 w 267"/>
                  <a:gd name="T19" fmla="*/ 9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7" h="50">
                    <a:moveTo>
                      <a:pt x="173" y="9"/>
                    </a:moveTo>
                    <a:lnTo>
                      <a:pt x="203" y="9"/>
                    </a:lnTo>
                    <a:lnTo>
                      <a:pt x="220" y="0"/>
                    </a:lnTo>
                    <a:lnTo>
                      <a:pt x="267" y="18"/>
                    </a:lnTo>
                    <a:lnTo>
                      <a:pt x="157" y="18"/>
                    </a:lnTo>
                    <a:lnTo>
                      <a:pt x="64" y="42"/>
                    </a:lnTo>
                    <a:lnTo>
                      <a:pt x="0" y="50"/>
                    </a:lnTo>
                    <a:lnTo>
                      <a:pt x="0" y="42"/>
                    </a:lnTo>
                    <a:lnTo>
                      <a:pt x="173" y="9"/>
                    </a:lnTo>
                    <a:lnTo>
                      <a:pt x="173" y="9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43" name="Freeform 210">
                <a:extLst>
                  <a:ext uri="{FF2B5EF4-FFF2-40B4-BE49-F238E27FC236}">
                    <a16:creationId xmlns:a16="http://schemas.microsoft.com/office/drawing/2014/main" id="{A606CED2-3C7D-C384-6BBD-7B1B2BAAFA74}"/>
                  </a:ext>
                </a:extLst>
              </p:cNvPr>
              <p:cNvSpPr/>
              <p:nvPr/>
            </p:nvSpPr>
            <p:spPr bwMode="auto">
              <a:xfrm>
                <a:off x="5255" y="2368"/>
                <a:ext cx="55" cy="41"/>
              </a:xfrm>
              <a:custGeom>
                <a:avLst/>
                <a:gdLst>
                  <a:gd name="T0" fmla="*/ 47 w 55"/>
                  <a:gd name="T1" fmla="*/ 0 h 41"/>
                  <a:gd name="T2" fmla="*/ 55 w 55"/>
                  <a:gd name="T3" fmla="*/ 9 h 41"/>
                  <a:gd name="T4" fmla="*/ 0 w 55"/>
                  <a:gd name="T5" fmla="*/ 41 h 41"/>
                  <a:gd name="T6" fmla="*/ 26 w 55"/>
                  <a:gd name="T7" fmla="*/ 0 h 41"/>
                  <a:gd name="T8" fmla="*/ 47 w 55"/>
                  <a:gd name="T9" fmla="*/ 0 h 41"/>
                  <a:gd name="T10" fmla="*/ 47 w 55"/>
                  <a:gd name="T1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41">
                    <a:moveTo>
                      <a:pt x="47" y="0"/>
                    </a:moveTo>
                    <a:lnTo>
                      <a:pt x="55" y="9"/>
                    </a:lnTo>
                    <a:lnTo>
                      <a:pt x="0" y="41"/>
                    </a:lnTo>
                    <a:lnTo>
                      <a:pt x="26" y="0"/>
                    </a:lnTo>
                    <a:lnTo>
                      <a:pt x="47" y="0"/>
                    </a:lnTo>
                    <a:lnTo>
                      <a:pt x="47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44" name="Freeform 211">
                <a:extLst>
                  <a:ext uri="{FF2B5EF4-FFF2-40B4-BE49-F238E27FC236}">
                    <a16:creationId xmlns:a16="http://schemas.microsoft.com/office/drawing/2014/main" id="{73DEFB0E-494F-5428-445E-BBED6019E54B}"/>
                  </a:ext>
                </a:extLst>
              </p:cNvPr>
              <p:cNvSpPr/>
              <p:nvPr/>
            </p:nvSpPr>
            <p:spPr bwMode="auto">
              <a:xfrm>
                <a:off x="5385" y="1380"/>
                <a:ext cx="68" cy="211"/>
              </a:xfrm>
              <a:custGeom>
                <a:avLst/>
                <a:gdLst>
                  <a:gd name="T0" fmla="*/ 30 w 68"/>
                  <a:gd name="T1" fmla="*/ 83 h 211"/>
                  <a:gd name="T2" fmla="*/ 13 w 68"/>
                  <a:gd name="T3" fmla="*/ 73 h 211"/>
                  <a:gd name="T4" fmla="*/ 0 w 68"/>
                  <a:gd name="T5" fmla="*/ 0 h 211"/>
                  <a:gd name="T6" fmla="*/ 13 w 68"/>
                  <a:gd name="T7" fmla="*/ 0 h 211"/>
                  <a:gd name="T8" fmla="*/ 21 w 68"/>
                  <a:gd name="T9" fmla="*/ 23 h 211"/>
                  <a:gd name="T10" fmla="*/ 68 w 68"/>
                  <a:gd name="T11" fmla="*/ 211 h 211"/>
                  <a:gd name="T12" fmla="*/ 38 w 68"/>
                  <a:gd name="T13" fmla="*/ 161 h 211"/>
                  <a:gd name="T14" fmla="*/ 30 w 68"/>
                  <a:gd name="T15" fmla="*/ 83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8" h="211">
                    <a:moveTo>
                      <a:pt x="30" y="83"/>
                    </a:moveTo>
                    <a:lnTo>
                      <a:pt x="13" y="73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21" y="23"/>
                    </a:lnTo>
                    <a:lnTo>
                      <a:pt x="68" y="211"/>
                    </a:lnTo>
                    <a:lnTo>
                      <a:pt x="38" y="161"/>
                    </a:lnTo>
                    <a:lnTo>
                      <a:pt x="30" y="8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45" name="Freeform 212">
                <a:extLst>
                  <a:ext uri="{FF2B5EF4-FFF2-40B4-BE49-F238E27FC236}">
                    <a16:creationId xmlns:a16="http://schemas.microsoft.com/office/drawing/2014/main" id="{F66F6EE4-FF41-EAE6-375B-7427336E81C5}"/>
                  </a:ext>
                </a:extLst>
              </p:cNvPr>
              <p:cNvSpPr/>
              <p:nvPr/>
            </p:nvSpPr>
            <p:spPr bwMode="auto">
              <a:xfrm>
                <a:off x="5322" y="1380"/>
                <a:ext cx="54" cy="41"/>
              </a:xfrm>
              <a:custGeom>
                <a:avLst/>
                <a:gdLst>
                  <a:gd name="T0" fmla="*/ 9 w 54"/>
                  <a:gd name="T1" fmla="*/ 32 h 41"/>
                  <a:gd name="T2" fmla="*/ 9 w 54"/>
                  <a:gd name="T3" fmla="*/ 23 h 41"/>
                  <a:gd name="T4" fmla="*/ 17 w 54"/>
                  <a:gd name="T5" fmla="*/ 13 h 41"/>
                  <a:gd name="T6" fmla="*/ 0 w 54"/>
                  <a:gd name="T7" fmla="*/ 0 h 41"/>
                  <a:gd name="T8" fmla="*/ 54 w 54"/>
                  <a:gd name="T9" fmla="*/ 0 h 41"/>
                  <a:gd name="T10" fmla="*/ 54 w 54"/>
                  <a:gd name="T11" fmla="*/ 32 h 41"/>
                  <a:gd name="T12" fmla="*/ 38 w 54"/>
                  <a:gd name="T13" fmla="*/ 41 h 41"/>
                  <a:gd name="T14" fmla="*/ 17 w 54"/>
                  <a:gd name="T15" fmla="*/ 23 h 41"/>
                  <a:gd name="T16" fmla="*/ 9 w 54"/>
                  <a:gd name="T17" fmla="*/ 3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41">
                    <a:moveTo>
                      <a:pt x="9" y="32"/>
                    </a:moveTo>
                    <a:lnTo>
                      <a:pt x="9" y="23"/>
                    </a:lnTo>
                    <a:lnTo>
                      <a:pt x="17" y="13"/>
                    </a:lnTo>
                    <a:lnTo>
                      <a:pt x="0" y="0"/>
                    </a:lnTo>
                    <a:lnTo>
                      <a:pt x="54" y="0"/>
                    </a:lnTo>
                    <a:lnTo>
                      <a:pt x="54" y="32"/>
                    </a:lnTo>
                    <a:lnTo>
                      <a:pt x="38" y="41"/>
                    </a:lnTo>
                    <a:lnTo>
                      <a:pt x="17" y="23"/>
                    </a:lnTo>
                    <a:lnTo>
                      <a:pt x="9" y="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46" name="Freeform 213">
                <a:extLst>
                  <a:ext uri="{FF2B5EF4-FFF2-40B4-BE49-F238E27FC236}">
                    <a16:creationId xmlns:a16="http://schemas.microsoft.com/office/drawing/2014/main" id="{ECDB4BC7-3A8F-ABDB-0E9B-C7972B8CCEBD}"/>
                  </a:ext>
                </a:extLst>
              </p:cNvPr>
              <p:cNvSpPr/>
              <p:nvPr/>
            </p:nvSpPr>
            <p:spPr bwMode="auto">
              <a:xfrm>
                <a:off x="5382" y="1377"/>
                <a:ext cx="69" cy="212"/>
              </a:xfrm>
              <a:custGeom>
                <a:avLst/>
                <a:gdLst>
                  <a:gd name="T0" fmla="*/ 30 w 69"/>
                  <a:gd name="T1" fmla="*/ 83 h 212"/>
                  <a:gd name="T2" fmla="*/ 14 w 69"/>
                  <a:gd name="T3" fmla="*/ 74 h 212"/>
                  <a:gd name="T4" fmla="*/ 0 w 69"/>
                  <a:gd name="T5" fmla="*/ 0 h 212"/>
                  <a:gd name="T6" fmla="*/ 14 w 69"/>
                  <a:gd name="T7" fmla="*/ 0 h 212"/>
                  <a:gd name="T8" fmla="*/ 22 w 69"/>
                  <a:gd name="T9" fmla="*/ 23 h 212"/>
                  <a:gd name="T10" fmla="*/ 69 w 69"/>
                  <a:gd name="T11" fmla="*/ 212 h 212"/>
                  <a:gd name="T12" fmla="*/ 39 w 69"/>
                  <a:gd name="T13" fmla="*/ 161 h 212"/>
                  <a:gd name="T14" fmla="*/ 30 w 69"/>
                  <a:gd name="T15" fmla="*/ 83 h 212"/>
                  <a:gd name="T16" fmla="*/ 30 w 69"/>
                  <a:gd name="T17" fmla="*/ 83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9" h="211">
                    <a:moveTo>
                      <a:pt x="30" y="83"/>
                    </a:moveTo>
                    <a:lnTo>
                      <a:pt x="14" y="74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22" y="23"/>
                    </a:lnTo>
                    <a:lnTo>
                      <a:pt x="69" y="212"/>
                    </a:lnTo>
                    <a:lnTo>
                      <a:pt x="39" y="161"/>
                    </a:lnTo>
                    <a:lnTo>
                      <a:pt x="30" y="83"/>
                    </a:lnTo>
                    <a:lnTo>
                      <a:pt x="30" y="83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47" name="Freeform 214">
                <a:extLst>
                  <a:ext uri="{FF2B5EF4-FFF2-40B4-BE49-F238E27FC236}">
                    <a16:creationId xmlns:a16="http://schemas.microsoft.com/office/drawing/2014/main" id="{EDCD2353-993A-635D-EC14-FAA049BE15DA}"/>
                  </a:ext>
                </a:extLst>
              </p:cNvPr>
              <p:cNvSpPr/>
              <p:nvPr/>
            </p:nvSpPr>
            <p:spPr bwMode="auto">
              <a:xfrm>
                <a:off x="5320" y="1377"/>
                <a:ext cx="54" cy="41"/>
              </a:xfrm>
              <a:custGeom>
                <a:avLst/>
                <a:gdLst>
                  <a:gd name="T0" fmla="*/ 8 w 54"/>
                  <a:gd name="T1" fmla="*/ 33 h 41"/>
                  <a:gd name="T2" fmla="*/ 8 w 54"/>
                  <a:gd name="T3" fmla="*/ 23 h 41"/>
                  <a:gd name="T4" fmla="*/ 17 w 54"/>
                  <a:gd name="T5" fmla="*/ 14 h 41"/>
                  <a:gd name="T6" fmla="*/ 0 w 54"/>
                  <a:gd name="T7" fmla="*/ 0 h 41"/>
                  <a:gd name="T8" fmla="*/ 54 w 54"/>
                  <a:gd name="T9" fmla="*/ 0 h 41"/>
                  <a:gd name="T10" fmla="*/ 54 w 54"/>
                  <a:gd name="T11" fmla="*/ 33 h 41"/>
                  <a:gd name="T12" fmla="*/ 37 w 54"/>
                  <a:gd name="T13" fmla="*/ 41 h 41"/>
                  <a:gd name="T14" fmla="*/ 17 w 54"/>
                  <a:gd name="T15" fmla="*/ 23 h 41"/>
                  <a:gd name="T16" fmla="*/ 8 w 54"/>
                  <a:gd name="T17" fmla="*/ 33 h 41"/>
                  <a:gd name="T18" fmla="*/ 8 w 54"/>
                  <a:gd name="T19" fmla="*/ 33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" h="41">
                    <a:moveTo>
                      <a:pt x="8" y="33"/>
                    </a:moveTo>
                    <a:lnTo>
                      <a:pt x="8" y="23"/>
                    </a:lnTo>
                    <a:lnTo>
                      <a:pt x="17" y="14"/>
                    </a:lnTo>
                    <a:lnTo>
                      <a:pt x="0" y="0"/>
                    </a:lnTo>
                    <a:lnTo>
                      <a:pt x="54" y="0"/>
                    </a:lnTo>
                    <a:lnTo>
                      <a:pt x="54" y="33"/>
                    </a:lnTo>
                    <a:lnTo>
                      <a:pt x="37" y="41"/>
                    </a:lnTo>
                    <a:lnTo>
                      <a:pt x="17" y="23"/>
                    </a:lnTo>
                    <a:lnTo>
                      <a:pt x="8" y="33"/>
                    </a:lnTo>
                    <a:lnTo>
                      <a:pt x="8" y="33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48" name="Freeform 215">
                <a:extLst>
                  <a:ext uri="{FF2B5EF4-FFF2-40B4-BE49-F238E27FC236}">
                    <a16:creationId xmlns:a16="http://schemas.microsoft.com/office/drawing/2014/main" id="{9D3F4119-CC35-5AF6-469E-12349FD35D45}"/>
                  </a:ext>
                </a:extLst>
              </p:cNvPr>
              <p:cNvSpPr/>
              <p:nvPr/>
            </p:nvSpPr>
            <p:spPr bwMode="auto">
              <a:xfrm>
                <a:off x="5478" y="1905"/>
                <a:ext cx="179" cy="396"/>
              </a:xfrm>
              <a:custGeom>
                <a:avLst/>
                <a:gdLst>
                  <a:gd name="T0" fmla="*/ 30 w 179"/>
                  <a:gd name="T1" fmla="*/ 388 h 396"/>
                  <a:gd name="T2" fmla="*/ 30 w 179"/>
                  <a:gd name="T3" fmla="*/ 364 h 396"/>
                  <a:gd name="T4" fmla="*/ 47 w 179"/>
                  <a:gd name="T5" fmla="*/ 373 h 396"/>
                  <a:gd name="T6" fmla="*/ 69 w 179"/>
                  <a:gd name="T7" fmla="*/ 364 h 396"/>
                  <a:gd name="T8" fmla="*/ 94 w 179"/>
                  <a:gd name="T9" fmla="*/ 346 h 396"/>
                  <a:gd name="T10" fmla="*/ 102 w 179"/>
                  <a:gd name="T11" fmla="*/ 346 h 396"/>
                  <a:gd name="T12" fmla="*/ 141 w 179"/>
                  <a:gd name="T13" fmla="*/ 336 h 396"/>
                  <a:gd name="T14" fmla="*/ 179 w 179"/>
                  <a:gd name="T15" fmla="*/ 124 h 396"/>
                  <a:gd name="T16" fmla="*/ 141 w 179"/>
                  <a:gd name="T17" fmla="*/ 0 h 396"/>
                  <a:gd name="T18" fmla="*/ 162 w 179"/>
                  <a:gd name="T19" fmla="*/ 23 h 396"/>
                  <a:gd name="T20" fmla="*/ 179 w 179"/>
                  <a:gd name="T21" fmla="*/ 124 h 396"/>
                  <a:gd name="T22" fmla="*/ 141 w 179"/>
                  <a:gd name="T23" fmla="*/ 355 h 396"/>
                  <a:gd name="T24" fmla="*/ 141 w 179"/>
                  <a:gd name="T25" fmla="*/ 364 h 396"/>
                  <a:gd name="T26" fmla="*/ 102 w 179"/>
                  <a:gd name="T27" fmla="*/ 364 h 396"/>
                  <a:gd name="T28" fmla="*/ 0 w 179"/>
                  <a:gd name="T29" fmla="*/ 396 h 396"/>
                  <a:gd name="T30" fmla="*/ 0 w 179"/>
                  <a:gd name="T31" fmla="*/ 388 h 396"/>
                  <a:gd name="T32" fmla="*/ 30 w 179"/>
                  <a:gd name="T33" fmla="*/ 388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9" h="396">
                    <a:moveTo>
                      <a:pt x="30" y="388"/>
                    </a:moveTo>
                    <a:lnTo>
                      <a:pt x="30" y="364"/>
                    </a:lnTo>
                    <a:lnTo>
                      <a:pt x="47" y="373"/>
                    </a:lnTo>
                    <a:lnTo>
                      <a:pt x="69" y="364"/>
                    </a:lnTo>
                    <a:lnTo>
                      <a:pt x="94" y="346"/>
                    </a:lnTo>
                    <a:lnTo>
                      <a:pt x="102" y="346"/>
                    </a:lnTo>
                    <a:lnTo>
                      <a:pt x="141" y="336"/>
                    </a:lnTo>
                    <a:lnTo>
                      <a:pt x="179" y="124"/>
                    </a:lnTo>
                    <a:lnTo>
                      <a:pt x="141" y="0"/>
                    </a:lnTo>
                    <a:lnTo>
                      <a:pt x="162" y="23"/>
                    </a:lnTo>
                    <a:lnTo>
                      <a:pt x="179" y="124"/>
                    </a:lnTo>
                    <a:lnTo>
                      <a:pt x="141" y="355"/>
                    </a:lnTo>
                    <a:lnTo>
                      <a:pt x="141" y="364"/>
                    </a:lnTo>
                    <a:lnTo>
                      <a:pt x="102" y="364"/>
                    </a:lnTo>
                    <a:lnTo>
                      <a:pt x="0" y="396"/>
                    </a:lnTo>
                    <a:lnTo>
                      <a:pt x="0" y="388"/>
                    </a:lnTo>
                    <a:lnTo>
                      <a:pt x="30" y="3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49" name="Freeform 216">
                <a:extLst>
                  <a:ext uri="{FF2B5EF4-FFF2-40B4-BE49-F238E27FC236}">
                    <a16:creationId xmlns:a16="http://schemas.microsoft.com/office/drawing/2014/main" id="{56AF05D3-6E23-9F8B-CCA1-6C0D4CD5FA49}"/>
                  </a:ext>
                </a:extLst>
              </p:cNvPr>
              <p:cNvSpPr/>
              <p:nvPr/>
            </p:nvSpPr>
            <p:spPr bwMode="auto">
              <a:xfrm>
                <a:off x="5470" y="1604"/>
                <a:ext cx="149" cy="292"/>
              </a:xfrm>
              <a:custGeom>
                <a:avLst/>
                <a:gdLst>
                  <a:gd name="T0" fmla="*/ 102 w 149"/>
                  <a:gd name="T1" fmla="*/ 222 h 292"/>
                  <a:gd name="T2" fmla="*/ 85 w 149"/>
                  <a:gd name="T3" fmla="*/ 190 h 292"/>
                  <a:gd name="T4" fmla="*/ 55 w 149"/>
                  <a:gd name="T5" fmla="*/ 172 h 292"/>
                  <a:gd name="T6" fmla="*/ 47 w 149"/>
                  <a:gd name="T7" fmla="*/ 112 h 292"/>
                  <a:gd name="T8" fmla="*/ 30 w 149"/>
                  <a:gd name="T9" fmla="*/ 121 h 292"/>
                  <a:gd name="T10" fmla="*/ 22 w 149"/>
                  <a:gd name="T11" fmla="*/ 121 h 292"/>
                  <a:gd name="T12" fmla="*/ 0 w 149"/>
                  <a:gd name="T13" fmla="*/ 0 h 292"/>
                  <a:gd name="T14" fmla="*/ 149 w 149"/>
                  <a:gd name="T15" fmla="*/ 292 h 292"/>
                  <a:gd name="T16" fmla="*/ 110 w 149"/>
                  <a:gd name="T17" fmla="*/ 250 h 292"/>
                  <a:gd name="T18" fmla="*/ 102 w 149"/>
                  <a:gd name="T19" fmla="*/ 222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9" h="292">
                    <a:moveTo>
                      <a:pt x="102" y="222"/>
                    </a:moveTo>
                    <a:lnTo>
                      <a:pt x="85" y="190"/>
                    </a:lnTo>
                    <a:lnTo>
                      <a:pt x="55" y="172"/>
                    </a:lnTo>
                    <a:lnTo>
                      <a:pt x="47" y="112"/>
                    </a:lnTo>
                    <a:lnTo>
                      <a:pt x="30" y="121"/>
                    </a:lnTo>
                    <a:lnTo>
                      <a:pt x="22" y="121"/>
                    </a:lnTo>
                    <a:lnTo>
                      <a:pt x="0" y="0"/>
                    </a:lnTo>
                    <a:lnTo>
                      <a:pt x="149" y="292"/>
                    </a:lnTo>
                    <a:lnTo>
                      <a:pt x="110" y="250"/>
                    </a:lnTo>
                    <a:lnTo>
                      <a:pt x="102" y="2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50" name="Freeform 217">
                <a:extLst>
                  <a:ext uri="{FF2B5EF4-FFF2-40B4-BE49-F238E27FC236}">
                    <a16:creationId xmlns:a16="http://schemas.microsoft.com/office/drawing/2014/main" id="{0B780AE9-46D5-476A-4638-676AAE24EBB4}"/>
                  </a:ext>
                </a:extLst>
              </p:cNvPr>
              <p:cNvSpPr/>
              <p:nvPr/>
            </p:nvSpPr>
            <p:spPr bwMode="auto">
              <a:xfrm>
                <a:off x="5476" y="1903"/>
                <a:ext cx="179" cy="396"/>
              </a:xfrm>
              <a:custGeom>
                <a:avLst/>
                <a:gdLst>
                  <a:gd name="T0" fmla="*/ 30 w 179"/>
                  <a:gd name="T1" fmla="*/ 387 h 396"/>
                  <a:gd name="T2" fmla="*/ 30 w 179"/>
                  <a:gd name="T3" fmla="*/ 363 h 396"/>
                  <a:gd name="T4" fmla="*/ 47 w 179"/>
                  <a:gd name="T5" fmla="*/ 373 h 396"/>
                  <a:gd name="T6" fmla="*/ 68 w 179"/>
                  <a:gd name="T7" fmla="*/ 363 h 396"/>
                  <a:gd name="T8" fmla="*/ 94 w 179"/>
                  <a:gd name="T9" fmla="*/ 345 h 396"/>
                  <a:gd name="T10" fmla="*/ 102 w 179"/>
                  <a:gd name="T11" fmla="*/ 345 h 396"/>
                  <a:gd name="T12" fmla="*/ 140 w 179"/>
                  <a:gd name="T13" fmla="*/ 336 h 396"/>
                  <a:gd name="T14" fmla="*/ 179 w 179"/>
                  <a:gd name="T15" fmla="*/ 123 h 396"/>
                  <a:gd name="T16" fmla="*/ 140 w 179"/>
                  <a:gd name="T17" fmla="*/ 0 h 396"/>
                  <a:gd name="T18" fmla="*/ 162 w 179"/>
                  <a:gd name="T19" fmla="*/ 23 h 396"/>
                  <a:gd name="T20" fmla="*/ 179 w 179"/>
                  <a:gd name="T21" fmla="*/ 123 h 396"/>
                  <a:gd name="T22" fmla="*/ 140 w 179"/>
                  <a:gd name="T23" fmla="*/ 355 h 396"/>
                  <a:gd name="T24" fmla="*/ 140 w 179"/>
                  <a:gd name="T25" fmla="*/ 363 h 396"/>
                  <a:gd name="T26" fmla="*/ 102 w 179"/>
                  <a:gd name="T27" fmla="*/ 363 h 396"/>
                  <a:gd name="T28" fmla="*/ 0 w 179"/>
                  <a:gd name="T29" fmla="*/ 396 h 396"/>
                  <a:gd name="T30" fmla="*/ 0 w 179"/>
                  <a:gd name="T31" fmla="*/ 387 h 396"/>
                  <a:gd name="T32" fmla="*/ 30 w 179"/>
                  <a:gd name="T33" fmla="*/ 387 h 396"/>
                  <a:gd name="T34" fmla="*/ 30 w 179"/>
                  <a:gd name="T35" fmla="*/ 387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79" h="396">
                    <a:moveTo>
                      <a:pt x="30" y="387"/>
                    </a:moveTo>
                    <a:lnTo>
                      <a:pt x="30" y="363"/>
                    </a:lnTo>
                    <a:lnTo>
                      <a:pt x="47" y="373"/>
                    </a:lnTo>
                    <a:lnTo>
                      <a:pt x="68" y="363"/>
                    </a:lnTo>
                    <a:lnTo>
                      <a:pt x="94" y="345"/>
                    </a:lnTo>
                    <a:lnTo>
                      <a:pt x="102" y="345"/>
                    </a:lnTo>
                    <a:lnTo>
                      <a:pt x="140" y="336"/>
                    </a:lnTo>
                    <a:lnTo>
                      <a:pt x="179" y="123"/>
                    </a:lnTo>
                    <a:lnTo>
                      <a:pt x="140" y="0"/>
                    </a:lnTo>
                    <a:lnTo>
                      <a:pt x="162" y="23"/>
                    </a:lnTo>
                    <a:lnTo>
                      <a:pt x="179" y="123"/>
                    </a:lnTo>
                    <a:lnTo>
                      <a:pt x="140" y="355"/>
                    </a:lnTo>
                    <a:lnTo>
                      <a:pt x="140" y="363"/>
                    </a:lnTo>
                    <a:lnTo>
                      <a:pt x="102" y="363"/>
                    </a:lnTo>
                    <a:lnTo>
                      <a:pt x="0" y="396"/>
                    </a:lnTo>
                    <a:lnTo>
                      <a:pt x="0" y="387"/>
                    </a:lnTo>
                    <a:lnTo>
                      <a:pt x="30" y="387"/>
                    </a:lnTo>
                    <a:lnTo>
                      <a:pt x="30" y="38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51" name="Freeform 218">
                <a:extLst>
                  <a:ext uri="{FF2B5EF4-FFF2-40B4-BE49-F238E27FC236}">
                    <a16:creationId xmlns:a16="http://schemas.microsoft.com/office/drawing/2014/main" id="{DAC41A20-BEEF-EE63-58D9-A3820C471102}"/>
                  </a:ext>
                </a:extLst>
              </p:cNvPr>
              <p:cNvSpPr/>
              <p:nvPr/>
            </p:nvSpPr>
            <p:spPr bwMode="auto">
              <a:xfrm>
                <a:off x="5468" y="1602"/>
                <a:ext cx="148" cy="291"/>
              </a:xfrm>
              <a:custGeom>
                <a:avLst/>
                <a:gdLst>
                  <a:gd name="T0" fmla="*/ 102 w 148"/>
                  <a:gd name="T1" fmla="*/ 222 h 291"/>
                  <a:gd name="T2" fmla="*/ 85 w 148"/>
                  <a:gd name="T3" fmla="*/ 189 h 291"/>
                  <a:gd name="T4" fmla="*/ 55 w 148"/>
                  <a:gd name="T5" fmla="*/ 171 h 291"/>
                  <a:gd name="T6" fmla="*/ 46 w 148"/>
                  <a:gd name="T7" fmla="*/ 111 h 291"/>
                  <a:gd name="T8" fmla="*/ 30 w 148"/>
                  <a:gd name="T9" fmla="*/ 121 h 291"/>
                  <a:gd name="T10" fmla="*/ 21 w 148"/>
                  <a:gd name="T11" fmla="*/ 121 h 291"/>
                  <a:gd name="T12" fmla="*/ 0 w 148"/>
                  <a:gd name="T13" fmla="*/ 0 h 291"/>
                  <a:gd name="T14" fmla="*/ 148 w 148"/>
                  <a:gd name="T15" fmla="*/ 291 h 291"/>
                  <a:gd name="T16" fmla="*/ 110 w 148"/>
                  <a:gd name="T17" fmla="*/ 249 h 291"/>
                  <a:gd name="T18" fmla="*/ 102 w 148"/>
                  <a:gd name="T19" fmla="*/ 222 h 291"/>
                  <a:gd name="T20" fmla="*/ 102 w 148"/>
                  <a:gd name="T21" fmla="*/ 222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8" h="291">
                    <a:moveTo>
                      <a:pt x="102" y="222"/>
                    </a:moveTo>
                    <a:lnTo>
                      <a:pt x="85" y="189"/>
                    </a:lnTo>
                    <a:lnTo>
                      <a:pt x="55" y="171"/>
                    </a:lnTo>
                    <a:lnTo>
                      <a:pt x="46" y="111"/>
                    </a:lnTo>
                    <a:lnTo>
                      <a:pt x="30" y="121"/>
                    </a:lnTo>
                    <a:lnTo>
                      <a:pt x="21" y="121"/>
                    </a:lnTo>
                    <a:lnTo>
                      <a:pt x="0" y="0"/>
                    </a:lnTo>
                    <a:lnTo>
                      <a:pt x="148" y="291"/>
                    </a:lnTo>
                    <a:lnTo>
                      <a:pt x="110" y="249"/>
                    </a:lnTo>
                    <a:lnTo>
                      <a:pt x="102" y="222"/>
                    </a:lnTo>
                    <a:lnTo>
                      <a:pt x="102" y="222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52" name="Freeform 219">
                <a:extLst>
                  <a:ext uri="{FF2B5EF4-FFF2-40B4-BE49-F238E27FC236}">
                    <a16:creationId xmlns:a16="http://schemas.microsoft.com/office/drawing/2014/main" id="{BDE0AEB8-F559-D41C-E802-E0472BA8DD11}"/>
                  </a:ext>
                </a:extLst>
              </p:cNvPr>
              <p:cNvSpPr/>
              <p:nvPr/>
            </p:nvSpPr>
            <p:spPr bwMode="auto">
              <a:xfrm>
                <a:off x="5500" y="1794"/>
                <a:ext cx="64" cy="82"/>
              </a:xfrm>
              <a:custGeom>
                <a:avLst/>
                <a:gdLst>
                  <a:gd name="T0" fmla="*/ 0 w 64"/>
                  <a:gd name="T1" fmla="*/ 0 h 82"/>
                  <a:gd name="T2" fmla="*/ 35 w 64"/>
                  <a:gd name="T3" fmla="*/ 9 h 82"/>
                  <a:gd name="T4" fmla="*/ 35 w 64"/>
                  <a:gd name="T5" fmla="*/ 32 h 82"/>
                  <a:gd name="T6" fmla="*/ 47 w 64"/>
                  <a:gd name="T7" fmla="*/ 22 h 82"/>
                  <a:gd name="T8" fmla="*/ 47 w 64"/>
                  <a:gd name="T9" fmla="*/ 32 h 82"/>
                  <a:gd name="T10" fmla="*/ 64 w 64"/>
                  <a:gd name="T11" fmla="*/ 60 h 82"/>
                  <a:gd name="T12" fmla="*/ 47 w 64"/>
                  <a:gd name="T13" fmla="*/ 51 h 82"/>
                  <a:gd name="T14" fmla="*/ 64 w 64"/>
                  <a:gd name="T15" fmla="*/ 74 h 82"/>
                  <a:gd name="T16" fmla="*/ 64 w 64"/>
                  <a:gd name="T17" fmla="*/ 82 h 82"/>
                  <a:gd name="T18" fmla="*/ 47 w 64"/>
                  <a:gd name="T19" fmla="*/ 74 h 82"/>
                  <a:gd name="T20" fmla="*/ 0 w 64"/>
                  <a:gd name="T2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" h="82">
                    <a:moveTo>
                      <a:pt x="0" y="0"/>
                    </a:moveTo>
                    <a:lnTo>
                      <a:pt x="35" y="9"/>
                    </a:lnTo>
                    <a:lnTo>
                      <a:pt x="35" y="32"/>
                    </a:lnTo>
                    <a:lnTo>
                      <a:pt x="47" y="22"/>
                    </a:lnTo>
                    <a:lnTo>
                      <a:pt x="47" y="32"/>
                    </a:lnTo>
                    <a:lnTo>
                      <a:pt x="64" y="60"/>
                    </a:lnTo>
                    <a:lnTo>
                      <a:pt x="47" y="51"/>
                    </a:lnTo>
                    <a:lnTo>
                      <a:pt x="64" y="74"/>
                    </a:lnTo>
                    <a:lnTo>
                      <a:pt x="64" y="82"/>
                    </a:lnTo>
                    <a:lnTo>
                      <a:pt x="47" y="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53" name="Freeform 220">
                <a:extLst>
                  <a:ext uri="{FF2B5EF4-FFF2-40B4-BE49-F238E27FC236}">
                    <a16:creationId xmlns:a16="http://schemas.microsoft.com/office/drawing/2014/main" id="{E8516B2C-0EB5-F299-801E-A559AD4C6E37}"/>
                  </a:ext>
                </a:extLst>
              </p:cNvPr>
              <p:cNvSpPr/>
              <p:nvPr/>
            </p:nvSpPr>
            <p:spPr bwMode="auto">
              <a:xfrm>
                <a:off x="5314" y="2291"/>
                <a:ext cx="156" cy="88"/>
              </a:xfrm>
              <a:custGeom>
                <a:avLst/>
                <a:gdLst>
                  <a:gd name="T0" fmla="*/ 46 w 156"/>
                  <a:gd name="T1" fmla="*/ 60 h 88"/>
                  <a:gd name="T2" fmla="*/ 156 w 156"/>
                  <a:gd name="T3" fmla="*/ 0 h 88"/>
                  <a:gd name="T4" fmla="*/ 0 w 156"/>
                  <a:gd name="T5" fmla="*/ 88 h 88"/>
                  <a:gd name="T6" fmla="*/ 17 w 156"/>
                  <a:gd name="T7" fmla="*/ 60 h 88"/>
                  <a:gd name="T8" fmla="*/ 46 w 156"/>
                  <a:gd name="T9" fmla="*/ 6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6" h="88">
                    <a:moveTo>
                      <a:pt x="46" y="60"/>
                    </a:moveTo>
                    <a:lnTo>
                      <a:pt x="156" y="0"/>
                    </a:lnTo>
                    <a:lnTo>
                      <a:pt x="0" y="88"/>
                    </a:lnTo>
                    <a:lnTo>
                      <a:pt x="17" y="60"/>
                    </a:lnTo>
                    <a:lnTo>
                      <a:pt x="46" y="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54" name="Freeform 221">
                <a:extLst>
                  <a:ext uri="{FF2B5EF4-FFF2-40B4-BE49-F238E27FC236}">
                    <a16:creationId xmlns:a16="http://schemas.microsoft.com/office/drawing/2014/main" id="{B005A3E3-2B31-99FA-2B8D-7D56A8634392}"/>
                  </a:ext>
                </a:extLst>
              </p:cNvPr>
              <p:cNvSpPr/>
              <p:nvPr/>
            </p:nvSpPr>
            <p:spPr bwMode="auto">
              <a:xfrm>
                <a:off x="5498" y="1791"/>
                <a:ext cx="63" cy="83"/>
              </a:xfrm>
              <a:custGeom>
                <a:avLst/>
                <a:gdLst>
                  <a:gd name="T0" fmla="*/ 0 w 63"/>
                  <a:gd name="T1" fmla="*/ 0 h 83"/>
                  <a:gd name="T2" fmla="*/ 34 w 63"/>
                  <a:gd name="T3" fmla="*/ 10 h 83"/>
                  <a:gd name="T4" fmla="*/ 34 w 63"/>
                  <a:gd name="T5" fmla="*/ 33 h 83"/>
                  <a:gd name="T6" fmla="*/ 46 w 63"/>
                  <a:gd name="T7" fmla="*/ 23 h 83"/>
                  <a:gd name="T8" fmla="*/ 46 w 63"/>
                  <a:gd name="T9" fmla="*/ 33 h 83"/>
                  <a:gd name="T10" fmla="*/ 63 w 63"/>
                  <a:gd name="T11" fmla="*/ 60 h 83"/>
                  <a:gd name="T12" fmla="*/ 46 w 63"/>
                  <a:gd name="T13" fmla="*/ 52 h 83"/>
                  <a:gd name="T14" fmla="*/ 63 w 63"/>
                  <a:gd name="T15" fmla="*/ 75 h 83"/>
                  <a:gd name="T16" fmla="*/ 63 w 63"/>
                  <a:gd name="T17" fmla="*/ 83 h 83"/>
                  <a:gd name="T18" fmla="*/ 46 w 63"/>
                  <a:gd name="T19" fmla="*/ 75 h 83"/>
                  <a:gd name="T20" fmla="*/ 0 w 63"/>
                  <a:gd name="T21" fmla="*/ 0 h 83"/>
                  <a:gd name="T22" fmla="*/ 0 w 63"/>
                  <a:gd name="T23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2" h="83">
                    <a:moveTo>
                      <a:pt x="0" y="0"/>
                    </a:moveTo>
                    <a:lnTo>
                      <a:pt x="34" y="10"/>
                    </a:lnTo>
                    <a:lnTo>
                      <a:pt x="34" y="33"/>
                    </a:lnTo>
                    <a:lnTo>
                      <a:pt x="46" y="23"/>
                    </a:lnTo>
                    <a:lnTo>
                      <a:pt x="46" y="33"/>
                    </a:lnTo>
                    <a:lnTo>
                      <a:pt x="63" y="60"/>
                    </a:lnTo>
                    <a:lnTo>
                      <a:pt x="46" y="52"/>
                    </a:lnTo>
                    <a:lnTo>
                      <a:pt x="63" y="75"/>
                    </a:lnTo>
                    <a:lnTo>
                      <a:pt x="63" y="83"/>
                    </a:lnTo>
                    <a:lnTo>
                      <a:pt x="46" y="7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55" name="Freeform 222">
                <a:extLst>
                  <a:ext uri="{FF2B5EF4-FFF2-40B4-BE49-F238E27FC236}">
                    <a16:creationId xmlns:a16="http://schemas.microsoft.com/office/drawing/2014/main" id="{38337450-0CFA-8210-5E04-C11FBF046605}"/>
                  </a:ext>
                </a:extLst>
              </p:cNvPr>
              <p:cNvSpPr/>
              <p:nvPr/>
            </p:nvSpPr>
            <p:spPr bwMode="auto">
              <a:xfrm>
                <a:off x="5312" y="2289"/>
                <a:ext cx="156" cy="88"/>
              </a:xfrm>
              <a:custGeom>
                <a:avLst/>
                <a:gdLst>
                  <a:gd name="T0" fmla="*/ 45 w 156"/>
                  <a:gd name="T1" fmla="*/ 60 h 88"/>
                  <a:gd name="T2" fmla="*/ 156 w 156"/>
                  <a:gd name="T3" fmla="*/ 0 h 88"/>
                  <a:gd name="T4" fmla="*/ 0 w 156"/>
                  <a:gd name="T5" fmla="*/ 88 h 88"/>
                  <a:gd name="T6" fmla="*/ 16 w 156"/>
                  <a:gd name="T7" fmla="*/ 60 h 88"/>
                  <a:gd name="T8" fmla="*/ 45 w 156"/>
                  <a:gd name="T9" fmla="*/ 60 h 88"/>
                  <a:gd name="T10" fmla="*/ 45 w 156"/>
                  <a:gd name="T11" fmla="*/ 6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6" h="88">
                    <a:moveTo>
                      <a:pt x="45" y="60"/>
                    </a:moveTo>
                    <a:lnTo>
                      <a:pt x="156" y="0"/>
                    </a:lnTo>
                    <a:lnTo>
                      <a:pt x="0" y="88"/>
                    </a:lnTo>
                    <a:lnTo>
                      <a:pt x="16" y="60"/>
                    </a:lnTo>
                    <a:lnTo>
                      <a:pt x="45" y="60"/>
                    </a:lnTo>
                    <a:lnTo>
                      <a:pt x="45" y="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56" name="Freeform 223">
                <a:extLst>
                  <a:ext uri="{FF2B5EF4-FFF2-40B4-BE49-F238E27FC236}">
                    <a16:creationId xmlns:a16="http://schemas.microsoft.com/office/drawing/2014/main" id="{A9E51C98-A568-141F-7CC1-E85AB3AA7B52}"/>
                  </a:ext>
                </a:extLst>
              </p:cNvPr>
              <p:cNvSpPr/>
              <p:nvPr/>
            </p:nvSpPr>
            <p:spPr bwMode="auto">
              <a:xfrm>
                <a:off x="4050" y="2396"/>
                <a:ext cx="25" cy="31"/>
              </a:xfrm>
              <a:custGeom>
                <a:avLst/>
                <a:gdLst>
                  <a:gd name="T0" fmla="*/ 6 w 25"/>
                  <a:gd name="T1" fmla="*/ 6 h 31"/>
                  <a:gd name="T2" fmla="*/ 12 w 25"/>
                  <a:gd name="T3" fmla="*/ 6 h 31"/>
                  <a:gd name="T4" fmla="*/ 14 w 25"/>
                  <a:gd name="T5" fmla="*/ 6 h 31"/>
                  <a:gd name="T6" fmla="*/ 17 w 25"/>
                  <a:gd name="T7" fmla="*/ 8 h 31"/>
                  <a:gd name="T8" fmla="*/ 18 w 25"/>
                  <a:gd name="T9" fmla="*/ 11 h 31"/>
                  <a:gd name="T10" fmla="*/ 19 w 25"/>
                  <a:gd name="T11" fmla="*/ 15 h 31"/>
                  <a:gd name="T12" fmla="*/ 18 w 25"/>
                  <a:gd name="T13" fmla="*/ 20 h 31"/>
                  <a:gd name="T14" fmla="*/ 17 w 25"/>
                  <a:gd name="T15" fmla="*/ 24 h 31"/>
                  <a:gd name="T16" fmla="*/ 14 w 25"/>
                  <a:gd name="T17" fmla="*/ 25 h 31"/>
                  <a:gd name="T18" fmla="*/ 11 w 25"/>
                  <a:gd name="T19" fmla="*/ 25 h 31"/>
                  <a:gd name="T20" fmla="*/ 6 w 25"/>
                  <a:gd name="T21" fmla="*/ 25 h 31"/>
                  <a:gd name="T22" fmla="*/ 6 w 25"/>
                  <a:gd name="T23" fmla="*/ 6 h 31"/>
                  <a:gd name="T24" fmla="*/ 9 w 25"/>
                  <a:gd name="T25" fmla="*/ 31 h 31"/>
                  <a:gd name="T26" fmla="*/ 17 w 25"/>
                  <a:gd name="T27" fmla="*/ 31 h 31"/>
                  <a:gd name="T28" fmla="*/ 20 w 25"/>
                  <a:gd name="T29" fmla="*/ 29 h 31"/>
                  <a:gd name="T30" fmla="*/ 21 w 25"/>
                  <a:gd name="T31" fmla="*/ 26 h 31"/>
                  <a:gd name="T32" fmla="*/ 24 w 25"/>
                  <a:gd name="T33" fmla="*/ 23 h 31"/>
                  <a:gd name="T34" fmla="*/ 25 w 25"/>
                  <a:gd name="T35" fmla="*/ 15 h 31"/>
                  <a:gd name="T36" fmla="*/ 24 w 25"/>
                  <a:gd name="T37" fmla="*/ 9 h 31"/>
                  <a:gd name="T38" fmla="*/ 21 w 25"/>
                  <a:gd name="T39" fmla="*/ 3 h 31"/>
                  <a:gd name="T40" fmla="*/ 18 w 25"/>
                  <a:gd name="T41" fmla="*/ 1 h 31"/>
                  <a:gd name="T42" fmla="*/ 12 w 25"/>
                  <a:gd name="T43" fmla="*/ 0 h 31"/>
                  <a:gd name="T44" fmla="*/ 0 w 25"/>
                  <a:gd name="T45" fmla="*/ 0 h 31"/>
                  <a:gd name="T46" fmla="*/ 0 w 25"/>
                  <a:gd name="T47" fmla="*/ 31 h 31"/>
                  <a:gd name="T48" fmla="*/ 9 w 25"/>
                  <a:gd name="T49" fmla="*/ 31 h 31"/>
                  <a:gd name="T50" fmla="*/ 6 w 25"/>
                  <a:gd name="T51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5" h="31">
                    <a:moveTo>
                      <a:pt x="6" y="6"/>
                    </a:moveTo>
                    <a:lnTo>
                      <a:pt x="12" y="6"/>
                    </a:lnTo>
                    <a:lnTo>
                      <a:pt x="14" y="6"/>
                    </a:lnTo>
                    <a:lnTo>
                      <a:pt x="17" y="8"/>
                    </a:lnTo>
                    <a:lnTo>
                      <a:pt x="18" y="11"/>
                    </a:lnTo>
                    <a:lnTo>
                      <a:pt x="19" y="15"/>
                    </a:lnTo>
                    <a:lnTo>
                      <a:pt x="18" y="20"/>
                    </a:lnTo>
                    <a:lnTo>
                      <a:pt x="17" y="24"/>
                    </a:lnTo>
                    <a:lnTo>
                      <a:pt x="14" y="25"/>
                    </a:lnTo>
                    <a:lnTo>
                      <a:pt x="11" y="25"/>
                    </a:lnTo>
                    <a:lnTo>
                      <a:pt x="6" y="25"/>
                    </a:lnTo>
                    <a:lnTo>
                      <a:pt x="6" y="6"/>
                    </a:lnTo>
                    <a:lnTo>
                      <a:pt x="9" y="31"/>
                    </a:lnTo>
                    <a:lnTo>
                      <a:pt x="17" y="31"/>
                    </a:lnTo>
                    <a:lnTo>
                      <a:pt x="20" y="29"/>
                    </a:lnTo>
                    <a:lnTo>
                      <a:pt x="21" y="26"/>
                    </a:lnTo>
                    <a:lnTo>
                      <a:pt x="24" y="23"/>
                    </a:lnTo>
                    <a:lnTo>
                      <a:pt x="25" y="15"/>
                    </a:lnTo>
                    <a:lnTo>
                      <a:pt x="24" y="9"/>
                    </a:lnTo>
                    <a:lnTo>
                      <a:pt x="21" y="3"/>
                    </a:lnTo>
                    <a:lnTo>
                      <a:pt x="18" y="1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9" y="31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57" name="Freeform 224">
                <a:extLst>
                  <a:ext uri="{FF2B5EF4-FFF2-40B4-BE49-F238E27FC236}">
                    <a16:creationId xmlns:a16="http://schemas.microsoft.com/office/drawing/2014/main" id="{73240CD2-B74D-B0B3-A7B2-9A9119BF9C71}"/>
                  </a:ext>
                </a:extLst>
              </p:cNvPr>
              <p:cNvSpPr/>
              <p:nvPr/>
            </p:nvSpPr>
            <p:spPr bwMode="auto">
              <a:xfrm>
                <a:off x="4079" y="2396"/>
                <a:ext cx="22" cy="32"/>
              </a:xfrm>
              <a:custGeom>
                <a:avLst/>
                <a:gdLst>
                  <a:gd name="T0" fmla="*/ 0 w 22"/>
                  <a:gd name="T1" fmla="*/ 20 h 32"/>
                  <a:gd name="T2" fmla="*/ 1 w 22"/>
                  <a:gd name="T3" fmla="*/ 25 h 32"/>
                  <a:gd name="T4" fmla="*/ 3 w 22"/>
                  <a:gd name="T5" fmla="*/ 29 h 32"/>
                  <a:gd name="T6" fmla="*/ 7 w 22"/>
                  <a:gd name="T7" fmla="*/ 31 h 32"/>
                  <a:gd name="T8" fmla="*/ 12 w 22"/>
                  <a:gd name="T9" fmla="*/ 32 h 32"/>
                  <a:gd name="T10" fmla="*/ 16 w 22"/>
                  <a:gd name="T11" fmla="*/ 31 h 32"/>
                  <a:gd name="T12" fmla="*/ 20 w 22"/>
                  <a:gd name="T13" fmla="*/ 29 h 32"/>
                  <a:gd name="T14" fmla="*/ 22 w 22"/>
                  <a:gd name="T15" fmla="*/ 25 h 32"/>
                  <a:gd name="T16" fmla="*/ 22 w 22"/>
                  <a:gd name="T17" fmla="*/ 20 h 32"/>
                  <a:gd name="T18" fmla="*/ 22 w 22"/>
                  <a:gd name="T19" fmla="*/ 0 h 32"/>
                  <a:gd name="T20" fmla="*/ 18 w 22"/>
                  <a:gd name="T21" fmla="*/ 0 h 32"/>
                  <a:gd name="T22" fmla="*/ 18 w 22"/>
                  <a:gd name="T23" fmla="*/ 19 h 32"/>
                  <a:gd name="T24" fmla="*/ 16 w 22"/>
                  <a:gd name="T25" fmla="*/ 23 h 32"/>
                  <a:gd name="T26" fmla="*/ 15 w 22"/>
                  <a:gd name="T27" fmla="*/ 25 h 32"/>
                  <a:gd name="T28" fmla="*/ 14 w 22"/>
                  <a:gd name="T29" fmla="*/ 26 h 32"/>
                  <a:gd name="T30" fmla="*/ 12 w 22"/>
                  <a:gd name="T31" fmla="*/ 26 h 32"/>
                  <a:gd name="T32" fmla="*/ 9 w 22"/>
                  <a:gd name="T33" fmla="*/ 26 h 32"/>
                  <a:gd name="T34" fmla="*/ 7 w 22"/>
                  <a:gd name="T35" fmla="*/ 25 h 32"/>
                  <a:gd name="T36" fmla="*/ 7 w 22"/>
                  <a:gd name="T37" fmla="*/ 23 h 32"/>
                  <a:gd name="T38" fmla="*/ 6 w 22"/>
                  <a:gd name="T39" fmla="*/ 19 h 32"/>
                  <a:gd name="T40" fmla="*/ 6 w 22"/>
                  <a:gd name="T41" fmla="*/ 0 h 32"/>
                  <a:gd name="T42" fmla="*/ 0 w 22"/>
                  <a:gd name="T43" fmla="*/ 0 h 32"/>
                  <a:gd name="T44" fmla="*/ 0 w 22"/>
                  <a:gd name="T45" fmla="*/ 2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2" h="32">
                    <a:moveTo>
                      <a:pt x="0" y="20"/>
                    </a:moveTo>
                    <a:lnTo>
                      <a:pt x="1" y="25"/>
                    </a:lnTo>
                    <a:lnTo>
                      <a:pt x="3" y="29"/>
                    </a:lnTo>
                    <a:lnTo>
                      <a:pt x="7" y="31"/>
                    </a:lnTo>
                    <a:lnTo>
                      <a:pt x="12" y="32"/>
                    </a:lnTo>
                    <a:lnTo>
                      <a:pt x="16" y="31"/>
                    </a:lnTo>
                    <a:lnTo>
                      <a:pt x="20" y="29"/>
                    </a:lnTo>
                    <a:lnTo>
                      <a:pt x="22" y="25"/>
                    </a:lnTo>
                    <a:lnTo>
                      <a:pt x="22" y="20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9"/>
                    </a:lnTo>
                    <a:lnTo>
                      <a:pt x="16" y="23"/>
                    </a:lnTo>
                    <a:lnTo>
                      <a:pt x="15" y="25"/>
                    </a:lnTo>
                    <a:lnTo>
                      <a:pt x="14" y="26"/>
                    </a:lnTo>
                    <a:lnTo>
                      <a:pt x="12" y="26"/>
                    </a:lnTo>
                    <a:lnTo>
                      <a:pt x="9" y="26"/>
                    </a:lnTo>
                    <a:lnTo>
                      <a:pt x="7" y="25"/>
                    </a:lnTo>
                    <a:lnTo>
                      <a:pt x="7" y="23"/>
                    </a:lnTo>
                    <a:lnTo>
                      <a:pt x="6" y="1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58" name="Freeform 225">
                <a:extLst>
                  <a:ext uri="{FF2B5EF4-FFF2-40B4-BE49-F238E27FC236}">
                    <a16:creationId xmlns:a16="http://schemas.microsoft.com/office/drawing/2014/main" id="{2B727B83-B951-FC02-7213-5ABCB5F8F053}"/>
                  </a:ext>
                </a:extLst>
              </p:cNvPr>
              <p:cNvSpPr/>
              <p:nvPr/>
            </p:nvSpPr>
            <p:spPr bwMode="auto">
              <a:xfrm>
                <a:off x="4107" y="2396"/>
                <a:ext cx="22" cy="31"/>
              </a:xfrm>
              <a:custGeom>
                <a:avLst/>
                <a:gdLst>
                  <a:gd name="T0" fmla="*/ 6 w 22"/>
                  <a:gd name="T1" fmla="*/ 6 h 31"/>
                  <a:gd name="T2" fmla="*/ 12 w 22"/>
                  <a:gd name="T3" fmla="*/ 6 h 31"/>
                  <a:gd name="T4" fmla="*/ 16 w 22"/>
                  <a:gd name="T5" fmla="*/ 7 h 31"/>
                  <a:gd name="T6" fmla="*/ 17 w 22"/>
                  <a:gd name="T7" fmla="*/ 9 h 31"/>
                  <a:gd name="T8" fmla="*/ 16 w 22"/>
                  <a:gd name="T9" fmla="*/ 13 h 31"/>
                  <a:gd name="T10" fmla="*/ 12 w 22"/>
                  <a:gd name="T11" fmla="*/ 14 h 31"/>
                  <a:gd name="T12" fmla="*/ 6 w 22"/>
                  <a:gd name="T13" fmla="*/ 14 h 31"/>
                  <a:gd name="T14" fmla="*/ 6 w 22"/>
                  <a:gd name="T15" fmla="*/ 6 h 31"/>
                  <a:gd name="T16" fmla="*/ 13 w 22"/>
                  <a:gd name="T17" fmla="*/ 20 h 31"/>
                  <a:gd name="T18" fmla="*/ 17 w 22"/>
                  <a:gd name="T19" fmla="*/ 19 h 31"/>
                  <a:gd name="T20" fmla="*/ 21 w 22"/>
                  <a:gd name="T21" fmla="*/ 18 h 31"/>
                  <a:gd name="T22" fmla="*/ 22 w 22"/>
                  <a:gd name="T23" fmla="*/ 14 h 31"/>
                  <a:gd name="T24" fmla="*/ 22 w 22"/>
                  <a:gd name="T25" fmla="*/ 11 h 31"/>
                  <a:gd name="T26" fmla="*/ 22 w 22"/>
                  <a:gd name="T27" fmla="*/ 6 h 31"/>
                  <a:gd name="T28" fmla="*/ 21 w 22"/>
                  <a:gd name="T29" fmla="*/ 2 h 31"/>
                  <a:gd name="T30" fmla="*/ 17 w 22"/>
                  <a:gd name="T31" fmla="*/ 1 h 31"/>
                  <a:gd name="T32" fmla="*/ 13 w 22"/>
                  <a:gd name="T33" fmla="*/ 0 h 31"/>
                  <a:gd name="T34" fmla="*/ 0 w 22"/>
                  <a:gd name="T35" fmla="*/ 0 h 31"/>
                  <a:gd name="T36" fmla="*/ 0 w 22"/>
                  <a:gd name="T37" fmla="*/ 31 h 31"/>
                  <a:gd name="T38" fmla="*/ 6 w 22"/>
                  <a:gd name="T39" fmla="*/ 31 h 31"/>
                  <a:gd name="T40" fmla="*/ 6 w 22"/>
                  <a:gd name="T41" fmla="*/ 20 h 31"/>
                  <a:gd name="T42" fmla="*/ 13 w 22"/>
                  <a:gd name="T43" fmla="*/ 20 h 31"/>
                  <a:gd name="T44" fmla="*/ 6 w 22"/>
                  <a:gd name="T45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2" h="31">
                    <a:moveTo>
                      <a:pt x="6" y="6"/>
                    </a:moveTo>
                    <a:lnTo>
                      <a:pt x="12" y="6"/>
                    </a:lnTo>
                    <a:lnTo>
                      <a:pt x="16" y="7"/>
                    </a:lnTo>
                    <a:lnTo>
                      <a:pt x="17" y="9"/>
                    </a:lnTo>
                    <a:lnTo>
                      <a:pt x="16" y="13"/>
                    </a:lnTo>
                    <a:lnTo>
                      <a:pt x="12" y="14"/>
                    </a:lnTo>
                    <a:lnTo>
                      <a:pt x="6" y="14"/>
                    </a:lnTo>
                    <a:lnTo>
                      <a:pt x="6" y="6"/>
                    </a:lnTo>
                    <a:lnTo>
                      <a:pt x="13" y="20"/>
                    </a:lnTo>
                    <a:lnTo>
                      <a:pt x="17" y="19"/>
                    </a:lnTo>
                    <a:lnTo>
                      <a:pt x="21" y="18"/>
                    </a:lnTo>
                    <a:lnTo>
                      <a:pt x="22" y="14"/>
                    </a:lnTo>
                    <a:lnTo>
                      <a:pt x="22" y="11"/>
                    </a:lnTo>
                    <a:lnTo>
                      <a:pt x="22" y="6"/>
                    </a:lnTo>
                    <a:lnTo>
                      <a:pt x="21" y="2"/>
                    </a:lnTo>
                    <a:lnTo>
                      <a:pt x="17" y="1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6" y="20"/>
                    </a:lnTo>
                    <a:lnTo>
                      <a:pt x="13" y="2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59" name="Freeform 226">
                <a:extLst>
                  <a:ext uri="{FF2B5EF4-FFF2-40B4-BE49-F238E27FC236}">
                    <a16:creationId xmlns:a16="http://schemas.microsoft.com/office/drawing/2014/main" id="{9C48CEFE-405B-0AAB-F7D1-7C403B94267C}"/>
                  </a:ext>
                </a:extLst>
              </p:cNvPr>
              <p:cNvSpPr/>
              <p:nvPr/>
            </p:nvSpPr>
            <p:spPr bwMode="auto">
              <a:xfrm>
                <a:off x="4134" y="2396"/>
                <a:ext cx="20" cy="31"/>
              </a:xfrm>
              <a:custGeom>
                <a:avLst/>
                <a:gdLst>
                  <a:gd name="T0" fmla="*/ 20 w 20"/>
                  <a:gd name="T1" fmla="*/ 31 h 31"/>
                  <a:gd name="T2" fmla="*/ 20 w 20"/>
                  <a:gd name="T3" fmla="*/ 25 h 31"/>
                  <a:gd name="T4" fmla="*/ 6 w 20"/>
                  <a:gd name="T5" fmla="*/ 25 h 31"/>
                  <a:gd name="T6" fmla="*/ 6 w 20"/>
                  <a:gd name="T7" fmla="*/ 0 h 31"/>
                  <a:gd name="T8" fmla="*/ 0 w 20"/>
                  <a:gd name="T9" fmla="*/ 0 h 31"/>
                  <a:gd name="T10" fmla="*/ 0 w 20"/>
                  <a:gd name="T11" fmla="*/ 31 h 31"/>
                  <a:gd name="T12" fmla="*/ 20 w 20"/>
                  <a:gd name="T1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31">
                    <a:moveTo>
                      <a:pt x="20" y="31"/>
                    </a:moveTo>
                    <a:lnTo>
                      <a:pt x="20" y="25"/>
                    </a:lnTo>
                    <a:lnTo>
                      <a:pt x="6" y="25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60" name="Rectangle 227">
                <a:extLst>
                  <a:ext uri="{FF2B5EF4-FFF2-40B4-BE49-F238E27FC236}">
                    <a16:creationId xmlns:a16="http://schemas.microsoft.com/office/drawing/2014/main" id="{95DC2332-AFF9-E9C4-C836-08009C814E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8" y="2396"/>
                <a:ext cx="6" cy="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61" name="Freeform 228">
                <a:extLst>
                  <a:ext uri="{FF2B5EF4-FFF2-40B4-BE49-F238E27FC236}">
                    <a16:creationId xmlns:a16="http://schemas.microsoft.com/office/drawing/2014/main" id="{F52CDCA5-41AB-FE1D-B0D2-279CB6B63E54}"/>
                  </a:ext>
                </a:extLst>
              </p:cNvPr>
              <p:cNvSpPr/>
              <p:nvPr/>
            </p:nvSpPr>
            <p:spPr bwMode="auto">
              <a:xfrm>
                <a:off x="4170" y="2396"/>
                <a:ext cx="22" cy="31"/>
              </a:xfrm>
              <a:custGeom>
                <a:avLst/>
                <a:gdLst>
                  <a:gd name="T0" fmla="*/ 6 w 22"/>
                  <a:gd name="T1" fmla="*/ 31 h 31"/>
                  <a:gd name="T2" fmla="*/ 6 w 22"/>
                  <a:gd name="T3" fmla="*/ 9 h 31"/>
                  <a:gd name="T4" fmla="*/ 16 w 22"/>
                  <a:gd name="T5" fmla="*/ 31 h 31"/>
                  <a:gd name="T6" fmla="*/ 22 w 22"/>
                  <a:gd name="T7" fmla="*/ 31 h 31"/>
                  <a:gd name="T8" fmla="*/ 22 w 22"/>
                  <a:gd name="T9" fmla="*/ 0 h 31"/>
                  <a:gd name="T10" fmla="*/ 18 w 22"/>
                  <a:gd name="T11" fmla="*/ 0 h 31"/>
                  <a:gd name="T12" fmla="*/ 18 w 22"/>
                  <a:gd name="T13" fmla="*/ 21 h 31"/>
                  <a:gd name="T14" fmla="*/ 6 w 22"/>
                  <a:gd name="T15" fmla="*/ 0 h 31"/>
                  <a:gd name="T16" fmla="*/ 0 w 22"/>
                  <a:gd name="T17" fmla="*/ 0 h 31"/>
                  <a:gd name="T18" fmla="*/ 0 w 22"/>
                  <a:gd name="T19" fmla="*/ 31 h 31"/>
                  <a:gd name="T20" fmla="*/ 6 w 22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31">
                    <a:moveTo>
                      <a:pt x="6" y="31"/>
                    </a:moveTo>
                    <a:lnTo>
                      <a:pt x="6" y="9"/>
                    </a:lnTo>
                    <a:lnTo>
                      <a:pt x="16" y="31"/>
                    </a:lnTo>
                    <a:lnTo>
                      <a:pt x="22" y="31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21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62" name="Freeform 229">
                <a:extLst>
                  <a:ext uri="{FF2B5EF4-FFF2-40B4-BE49-F238E27FC236}">
                    <a16:creationId xmlns:a16="http://schemas.microsoft.com/office/drawing/2014/main" id="{C9AAEFDE-B995-8E99-DF9A-8697802F64AD}"/>
                  </a:ext>
                </a:extLst>
              </p:cNvPr>
              <p:cNvSpPr/>
              <p:nvPr/>
            </p:nvSpPr>
            <p:spPr bwMode="auto">
              <a:xfrm>
                <a:off x="643" y="2311"/>
                <a:ext cx="29" cy="31"/>
              </a:xfrm>
              <a:custGeom>
                <a:avLst/>
                <a:gdLst>
                  <a:gd name="T0" fmla="*/ 5 w 29"/>
                  <a:gd name="T1" fmla="*/ 31 h 31"/>
                  <a:gd name="T2" fmla="*/ 5 w 29"/>
                  <a:gd name="T3" fmla="*/ 6 h 31"/>
                  <a:gd name="T4" fmla="*/ 11 w 29"/>
                  <a:gd name="T5" fmla="*/ 31 h 31"/>
                  <a:gd name="T6" fmla="*/ 17 w 29"/>
                  <a:gd name="T7" fmla="*/ 31 h 31"/>
                  <a:gd name="T8" fmla="*/ 23 w 29"/>
                  <a:gd name="T9" fmla="*/ 6 h 31"/>
                  <a:gd name="T10" fmla="*/ 23 w 29"/>
                  <a:gd name="T11" fmla="*/ 31 h 31"/>
                  <a:gd name="T12" fmla="*/ 29 w 29"/>
                  <a:gd name="T13" fmla="*/ 31 h 31"/>
                  <a:gd name="T14" fmla="*/ 29 w 29"/>
                  <a:gd name="T15" fmla="*/ 0 h 31"/>
                  <a:gd name="T16" fmla="*/ 20 w 29"/>
                  <a:gd name="T17" fmla="*/ 0 h 31"/>
                  <a:gd name="T18" fmla="*/ 14 w 29"/>
                  <a:gd name="T19" fmla="*/ 24 h 31"/>
                  <a:gd name="T20" fmla="*/ 8 w 29"/>
                  <a:gd name="T21" fmla="*/ 0 h 31"/>
                  <a:gd name="T22" fmla="*/ 0 w 29"/>
                  <a:gd name="T23" fmla="*/ 0 h 31"/>
                  <a:gd name="T24" fmla="*/ 0 w 29"/>
                  <a:gd name="T25" fmla="*/ 31 h 31"/>
                  <a:gd name="T26" fmla="*/ 5 w 29"/>
                  <a:gd name="T2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1">
                    <a:moveTo>
                      <a:pt x="5" y="31"/>
                    </a:moveTo>
                    <a:lnTo>
                      <a:pt x="5" y="6"/>
                    </a:lnTo>
                    <a:lnTo>
                      <a:pt x="11" y="31"/>
                    </a:lnTo>
                    <a:lnTo>
                      <a:pt x="17" y="31"/>
                    </a:lnTo>
                    <a:lnTo>
                      <a:pt x="23" y="6"/>
                    </a:lnTo>
                    <a:lnTo>
                      <a:pt x="23" y="31"/>
                    </a:lnTo>
                    <a:lnTo>
                      <a:pt x="29" y="31"/>
                    </a:lnTo>
                    <a:lnTo>
                      <a:pt x="29" y="0"/>
                    </a:lnTo>
                    <a:lnTo>
                      <a:pt x="20" y="0"/>
                    </a:lnTo>
                    <a:lnTo>
                      <a:pt x="14" y="24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5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63" name="Freeform 230">
                <a:extLst>
                  <a:ext uri="{FF2B5EF4-FFF2-40B4-BE49-F238E27FC236}">
                    <a16:creationId xmlns:a16="http://schemas.microsoft.com/office/drawing/2014/main" id="{41F6DD0F-5520-34CB-4084-43DFA442F6B7}"/>
                  </a:ext>
                </a:extLst>
              </p:cNvPr>
              <p:cNvSpPr/>
              <p:nvPr/>
            </p:nvSpPr>
            <p:spPr bwMode="auto">
              <a:xfrm>
                <a:off x="674" y="2311"/>
                <a:ext cx="28" cy="31"/>
              </a:xfrm>
              <a:custGeom>
                <a:avLst/>
                <a:gdLst>
                  <a:gd name="T0" fmla="*/ 18 w 28"/>
                  <a:gd name="T1" fmla="*/ 20 h 31"/>
                  <a:gd name="T2" fmla="*/ 10 w 28"/>
                  <a:gd name="T3" fmla="*/ 20 h 31"/>
                  <a:gd name="T4" fmla="*/ 14 w 28"/>
                  <a:gd name="T5" fmla="*/ 7 h 31"/>
                  <a:gd name="T6" fmla="*/ 18 w 28"/>
                  <a:gd name="T7" fmla="*/ 20 h 31"/>
                  <a:gd name="T8" fmla="*/ 0 w 28"/>
                  <a:gd name="T9" fmla="*/ 31 h 31"/>
                  <a:gd name="T10" fmla="*/ 6 w 28"/>
                  <a:gd name="T11" fmla="*/ 31 h 31"/>
                  <a:gd name="T12" fmla="*/ 8 w 28"/>
                  <a:gd name="T13" fmla="*/ 25 h 31"/>
                  <a:gd name="T14" fmla="*/ 19 w 28"/>
                  <a:gd name="T15" fmla="*/ 25 h 31"/>
                  <a:gd name="T16" fmla="*/ 22 w 28"/>
                  <a:gd name="T17" fmla="*/ 31 h 31"/>
                  <a:gd name="T18" fmla="*/ 28 w 28"/>
                  <a:gd name="T19" fmla="*/ 31 h 31"/>
                  <a:gd name="T20" fmla="*/ 17 w 28"/>
                  <a:gd name="T21" fmla="*/ 0 h 31"/>
                  <a:gd name="T22" fmla="*/ 11 w 28"/>
                  <a:gd name="T23" fmla="*/ 0 h 31"/>
                  <a:gd name="T24" fmla="*/ 0 w 28"/>
                  <a:gd name="T25" fmla="*/ 31 h 31"/>
                  <a:gd name="T26" fmla="*/ 18 w 28"/>
                  <a:gd name="T27" fmla="*/ 2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1">
                    <a:moveTo>
                      <a:pt x="18" y="20"/>
                    </a:moveTo>
                    <a:lnTo>
                      <a:pt x="10" y="20"/>
                    </a:lnTo>
                    <a:lnTo>
                      <a:pt x="14" y="7"/>
                    </a:lnTo>
                    <a:lnTo>
                      <a:pt x="18" y="20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8" y="25"/>
                    </a:lnTo>
                    <a:lnTo>
                      <a:pt x="19" y="25"/>
                    </a:lnTo>
                    <a:lnTo>
                      <a:pt x="22" y="31"/>
                    </a:lnTo>
                    <a:lnTo>
                      <a:pt x="28" y="31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0" y="31"/>
                    </a:lnTo>
                    <a:lnTo>
                      <a:pt x="18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64" name="Freeform 231">
                <a:extLst>
                  <a:ext uri="{FF2B5EF4-FFF2-40B4-BE49-F238E27FC236}">
                    <a16:creationId xmlns:a16="http://schemas.microsoft.com/office/drawing/2014/main" id="{B40B8B2F-7C80-A701-BC94-196B7E853812}"/>
                  </a:ext>
                </a:extLst>
              </p:cNvPr>
              <p:cNvSpPr/>
              <p:nvPr/>
            </p:nvSpPr>
            <p:spPr bwMode="auto">
              <a:xfrm>
                <a:off x="703" y="2311"/>
                <a:ext cx="26" cy="32"/>
              </a:xfrm>
              <a:custGeom>
                <a:avLst/>
                <a:gdLst>
                  <a:gd name="T0" fmla="*/ 20 w 26"/>
                  <a:gd name="T1" fmla="*/ 20 h 32"/>
                  <a:gd name="T2" fmla="*/ 20 w 26"/>
                  <a:gd name="T3" fmla="*/ 24 h 32"/>
                  <a:gd name="T4" fmla="*/ 19 w 26"/>
                  <a:gd name="T5" fmla="*/ 25 h 32"/>
                  <a:gd name="T6" fmla="*/ 17 w 26"/>
                  <a:gd name="T7" fmla="*/ 26 h 32"/>
                  <a:gd name="T8" fmla="*/ 14 w 26"/>
                  <a:gd name="T9" fmla="*/ 26 h 32"/>
                  <a:gd name="T10" fmla="*/ 11 w 26"/>
                  <a:gd name="T11" fmla="*/ 26 h 32"/>
                  <a:gd name="T12" fmla="*/ 8 w 26"/>
                  <a:gd name="T13" fmla="*/ 24 h 32"/>
                  <a:gd name="T14" fmla="*/ 7 w 26"/>
                  <a:gd name="T15" fmla="*/ 20 h 32"/>
                  <a:gd name="T16" fmla="*/ 6 w 26"/>
                  <a:gd name="T17" fmla="*/ 15 h 32"/>
                  <a:gd name="T18" fmla="*/ 7 w 26"/>
                  <a:gd name="T19" fmla="*/ 12 h 32"/>
                  <a:gd name="T20" fmla="*/ 8 w 26"/>
                  <a:gd name="T21" fmla="*/ 8 h 32"/>
                  <a:gd name="T22" fmla="*/ 11 w 26"/>
                  <a:gd name="T23" fmla="*/ 6 h 32"/>
                  <a:gd name="T24" fmla="*/ 14 w 26"/>
                  <a:gd name="T25" fmla="*/ 6 h 32"/>
                  <a:gd name="T26" fmla="*/ 17 w 26"/>
                  <a:gd name="T27" fmla="*/ 6 h 32"/>
                  <a:gd name="T28" fmla="*/ 19 w 26"/>
                  <a:gd name="T29" fmla="*/ 7 h 32"/>
                  <a:gd name="T30" fmla="*/ 20 w 26"/>
                  <a:gd name="T31" fmla="*/ 8 h 32"/>
                  <a:gd name="T32" fmla="*/ 20 w 26"/>
                  <a:gd name="T33" fmla="*/ 10 h 32"/>
                  <a:gd name="T34" fmla="*/ 26 w 26"/>
                  <a:gd name="T35" fmla="*/ 10 h 32"/>
                  <a:gd name="T36" fmla="*/ 25 w 26"/>
                  <a:gd name="T37" fmla="*/ 6 h 32"/>
                  <a:gd name="T38" fmla="*/ 23 w 26"/>
                  <a:gd name="T39" fmla="*/ 2 h 32"/>
                  <a:gd name="T40" fmla="*/ 19 w 26"/>
                  <a:gd name="T41" fmla="*/ 0 h 32"/>
                  <a:gd name="T42" fmla="*/ 14 w 26"/>
                  <a:gd name="T43" fmla="*/ 0 h 32"/>
                  <a:gd name="T44" fmla="*/ 8 w 26"/>
                  <a:gd name="T45" fmla="*/ 1 h 32"/>
                  <a:gd name="T46" fmla="*/ 3 w 26"/>
                  <a:gd name="T47" fmla="*/ 3 h 32"/>
                  <a:gd name="T48" fmla="*/ 1 w 26"/>
                  <a:gd name="T49" fmla="*/ 9 h 32"/>
                  <a:gd name="T50" fmla="*/ 0 w 26"/>
                  <a:gd name="T51" fmla="*/ 15 h 32"/>
                  <a:gd name="T52" fmla="*/ 1 w 26"/>
                  <a:gd name="T53" fmla="*/ 22 h 32"/>
                  <a:gd name="T54" fmla="*/ 3 w 26"/>
                  <a:gd name="T55" fmla="*/ 27 h 32"/>
                  <a:gd name="T56" fmla="*/ 8 w 26"/>
                  <a:gd name="T57" fmla="*/ 31 h 32"/>
                  <a:gd name="T58" fmla="*/ 14 w 26"/>
                  <a:gd name="T59" fmla="*/ 32 h 32"/>
                  <a:gd name="T60" fmla="*/ 19 w 26"/>
                  <a:gd name="T61" fmla="*/ 31 h 32"/>
                  <a:gd name="T62" fmla="*/ 23 w 26"/>
                  <a:gd name="T63" fmla="*/ 28 h 32"/>
                  <a:gd name="T64" fmla="*/ 25 w 26"/>
                  <a:gd name="T65" fmla="*/ 25 h 32"/>
                  <a:gd name="T66" fmla="*/ 26 w 26"/>
                  <a:gd name="T67" fmla="*/ 20 h 32"/>
                  <a:gd name="T68" fmla="*/ 20 w 26"/>
                  <a:gd name="T69" fmla="*/ 2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6" h="32">
                    <a:moveTo>
                      <a:pt x="20" y="20"/>
                    </a:moveTo>
                    <a:lnTo>
                      <a:pt x="20" y="24"/>
                    </a:lnTo>
                    <a:lnTo>
                      <a:pt x="19" y="25"/>
                    </a:lnTo>
                    <a:lnTo>
                      <a:pt x="17" y="26"/>
                    </a:lnTo>
                    <a:lnTo>
                      <a:pt x="14" y="26"/>
                    </a:lnTo>
                    <a:lnTo>
                      <a:pt x="11" y="26"/>
                    </a:lnTo>
                    <a:lnTo>
                      <a:pt x="8" y="24"/>
                    </a:lnTo>
                    <a:lnTo>
                      <a:pt x="7" y="20"/>
                    </a:lnTo>
                    <a:lnTo>
                      <a:pt x="6" y="15"/>
                    </a:lnTo>
                    <a:lnTo>
                      <a:pt x="7" y="12"/>
                    </a:lnTo>
                    <a:lnTo>
                      <a:pt x="8" y="8"/>
                    </a:lnTo>
                    <a:lnTo>
                      <a:pt x="11" y="6"/>
                    </a:lnTo>
                    <a:lnTo>
                      <a:pt x="14" y="6"/>
                    </a:lnTo>
                    <a:lnTo>
                      <a:pt x="17" y="6"/>
                    </a:lnTo>
                    <a:lnTo>
                      <a:pt x="19" y="7"/>
                    </a:lnTo>
                    <a:lnTo>
                      <a:pt x="20" y="8"/>
                    </a:lnTo>
                    <a:lnTo>
                      <a:pt x="20" y="10"/>
                    </a:lnTo>
                    <a:lnTo>
                      <a:pt x="26" y="10"/>
                    </a:lnTo>
                    <a:lnTo>
                      <a:pt x="25" y="6"/>
                    </a:lnTo>
                    <a:lnTo>
                      <a:pt x="23" y="2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8" y="1"/>
                    </a:lnTo>
                    <a:lnTo>
                      <a:pt x="3" y="3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1" y="22"/>
                    </a:lnTo>
                    <a:lnTo>
                      <a:pt x="3" y="27"/>
                    </a:lnTo>
                    <a:lnTo>
                      <a:pt x="8" y="31"/>
                    </a:lnTo>
                    <a:lnTo>
                      <a:pt x="14" y="32"/>
                    </a:lnTo>
                    <a:lnTo>
                      <a:pt x="19" y="31"/>
                    </a:lnTo>
                    <a:lnTo>
                      <a:pt x="23" y="28"/>
                    </a:lnTo>
                    <a:lnTo>
                      <a:pt x="25" y="25"/>
                    </a:lnTo>
                    <a:lnTo>
                      <a:pt x="26" y="20"/>
                    </a:lnTo>
                    <a:lnTo>
                      <a:pt x="2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65" name="Freeform 232">
                <a:extLst>
                  <a:ext uri="{FF2B5EF4-FFF2-40B4-BE49-F238E27FC236}">
                    <a16:creationId xmlns:a16="http://schemas.microsoft.com/office/drawing/2014/main" id="{37E7A2B9-AB7A-2D41-DA86-32ECFC1741B9}"/>
                  </a:ext>
                </a:extLst>
              </p:cNvPr>
              <p:cNvSpPr/>
              <p:nvPr/>
            </p:nvSpPr>
            <p:spPr bwMode="auto">
              <a:xfrm>
                <a:off x="733" y="2311"/>
                <a:ext cx="27" cy="32"/>
              </a:xfrm>
              <a:custGeom>
                <a:avLst/>
                <a:gdLst>
                  <a:gd name="T0" fmla="*/ 8 w 27"/>
                  <a:gd name="T1" fmla="*/ 8 h 32"/>
                  <a:gd name="T2" fmla="*/ 11 w 27"/>
                  <a:gd name="T3" fmla="*/ 6 h 32"/>
                  <a:gd name="T4" fmla="*/ 14 w 27"/>
                  <a:gd name="T5" fmla="*/ 4 h 32"/>
                  <a:gd name="T6" fmla="*/ 18 w 27"/>
                  <a:gd name="T7" fmla="*/ 6 h 32"/>
                  <a:gd name="T8" fmla="*/ 20 w 27"/>
                  <a:gd name="T9" fmla="*/ 8 h 32"/>
                  <a:gd name="T10" fmla="*/ 21 w 27"/>
                  <a:gd name="T11" fmla="*/ 12 h 32"/>
                  <a:gd name="T12" fmla="*/ 21 w 27"/>
                  <a:gd name="T13" fmla="*/ 15 h 32"/>
                  <a:gd name="T14" fmla="*/ 21 w 27"/>
                  <a:gd name="T15" fmla="*/ 20 h 32"/>
                  <a:gd name="T16" fmla="*/ 20 w 27"/>
                  <a:gd name="T17" fmla="*/ 24 h 32"/>
                  <a:gd name="T18" fmla="*/ 18 w 27"/>
                  <a:gd name="T19" fmla="*/ 26 h 32"/>
                  <a:gd name="T20" fmla="*/ 14 w 27"/>
                  <a:gd name="T21" fmla="*/ 26 h 32"/>
                  <a:gd name="T22" fmla="*/ 11 w 27"/>
                  <a:gd name="T23" fmla="*/ 26 h 32"/>
                  <a:gd name="T24" fmla="*/ 8 w 27"/>
                  <a:gd name="T25" fmla="*/ 24 h 32"/>
                  <a:gd name="T26" fmla="*/ 7 w 27"/>
                  <a:gd name="T27" fmla="*/ 20 h 32"/>
                  <a:gd name="T28" fmla="*/ 6 w 27"/>
                  <a:gd name="T29" fmla="*/ 15 h 32"/>
                  <a:gd name="T30" fmla="*/ 7 w 27"/>
                  <a:gd name="T31" fmla="*/ 12 h 32"/>
                  <a:gd name="T32" fmla="*/ 8 w 27"/>
                  <a:gd name="T33" fmla="*/ 8 h 32"/>
                  <a:gd name="T34" fmla="*/ 3 w 27"/>
                  <a:gd name="T35" fmla="*/ 27 h 32"/>
                  <a:gd name="T36" fmla="*/ 8 w 27"/>
                  <a:gd name="T37" fmla="*/ 31 h 32"/>
                  <a:gd name="T38" fmla="*/ 14 w 27"/>
                  <a:gd name="T39" fmla="*/ 32 h 32"/>
                  <a:gd name="T40" fmla="*/ 19 w 27"/>
                  <a:gd name="T41" fmla="*/ 31 h 32"/>
                  <a:gd name="T42" fmla="*/ 24 w 27"/>
                  <a:gd name="T43" fmla="*/ 27 h 32"/>
                  <a:gd name="T44" fmla="*/ 27 w 27"/>
                  <a:gd name="T45" fmla="*/ 22 h 32"/>
                  <a:gd name="T46" fmla="*/ 27 w 27"/>
                  <a:gd name="T47" fmla="*/ 15 h 32"/>
                  <a:gd name="T48" fmla="*/ 27 w 27"/>
                  <a:gd name="T49" fmla="*/ 9 h 32"/>
                  <a:gd name="T50" fmla="*/ 24 w 27"/>
                  <a:gd name="T51" fmla="*/ 3 h 32"/>
                  <a:gd name="T52" fmla="*/ 19 w 27"/>
                  <a:gd name="T53" fmla="*/ 1 h 32"/>
                  <a:gd name="T54" fmla="*/ 14 w 27"/>
                  <a:gd name="T55" fmla="*/ 0 h 32"/>
                  <a:gd name="T56" fmla="*/ 8 w 27"/>
                  <a:gd name="T57" fmla="*/ 1 h 32"/>
                  <a:gd name="T58" fmla="*/ 3 w 27"/>
                  <a:gd name="T59" fmla="*/ 3 h 32"/>
                  <a:gd name="T60" fmla="*/ 1 w 27"/>
                  <a:gd name="T61" fmla="*/ 9 h 32"/>
                  <a:gd name="T62" fmla="*/ 0 w 27"/>
                  <a:gd name="T63" fmla="*/ 15 h 32"/>
                  <a:gd name="T64" fmla="*/ 1 w 27"/>
                  <a:gd name="T65" fmla="*/ 22 h 32"/>
                  <a:gd name="T66" fmla="*/ 3 w 27"/>
                  <a:gd name="T67" fmla="*/ 27 h 32"/>
                  <a:gd name="T68" fmla="*/ 8 w 27"/>
                  <a:gd name="T6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7" h="32">
                    <a:moveTo>
                      <a:pt x="8" y="8"/>
                    </a:moveTo>
                    <a:lnTo>
                      <a:pt x="11" y="6"/>
                    </a:lnTo>
                    <a:lnTo>
                      <a:pt x="14" y="4"/>
                    </a:lnTo>
                    <a:lnTo>
                      <a:pt x="18" y="6"/>
                    </a:lnTo>
                    <a:lnTo>
                      <a:pt x="20" y="8"/>
                    </a:lnTo>
                    <a:lnTo>
                      <a:pt x="21" y="12"/>
                    </a:lnTo>
                    <a:lnTo>
                      <a:pt x="21" y="15"/>
                    </a:lnTo>
                    <a:lnTo>
                      <a:pt x="21" y="20"/>
                    </a:lnTo>
                    <a:lnTo>
                      <a:pt x="20" y="24"/>
                    </a:lnTo>
                    <a:lnTo>
                      <a:pt x="18" y="26"/>
                    </a:lnTo>
                    <a:lnTo>
                      <a:pt x="14" y="26"/>
                    </a:lnTo>
                    <a:lnTo>
                      <a:pt x="11" y="26"/>
                    </a:lnTo>
                    <a:lnTo>
                      <a:pt x="8" y="24"/>
                    </a:lnTo>
                    <a:lnTo>
                      <a:pt x="7" y="20"/>
                    </a:lnTo>
                    <a:lnTo>
                      <a:pt x="6" y="15"/>
                    </a:lnTo>
                    <a:lnTo>
                      <a:pt x="7" y="12"/>
                    </a:lnTo>
                    <a:lnTo>
                      <a:pt x="8" y="8"/>
                    </a:lnTo>
                    <a:lnTo>
                      <a:pt x="3" y="27"/>
                    </a:lnTo>
                    <a:lnTo>
                      <a:pt x="8" y="31"/>
                    </a:lnTo>
                    <a:lnTo>
                      <a:pt x="14" y="32"/>
                    </a:lnTo>
                    <a:lnTo>
                      <a:pt x="19" y="31"/>
                    </a:lnTo>
                    <a:lnTo>
                      <a:pt x="24" y="27"/>
                    </a:lnTo>
                    <a:lnTo>
                      <a:pt x="27" y="22"/>
                    </a:lnTo>
                    <a:lnTo>
                      <a:pt x="27" y="15"/>
                    </a:lnTo>
                    <a:lnTo>
                      <a:pt x="27" y="9"/>
                    </a:lnTo>
                    <a:lnTo>
                      <a:pt x="24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1"/>
                    </a:lnTo>
                    <a:lnTo>
                      <a:pt x="3" y="3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1" y="22"/>
                    </a:lnTo>
                    <a:lnTo>
                      <a:pt x="3" y="27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66" name="Freeform 233">
                <a:extLst>
                  <a:ext uri="{FF2B5EF4-FFF2-40B4-BE49-F238E27FC236}">
                    <a16:creationId xmlns:a16="http://schemas.microsoft.com/office/drawing/2014/main" id="{75AB022F-7A2A-A223-DBC8-30381894F5F8}"/>
                  </a:ext>
                </a:extLst>
              </p:cNvPr>
              <p:cNvSpPr/>
              <p:nvPr/>
            </p:nvSpPr>
            <p:spPr bwMode="auto">
              <a:xfrm>
                <a:off x="765" y="2311"/>
                <a:ext cx="24" cy="31"/>
              </a:xfrm>
              <a:custGeom>
                <a:avLst/>
                <a:gdLst>
                  <a:gd name="T0" fmla="*/ 6 w 24"/>
                  <a:gd name="T1" fmla="*/ 31 h 31"/>
                  <a:gd name="T2" fmla="*/ 6 w 24"/>
                  <a:gd name="T3" fmla="*/ 10 h 31"/>
                  <a:gd name="T4" fmla="*/ 18 w 24"/>
                  <a:gd name="T5" fmla="*/ 31 h 31"/>
                  <a:gd name="T6" fmla="*/ 24 w 24"/>
                  <a:gd name="T7" fmla="*/ 31 h 31"/>
                  <a:gd name="T8" fmla="*/ 24 w 24"/>
                  <a:gd name="T9" fmla="*/ 0 h 31"/>
                  <a:gd name="T10" fmla="*/ 18 w 24"/>
                  <a:gd name="T11" fmla="*/ 0 h 31"/>
                  <a:gd name="T12" fmla="*/ 18 w 24"/>
                  <a:gd name="T13" fmla="*/ 21 h 31"/>
                  <a:gd name="T14" fmla="*/ 6 w 24"/>
                  <a:gd name="T15" fmla="*/ 0 h 31"/>
                  <a:gd name="T16" fmla="*/ 0 w 24"/>
                  <a:gd name="T17" fmla="*/ 0 h 31"/>
                  <a:gd name="T18" fmla="*/ 0 w 24"/>
                  <a:gd name="T19" fmla="*/ 31 h 31"/>
                  <a:gd name="T20" fmla="*/ 6 w 24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31">
                    <a:moveTo>
                      <a:pt x="6" y="31"/>
                    </a:moveTo>
                    <a:lnTo>
                      <a:pt x="6" y="10"/>
                    </a:lnTo>
                    <a:lnTo>
                      <a:pt x="18" y="31"/>
                    </a:lnTo>
                    <a:lnTo>
                      <a:pt x="24" y="31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21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67" name="Freeform 234">
                <a:extLst>
                  <a:ext uri="{FF2B5EF4-FFF2-40B4-BE49-F238E27FC236}">
                    <a16:creationId xmlns:a16="http://schemas.microsoft.com/office/drawing/2014/main" id="{849FDAC9-64B9-72F8-8AB3-CCCE56D36C39}"/>
                  </a:ext>
                </a:extLst>
              </p:cNvPr>
              <p:cNvSpPr/>
              <p:nvPr/>
            </p:nvSpPr>
            <p:spPr bwMode="auto">
              <a:xfrm>
                <a:off x="615" y="2079"/>
                <a:ext cx="24" cy="34"/>
              </a:xfrm>
              <a:custGeom>
                <a:avLst/>
                <a:gdLst>
                  <a:gd name="T0" fmla="*/ 5 w 24"/>
                  <a:gd name="T1" fmla="*/ 31 h 34"/>
                  <a:gd name="T2" fmla="*/ 9 w 24"/>
                  <a:gd name="T3" fmla="*/ 33 h 34"/>
                  <a:gd name="T4" fmla="*/ 13 w 24"/>
                  <a:gd name="T5" fmla="*/ 34 h 34"/>
                  <a:gd name="T6" fmla="*/ 18 w 24"/>
                  <a:gd name="T7" fmla="*/ 33 h 34"/>
                  <a:gd name="T8" fmla="*/ 22 w 24"/>
                  <a:gd name="T9" fmla="*/ 30 h 34"/>
                  <a:gd name="T10" fmla="*/ 24 w 24"/>
                  <a:gd name="T11" fmla="*/ 27 h 34"/>
                  <a:gd name="T12" fmla="*/ 24 w 24"/>
                  <a:gd name="T13" fmla="*/ 23 h 34"/>
                  <a:gd name="T14" fmla="*/ 23 w 24"/>
                  <a:gd name="T15" fmla="*/ 18 h 34"/>
                  <a:gd name="T16" fmla="*/ 21 w 24"/>
                  <a:gd name="T17" fmla="*/ 16 h 34"/>
                  <a:gd name="T18" fmla="*/ 18 w 24"/>
                  <a:gd name="T19" fmla="*/ 15 h 34"/>
                  <a:gd name="T20" fmla="*/ 13 w 24"/>
                  <a:gd name="T21" fmla="*/ 13 h 34"/>
                  <a:gd name="T22" fmla="*/ 11 w 24"/>
                  <a:gd name="T23" fmla="*/ 13 h 34"/>
                  <a:gd name="T24" fmla="*/ 7 w 24"/>
                  <a:gd name="T25" fmla="*/ 12 h 34"/>
                  <a:gd name="T26" fmla="*/ 6 w 24"/>
                  <a:gd name="T27" fmla="*/ 10 h 34"/>
                  <a:gd name="T28" fmla="*/ 6 w 24"/>
                  <a:gd name="T29" fmla="*/ 9 h 34"/>
                  <a:gd name="T30" fmla="*/ 7 w 24"/>
                  <a:gd name="T31" fmla="*/ 7 h 34"/>
                  <a:gd name="T32" fmla="*/ 11 w 24"/>
                  <a:gd name="T33" fmla="*/ 6 h 34"/>
                  <a:gd name="T34" fmla="*/ 13 w 24"/>
                  <a:gd name="T35" fmla="*/ 6 h 34"/>
                  <a:gd name="T36" fmla="*/ 15 w 24"/>
                  <a:gd name="T37" fmla="*/ 7 h 34"/>
                  <a:gd name="T38" fmla="*/ 16 w 24"/>
                  <a:gd name="T39" fmla="*/ 9 h 34"/>
                  <a:gd name="T40" fmla="*/ 17 w 24"/>
                  <a:gd name="T41" fmla="*/ 10 h 34"/>
                  <a:gd name="T42" fmla="*/ 23 w 24"/>
                  <a:gd name="T43" fmla="*/ 10 h 34"/>
                  <a:gd name="T44" fmla="*/ 22 w 24"/>
                  <a:gd name="T45" fmla="*/ 6 h 34"/>
                  <a:gd name="T46" fmla="*/ 19 w 24"/>
                  <a:gd name="T47" fmla="*/ 3 h 34"/>
                  <a:gd name="T48" fmla="*/ 16 w 24"/>
                  <a:gd name="T49" fmla="*/ 1 h 34"/>
                  <a:gd name="T50" fmla="*/ 11 w 24"/>
                  <a:gd name="T51" fmla="*/ 0 h 34"/>
                  <a:gd name="T52" fmla="*/ 6 w 24"/>
                  <a:gd name="T53" fmla="*/ 1 h 34"/>
                  <a:gd name="T54" fmla="*/ 3 w 24"/>
                  <a:gd name="T55" fmla="*/ 4 h 34"/>
                  <a:gd name="T56" fmla="*/ 1 w 24"/>
                  <a:gd name="T57" fmla="*/ 6 h 34"/>
                  <a:gd name="T58" fmla="*/ 0 w 24"/>
                  <a:gd name="T59" fmla="*/ 11 h 34"/>
                  <a:gd name="T60" fmla="*/ 1 w 24"/>
                  <a:gd name="T61" fmla="*/ 15 h 34"/>
                  <a:gd name="T62" fmla="*/ 4 w 24"/>
                  <a:gd name="T63" fmla="*/ 18 h 34"/>
                  <a:gd name="T64" fmla="*/ 10 w 24"/>
                  <a:gd name="T65" fmla="*/ 19 h 34"/>
                  <a:gd name="T66" fmla="*/ 11 w 24"/>
                  <a:gd name="T67" fmla="*/ 19 h 34"/>
                  <a:gd name="T68" fmla="*/ 17 w 24"/>
                  <a:gd name="T69" fmla="*/ 21 h 34"/>
                  <a:gd name="T70" fmla="*/ 18 w 24"/>
                  <a:gd name="T71" fmla="*/ 22 h 34"/>
                  <a:gd name="T72" fmla="*/ 18 w 24"/>
                  <a:gd name="T73" fmla="*/ 24 h 34"/>
                  <a:gd name="T74" fmla="*/ 18 w 24"/>
                  <a:gd name="T75" fmla="*/ 25 h 34"/>
                  <a:gd name="T76" fmla="*/ 17 w 24"/>
                  <a:gd name="T77" fmla="*/ 27 h 34"/>
                  <a:gd name="T78" fmla="*/ 13 w 24"/>
                  <a:gd name="T79" fmla="*/ 28 h 34"/>
                  <a:gd name="T80" fmla="*/ 11 w 24"/>
                  <a:gd name="T81" fmla="*/ 28 h 34"/>
                  <a:gd name="T82" fmla="*/ 9 w 24"/>
                  <a:gd name="T83" fmla="*/ 27 h 34"/>
                  <a:gd name="T84" fmla="*/ 7 w 24"/>
                  <a:gd name="T85" fmla="*/ 25 h 34"/>
                  <a:gd name="T86" fmla="*/ 6 w 24"/>
                  <a:gd name="T87" fmla="*/ 23 h 34"/>
                  <a:gd name="T88" fmla="*/ 1 w 24"/>
                  <a:gd name="T89" fmla="*/ 24 h 34"/>
                  <a:gd name="T90" fmla="*/ 3 w 24"/>
                  <a:gd name="T91" fmla="*/ 28 h 34"/>
                  <a:gd name="T92" fmla="*/ 5 w 24"/>
                  <a:gd name="T93" fmla="*/ 3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4" h="34">
                    <a:moveTo>
                      <a:pt x="5" y="31"/>
                    </a:moveTo>
                    <a:lnTo>
                      <a:pt x="9" y="33"/>
                    </a:lnTo>
                    <a:lnTo>
                      <a:pt x="13" y="34"/>
                    </a:lnTo>
                    <a:lnTo>
                      <a:pt x="18" y="33"/>
                    </a:lnTo>
                    <a:lnTo>
                      <a:pt x="22" y="30"/>
                    </a:lnTo>
                    <a:lnTo>
                      <a:pt x="24" y="27"/>
                    </a:lnTo>
                    <a:lnTo>
                      <a:pt x="24" y="23"/>
                    </a:lnTo>
                    <a:lnTo>
                      <a:pt x="23" y="18"/>
                    </a:lnTo>
                    <a:lnTo>
                      <a:pt x="21" y="16"/>
                    </a:lnTo>
                    <a:lnTo>
                      <a:pt x="18" y="15"/>
                    </a:lnTo>
                    <a:lnTo>
                      <a:pt x="13" y="13"/>
                    </a:lnTo>
                    <a:lnTo>
                      <a:pt x="11" y="13"/>
                    </a:lnTo>
                    <a:lnTo>
                      <a:pt x="7" y="12"/>
                    </a:lnTo>
                    <a:lnTo>
                      <a:pt x="6" y="10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11" y="6"/>
                    </a:lnTo>
                    <a:lnTo>
                      <a:pt x="13" y="6"/>
                    </a:lnTo>
                    <a:lnTo>
                      <a:pt x="15" y="7"/>
                    </a:lnTo>
                    <a:lnTo>
                      <a:pt x="16" y="9"/>
                    </a:lnTo>
                    <a:lnTo>
                      <a:pt x="17" y="10"/>
                    </a:lnTo>
                    <a:lnTo>
                      <a:pt x="23" y="10"/>
                    </a:lnTo>
                    <a:lnTo>
                      <a:pt x="22" y="6"/>
                    </a:lnTo>
                    <a:lnTo>
                      <a:pt x="19" y="3"/>
                    </a:lnTo>
                    <a:lnTo>
                      <a:pt x="16" y="1"/>
                    </a:lnTo>
                    <a:lnTo>
                      <a:pt x="11" y="0"/>
                    </a:lnTo>
                    <a:lnTo>
                      <a:pt x="6" y="1"/>
                    </a:lnTo>
                    <a:lnTo>
                      <a:pt x="3" y="4"/>
                    </a:lnTo>
                    <a:lnTo>
                      <a:pt x="1" y="6"/>
                    </a:lnTo>
                    <a:lnTo>
                      <a:pt x="0" y="11"/>
                    </a:lnTo>
                    <a:lnTo>
                      <a:pt x="1" y="15"/>
                    </a:lnTo>
                    <a:lnTo>
                      <a:pt x="4" y="18"/>
                    </a:lnTo>
                    <a:lnTo>
                      <a:pt x="10" y="19"/>
                    </a:lnTo>
                    <a:lnTo>
                      <a:pt x="11" y="19"/>
                    </a:lnTo>
                    <a:lnTo>
                      <a:pt x="17" y="21"/>
                    </a:lnTo>
                    <a:lnTo>
                      <a:pt x="18" y="22"/>
                    </a:lnTo>
                    <a:lnTo>
                      <a:pt x="18" y="24"/>
                    </a:lnTo>
                    <a:lnTo>
                      <a:pt x="18" y="25"/>
                    </a:lnTo>
                    <a:lnTo>
                      <a:pt x="17" y="27"/>
                    </a:lnTo>
                    <a:lnTo>
                      <a:pt x="13" y="28"/>
                    </a:lnTo>
                    <a:lnTo>
                      <a:pt x="11" y="28"/>
                    </a:lnTo>
                    <a:lnTo>
                      <a:pt x="9" y="27"/>
                    </a:lnTo>
                    <a:lnTo>
                      <a:pt x="7" y="25"/>
                    </a:lnTo>
                    <a:lnTo>
                      <a:pt x="6" y="23"/>
                    </a:lnTo>
                    <a:lnTo>
                      <a:pt x="1" y="24"/>
                    </a:lnTo>
                    <a:lnTo>
                      <a:pt x="3" y="28"/>
                    </a:lnTo>
                    <a:lnTo>
                      <a:pt x="5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68" name="Freeform 235">
                <a:extLst>
                  <a:ext uri="{FF2B5EF4-FFF2-40B4-BE49-F238E27FC236}">
                    <a16:creationId xmlns:a16="http://schemas.microsoft.com/office/drawing/2014/main" id="{F0E9D9DF-A74C-0F24-8451-64555322AE3D}"/>
                  </a:ext>
                </a:extLst>
              </p:cNvPr>
              <p:cNvSpPr/>
              <p:nvPr/>
            </p:nvSpPr>
            <p:spPr bwMode="auto">
              <a:xfrm>
                <a:off x="639" y="2077"/>
                <a:ext cx="36" cy="33"/>
              </a:xfrm>
              <a:custGeom>
                <a:avLst/>
                <a:gdLst>
                  <a:gd name="T0" fmla="*/ 16 w 36"/>
                  <a:gd name="T1" fmla="*/ 32 h 33"/>
                  <a:gd name="T2" fmla="*/ 18 w 36"/>
                  <a:gd name="T3" fmla="*/ 8 h 33"/>
                  <a:gd name="T4" fmla="*/ 24 w 36"/>
                  <a:gd name="T5" fmla="*/ 32 h 33"/>
                  <a:gd name="T6" fmla="*/ 30 w 36"/>
                  <a:gd name="T7" fmla="*/ 32 h 33"/>
                  <a:gd name="T8" fmla="*/ 36 w 36"/>
                  <a:gd name="T9" fmla="*/ 0 h 33"/>
                  <a:gd name="T10" fmla="*/ 30 w 36"/>
                  <a:gd name="T11" fmla="*/ 1 h 33"/>
                  <a:gd name="T12" fmla="*/ 27 w 36"/>
                  <a:gd name="T13" fmla="*/ 23 h 33"/>
                  <a:gd name="T14" fmla="*/ 21 w 36"/>
                  <a:gd name="T15" fmla="*/ 1 h 33"/>
                  <a:gd name="T16" fmla="*/ 15 w 36"/>
                  <a:gd name="T17" fmla="*/ 2 h 33"/>
                  <a:gd name="T18" fmla="*/ 12 w 36"/>
                  <a:gd name="T19" fmla="*/ 24 h 33"/>
                  <a:gd name="T20" fmla="*/ 6 w 36"/>
                  <a:gd name="T21" fmla="*/ 2 h 33"/>
                  <a:gd name="T22" fmla="*/ 0 w 36"/>
                  <a:gd name="T23" fmla="*/ 2 h 33"/>
                  <a:gd name="T24" fmla="*/ 10 w 36"/>
                  <a:gd name="T25" fmla="*/ 33 h 33"/>
                  <a:gd name="T26" fmla="*/ 16 w 36"/>
                  <a:gd name="T27" fmla="*/ 3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33">
                    <a:moveTo>
                      <a:pt x="16" y="32"/>
                    </a:moveTo>
                    <a:lnTo>
                      <a:pt x="18" y="8"/>
                    </a:lnTo>
                    <a:lnTo>
                      <a:pt x="24" y="32"/>
                    </a:lnTo>
                    <a:lnTo>
                      <a:pt x="30" y="32"/>
                    </a:lnTo>
                    <a:lnTo>
                      <a:pt x="36" y="0"/>
                    </a:lnTo>
                    <a:lnTo>
                      <a:pt x="30" y="1"/>
                    </a:lnTo>
                    <a:lnTo>
                      <a:pt x="27" y="23"/>
                    </a:lnTo>
                    <a:lnTo>
                      <a:pt x="21" y="1"/>
                    </a:lnTo>
                    <a:lnTo>
                      <a:pt x="15" y="2"/>
                    </a:lnTo>
                    <a:lnTo>
                      <a:pt x="12" y="24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10" y="33"/>
                    </a:lnTo>
                    <a:lnTo>
                      <a:pt x="16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69" name="Freeform 236">
                <a:extLst>
                  <a:ext uri="{FF2B5EF4-FFF2-40B4-BE49-F238E27FC236}">
                    <a16:creationId xmlns:a16="http://schemas.microsoft.com/office/drawing/2014/main" id="{3AE0C79E-FEC6-9818-5191-193ABF108B2A}"/>
                  </a:ext>
                </a:extLst>
              </p:cNvPr>
              <p:cNvSpPr/>
              <p:nvPr/>
            </p:nvSpPr>
            <p:spPr bwMode="auto">
              <a:xfrm>
                <a:off x="675" y="2076"/>
                <a:ext cx="28" cy="32"/>
              </a:xfrm>
              <a:custGeom>
                <a:avLst/>
                <a:gdLst>
                  <a:gd name="T0" fmla="*/ 17 w 28"/>
                  <a:gd name="T1" fmla="*/ 20 h 32"/>
                  <a:gd name="T2" fmla="*/ 9 w 28"/>
                  <a:gd name="T3" fmla="*/ 20 h 32"/>
                  <a:gd name="T4" fmla="*/ 12 w 28"/>
                  <a:gd name="T5" fmla="*/ 7 h 32"/>
                  <a:gd name="T6" fmla="*/ 17 w 28"/>
                  <a:gd name="T7" fmla="*/ 20 h 32"/>
                  <a:gd name="T8" fmla="*/ 0 w 28"/>
                  <a:gd name="T9" fmla="*/ 32 h 32"/>
                  <a:gd name="T10" fmla="*/ 6 w 28"/>
                  <a:gd name="T11" fmla="*/ 32 h 32"/>
                  <a:gd name="T12" fmla="*/ 7 w 28"/>
                  <a:gd name="T13" fmla="*/ 25 h 32"/>
                  <a:gd name="T14" fmla="*/ 19 w 28"/>
                  <a:gd name="T15" fmla="*/ 25 h 32"/>
                  <a:gd name="T16" fmla="*/ 21 w 28"/>
                  <a:gd name="T17" fmla="*/ 31 h 32"/>
                  <a:gd name="T18" fmla="*/ 28 w 28"/>
                  <a:gd name="T19" fmla="*/ 31 h 32"/>
                  <a:gd name="T20" fmla="*/ 16 w 28"/>
                  <a:gd name="T21" fmla="*/ 0 h 32"/>
                  <a:gd name="T22" fmla="*/ 9 w 28"/>
                  <a:gd name="T23" fmla="*/ 1 h 32"/>
                  <a:gd name="T24" fmla="*/ 0 w 28"/>
                  <a:gd name="T25" fmla="*/ 32 h 32"/>
                  <a:gd name="T26" fmla="*/ 17 w 28"/>
                  <a:gd name="T27" fmla="*/ 2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2">
                    <a:moveTo>
                      <a:pt x="17" y="20"/>
                    </a:moveTo>
                    <a:lnTo>
                      <a:pt x="9" y="20"/>
                    </a:lnTo>
                    <a:lnTo>
                      <a:pt x="12" y="7"/>
                    </a:lnTo>
                    <a:lnTo>
                      <a:pt x="17" y="20"/>
                    </a:lnTo>
                    <a:lnTo>
                      <a:pt x="0" y="32"/>
                    </a:lnTo>
                    <a:lnTo>
                      <a:pt x="6" y="32"/>
                    </a:lnTo>
                    <a:lnTo>
                      <a:pt x="7" y="25"/>
                    </a:lnTo>
                    <a:lnTo>
                      <a:pt x="19" y="25"/>
                    </a:lnTo>
                    <a:lnTo>
                      <a:pt x="21" y="31"/>
                    </a:lnTo>
                    <a:lnTo>
                      <a:pt x="28" y="31"/>
                    </a:lnTo>
                    <a:lnTo>
                      <a:pt x="16" y="0"/>
                    </a:lnTo>
                    <a:lnTo>
                      <a:pt x="9" y="1"/>
                    </a:lnTo>
                    <a:lnTo>
                      <a:pt x="0" y="32"/>
                    </a:lnTo>
                    <a:lnTo>
                      <a:pt x="17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70" name="Freeform 237">
                <a:extLst>
                  <a:ext uri="{FF2B5EF4-FFF2-40B4-BE49-F238E27FC236}">
                    <a16:creationId xmlns:a16="http://schemas.microsoft.com/office/drawing/2014/main" id="{15919FBB-D03E-9054-BCFE-9AFE939F5AAF}"/>
                  </a:ext>
                </a:extLst>
              </p:cNvPr>
              <p:cNvSpPr/>
              <p:nvPr/>
            </p:nvSpPr>
            <p:spPr bwMode="auto">
              <a:xfrm>
                <a:off x="704" y="2074"/>
                <a:ext cx="7" cy="33"/>
              </a:xfrm>
              <a:custGeom>
                <a:avLst/>
                <a:gdLst>
                  <a:gd name="T0" fmla="*/ 7 w 7"/>
                  <a:gd name="T1" fmla="*/ 32 h 33"/>
                  <a:gd name="T2" fmla="*/ 6 w 7"/>
                  <a:gd name="T3" fmla="*/ 0 h 33"/>
                  <a:gd name="T4" fmla="*/ 0 w 7"/>
                  <a:gd name="T5" fmla="*/ 2 h 33"/>
                  <a:gd name="T6" fmla="*/ 1 w 7"/>
                  <a:gd name="T7" fmla="*/ 33 h 33"/>
                  <a:gd name="T8" fmla="*/ 7 w 7"/>
                  <a:gd name="T9" fmla="*/ 3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3">
                    <a:moveTo>
                      <a:pt x="7" y="32"/>
                    </a:moveTo>
                    <a:lnTo>
                      <a:pt x="6" y="0"/>
                    </a:lnTo>
                    <a:lnTo>
                      <a:pt x="0" y="2"/>
                    </a:lnTo>
                    <a:lnTo>
                      <a:pt x="1" y="33"/>
                    </a:lnTo>
                    <a:lnTo>
                      <a:pt x="7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71" name="Freeform 238">
                <a:extLst>
                  <a:ext uri="{FF2B5EF4-FFF2-40B4-BE49-F238E27FC236}">
                    <a16:creationId xmlns:a16="http://schemas.microsoft.com/office/drawing/2014/main" id="{BC3BA8FC-01C0-B78E-2D3D-02FAAB54C178}"/>
                  </a:ext>
                </a:extLst>
              </p:cNvPr>
              <p:cNvSpPr/>
              <p:nvPr/>
            </p:nvSpPr>
            <p:spPr bwMode="auto">
              <a:xfrm>
                <a:off x="716" y="2073"/>
                <a:ext cx="25" cy="33"/>
              </a:xfrm>
              <a:custGeom>
                <a:avLst/>
                <a:gdLst>
                  <a:gd name="T0" fmla="*/ 7 w 25"/>
                  <a:gd name="T1" fmla="*/ 33 h 33"/>
                  <a:gd name="T2" fmla="*/ 6 w 25"/>
                  <a:gd name="T3" fmla="*/ 11 h 33"/>
                  <a:gd name="T4" fmla="*/ 19 w 25"/>
                  <a:gd name="T5" fmla="*/ 31 h 33"/>
                  <a:gd name="T6" fmla="*/ 25 w 25"/>
                  <a:gd name="T7" fmla="*/ 31 h 33"/>
                  <a:gd name="T8" fmla="*/ 23 w 25"/>
                  <a:gd name="T9" fmla="*/ 0 h 33"/>
                  <a:gd name="T10" fmla="*/ 17 w 25"/>
                  <a:gd name="T11" fmla="*/ 0 h 33"/>
                  <a:gd name="T12" fmla="*/ 19 w 25"/>
                  <a:gd name="T13" fmla="*/ 22 h 33"/>
                  <a:gd name="T14" fmla="*/ 6 w 25"/>
                  <a:gd name="T15" fmla="*/ 1 h 33"/>
                  <a:gd name="T16" fmla="*/ 0 w 25"/>
                  <a:gd name="T17" fmla="*/ 1 h 33"/>
                  <a:gd name="T18" fmla="*/ 1 w 25"/>
                  <a:gd name="T19" fmla="*/ 33 h 33"/>
                  <a:gd name="T20" fmla="*/ 7 w 25"/>
                  <a:gd name="T21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33">
                    <a:moveTo>
                      <a:pt x="7" y="33"/>
                    </a:moveTo>
                    <a:lnTo>
                      <a:pt x="6" y="11"/>
                    </a:lnTo>
                    <a:lnTo>
                      <a:pt x="19" y="31"/>
                    </a:lnTo>
                    <a:lnTo>
                      <a:pt x="25" y="31"/>
                    </a:lnTo>
                    <a:lnTo>
                      <a:pt x="23" y="0"/>
                    </a:lnTo>
                    <a:lnTo>
                      <a:pt x="17" y="0"/>
                    </a:lnTo>
                    <a:lnTo>
                      <a:pt x="19" y="22"/>
                    </a:lnTo>
                    <a:lnTo>
                      <a:pt x="6" y="1"/>
                    </a:lnTo>
                    <a:lnTo>
                      <a:pt x="0" y="1"/>
                    </a:lnTo>
                    <a:lnTo>
                      <a:pt x="1" y="33"/>
                    </a:lnTo>
                    <a:lnTo>
                      <a:pt x="7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72" name="Freeform 239">
                <a:extLst>
                  <a:ext uri="{FF2B5EF4-FFF2-40B4-BE49-F238E27FC236}">
                    <a16:creationId xmlns:a16="http://schemas.microsoft.com/office/drawing/2014/main" id="{C9B5CC3B-8DE7-E105-60F6-68FACE967C04}"/>
                  </a:ext>
                </a:extLst>
              </p:cNvPr>
              <p:cNvSpPr/>
              <p:nvPr/>
            </p:nvSpPr>
            <p:spPr bwMode="auto">
              <a:xfrm>
                <a:off x="799" y="2166"/>
                <a:ext cx="26" cy="28"/>
              </a:xfrm>
              <a:custGeom>
                <a:avLst/>
                <a:gdLst>
                  <a:gd name="T0" fmla="*/ 1 w 26"/>
                  <a:gd name="T1" fmla="*/ 14 h 28"/>
                  <a:gd name="T2" fmla="*/ 0 w 26"/>
                  <a:gd name="T3" fmla="*/ 19 h 28"/>
                  <a:gd name="T4" fmla="*/ 0 w 26"/>
                  <a:gd name="T5" fmla="*/ 21 h 28"/>
                  <a:gd name="T6" fmla="*/ 2 w 26"/>
                  <a:gd name="T7" fmla="*/ 25 h 28"/>
                  <a:gd name="T8" fmla="*/ 6 w 26"/>
                  <a:gd name="T9" fmla="*/ 27 h 28"/>
                  <a:gd name="T10" fmla="*/ 11 w 26"/>
                  <a:gd name="T11" fmla="*/ 28 h 28"/>
                  <a:gd name="T12" fmla="*/ 14 w 26"/>
                  <a:gd name="T13" fmla="*/ 28 h 28"/>
                  <a:gd name="T14" fmla="*/ 15 w 26"/>
                  <a:gd name="T15" fmla="*/ 26 h 28"/>
                  <a:gd name="T16" fmla="*/ 18 w 26"/>
                  <a:gd name="T17" fmla="*/ 22 h 28"/>
                  <a:gd name="T18" fmla="*/ 26 w 26"/>
                  <a:gd name="T19" fmla="*/ 2 h 28"/>
                  <a:gd name="T20" fmla="*/ 20 w 26"/>
                  <a:gd name="T21" fmla="*/ 0 h 28"/>
                  <a:gd name="T22" fmla="*/ 12 w 26"/>
                  <a:gd name="T23" fmla="*/ 19 h 28"/>
                  <a:gd name="T24" fmla="*/ 11 w 26"/>
                  <a:gd name="T25" fmla="*/ 22 h 28"/>
                  <a:gd name="T26" fmla="*/ 7 w 26"/>
                  <a:gd name="T27" fmla="*/ 22 h 28"/>
                  <a:gd name="T28" fmla="*/ 6 w 26"/>
                  <a:gd name="T29" fmla="*/ 20 h 28"/>
                  <a:gd name="T30" fmla="*/ 6 w 26"/>
                  <a:gd name="T31" fmla="*/ 17 h 28"/>
                  <a:gd name="T32" fmla="*/ 7 w 26"/>
                  <a:gd name="T33" fmla="*/ 14 h 28"/>
                  <a:gd name="T34" fmla="*/ 1 w 26"/>
                  <a:gd name="T35" fmla="*/ 12 h 28"/>
                  <a:gd name="T36" fmla="*/ 1 w 26"/>
                  <a:gd name="T37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6" h="28">
                    <a:moveTo>
                      <a:pt x="1" y="14"/>
                    </a:moveTo>
                    <a:lnTo>
                      <a:pt x="0" y="19"/>
                    </a:lnTo>
                    <a:lnTo>
                      <a:pt x="0" y="21"/>
                    </a:lnTo>
                    <a:lnTo>
                      <a:pt x="2" y="25"/>
                    </a:lnTo>
                    <a:lnTo>
                      <a:pt x="6" y="27"/>
                    </a:lnTo>
                    <a:lnTo>
                      <a:pt x="11" y="28"/>
                    </a:lnTo>
                    <a:lnTo>
                      <a:pt x="14" y="28"/>
                    </a:lnTo>
                    <a:lnTo>
                      <a:pt x="15" y="26"/>
                    </a:lnTo>
                    <a:lnTo>
                      <a:pt x="18" y="22"/>
                    </a:lnTo>
                    <a:lnTo>
                      <a:pt x="26" y="2"/>
                    </a:lnTo>
                    <a:lnTo>
                      <a:pt x="20" y="0"/>
                    </a:lnTo>
                    <a:lnTo>
                      <a:pt x="12" y="19"/>
                    </a:lnTo>
                    <a:lnTo>
                      <a:pt x="11" y="22"/>
                    </a:lnTo>
                    <a:lnTo>
                      <a:pt x="7" y="22"/>
                    </a:lnTo>
                    <a:lnTo>
                      <a:pt x="6" y="20"/>
                    </a:lnTo>
                    <a:lnTo>
                      <a:pt x="6" y="17"/>
                    </a:lnTo>
                    <a:lnTo>
                      <a:pt x="7" y="14"/>
                    </a:lnTo>
                    <a:lnTo>
                      <a:pt x="1" y="12"/>
                    </a:lnTo>
                    <a:lnTo>
                      <a:pt x="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73" name="Freeform 240">
                <a:extLst>
                  <a:ext uri="{FF2B5EF4-FFF2-40B4-BE49-F238E27FC236}">
                    <a16:creationId xmlns:a16="http://schemas.microsoft.com/office/drawing/2014/main" id="{E58E29DE-43DF-2CB4-DB49-109AE9C74928}"/>
                  </a:ext>
                </a:extLst>
              </p:cNvPr>
              <p:cNvSpPr/>
              <p:nvPr/>
            </p:nvSpPr>
            <p:spPr bwMode="auto">
              <a:xfrm>
                <a:off x="816" y="2174"/>
                <a:ext cx="27" cy="36"/>
              </a:xfrm>
              <a:custGeom>
                <a:avLst/>
                <a:gdLst>
                  <a:gd name="T0" fmla="*/ 20 w 27"/>
                  <a:gd name="T1" fmla="*/ 20 h 36"/>
                  <a:gd name="T2" fmla="*/ 13 w 27"/>
                  <a:gd name="T3" fmla="*/ 17 h 36"/>
                  <a:gd name="T4" fmla="*/ 21 w 27"/>
                  <a:gd name="T5" fmla="*/ 7 h 36"/>
                  <a:gd name="T6" fmla="*/ 20 w 27"/>
                  <a:gd name="T7" fmla="*/ 20 h 36"/>
                  <a:gd name="T8" fmla="*/ 0 w 27"/>
                  <a:gd name="T9" fmla="*/ 24 h 36"/>
                  <a:gd name="T10" fmla="*/ 6 w 27"/>
                  <a:gd name="T11" fmla="*/ 26 h 36"/>
                  <a:gd name="T12" fmla="*/ 9 w 27"/>
                  <a:gd name="T13" fmla="*/ 21 h 36"/>
                  <a:gd name="T14" fmla="*/ 20 w 27"/>
                  <a:gd name="T15" fmla="*/ 26 h 36"/>
                  <a:gd name="T16" fmla="*/ 20 w 27"/>
                  <a:gd name="T17" fmla="*/ 33 h 36"/>
                  <a:gd name="T18" fmla="*/ 25 w 27"/>
                  <a:gd name="T19" fmla="*/ 36 h 36"/>
                  <a:gd name="T20" fmla="*/ 27 w 27"/>
                  <a:gd name="T21" fmla="*/ 2 h 36"/>
                  <a:gd name="T22" fmla="*/ 21 w 27"/>
                  <a:gd name="T23" fmla="*/ 0 h 36"/>
                  <a:gd name="T24" fmla="*/ 0 w 27"/>
                  <a:gd name="T25" fmla="*/ 24 h 36"/>
                  <a:gd name="T26" fmla="*/ 20 w 27"/>
                  <a:gd name="T27" fmla="*/ 2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" h="36">
                    <a:moveTo>
                      <a:pt x="20" y="20"/>
                    </a:moveTo>
                    <a:lnTo>
                      <a:pt x="13" y="17"/>
                    </a:lnTo>
                    <a:lnTo>
                      <a:pt x="21" y="7"/>
                    </a:lnTo>
                    <a:lnTo>
                      <a:pt x="20" y="20"/>
                    </a:lnTo>
                    <a:lnTo>
                      <a:pt x="0" y="24"/>
                    </a:lnTo>
                    <a:lnTo>
                      <a:pt x="6" y="26"/>
                    </a:lnTo>
                    <a:lnTo>
                      <a:pt x="9" y="21"/>
                    </a:lnTo>
                    <a:lnTo>
                      <a:pt x="20" y="26"/>
                    </a:lnTo>
                    <a:lnTo>
                      <a:pt x="20" y="33"/>
                    </a:lnTo>
                    <a:lnTo>
                      <a:pt x="25" y="36"/>
                    </a:lnTo>
                    <a:lnTo>
                      <a:pt x="27" y="2"/>
                    </a:lnTo>
                    <a:lnTo>
                      <a:pt x="21" y="0"/>
                    </a:lnTo>
                    <a:lnTo>
                      <a:pt x="0" y="24"/>
                    </a:lnTo>
                    <a:lnTo>
                      <a:pt x="2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74" name="Freeform 241">
                <a:extLst>
                  <a:ext uri="{FF2B5EF4-FFF2-40B4-BE49-F238E27FC236}">
                    <a16:creationId xmlns:a16="http://schemas.microsoft.com/office/drawing/2014/main" id="{B3CAD59F-1DC1-DBE2-F7DA-C01C3398D2B7}"/>
                  </a:ext>
                </a:extLst>
              </p:cNvPr>
              <p:cNvSpPr/>
              <p:nvPr/>
            </p:nvSpPr>
            <p:spPr bwMode="auto">
              <a:xfrm>
                <a:off x="847" y="2186"/>
                <a:ext cx="29" cy="32"/>
              </a:xfrm>
              <a:custGeom>
                <a:avLst/>
                <a:gdLst>
                  <a:gd name="T0" fmla="*/ 19 w 29"/>
                  <a:gd name="T1" fmla="*/ 24 h 32"/>
                  <a:gd name="T2" fmla="*/ 17 w 29"/>
                  <a:gd name="T3" fmla="*/ 25 h 32"/>
                  <a:gd name="T4" fmla="*/ 15 w 29"/>
                  <a:gd name="T5" fmla="*/ 26 h 32"/>
                  <a:gd name="T6" fmla="*/ 13 w 29"/>
                  <a:gd name="T7" fmla="*/ 26 h 32"/>
                  <a:gd name="T8" fmla="*/ 11 w 29"/>
                  <a:gd name="T9" fmla="*/ 26 h 32"/>
                  <a:gd name="T10" fmla="*/ 7 w 29"/>
                  <a:gd name="T11" fmla="*/ 24 h 32"/>
                  <a:gd name="T12" fmla="*/ 6 w 29"/>
                  <a:gd name="T13" fmla="*/ 20 h 32"/>
                  <a:gd name="T14" fmla="*/ 6 w 29"/>
                  <a:gd name="T15" fmla="*/ 17 h 32"/>
                  <a:gd name="T16" fmla="*/ 7 w 29"/>
                  <a:gd name="T17" fmla="*/ 13 h 32"/>
                  <a:gd name="T18" fmla="*/ 9 w 29"/>
                  <a:gd name="T19" fmla="*/ 8 h 32"/>
                  <a:gd name="T20" fmla="*/ 12 w 29"/>
                  <a:gd name="T21" fmla="*/ 6 h 32"/>
                  <a:gd name="T22" fmla="*/ 15 w 29"/>
                  <a:gd name="T23" fmla="*/ 6 h 32"/>
                  <a:gd name="T24" fmla="*/ 19 w 29"/>
                  <a:gd name="T25" fmla="*/ 6 h 32"/>
                  <a:gd name="T26" fmla="*/ 20 w 29"/>
                  <a:gd name="T27" fmla="*/ 7 h 32"/>
                  <a:gd name="T28" fmla="*/ 21 w 29"/>
                  <a:gd name="T29" fmla="*/ 9 h 32"/>
                  <a:gd name="T30" fmla="*/ 23 w 29"/>
                  <a:gd name="T31" fmla="*/ 12 h 32"/>
                  <a:gd name="T32" fmla="*/ 23 w 29"/>
                  <a:gd name="T33" fmla="*/ 14 h 32"/>
                  <a:gd name="T34" fmla="*/ 27 w 29"/>
                  <a:gd name="T35" fmla="*/ 17 h 32"/>
                  <a:gd name="T36" fmla="*/ 29 w 29"/>
                  <a:gd name="T37" fmla="*/ 12 h 32"/>
                  <a:gd name="T38" fmla="*/ 27 w 29"/>
                  <a:gd name="T39" fmla="*/ 7 h 32"/>
                  <a:gd name="T40" fmla="*/ 25 w 29"/>
                  <a:gd name="T41" fmla="*/ 3 h 32"/>
                  <a:gd name="T42" fmla="*/ 20 w 29"/>
                  <a:gd name="T43" fmla="*/ 1 h 32"/>
                  <a:gd name="T44" fmla="*/ 14 w 29"/>
                  <a:gd name="T45" fmla="*/ 0 h 32"/>
                  <a:gd name="T46" fmla="*/ 9 w 29"/>
                  <a:gd name="T47" fmla="*/ 0 h 32"/>
                  <a:gd name="T48" fmla="*/ 5 w 29"/>
                  <a:gd name="T49" fmla="*/ 3 h 32"/>
                  <a:gd name="T50" fmla="*/ 1 w 29"/>
                  <a:gd name="T51" fmla="*/ 9 h 32"/>
                  <a:gd name="T52" fmla="*/ 0 w 29"/>
                  <a:gd name="T53" fmla="*/ 17 h 32"/>
                  <a:gd name="T54" fmla="*/ 0 w 29"/>
                  <a:gd name="T55" fmla="*/ 23 h 32"/>
                  <a:gd name="T56" fmla="*/ 3 w 29"/>
                  <a:gd name="T57" fmla="*/ 27 h 32"/>
                  <a:gd name="T58" fmla="*/ 8 w 29"/>
                  <a:gd name="T59" fmla="*/ 31 h 32"/>
                  <a:gd name="T60" fmla="*/ 13 w 29"/>
                  <a:gd name="T61" fmla="*/ 32 h 32"/>
                  <a:gd name="T62" fmla="*/ 18 w 29"/>
                  <a:gd name="T63" fmla="*/ 32 h 32"/>
                  <a:gd name="T64" fmla="*/ 21 w 29"/>
                  <a:gd name="T65" fmla="*/ 30 h 32"/>
                  <a:gd name="T66" fmla="*/ 24 w 29"/>
                  <a:gd name="T67" fmla="*/ 26 h 32"/>
                  <a:gd name="T68" fmla="*/ 19 w 29"/>
                  <a:gd name="T69" fmla="*/ 2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2">
                    <a:moveTo>
                      <a:pt x="19" y="24"/>
                    </a:moveTo>
                    <a:lnTo>
                      <a:pt x="17" y="25"/>
                    </a:lnTo>
                    <a:lnTo>
                      <a:pt x="15" y="26"/>
                    </a:lnTo>
                    <a:lnTo>
                      <a:pt x="13" y="26"/>
                    </a:lnTo>
                    <a:lnTo>
                      <a:pt x="11" y="26"/>
                    </a:lnTo>
                    <a:lnTo>
                      <a:pt x="7" y="24"/>
                    </a:lnTo>
                    <a:lnTo>
                      <a:pt x="6" y="20"/>
                    </a:lnTo>
                    <a:lnTo>
                      <a:pt x="6" y="17"/>
                    </a:lnTo>
                    <a:lnTo>
                      <a:pt x="7" y="13"/>
                    </a:lnTo>
                    <a:lnTo>
                      <a:pt x="9" y="8"/>
                    </a:lnTo>
                    <a:lnTo>
                      <a:pt x="12" y="6"/>
                    </a:lnTo>
                    <a:lnTo>
                      <a:pt x="15" y="6"/>
                    </a:lnTo>
                    <a:lnTo>
                      <a:pt x="19" y="6"/>
                    </a:lnTo>
                    <a:lnTo>
                      <a:pt x="20" y="7"/>
                    </a:lnTo>
                    <a:lnTo>
                      <a:pt x="21" y="9"/>
                    </a:lnTo>
                    <a:lnTo>
                      <a:pt x="23" y="12"/>
                    </a:lnTo>
                    <a:lnTo>
                      <a:pt x="23" y="14"/>
                    </a:lnTo>
                    <a:lnTo>
                      <a:pt x="27" y="17"/>
                    </a:lnTo>
                    <a:lnTo>
                      <a:pt x="29" y="12"/>
                    </a:lnTo>
                    <a:lnTo>
                      <a:pt x="27" y="7"/>
                    </a:lnTo>
                    <a:lnTo>
                      <a:pt x="25" y="3"/>
                    </a:lnTo>
                    <a:lnTo>
                      <a:pt x="20" y="1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5" y="3"/>
                    </a:lnTo>
                    <a:lnTo>
                      <a:pt x="1" y="9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3" y="27"/>
                    </a:lnTo>
                    <a:lnTo>
                      <a:pt x="8" y="31"/>
                    </a:lnTo>
                    <a:lnTo>
                      <a:pt x="13" y="32"/>
                    </a:lnTo>
                    <a:lnTo>
                      <a:pt x="18" y="32"/>
                    </a:lnTo>
                    <a:lnTo>
                      <a:pt x="21" y="30"/>
                    </a:lnTo>
                    <a:lnTo>
                      <a:pt x="24" y="26"/>
                    </a:lnTo>
                    <a:lnTo>
                      <a:pt x="19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75" name="Freeform 242">
                <a:extLst>
                  <a:ext uri="{FF2B5EF4-FFF2-40B4-BE49-F238E27FC236}">
                    <a16:creationId xmlns:a16="http://schemas.microsoft.com/office/drawing/2014/main" id="{5F372BEC-CFC9-66C6-4F1D-0C53F6043D64}"/>
                  </a:ext>
                </a:extLst>
              </p:cNvPr>
              <p:cNvSpPr/>
              <p:nvPr/>
            </p:nvSpPr>
            <p:spPr bwMode="auto">
              <a:xfrm>
                <a:off x="871" y="2195"/>
                <a:ext cx="35" cy="40"/>
              </a:xfrm>
              <a:custGeom>
                <a:avLst/>
                <a:gdLst>
                  <a:gd name="T0" fmla="*/ 6 w 35"/>
                  <a:gd name="T1" fmla="*/ 32 h 40"/>
                  <a:gd name="T2" fmla="*/ 9 w 35"/>
                  <a:gd name="T3" fmla="*/ 21 h 40"/>
                  <a:gd name="T4" fmla="*/ 14 w 35"/>
                  <a:gd name="T5" fmla="*/ 20 h 40"/>
                  <a:gd name="T6" fmla="*/ 18 w 35"/>
                  <a:gd name="T7" fmla="*/ 36 h 40"/>
                  <a:gd name="T8" fmla="*/ 24 w 35"/>
                  <a:gd name="T9" fmla="*/ 40 h 40"/>
                  <a:gd name="T10" fmla="*/ 19 w 35"/>
                  <a:gd name="T11" fmla="*/ 17 h 40"/>
                  <a:gd name="T12" fmla="*/ 35 w 35"/>
                  <a:gd name="T13" fmla="*/ 10 h 40"/>
                  <a:gd name="T14" fmla="*/ 27 w 35"/>
                  <a:gd name="T15" fmla="*/ 8 h 40"/>
                  <a:gd name="T16" fmla="*/ 13 w 35"/>
                  <a:gd name="T17" fmla="*/ 15 h 40"/>
                  <a:gd name="T18" fmla="*/ 18 w 35"/>
                  <a:gd name="T19" fmla="*/ 3 h 40"/>
                  <a:gd name="T20" fmla="*/ 12 w 35"/>
                  <a:gd name="T21" fmla="*/ 0 h 40"/>
                  <a:gd name="T22" fmla="*/ 0 w 35"/>
                  <a:gd name="T23" fmla="*/ 29 h 40"/>
                  <a:gd name="T24" fmla="*/ 6 w 35"/>
                  <a:gd name="T25" fmla="*/ 3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40">
                    <a:moveTo>
                      <a:pt x="6" y="32"/>
                    </a:moveTo>
                    <a:lnTo>
                      <a:pt x="9" y="21"/>
                    </a:lnTo>
                    <a:lnTo>
                      <a:pt x="14" y="20"/>
                    </a:lnTo>
                    <a:lnTo>
                      <a:pt x="18" y="36"/>
                    </a:lnTo>
                    <a:lnTo>
                      <a:pt x="24" y="40"/>
                    </a:lnTo>
                    <a:lnTo>
                      <a:pt x="19" y="17"/>
                    </a:lnTo>
                    <a:lnTo>
                      <a:pt x="35" y="10"/>
                    </a:lnTo>
                    <a:lnTo>
                      <a:pt x="27" y="8"/>
                    </a:lnTo>
                    <a:lnTo>
                      <a:pt x="13" y="15"/>
                    </a:lnTo>
                    <a:lnTo>
                      <a:pt x="18" y="3"/>
                    </a:lnTo>
                    <a:lnTo>
                      <a:pt x="12" y="0"/>
                    </a:lnTo>
                    <a:lnTo>
                      <a:pt x="0" y="29"/>
                    </a:lnTo>
                    <a:lnTo>
                      <a:pt x="6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76" name="Freeform 243">
                <a:extLst>
                  <a:ext uri="{FF2B5EF4-FFF2-40B4-BE49-F238E27FC236}">
                    <a16:creationId xmlns:a16="http://schemas.microsoft.com/office/drawing/2014/main" id="{4C0DA25D-5ABB-C61D-5488-A75AB2DA0DE1}"/>
                  </a:ext>
                </a:extLst>
              </p:cNvPr>
              <p:cNvSpPr/>
              <p:nvPr/>
            </p:nvSpPr>
            <p:spPr bwMode="auto">
              <a:xfrm>
                <a:off x="898" y="2210"/>
                <a:ext cx="28" cy="33"/>
              </a:xfrm>
              <a:custGeom>
                <a:avLst/>
                <a:gdLst>
                  <a:gd name="T0" fmla="*/ 2 w 28"/>
                  <a:gd name="T1" fmla="*/ 25 h 33"/>
                  <a:gd name="T2" fmla="*/ 4 w 28"/>
                  <a:gd name="T3" fmla="*/ 29 h 33"/>
                  <a:gd name="T4" fmla="*/ 9 w 28"/>
                  <a:gd name="T5" fmla="*/ 31 h 33"/>
                  <a:gd name="T6" fmla="*/ 14 w 28"/>
                  <a:gd name="T7" fmla="*/ 33 h 33"/>
                  <a:gd name="T8" fmla="*/ 17 w 28"/>
                  <a:gd name="T9" fmla="*/ 32 h 33"/>
                  <a:gd name="T10" fmla="*/ 21 w 28"/>
                  <a:gd name="T11" fmla="*/ 31 h 33"/>
                  <a:gd name="T12" fmla="*/ 23 w 28"/>
                  <a:gd name="T13" fmla="*/ 27 h 33"/>
                  <a:gd name="T14" fmla="*/ 24 w 28"/>
                  <a:gd name="T15" fmla="*/ 23 h 33"/>
                  <a:gd name="T16" fmla="*/ 22 w 28"/>
                  <a:gd name="T17" fmla="*/ 19 h 33"/>
                  <a:gd name="T18" fmla="*/ 21 w 28"/>
                  <a:gd name="T19" fmla="*/ 17 h 33"/>
                  <a:gd name="T20" fmla="*/ 17 w 28"/>
                  <a:gd name="T21" fmla="*/ 14 h 33"/>
                  <a:gd name="T22" fmla="*/ 16 w 28"/>
                  <a:gd name="T23" fmla="*/ 12 h 33"/>
                  <a:gd name="T24" fmla="*/ 12 w 28"/>
                  <a:gd name="T25" fmla="*/ 9 h 33"/>
                  <a:gd name="T26" fmla="*/ 12 w 28"/>
                  <a:gd name="T27" fmla="*/ 7 h 33"/>
                  <a:gd name="T28" fmla="*/ 14 w 28"/>
                  <a:gd name="T29" fmla="*/ 6 h 33"/>
                  <a:gd name="T30" fmla="*/ 15 w 28"/>
                  <a:gd name="T31" fmla="*/ 5 h 33"/>
                  <a:gd name="T32" fmla="*/ 18 w 28"/>
                  <a:gd name="T33" fmla="*/ 6 h 33"/>
                  <a:gd name="T34" fmla="*/ 21 w 28"/>
                  <a:gd name="T35" fmla="*/ 7 h 33"/>
                  <a:gd name="T36" fmla="*/ 22 w 28"/>
                  <a:gd name="T37" fmla="*/ 8 h 33"/>
                  <a:gd name="T38" fmla="*/ 22 w 28"/>
                  <a:gd name="T39" fmla="*/ 11 h 33"/>
                  <a:gd name="T40" fmla="*/ 22 w 28"/>
                  <a:gd name="T41" fmla="*/ 12 h 33"/>
                  <a:gd name="T42" fmla="*/ 27 w 28"/>
                  <a:gd name="T43" fmla="*/ 14 h 33"/>
                  <a:gd name="T44" fmla="*/ 28 w 28"/>
                  <a:gd name="T45" fmla="*/ 11 h 33"/>
                  <a:gd name="T46" fmla="*/ 27 w 28"/>
                  <a:gd name="T47" fmla="*/ 7 h 33"/>
                  <a:gd name="T48" fmla="*/ 24 w 28"/>
                  <a:gd name="T49" fmla="*/ 3 h 33"/>
                  <a:gd name="T50" fmla="*/ 21 w 28"/>
                  <a:gd name="T51" fmla="*/ 1 h 33"/>
                  <a:gd name="T52" fmla="*/ 16 w 28"/>
                  <a:gd name="T53" fmla="*/ 0 h 33"/>
                  <a:gd name="T54" fmla="*/ 12 w 28"/>
                  <a:gd name="T55" fmla="*/ 0 h 33"/>
                  <a:gd name="T56" fmla="*/ 9 w 28"/>
                  <a:gd name="T57" fmla="*/ 1 h 33"/>
                  <a:gd name="T58" fmla="*/ 6 w 28"/>
                  <a:gd name="T59" fmla="*/ 5 h 33"/>
                  <a:gd name="T60" fmla="*/ 6 w 28"/>
                  <a:gd name="T61" fmla="*/ 9 h 33"/>
                  <a:gd name="T62" fmla="*/ 8 w 28"/>
                  <a:gd name="T63" fmla="*/ 13 h 33"/>
                  <a:gd name="T64" fmla="*/ 11 w 28"/>
                  <a:gd name="T65" fmla="*/ 17 h 33"/>
                  <a:gd name="T66" fmla="*/ 12 w 28"/>
                  <a:gd name="T67" fmla="*/ 18 h 33"/>
                  <a:gd name="T68" fmla="*/ 17 w 28"/>
                  <a:gd name="T69" fmla="*/ 21 h 33"/>
                  <a:gd name="T70" fmla="*/ 17 w 28"/>
                  <a:gd name="T71" fmla="*/ 24 h 33"/>
                  <a:gd name="T72" fmla="*/ 17 w 28"/>
                  <a:gd name="T73" fmla="*/ 25 h 33"/>
                  <a:gd name="T74" fmla="*/ 16 w 28"/>
                  <a:gd name="T75" fmla="*/ 26 h 33"/>
                  <a:gd name="T76" fmla="*/ 15 w 28"/>
                  <a:gd name="T77" fmla="*/ 27 h 33"/>
                  <a:gd name="T78" fmla="*/ 11 w 28"/>
                  <a:gd name="T79" fmla="*/ 26 h 33"/>
                  <a:gd name="T80" fmla="*/ 9 w 28"/>
                  <a:gd name="T81" fmla="*/ 25 h 33"/>
                  <a:gd name="T82" fmla="*/ 8 w 28"/>
                  <a:gd name="T83" fmla="*/ 24 h 33"/>
                  <a:gd name="T84" fmla="*/ 6 w 28"/>
                  <a:gd name="T85" fmla="*/ 21 h 33"/>
                  <a:gd name="T86" fmla="*/ 8 w 28"/>
                  <a:gd name="T87" fmla="*/ 19 h 33"/>
                  <a:gd name="T88" fmla="*/ 2 w 28"/>
                  <a:gd name="T89" fmla="*/ 17 h 33"/>
                  <a:gd name="T90" fmla="*/ 0 w 28"/>
                  <a:gd name="T91" fmla="*/ 21 h 33"/>
                  <a:gd name="T92" fmla="*/ 2 w 28"/>
                  <a:gd name="T93" fmla="*/ 2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8" h="33">
                    <a:moveTo>
                      <a:pt x="2" y="25"/>
                    </a:moveTo>
                    <a:lnTo>
                      <a:pt x="4" y="29"/>
                    </a:lnTo>
                    <a:lnTo>
                      <a:pt x="9" y="31"/>
                    </a:lnTo>
                    <a:lnTo>
                      <a:pt x="14" y="33"/>
                    </a:lnTo>
                    <a:lnTo>
                      <a:pt x="17" y="32"/>
                    </a:lnTo>
                    <a:lnTo>
                      <a:pt x="21" y="31"/>
                    </a:lnTo>
                    <a:lnTo>
                      <a:pt x="23" y="27"/>
                    </a:lnTo>
                    <a:lnTo>
                      <a:pt x="24" y="23"/>
                    </a:lnTo>
                    <a:lnTo>
                      <a:pt x="22" y="19"/>
                    </a:lnTo>
                    <a:lnTo>
                      <a:pt x="21" y="17"/>
                    </a:lnTo>
                    <a:lnTo>
                      <a:pt x="17" y="14"/>
                    </a:lnTo>
                    <a:lnTo>
                      <a:pt x="16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4" y="6"/>
                    </a:lnTo>
                    <a:lnTo>
                      <a:pt x="15" y="5"/>
                    </a:lnTo>
                    <a:lnTo>
                      <a:pt x="18" y="6"/>
                    </a:lnTo>
                    <a:lnTo>
                      <a:pt x="21" y="7"/>
                    </a:lnTo>
                    <a:lnTo>
                      <a:pt x="22" y="8"/>
                    </a:lnTo>
                    <a:lnTo>
                      <a:pt x="22" y="11"/>
                    </a:lnTo>
                    <a:lnTo>
                      <a:pt x="22" y="12"/>
                    </a:lnTo>
                    <a:lnTo>
                      <a:pt x="27" y="14"/>
                    </a:lnTo>
                    <a:lnTo>
                      <a:pt x="28" y="11"/>
                    </a:lnTo>
                    <a:lnTo>
                      <a:pt x="27" y="7"/>
                    </a:lnTo>
                    <a:lnTo>
                      <a:pt x="24" y="3"/>
                    </a:lnTo>
                    <a:lnTo>
                      <a:pt x="21" y="1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9" y="1"/>
                    </a:lnTo>
                    <a:lnTo>
                      <a:pt x="6" y="5"/>
                    </a:lnTo>
                    <a:lnTo>
                      <a:pt x="6" y="9"/>
                    </a:lnTo>
                    <a:lnTo>
                      <a:pt x="8" y="13"/>
                    </a:lnTo>
                    <a:lnTo>
                      <a:pt x="11" y="17"/>
                    </a:lnTo>
                    <a:lnTo>
                      <a:pt x="12" y="18"/>
                    </a:lnTo>
                    <a:lnTo>
                      <a:pt x="17" y="21"/>
                    </a:lnTo>
                    <a:lnTo>
                      <a:pt x="17" y="24"/>
                    </a:lnTo>
                    <a:lnTo>
                      <a:pt x="17" y="25"/>
                    </a:lnTo>
                    <a:lnTo>
                      <a:pt x="16" y="26"/>
                    </a:lnTo>
                    <a:lnTo>
                      <a:pt x="15" y="27"/>
                    </a:lnTo>
                    <a:lnTo>
                      <a:pt x="11" y="26"/>
                    </a:lnTo>
                    <a:lnTo>
                      <a:pt x="9" y="25"/>
                    </a:lnTo>
                    <a:lnTo>
                      <a:pt x="8" y="24"/>
                    </a:lnTo>
                    <a:lnTo>
                      <a:pt x="6" y="21"/>
                    </a:lnTo>
                    <a:lnTo>
                      <a:pt x="8" y="19"/>
                    </a:lnTo>
                    <a:lnTo>
                      <a:pt x="2" y="17"/>
                    </a:lnTo>
                    <a:lnTo>
                      <a:pt x="0" y="21"/>
                    </a:lnTo>
                    <a:lnTo>
                      <a:pt x="2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77" name="Freeform 244">
                <a:extLst>
                  <a:ext uri="{FF2B5EF4-FFF2-40B4-BE49-F238E27FC236}">
                    <a16:creationId xmlns:a16="http://schemas.microsoft.com/office/drawing/2014/main" id="{F0C74994-E9EE-9971-4384-324B05B1DFD5}"/>
                  </a:ext>
                </a:extLst>
              </p:cNvPr>
              <p:cNvSpPr/>
              <p:nvPr/>
            </p:nvSpPr>
            <p:spPr bwMode="auto">
              <a:xfrm>
                <a:off x="925" y="2222"/>
                <a:ext cx="29" cy="33"/>
              </a:xfrm>
              <a:custGeom>
                <a:avLst/>
                <a:gdLst>
                  <a:gd name="T0" fmla="*/ 12 w 29"/>
                  <a:gd name="T1" fmla="*/ 7 h 33"/>
                  <a:gd name="T2" fmla="*/ 15 w 29"/>
                  <a:gd name="T3" fmla="*/ 6 h 33"/>
                  <a:gd name="T4" fmla="*/ 19 w 29"/>
                  <a:gd name="T5" fmla="*/ 7 h 33"/>
                  <a:gd name="T6" fmla="*/ 21 w 29"/>
                  <a:gd name="T7" fmla="*/ 9 h 33"/>
                  <a:gd name="T8" fmla="*/ 23 w 29"/>
                  <a:gd name="T9" fmla="*/ 12 h 33"/>
                  <a:gd name="T10" fmla="*/ 23 w 29"/>
                  <a:gd name="T11" fmla="*/ 15 h 33"/>
                  <a:gd name="T12" fmla="*/ 21 w 29"/>
                  <a:gd name="T13" fmla="*/ 20 h 33"/>
                  <a:gd name="T14" fmla="*/ 20 w 29"/>
                  <a:gd name="T15" fmla="*/ 24 h 33"/>
                  <a:gd name="T16" fmla="*/ 17 w 29"/>
                  <a:gd name="T17" fmla="*/ 26 h 33"/>
                  <a:gd name="T18" fmla="*/ 14 w 29"/>
                  <a:gd name="T19" fmla="*/ 27 h 33"/>
                  <a:gd name="T20" fmla="*/ 11 w 29"/>
                  <a:gd name="T21" fmla="*/ 26 h 33"/>
                  <a:gd name="T22" fmla="*/ 8 w 29"/>
                  <a:gd name="T23" fmla="*/ 25 h 33"/>
                  <a:gd name="T24" fmla="*/ 6 w 29"/>
                  <a:gd name="T25" fmla="*/ 21 h 33"/>
                  <a:gd name="T26" fmla="*/ 6 w 29"/>
                  <a:gd name="T27" fmla="*/ 18 h 33"/>
                  <a:gd name="T28" fmla="*/ 7 w 29"/>
                  <a:gd name="T29" fmla="*/ 13 h 33"/>
                  <a:gd name="T30" fmla="*/ 9 w 29"/>
                  <a:gd name="T31" fmla="*/ 9 h 33"/>
                  <a:gd name="T32" fmla="*/ 12 w 29"/>
                  <a:gd name="T33" fmla="*/ 7 h 33"/>
                  <a:gd name="T34" fmla="*/ 1 w 29"/>
                  <a:gd name="T35" fmla="*/ 24 h 33"/>
                  <a:gd name="T36" fmla="*/ 3 w 29"/>
                  <a:gd name="T37" fmla="*/ 29 h 33"/>
                  <a:gd name="T38" fmla="*/ 8 w 29"/>
                  <a:gd name="T39" fmla="*/ 32 h 33"/>
                  <a:gd name="T40" fmla="*/ 14 w 29"/>
                  <a:gd name="T41" fmla="*/ 33 h 33"/>
                  <a:gd name="T42" fmla="*/ 19 w 29"/>
                  <a:gd name="T43" fmla="*/ 32 h 33"/>
                  <a:gd name="T44" fmla="*/ 24 w 29"/>
                  <a:gd name="T45" fmla="*/ 29 h 33"/>
                  <a:gd name="T46" fmla="*/ 27 w 29"/>
                  <a:gd name="T47" fmla="*/ 23 h 33"/>
                  <a:gd name="T48" fmla="*/ 29 w 29"/>
                  <a:gd name="T49" fmla="*/ 17 h 33"/>
                  <a:gd name="T50" fmla="*/ 29 w 29"/>
                  <a:gd name="T51" fmla="*/ 11 h 33"/>
                  <a:gd name="T52" fmla="*/ 25 w 29"/>
                  <a:gd name="T53" fmla="*/ 5 h 33"/>
                  <a:gd name="T54" fmla="*/ 20 w 29"/>
                  <a:gd name="T55" fmla="*/ 1 h 33"/>
                  <a:gd name="T56" fmla="*/ 15 w 29"/>
                  <a:gd name="T57" fmla="*/ 0 h 33"/>
                  <a:gd name="T58" fmla="*/ 9 w 29"/>
                  <a:gd name="T59" fmla="*/ 1 h 33"/>
                  <a:gd name="T60" fmla="*/ 5 w 29"/>
                  <a:gd name="T61" fmla="*/ 5 h 33"/>
                  <a:gd name="T62" fmla="*/ 1 w 29"/>
                  <a:gd name="T63" fmla="*/ 11 h 33"/>
                  <a:gd name="T64" fmla="*/ 0 w 29"/>
                  <a:gd name="T65" fmla="*/ 18 h 33"/>
                  <a:gd name="T66" fmla="*/ 1 w 29"/>
                  <a:gd name="T67" fmla="*/ 24 h 33"/>
                  <a:gd name="T68" fmla="*/ 12 w 29"/>
                  <a:gd name="T69" fmla="*/ 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3">
                    <a:moveTo>
                      <a:pt x="12" y="7"/>
                    </a:moveTo>
                    <a:lnTo>
                      <a:pt x="15" y="6"/>
                    </a:lnTo>
                    <a:lnTo>
                      <a:pt x="19" y="7"/>
                    </a:lnTo>
                    <a:lnTo>
                      <a:pt x="21" y="9"/>
                    </a:lnTo>
                    <a:lnTo>
                      <a:pt x="23" y="12"/>
                    </a:lnTo>
                    <a:lnTo>
                      <a:pt x="23" y="15"/>
                    </a:lnTo>
                    <a:lnTo>
                      <a:pt x="21" y="20"/>
                    </a:lnTo>
                    <a:lnTo>
                      <a:pt x="20" y="24"/>
                    </a:lnTo>
                    <a:lnTo>
                      <a:pt x="17" y="26"/>
                    </a:lnTo>
                    <a:lnTo>
                      <a:pt x="14" y="27"/>
                    </a:lnTo>
                    <a:lnTo>
                      <a:pt x="11" y="26"/>
                    </a:lnTo>
                    <a:lnTo>
                      <a:pt x="8" y="25"/>
                    </a:lnTo>
                    <a:lnTo>
                      <a:pt x="6" y="21"/>
                    </a:lnTo>
                    <a:lnTo>
                      <a:pt x="6" y="18"/>
                    </a:lnTo>
                    <a:lnTo>
                      <a:pt x="7" y="13"/>
                    </a:lnTo>
                    <a:lnTo>
                      <a:pt x="9" y="9"/>
                    </a:lnTo>
                    <a:lnTo>
                      <a:pt x="12" y="7"/>
                    </a:lnTo>
                    <a:lnTo>
                      <a:pt x="1" y="24"/>
                    </a:lnTo>
                    <a:lnTo>
                      <a:pt x="3" y="29"/>
                    </a:lnTo>
                    <a:lnTo>
                      <a:pt x="8" y="32"/>
                    </a:lnTo>
                    <a:lnTo>
                      <a:pt x="14" y="33"/>
                    </a:lnTo>
                    <a:lnTo>
                      <a:pt x="19" y="32"/>
                    </a:lnTo>
                    <a:lnTo>
                      <a:pt x="24" y="29"/>
                    </a:lnTo>
                    <a:lnTo>
                      <a:pt x="27" y="23"/>
                    </a:lnTo>
                    <a:lnTo>
                      <a:pt x="29" y="17"/>
                    </a:lnTo>
                    <a:lnTo>
                      <a:pt x="29" y="11"/>
                    </a:lnTo>
                    <a:lnTo>
                      <a:pt x="25" y="5"/>
                    </a:lnTo>
                    <a:lnTo>
                      <a:pt x="20" y="1"/>
                    </a:lnTo>
                    <a:lnTo>
                      <a:pt x="15" y="0"/>
                    </a:lnTo>
                    <a:lnTo>
                      <a:pt x="9" y="1"/>
                    </a:lnTo>
                    <a:lnTo>
                      <a:pt x="5" y="5"/>
                    </a:lnTo>
                    <a:lnTo>
                      <a:pt x="1" y="11"/>
                    </a:lnTo>
                    <a:lnTo>
                      <a:pt x="0" y="18"/>
                    </a:lnTo>
                    <a:lnTo>
                      <a:pt x="1" y="24"/>
                    </a:lnTo>
                    <a:lnTo>
                      <a:pt x="12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78" name="Freeform 245">
                <a:extLst>
                  <a:ext uri="{FF2B5EF4-FFF2-40B4-BE49-F238E27FC236}">
                    <a16:creationId xmlns:a16="http://schemas.microsoft.com/office/drawing/2014/main" id="{D85839DB-9B01-A4A0-3B54-874704D2D07B}"/>
                  </a:ext>
                </a:extLst>
              </p:cNvPr>
              <p:cNvSpPr/>
              <p:nvPr/>
            </p:nvSpPr>
            <p:spPr bwMode="auto">
              <a:xfrm>
                <a:off x="951" y="2233"/>
                <a:ext cx="34" cy="38"/>
              </a:xfrm>
              <a:custGeom>
                <a:avLst/>
                <a:gdLst>
                  <a:gd name="T0" fmla="*/ 5 w 34"/>
                  <a:gd name="T1" fmla="*/ 31 h 38"/>
                  <a:gd name="T2" fmla="*/ 13 w 34"/>
                  <a:gd name="T3" fmla="*/ 12 h 38"/>
                  <a:gd name="T4" fmla="*/ 16 w 34"/>
                  <a:gd name="T5" fmla="*/ 36 h 38"/>
                  <a:gd name="T6" fmla="*/ 22 w 34"/>
                  <a:gd name="T7" fmla="*/ 38 h 38"/>
                  <a:gd name="T8" fmla="*/ 34 w 34"/>
                  <a:gd name="T9" fmla="*/ 9 h 38"/>
                  <a:gd name="T10" fmla="*/ 28 w 34"/>
                  <a:gd name="T11" fmla="*/ 7 h 38"/>
                  <a:gd name="T12" fmla="*/ 21 w 34"/>
                  <a:gd name="T13" fmla="*/ 27 h 38"/>
                  <a:gd name="T14" fmla="*/ 17 w 34"/>
                  <a:gd name="T15" fmla="*/ 2 h 38"/>
                  <a:gd name="T16" fmla="*/ 12 w 34"/>
                  <a:gd name="T17" fmla="*/ 0 h 38"/>
                  <a:gd name="T18" fmla="*/ 0 w 34"/>
                  <a:gd name="T19" fmla="*/ 28 h 38"/>
                  <a:gd name="T20" fmla="*/ 5 w 34"/>
                  <a:gd name="T21" fmla="*/ 3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8">
                    <a:moveTo>
                      <a:pt x="5" y="31"/>
                    </a:moveTo>
                    <a:lnTo>
                      <a:pt x="13" y="12"/>
                    </a:lnTo>
                    <a:lnTo>
                      <a:pt x="16" y="36"/>
                    </a:lnTo>
                    <a:lnTo>
                      <a:pt x="22" y="38"/>
                    </a:lnTo>
                    <a:lnTo>
                      <a:pt x="34" y="9"/>
                    </a:lnTo>
                    <a:lnTo>
                      <a:pt x="28" y="7"/>
                    </a:lnTo>
                    <a:lnTo>
                      <a:pt x="21" y="27"/>
                    </a:lnTo>
                    <a:lnTo>
                      <a:pt x="17" y="2"/>
                    </a:lnTo>
                    <a:lnTo>
                      <a:pt x="12" y="0"/>
                    </a:lnTo>
                    <a:lnTo>
                      <a:pt x="0" y="28"/>
                    </a:lnTo>
                    <a:lnTo>
                      <a:pt x="5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79" name="Freeform 246">
                <a:extLst>
                  <a:ext uri="{FF2B5EF4-FFF2-40B4-BE49-F238E27FC236}">
                    <a16:creationId xmlns:a16="http://schemas.microsoft.com/office/drawing/2014/main" id="{9C032E3A-2188-1DDB-603C-4904D7221F10}"/>
                  </a:ext>
                </a:extLst>
              </p:cNvPr>
              <p:cNvSpPr/>
              <p:nvPr/>
            </p:nvSpPr>
            <p:spPr bwMode="auto">
              <a:xfrm>
                <a:off x="898" y="1962"/>
                <a:ext cx="34" cy="37"/>
              </a:xfrm>
              <a:custGeom>
                <a:avLst/>
                <a:gdLst>
                  <a:gd name="T0" fmla="*/ 4 w 34"/>
                  <a:gd name="T1" fmla="*/ 26 h 37"/>
                  <a:gd name="T2" fmla="*/ 11 w 34"/>
                  <a:gd name="T3" fmla="*/ 16 h 37"/>
                  <a:gd name="T4" fmla="*/ 20 w 34"/>
                  <a:gd name="T5" fmla="*/ 24 h 37"/>
                  <a:gd name="T6" fmla="*/ 12 w 34"/>
                  <a:gd name="T7" fmla="*/ 33 h 37"/>
                  <a:gd name="T8" fmla="*/ 17 w 34"/>
                  <a:gd name="T9" fmla="*/ 37 h 37"/>
                  <a:gd name="T10" fmla="*/ 34 w 34"/>
                  <a:gd name="T11" fmla="*/ 15 h 37"/>
                  <a:gd name="T12" fmla="*/ 29 w 34"/>
                  <a:gd name="T13" fmla="*/ 12 h 37"/>
                  <a:gd name="T14" fmla="*/ 23 w 34"/>
                  <a:gd name="T15" fmla="*/ 19 h 37"/>
                  <a:gd name="T16" fmla="*/ 15 w 34"/>
                  <a:gd name="T17" fmla="*/ 12 h 37"/>
                  <a:gd name="T18" fmla="*/ 21 w 34"/>
                  <a:gd name="T19" fmla="*/ 3 h 37"/>
                  <a:gd name="T20" fmla="*/ 17 w 34"/>
                  <a:gd name="T21" fmla="*/ 0 h 37"/>
                  <a:gd name="T22" fmla="*/ 0 w 34"/>
                  <a:gd name="T23" fmla="*/ 22 h 37"/>
                  <a:gd name="T24" fmla="*/ 4 w 34"/>
                  <a:gd name="T25" fmla="*/ 2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37">
                    <a:moveTo>
                      <a:pt x="4" y="26"/>
                    </a:moveTo>
                    <a:lnTo>
                      <a:pt x="11" y="16"/>
                    </a:lnTo>
                    <a:lnTo>
                      <a:pt x="20" y="24"/>
                    </a:lnTo>
                    <a:lnTo>
                      <a:pt x="12" y="33"/>
                    </a:lnTo>
                    <a:lnTo>
                      <a:pt x="17" y="37"/>
                    </a:lnTo>
                    <a:lnTo>
                      <a:pt x="34" y="15"/>
                    </a:lnTo>
                    <a:lnTo>
                      <a:pt x="29" y="12"/>
                    </a:lnTo>
                    <a:lnTo>
                      <a:pt x="23" y="19"/>
                    </a:lnTo>
                    <a:lnTo>
                      <a:pt x="15" y="12"/>
                    </a:lnTo>
                    <a:lnTo>
                      <a:pt x="21" y="3"/>
                    </a:lnTo>
                    <a:lnTo>
                      <a:pt x="17" y="0"/>
                    </a:lnTo>
                    <a:lnTo>
                      <a:pt x="0" y="22"/>
                    </a:lnTo>
                    <a:lnTo>
                      <a:pt x="4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80" name="Freeform 247">
                <a:extLst>
                  <a:ext uri="{FF2B5EF4-FFF2-40B4-BE49-F238E27FC236}">
                    <a16:creationId xmlns:a16="http://schemas.microsoft.com/office/drawing/2014/main" id="{DF3E92E8-5593-636A-B02B-B73AAEC50BE5}"/>
                  </a:ext>
                </a:extLst>
              </p:cNvPr>
              <p:cNvSpPr/>
              <p:nvPr/>
            </p:nvSpPr>
            <p:spPr bwMode="auto">
              <a:xfrm>
                <a:off x="918" y="1986"/>
                <a:ext cx="28" cy="33"/>
              </a:xfrm>
              <a:custGeom>
                <a:avLst/>
                <a:gdLst>
                  <a:gd name="T0" fmla="*/ 19 w 28"/>
                  <a:gd name="T1" fmla="*/ 19 h 33"/>
                  <a:gd name="T2" fmla="*/ 13 w 28"/>
                  <a:gd name="T3" fmla="*/ 13 h 33"/>
                  <a:gd name="T4" fmla="*/ 22 w 28"/>
                  <a:gd name="T5" fmla="*/ 7 h 33"/>
                  <a:gd name="T6" fmla="*/ 19 w 28"/>
                  <a:gd name="T7" fmla="*/ 19 h 33"/>
                  <a:gd name="T8" fmla="*/ 0 w 28"/>
                  <a:gd name="T9" fmla="*/ 15 h 33"/>
                  <a:gd name="T10" fmla="*/ 4 w 28"/>
                  <a:gd name="T11" fmla="*/ 20 h 33"/>
                  <a:gd name="T12" fmla="*/ 9 w 28"/>
                  <a:gd name="T13" fmla="*/ 16 h 33"/>
                  <a:gd name="T14" fmla="*/ 16 w 28"/>
                  <a:gd name="T15" fmla="*/ 24 h 33"/>
                  <a:gd name="T16" fmla="*/ 15 w 28"/>
                  <a:gd name="T17" fmla="*/ 28 h 33"/>
                  <a:gd name="T18" fmla="*/ 19 w 28"/>
                  <a:gd name="T19" fmla="*/ 33 h 33"/>
                  <a:gd name="T20" fmla="*/ 28 w 28"/>
                  <a:gd name="T21" fmla="*/ 4 h 33"/>
                  <a:gd name="T22" fmla="*/ 24 w 28"/>
                  <a:gd name="T23" fmla="*/ 0 h 33"/>
                  <a:gd name="T24" fmla="*/ 0 w 28"/>
                  <a:gd name="T25" fmla="*/ 15 h 33"/>
                  <a:gd name="T26" fmla="*/ 19 w 28"/>
                  <a:gd name="T27" fmla="*/ 19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3">
                    <a:moveTo>
                      <a:pt x="19" y="19"/>
                    </a:moveTo>
                    <a:lnTo>
                      <a:pt x="13" y="13"/>
                    </a:lnTo>
                    <a:lnTo>
                      <a:pt x="22" y="7"/>
                    </a:lnTo>
                    <a:lnTo>
                      <a:pt x="19" y="19"/>
                    </a:lnTo>
                    <a:lnTo>
                      <a:pt x="0" y="15"/>
                    </a:lnTo>
                    <a:lnTo>
                      <a:pt x="4" y="20"/>
                    </a:lnTo>
                    <a:lnTo>
                      <a:pt x="9" y="16"/>
                    </a:lnTo>
                    <a:lnTo>
                      <a:pt x="16" y="24"/>
                    </a:lnTo>
                    <a:lnTo>
                      <a:pt x="15" y="28"/>
                    </a:lnTo>
                    <a:lnTo>
                      <a:pt x="19" y="33"/>
                    </a:lnTo>
                    <a:lnTo>
                      <a:pt x="28" y="4"/>
                    </a:lnTo>
                    <a:lnTo>
                      <a:pt x="24" y="0"/>
                    </a:lnTo>
                    <a:lnTo>
                      <a:pt x="0" y="15"/>
                    </a:lnTo>
                    <a:lnTo>
                      <a:pt x="19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81" name="Freeform 248">
                <a:extLst>
                  <a:ext uri="{FF2B5EF4-FFF2-40B4-BE49-F238E27FC236}">
                    <a16:creationId xmlns:a16="http://schemas.microsoft.com/office/drawing/2014/main" id="{1D81A547-88A8-2696-B49C-03E3B825BE90}"/>
                  </a:ext>
                </a:extLst>
              </p:cNvPr>
              <p:cNvSpPr/>
              <p:nvPr/>
            </p:nvSpPr>
            <p:spPr bwMode="auto">
              <a:xfrm>
                <a:off x="944" y="1995"/>
                <a:ext cx="26" cy="33"/>
              </a:xfrm>
              <a:custGeom>
                <a:avLst/>
                <a:gdLst>
                  <a:gd name="T0" fmla="*/ 10 w 26"/>
                  <a:gd name="T1" fmla="*/ 24 h 33"/>
                  <a:gd name="T2" fmla="*/ 26 w 26"/>
                  <a:gd name="T3" fmla="*/ 17 h 33"/>
                  <a:gd name="T4" fmla="*/ 22 w 26"/>
                  <a:gd name="T5" fmla="*/ 12 h 33"/>
                  <a:gd name="T6" fmla="*/ 11 w 26"/>
                  <a:gd name="T7" fmla="*/ 18 h 33"/>
                  <a:gd name="T8" fmla="*/ 14 w 26"/>
                  <a:gd name="T9" fmla="*/ 5 h 33"/>
                  <a:gd name="T10" fmla="*/ 8 w 26"/>
                  <a:gd name="T11" fmla="*/ 0 h 33"/>
                  <a:gd name="T12" fmla="*/ 6 w 26"/>
                  <a:gd name="T13" fmla="*/ 21 h 33"/>
                  <a:gd name="T14" fmla="*/ 0 w 26"/>
                  <a:gd name="T15" fmla="*/ 29 h 33"/>
                  <a:gd name="T16" fmla="*/ 4 w 26"/>
                  <a:gd name="T17" fmla="*/ 33 h 33"/>
                  <a:gd name="T18" fmla="*/ 10 w 26"/>
                  <a:gd name="T19" fmla="*/ 24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33">
                    <a:moveTo>
                      <a:pt x="10" y="24"/>
                    </a:moveTo>
                    <a:lnTo>
                      <a:pt x="26" y="17"/>
                    </a:lnTo>
                    <a:lnTo>
                      <a:pt x="22" y="12"/>
                    </a:lnTo>
                    <a:lnTo>
                      <a:pt x="11" y="18"/>
                    </a:lnTo>
                    <a:lnTo>
                      <a:pt x="14" y="5"/>
                    </a:lnTo>
                    <a:lnTo>
                      <a:pt x="8" y="0"/>
                    </a:lnTo>
                    <a:lnTo>
                      <a:pt x="6" y="21"/>
                    </a:lnTo>
                    <a:lnTo>
                      <a:pt x="0" y="29"/>
                    </a:lnTo>
                    <a:lnTo>
                      <a:pt x="4" y="33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82" name="Freeform 249">
                <a:extLst>
                  <a:ext uri="{FF2B5EF4-FFF2-40B4-BE49-F238E27FC236}">
                    <a16:creationId xmlns:a16="http://schemas.microsoft.com/office/drawing/2014/main" id="{FDC51213-E880-1E19-23E6-73E714875160}"/>
                  </a:ext>
                </a:extLst>
              </p:cNvPr>
              <p:cNvSpPr/>
              <p:nvPr/>
            </p:nvSpPr>
            <p:spPr bwMode="auto">
              <a:xfrm>
                <a:off x="960" y="2012"/>
                <a:ext cx="37" cy="40"/>
              </a:xfrm>
              <a:custGeom>
                <a:avLst/>
                <a:gdLst>
                  <a:gd name="T0" fmla="*/ 4 w 37"/>
                  <a:gd name="T1" fmla="*/ 30 h 40"/>
                  <a:gd name="T2" fmla="*/ 20 w 37"/>
                  <a:gd name="T3" fmla="*/ 17 h 40"/>
                  <a:gd name="T4" fmla="*/ 10 w 37"/>
                  <a:gd name="T5" fmla="*/ 36 h 40"/>
                  <a:gd name="T6" fmla="*/ 14 w 37"/>
                  <a:gd name="T7" fmla="*/ 40 h 40"/>
                  <a:gd name="T8" fmla="*/ 37 w 37"/>
                  <a:gd name="T9" fmla="*/ 23 h 40"/>
                  <a:gd name="T10" fmla="*/ 32 w 37"/>
                  <a:gd name="T11" fmla="*/ 19 h 40"/>
                  <a:gd name="T12" fmla="*/ 18 w 37"/>
                  <a:gd name="T13" fmla="*/ 31 h 40"/>
                  <a:gd name="T14" fmla="*/ 26 w 37"/>
                  <a:gd name="T15" fmla="*/ 13 h 40"/>
                  <a:gd name="T16" fmla="*/ 21 w 37"/>
                  <a:gd name="T17" fmla="*/ 10 h 40"/>
                  <a:gd name="T18" fmla="*/ 7 w 37"/>
                  <a:gd name="T19" fmla="*/ 23 h 40"/>
                  <a:gd name="T20" fmla="*/ 15 w 37"/>
                  <a:gd name="T21" fmla="*/ 4 h 40"/>
                  <a:gd name="T22" fmla="*/ 10 w 37"/>
                  <a:gd name="T23" fmla="*/ 0 h 40"/>
                  <a:gd name="T24" fmla="*/ 0 w 37"/>
                  <a:gd name="T25" fmla="*/ 26 h 40"/>
                  <a:gd name="T26" fmla="*/ 4 w 37"/>
                  <a:gd name="T27" fmla="*/ 3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7" h="40">
                    <a:moveTo>
                      <a:pt x="4" y="30"/>
                    </a:moveTo>
                    <a:lnTo>
                      <a:pt x="20" y="17"/>
                    </a:lnTo>
                    <a:lnTo>
                      <a:pt x="10" y="36"/>
                    </a:lnTo>
                    <a:lnTo>
                      <a:pt x="14" y="40"/>
                    </a:lnTo>
                    <a:lnTo>
                      <a:pt x="37" y="23"/>
                    </a:lnTo>
                    <a:lnTo>
                      <a:pt x="32" y="19"/>
                    </a:lnTo>
                    <a:lnTo>
                      <a:pt x="18" y="31"/>
                    </a:lnTo>
                    <a:lnTo>
                      <a:pt x="26" y="13"/>
                    </a:lnTo>
                    <a:lnTo>
                      <a:pt x="21" y="10"/>
                    </a:lnTo>
                    <a:lnTo>
                      <a:pt x="7" y="23"/>
                    </a:lnTo>
                    <a:lnTo>
                      <a:pt x="15" y="4"/>
                    </a:lnTo>
                    <a:lnTo>
                      <a:pt x="10" y="0"/>
                    </a:lnTo>
                    <a:lnTo>
                      <a:pt x="0" y="26"/>
                    </a:lnTo>
                    <a:lnTo>
                      <a:pt x="4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83" name="Freeform 250">
                <a:extLst>
                  <a:ext uri="{FF2B5EF4-FFF2-40B4-BE49-F238E27FC236}">
                    <a16:creationId xmlns:a16="http://schemas.microsoft.com/office/drawing/2014/main" id="{92513551-C35B-4D96-BDE0-6D8F37043FD7}"/>
                  </a:ext>
                </a:extLst>
              </p:cNvPr>
              <p:cNvSpPr/>
              <p:nvPr/>
            </p:nvSpPr>
            <p:spPr bwMode="auto">
              <a:xfrm>
                <a:off x="986" y="2041"/>
                <a:ext cx="28" cy="30"/>
              </a:xfrm>
              <a:custGeom>
                <a:avLst/>
                <a:gdLst>
                  <a:gd name="T0" fmla="*/ 14 w 28"/>
                  <a:gd name="T1" fmla="*/ 6 h 30"/>
                  <a:gd name="T2" fmla="*/ 17 w 28"/>
                  <a:gd name="T3" fmla="*/ 6 h 30"/>
                  <a:gd name="T4" fmla="*/ 19 w 28"/>
                  <a:gd name="T5" fmla="*/ 7 h 30"/>
                  <a:gd name="T6" fmla="*/ 22 w 28"/>
                  <a:gd name="T7" fmla="*/ 9 h 30"/>
                  <a:gd name="T8" fmla="*/ 23 w 28"/>
                  <a:gd name="T9" fmla="*/ 13 h 30"/>
                  <a:gd name="T10" fmla="*/ 22 w 28"/>
                  <a:gd name="T11" fmla="*/ 17 h 30"/>
                  <a:gd name="T12" fmla="*/ 19 w 28"/>
                  <a:gd name="T13" fmla="*/ 20 h 30"/>
                  <a:gd name="T14" fmla="*/ 17 w 28"/>
                  <a:gd name="T15" fmla="*/ 23 h 30"/>
                  <a:gd name="T16" fmla="*/ 13 w 28"/>
                  <a:gd name="T17" fmla="*/ 24 h 30"/>
                  <a:gd name="T18" fmla="*/ 11 w 28"/>
                  <a:gd name="T19" fmla="*/ 24 h 30"/>
                  <a:gd name="T20" fmla="*/ 8 w 28"/>
                  <a:gd name="T21" fmla="*/ 23 h 30"/>
                  <a:gd name="T22" fmla="*/ 6 w 28"/>
                  <a:gd name="T23" fmla="*/ 20 h 30"/>
                  <a:gd name="T24" fmla="*/ 5 w 28"/>
                  <a:gd name="T25" fmla="*/ 17 h 30"/>
                  <a:gd name="T26" fmla="*/ 6 w 28"/>
                  <a:gd name="T27" fmla="*/ 13 h 30"/>
                  <a:gd name="T28" fmla="*/ 8 w 28"/>
                  <a:gd name="T29" fmla="*/ 9 h 30"/>
                  <a:gd name="T30" fmla="*/ 11 w 28"/>
                  <a:gd name="T31" fmla="*/ 7 h 30"/>
                  <a:gd name="T32" fmla="*/ 14 w 28"/>
                  <a:gd name="T33" fmla="*/ 6 h 30"/>
                  <a:gd name="T34" fmla="*/ 0 w 28"/>
                  <a:gd name="T35" fmla="*/ 17 h 30"/>
                  <a:gd name="T36" fmla="*/ 1 w 28"/>
                  <a:gd name="T37" fmla="*/ 23 h 30"/>
                  <a:gd name="T38" fmla="*/ 5 w 28"/>
                  <a:gd name="T39" fmla="*/ 26 h 30"/>
                  <a:gd name="T40" fmla="*/ 10 w 28"/>
                  <a:gd name="T41" fmla="*/ 30 h 30"/>
                  <a:gd name="T42" fmla="*/ 14 w 28"/>
                  <a:gd name="T43" fmla="*/ 30 h 30"/>
                  <a:gd name="T44" fmla="*/ 19 w 28"/>
                  <a:gd name="T45" fmla="*/ 27 h 30"/>
                  <a:gd name="T46" fmla="*/ 24 w 28"/>
                  <a:gd name="T47" fmla="*/ 24 h 30"/>
                  <a:gd name="T48" fmla="*/ 26 w 28"/>
                  <a:gd name="T49" fmla="*/ 19 h 30"/>
                  <a:gd name="T50" fmla="*/ 28 w 28"/>
                  <a:gd name="T51" fmla="*/ 13 h 30"/>
                  <a:gd name="T52" fmla="*/ 26 w 28"/>
                  <a:gd name="T53" fmla="*/ 8 h 30"/>
                  <a:gd name="T54" fmla="*/ 23 w 28"/>
                  <a:gd name="T55" fmla="*/ 3 h 30"/>
                  <a:gd name="T56" fmla="*/ 18 w 28"/>
                  <a:gd name="T57" fmla="*/ 1 h 30"/>
                  <a:gd name="T58" fmla="*/ 13 w 28"/>
                  <a:gd name="T59" fmla="*/ 0 h 30"/>
                  <a:gd name="T60" fmla="*/ 8 w 28"/>
                  <a:gd name="T61" fmla="*/ 2 h 30"/>
                  <a:gd name="T62" fmla="*/ 4 w 28"/>
                  <a:gd name="T63" fmla="*/ 6 h 30"/>
                  <a:gd name="T64" fmla="*/ 1 w 28"/>
                  <a:gd name="T65" fmla="*/ 12 h 30"/>
                  <a:gd name="T66" fmla="*/ 0 w 28"/>
                  <a:gd name="T67" fmla="*/ 17 h 30"/>
                  <a:gd name="T68" fmla="*/ 14 w 28"/>
                  <a:gd name="T69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0">
                    <a:moveTo>
                      <a:pt x="14" y="6"/>
                    </a:moveTo>
                    <a:lnTo>
                      <a:pt x="17" y="6"/>
                    </a:lnTo>
                    <a:lnTo>
                      <a:pt x="19" y="7"/>
                    </a:lnTo>
                    <a:lnTo>
                      <a:pt x="22" y="9"/>
                    </a:lnTo>
                    <a:lnTo>
                      <a:pt x="23" y="13"/>
                    </a:lnTo>
                    <a:lnTo>
                      <a:pt x="22" y="17"/>
                    </a:lnTo>
                    <a:lnTo>
                      <a:pt x="19" y="20"/>
                    </a:lnTo>
                    <a:lnTo>
                      <a:pt x="17" y="23"/>
                    </a:lnTo>
                    <a:lnTo>
                      <a:pt x="13" y="24"/>
                    </a:lnTo>
                    <a:lnTo>
                      <a:pt x="11" y="24"/>
                    </a:lnTo>
                    <a:lnTo>
                      <a:pt x="8" y="23"/>
                    </a:lnTo>
                    <a:lnTo>
                      <a:pt x="6" y="20"/>
                    </a:lnTo>
                    <a:lnTo>
                      <a:pt x="5" y="17"/>
                    </a:lnTo>
                    <a:lnTo>
                      <a:pt x="6" y="13"/>
                    </a:lnTo>
                    <a:lnTo>
                      <a:pt x="8" y="9"/>
                    </a:lnTo>
                    <a:lnTo>
                      <a:pt x="11" y="7"/>
                    </a:lnTo>
                    <a:lnTo>
                      <a:pt x="14" y="6"/>
                    </a:lnTo>
                    <a:lnTo>
                      <a:pt x="0" y="17"/>
                    </a:lnTo>
                    <a:lnTo>
                      <a:pt x="1" y="23"/>
                    </a:lnTo>
                    <a:lnTo>
                      <a:pt x="5" y="26"/>
                    </a:lnTo>
                    <a:lnTo>
                      <a:pt x="10" y="30"/>
                    </a:lnTo>
                    <a:lnTo>
                      <a:pt x="14" y="30"/>
                    </a:lnTo>
                    <a:lnTo>
                      <a:pt x="19" y="27"/>
                    </a:lnTo>
                    <a:lnTo>
                      <a:pt x="24" y="24"/>
                    </a:lnTo>
                    <a:lnTo>
                      <a:pt x="26" y="19"/>
                    </a:lnTo>
                    <a:lnTo>
                      <a:pt x="28" y="13"/>
                    </a:lnTo>
                    <a:lnTo>
                      <a:pt x="26" y="8"/>
                    </a:lnTo>
                    <a:lnTo>
                      <a:pt x="23" y="3"/>
                    </a:lnTo>
                    <a:lnTo>
                      <a:pt x="18" y="1"/>
                    </a:lnTo>
                    <a:lnTo>
                      <a:pt x="13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1" y="12"/>
                    </a:lnTo>
                    <a:lnTo>
                      <a:pt x="0" y="17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84" name="Freeform 251">
                <a:extLst>
                  <a:ext uri="{FF2B5EF4-FFF2-40B4-BE49-F238E27FC236}">
                    <a16:creationId xmlns:a16="http://schemas.microsoft.com/office/drawing/2014/main" id="{8EA9C2D7-A41B-E8B7-6FDE-D57C3DAA397E}"/>
                  </a:ext>
                </a:extLst>
              </p:cNvPr>
              <p:cNvSpPr/>
              <p:nvPr/>
            </p:nvSpPr>
            <p:spPr bwMode="auto">
              <a:xfrm>
                <a:off x="1009" y="2061"/>
                <a:ext cx="26" cy="30"/>
              </a:xfrm>
              <a:custGeom>
                <a:avLst/>
                <a:gdLst>
                  <a:gd name="T0" fmla="*/ 13 w 26"/>
                  <a:gd name="T1" fmla="*/ 5 h 30"/>
                  <a:gd name="T2" fmla="*/ 17 w 26"/>
                  <a:gd name="T3" fmla="*/ 5 h 30"/>
                  <a:gd name="T4" fmla="*/ 19 w 26"/>
                  <a:gd name="T5" fmla="*/ 7 h 30"/>
                  <a:gd name="T6" fmla="*/ 21 w 26"/>
                  <a:gd name="T7" fmla="*/ 10 h 30"/>
                  <a:gd name="T8" fmla="*/ 21 w 26"/>
                  <a:gd name="T9" fmla="*/ 13 h 30"/>
                  <a:gd name="T10" fmla="*/ 21 w 26"/>
                  <a:gd name="T11" fmla="*/ 16 h 30"/>
                  <a:gd name="T12" fmla="*/ 19 w 26"/>
                  <a:gd name="T13" fmla="*/ 19 h 30"/>
                  <a:gd name="T14" fmla="*/ 15 w 26"/>
                  <a:gd name="T15" fmla="*/ 23 h 30"/>
                  <a:gd name="T16" fmla="*/ 13 w 26"/>
                  <a:gd name="T17" fmla="*/ 24 h 30"/>
                  <a:gd name="T18" fmla="*/ 11 w 26"/>
                  <a:gd name="T19" fmla="*/ 24 h 30"/>
                  <a:gd name="T20" fmla="*/ 7 w 26"/>
                  <a:gd name="T21" fmla="*/ 23 h 30"/>
                  <a:gd name="T22" fmla="*/ 6 w 26"/>
                  <a:gd name="T23" fmla="*/ 19 h 30"/>
                  <a:gd name="T24" fmla="*/ 5 w 26"/>
                  <a:gd name="T25" fmla="*/ 17 h 30"/>
                  <a:gd name="T26" fmla="*/ 6 w 26"/>
                  <a:gd name="T27" fmla="*/ 13 h 30"/>
                  <a:gd name="T28" fmla="*/ 7 w 26"/>
                  <a:gd name="T29" fmla="*/ 10 h 30"/>
                  <a:gd name="T30" fmla="*/ 11 w 26"/>
                  <a:gd name="T31" fmla="*/ 7 h 30"/>
                  <a:gd name="T32" fmla="*/ 13 w 26"/>
                  <a:gd name="T33" fmla="*/ 5 h 30"/>
                  <a:gd name="T34" fmla="*/ 0 w 26"/>
                  <a:gd name="T35" fmla="*/ 17 h 30"/>
                  <a:gd name="T36" fmla="*/ 1 w 26"/>
                  <a:gd name="T37" fmla="*/ 22 h 30"/>
                  <a:gd name="T38" fmla="*/ 5 w 26"/>
                  <a:gd name="T39" fmla="*/ 27 h 30"/>
                  <a:gd name="T40" fmla="*/ 9 w 26"/>
                  <a:gd name="T41" fmla="*/ 29 h 30"/>
                  <a:gd name="T42" fmla="*/ 14 w 26"/>
                  <a:gd name="T43" fmla="*/ 30 h 30"/>
                  <a:gd name="T44" fmla="*/ 19 w 26"/>
                  <a:gd name="T45" fmla="*/ 28 h 30"/>
                  <a:gd name="T46" fmla="*/ 23 w 26"/>
                  <a:gd name="T47" fmla="*/ 24 h 30"/>
                  <a:gd name="T48" fmla="*/ 26 w 26"/>
                  <a:gd name="T49" fmla="*/ 18 h 30"/>
                  <a:gd name="T50" fmla="*/ 26 w 26"/>
                  <a:gd name="T51" fmla="*/ 12 h 30"/>
                  <a:gd name="T52" fmla="*/ 25 w 26"/>
                  <a:gd name="T53" fmla="*/ 7 h 30"/>
                  <a:gd name="T54" fmla="*/ 21 w 26"/>
                  <a:gd name="T55" fmla="*/ 3 h 30"/>
                  <a:gd name="T56" fmla="*/ 17 w 26"/>
                  <a:gd name="T57" fmla="*/ 0 h 30"/>
                  <a:gd name="T58" fmla="*/ 12 w 26"/>
                  <a:gd name="T59" fmla="*/ 0 h 30"/>
                  <a:gd name="T60" fmla="*/ 7 w 26"/>
                  <a:gd name="T61" fmla="*/ 1 h 30"/>
                  <a:gd name="T62" fmla="*/ 3 w 26"/>
                  <a:gd name="T63" fmla="*/ 6 h 30"/>
                  <a:gd name="T64" fmla="*/ 0 w 26"/>
                  <a:gd name="T65" fmla="*/ 11 h 30"/>
                  <a:gd name="T66" fmla="*/ 0 w 26"/>
                  <a:gd name="T67" fmla="*/ 17 h 30"/>
                  <a:gd name="T68" fmla="*/ 13 w 26"/>
                  <a:gd name="T69" fmla="*/ 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6" h="30">
                    <a:moveTo>
                      <a:pt x="13" y="5"/>
                    </a:moveTo>
                    <a:lnTo>
                      <a:pt x="17" y="5"/>
                    </a:lnTo>
                    <a:lnTo>
                      <a:pt x="19" y="7"/>
                    </a:lnTo>
                    <a:lnTo>
                      <a:pt x="21" y="10"/>
                    </a:lnTo>
                    <a:lnTo>
                      <a:pt x="21" y="13"/>
                    </a:lnTo>
                    <a:lnTo>
                      <a:pt x="21" y="16"/>
                    </a:lnTo>
                    <a:lnTo>
                      <a:pt x="19" y="19"/>
                    </a:lnTo>
                    <a:lnTo>
                      <a:pt x="15" y="23"/>
                    </a:lnTo>
                    <a:lnTo>
                      <a:pt x="13" y="24"/>
                    </a:lnTo>
                    <a:lnTo>
                      <a:pt x="11" y="24"/>
                    </a:lnTo>
                    <a:lnTo>
                      <a:pt x="7" y="23"/>
                    </a:lnTo>
                    <a:lnTo>
                      <a:pt x="6" y="19"/>
                    </a:lnTo>
                    <a:lnTo>
                      <a:pt x="5" y="17"/>
                    </a:lnTo>
                    <a:lnTo>
                      <a:pt x="6" y="13"/>
                    </a:lnTo>
                    <a:lnTo>
                      <a:pt x="7" y="10"/>
                    </a:lnTo>
                    <a:lnTo>
                      <a:pt x="11" y="7"/>
                    </a:lnTo>
                    <a:lnTo>
                      <a:pt x="13" y="5"/>
                    </a:lnTo>
                    <a:lnTo>
                      <a:pt x="0" y="17"/>
                    </a:lnTo>
                    <a:lnTo>
                      <a:pt x="1" y="22"/>
                    </a:lnTo>
                    <a:lnTo>
                      <a:pt x="5" y="27"/>
                    </a:lnTo>
                    <a:lnTo>
                      <a:pt x="9" y="29"/>
                    </a:lnTo>
                    <a:lnTo>
                      <a:pt x="14" y="30"/>
                    </a:lnTo>
                    <a:lnTo>
                      <a:pt x="19" y="28"/>
                    </a:lnTo>
                    <a:lnTo>
                      <a:pt x="23" y="24"/>
                    </a:lnTo>
                    <a:lnTo>
                      <a:pt x="26" y="18"/>
                    </a:lnTo>
                    <a:lnTo>
                      <a:pt x="26" y="12"/>
                    </a:lnTo>
                    <a:lnTo>
                      <a:pt x="25" y="7"/>
                    </a:lnTo>
                    <a:lnTo>
                      <a:pt x="21" y="3"/>
                    </a:lnTo>
                    <a:lnTo>
                      <a:pt x="17" y="0"/>
                    </a:lnTo>
                    <a:lnTo>
                      <a:pt x="12" y="0"/>
                    </a:lnTo>
                    <a:lnTo>
                      <a:pt x="7" y="1"/>
                    </a:lnTo>
                    <a:lnTo>
                      <a:pt x="3" y="6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3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85" name="Freeform 252">
                <a:extLst>
                  <a:ext uri="{FF2B5EF4-FFF2-40B4-BE49-F238E27FC236}">
                    <a16:creationId xmlns:a16="http://schemas.microsoft.com/office/drawing/2014/main" id="{247DA3F4-A737-E54A-FA14-86C5D117BC2A}"/>
                  </a:ext>
                </a:extLst>
              </p:cNvPr>
              <p:cNvSpPr/>
              <p:nvPr/>
            </p:nvSpPr>
            <p:spPr bwMode="auto">
              <a:xfrm>
                <a:off x="1027" y="2077"/>
                <a:ext cx="30" cy="32"/>
              </a:xfrm>
              <a:custGeom>
                <a:avLst/>
                <a:gdLst>
                  <a:gd name="T0" fmla="*/ 18 w 30"/>
                  <a:gd name="T1" fmla="*/ 7 h 32"/>
                  <a:gd name="T2" fmla="*/ 21 w 30"/>
                  <a:gd name="T3" fmla="*/ 11 h 32"/>
                  <a:gd name="T4" fmla="*/ 24 w 30"/>
                  <a:gd name="T5" fmla="*/ 13 h 32"/>
                  <a:gd name="T6" fmla="*/ 24 w 30"/>
                  <a:gd name="T7" fmla="*/ 15 h 32"/>
                  <a:gd name="T8" fmla="*/ 24 w 30"/>
                  <a:gd name="T9" fmla="*/ 19 h 32"/>
                  <a:gd name="T10" fmla="*/ 21 w 30"/>
                  <a:gd name="T11" fmla="*/ 23 h 32"/>
                  <a:gd name="T12" fmla="*/ 19 w 30"/>
                  <a:gd name="T13" fmla="*/ 25 h 32"/>
                  <a:gd name="T14" fmla="*/ 15 w 30"/>
                  <a:gd name="T15" fmla="*/ 26 h 32"/>
                  <a:gd name="T16" fmla="*/ 13 w 30"/>
                  <a:gd name="T17" fmla="*/ 26 h 32"/>
                  <a:gd name="T18" fmla="*/ 11 w 30"/>
                  <a:gd name="T19" fmla="*/ 24 h 32"/>
                  <a:gd name="T20" fmla="*/ 7 w 30"/>
                  <a:gd name="T21" fmla="*/ 21 h 32"/>
                  <a:gd name="T22" fmla="*/ 18 w 30"/>
                  <a:gd name="T23" fmla="*/ 7 h 32"/>
                  <a:gd name="T24" fmla="*/ 7 w 30"/>
                  <a:gd name="T25" fmla="*/ 27 h 32"/>
                  <a:gd name="T26" fmla="*/ 12 w 30"/>
                  <a:gd name="T27" fmla="*/ 31 h 32"/>
                  <a:gd name="T28" fmla="*/ 15 w 30"/>
                  <a:gd name="T29" fmla="*/ 32 h 32"/>
                  <a:gd name="T30" fmla="*/ 18 w 30"/>
                  <a:gd name="T31" fmla="*/ 32 h 32"/>
                  <a:gd name="T32" fmla="*/ 20 w 30"/>
                  <a:gd name="T33" fmla="*/ 31 h 32"/>
                  <a:gd name="T34" fmla="*/ 25 w 30"/>
                  <a:gd name="T35" fmla="*/ 26 h 32"/>
                  <a:gd name="T36" fmla="*/ 29 w 30"/>
                  <a:gd name="T37" fmla="*/ 20 h 32"/>
                  <a:gd name="T38" fmla="*/ 30 w 30"/>
                  <a:gd name="T39" fmla="*/ 15 h 32"/>
                  <a:gd name="T40" fmla="*/ 29 w 30"/>
                  <a:gd name="T41" fmla="*/ 11 h 32"/>
                  <a:gd name="T42" fmla="*/ 25 w 30"/>
                  <a:gd name="T43" fmla="*/ 7 h 32"/>
                  <a:gd name="T44" fmla="*/ 17 w 30"/>
                  <a:gd name="T45" fmla="*/ 0 h 32"/>
                  <a:gd name="T46" fmla="*/ 0 w 30"/>
                  <a:gd name="T47" fmla="*/ 21 h 32"/>
                  <a:gd name="T48" fmla="*/ 7 w 30"/>
                  <a:gd name="T49" fmla="*/ 27 h 32"/>
                  <a:gd name="T50" fmla="*/ 18 w 30"/>
                  <a:gd name="T51" fmla="*/ 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0" h="32">
                    <a:moveTo>
                      <a:pt x="18" y="7"/>
                    </a:moveTo>
                    <a:lnTo>
                      <a:pt x="21" y="11"/>
                    </a:lnTo>
                    <a:lnTo>
                      <a:pt x="24" y="13"/>
                    </a:lnTo>
                    <a:lnTo>
                      <a:pt x="24" y="15"/>
                    </a:lnTo>
                    <a:lnTo>
                      <a:pt x="24" y="19"/>
                    </a:lnTo>
                    <a:lnTo>
                      <a:pt x="21" y="23"/>
                    </a:lnTo>
                    <a:lnTo>
                      <a:pt x="19" y="25"/>
                    </a:lnTo>
                    <a:lnTo>
                      <a:pt x="15" y="26"/>
                    </a:lnTo>
                    <a:lnTo>
                      <a:pt x="13" y="26"/>
                    </a:lnTo>
                    <a:lnTo>
                      <a:pt x="11" y="24"/>
                    </a:lnTo>
                    <a:lnTo>
                      <a:pt x="7" y="21"/>
                    </a:lnTo>
                    <a:lnTo>
                      <a:pt x="18" y="7"/>
                    </a:lnTo>
                    <a:lnTo>
                      <a:pt x="7" y="27"/>
                    </a:lnTo>
                    <a:lnTo>
                      <a:pt x="12" y="31"/>
                    </a:lnTo>
                    <a:lnTo>
                      <a:pt x="15" y="32"/>
                    </a:lnTo>
                    <a:lnTo>
                      <a:pt x="18" y="32"/>
                    </a:lnTo>
                    <a:lnTo>
                      <a:pt x="20" y="31"/>
                    </a:lnTo>
                    <a:lnTo>
                      <a:pt x="25" y="26"/>
                    </a:lnTo>
                    <a:lnTo>
                      <a:pt x="29" y="20"/>
                    </a:lnTo>
                    <a:lnTo>
                      <a:pt x="30" y="15"/>
                    </a:lnTo>
                    <a:lnTo>
                      <a:pt x="29" y="11"/>
                    </a:lnTo>
                    <a:lnTo>
                      <a:pt x="25" y="7"/>
                    </a:lnTo>
                    <a:lnTo>
                      <a:pt x="17" y="0"/>
                    </a:lnTo>
                    <a:lnTo>
                      <a:pt x="0" y="21"/>
                    </a:lnTo>
                    <a:lnTo>
                      <a:pt x="7" y="27"/>
                    </a:lnTo>
                    <a:lnTo>
                      <a:pt x="18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86" name="Freeform 253">
                <a:extLst>
                  <a:ext uri="{FF2B5EF4-FFF2-40B4-BE49-F238E27FC236}">
                    <a16:creationId xmlns:a16="http://schemas.microsoft.com/office/drawing/2014/main" id="{C6376D49-5385-C329-1164-926A7B5BB76C}"/>
                  </a:ext>
                </a:extLst>
              </p:cNvPr>
              <p:cNvSpPr/>
              <p:nvPr/>
            </p:nvSpPr>
            <p:spPr bwMode="auto">
              <a:xfrm>
                <a:off x="967" y="2362"/>
                <a:ext cx="24" cy="31"/>
              </a:xfrm>
              <a:custGeom>
                <a:avLst/>
                <a:gdLst>
                  <a:gd name="T0" fmla="*/ 24 w 24"/>
                  <a:gd name="T1" fmla="*/ 29 h 31"/>
                  <a:gd name="T2" fmla="*/ 14 w 24"/>
                  <a:gd name="T3" fmla="*/ 9 h 31"/>
                  <a:gd name="T4" fmla="*/ 21 w 24"/>
                  <a:gd name="T5" fmla="*/ 5 h 31"/>
                  <a:gd name="T6" fmla="*/ 19 w 24"/>
                  <a:gd name="T7" fmla="*/ 0 h 31"/>
                  <a:gd name="T8" fmla="*/ 0 w 24"/>
                  <a:gd name="T9" fmla="*/ 10 h 31"/>
                  <a:gd name="T10" fmla="*/ 2 w 24"/>
                  <a:gd name="T11" fmla="*/ 15 h 31"/>
                  <a:gd name="T12" fmla="*/ 9 w 24"/>
                  <a:gd name="T13" fmla="*/ 11 h 31"/>
                  <a:gd name="T14" fmla="*/ 18 w 24"/>
                  <a:gd name="T15" fmla="*/ 31 h 31"/>
                  <a:gd name="T16" fmla="*/ 24 w 24"/>
                  <a:gd name="T17" fmla="*/ 2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31">
                    <a:moveTo>
                      <a:pt x="24" y="29"/>
                    </a:moveTo>
                    <a:lnTo>
                      <a:pt x="14" y="9"/>
                    </a:lnTo>
                    <a:lnTo>
                      <a:pt x="21" y="5"/>
                    </a:lnTo>
                    <a:lnTo>
                      <a:pt x="19" y="0"/>
                    </a:lnTo>
                    <a:lnTo>
                      <a:pt x="0" y="10"/>
                    </a:lnTo>
                    <a:lnTo>
                      <a:pt x="2" y="15"/>
                    </a:lnTo>
                    <a:lnTo>
                      <a:pt x="9" y="11"/>
                    </a:lnTo>
                    <a:lnTo>
                      <a:pt x="18" y="31"/>
                    </a:lnTo>
                    <a:lnTo>
                      <a:pt x="24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87" name="Freeform 254">
                <a:extLst>
                  <a:ext uri="{FF2B5EF4-FFF2-40B4-BE49-F238E27FC236}">
                    <a16:creationId xmlns:a16="http://schemas.microsoft.com/office/drawing/2014/main" id="{2BD5B382-B239-6AFA-176D-B8D58C0498FA}"/>
                  </a:ext>
                </a:extLst>
              </p:cNvPr>
              <p:cNvSpPr/>
              <p:nvPr/>
            </p:nvSpPr>
            <p:spPr bwMode="auto">
              <a:xfrm>
                <a:off x="990" y="2354"/>
                <a:ext cx="31" cy="32"/>
              </a:xfrm>
              <a:custGeom>
                <a:avLst/>
                <a:gdLst>
                  <a:gd name="T0" fmla="*/ 6 w 31"/>
                  <a:gd name="T1" fmla="*/ 9 h 32"/>
                  <a:gd name="T2" fmla="*/ 13 w 31"/>
                  <a:gd name="T3" fmla="*/ 6 h 32"/>
                  <a:gd name="T4" fmla="*/ 15 w 31"/>
                  <a:gd name="T5" fmla="*/ 6 h 32"/>
                  <a:gd name="T6" fmla="*/ 18 w 31"/>
                  <a:gd name="T7" fmla="*/ 8 h 32"/>
                  <a:gd name="T8" fmla="*/ 18 w 31"/>
                  <a:gd name="T9" fmla="*/ 11 h 32"/>
                  <a:gd name="T10" fmla="*/ 15 w 31"/>
                  <a:gd name="T11" fmla="*/ 13 h 32"/>
                  <a:gd name="T12" fmla="*/ 9 w 31"/>
                  <a:gd name="T13" fmla="*/ 15 h 32"/>
                  <a:gd name="T14" fmla="*/ 6 w 31"/>
                  <a:gd name="T15" fmla="*/ 9 h 32"/>
                  <a:gd name="T16" fmla="*/ 15 w 31"/>
                  <a:gd name="T17" fmla="*/ 30 h 32"/>
                  <a:gd name="T18" fmla="*/ 12 w 31"/>
                  <a:gd name="T19" fmla="*/ 20 h 32"/>
                  <a:gd name="T20" fmla="*/ 16 w 31"/>
                  <a:gd name="T21" fmla="*/ 18 h 32"/>
                  <a:gd name="T22" fmla="*/ 20 w 31"/>
                  <a:gd name="T23" fmla="*/ 17 h 32"/>
                  <a:gd name="T24" fmla="*/ 22 w 31"/>
                  <a:gd name="T25" fmla="*/ 20 h 32"/>
                  <a:gd name="T26" fmla="*/ 24 w 31"/>
                  <a:gd name="T27" fmla="*/ 23 h 32"/>
                  <a:gd name="T28" fmla="*/ 24 w 31"/>
                  <a:gd name="T29" fmla="*/ 24 h 32"/>
                  <a:gd name="T30" fmla="*/ 25 w 31"/>
                  <a:gd name="T31" fmla="*/ 25 h 32"/>
                  <a:gd name="T32" fmla="*/ 31 w 31"/>
                  <a:gd name="T33" fmla="*/ 23 h 32"/>
                  <a:gd name="T34" fmla="*/ 31 w 31"/>
                  <a:gd name="T35" fmla="*/ 21 h 32"/>
                  <a:gd name="T36" fmla="*/ 30 w 31"/>
                  <a:gd name="T37" fmla="*/ 21 h 32"/>
                  <a:gd name="T38" fmla="*/ 28 w 31"/>
                  <a:gd name="T39" fmla="*/ 19 h 32"/>
                  <a:gd name="T40" fmla="*/ 27 w 31"/>
                  <a:gd name="T41" fmla="*/ 17 h 32"/>
                  <a:gd name="T42" fmla="*/ 25 w 31"/>
                  <a:gd name="T43" fmla="*/ 13 h 32"/>
                  <a:gd name="T44" fmla="*/ 21 w 31"/>
                  <a:gd name="T45" fmla="*/ 13 h 32"/>
                  <a:gd name="T46" fmla="*/ 22 w 31"/>
                  <a:gd name="T47" fmla="*/ 9 h 32"/>
                  <a:gd name="T48" fmla="*/ 22 w 31"/>
                  <a:gd name="T49" fmla="*/ 5 h 32"/>
                  <a:gd name="T50" fmla="*/ 20 w 31"/>
                  <a:gd name="T51" fmla="*/ 2 h 32"/>
                  <a:gd name="T52" fmla="*/ 18 w 31"/>
                  <a:gd name="T53" fmla="*/ 0 h 32"/>
                  <a:gd name="T54" fmla="*/ 15 w 31"/>
                  <a:gd name="T55" fmla="*/ 0 h 32"/>
                  <a:gd name="T56" fmla="*/ 12 w 31"/>
                  <a:gd name="T57" fmla="*/ 1 h 32"/>
                  <a:gd name="T58" fmla="*/ 0 w 31"/>
                  <a:gd name="T59" fmla="*/ 7 h 32"/>
                  <a:gd name="T60" fmla="*/ 10 w 31"/>
                  <a:gd name="T61" fmla="*/ 32 h 32"/>
                  <a:gd name="T62" fmla="*/ 15 w 31"/>
                  <a:gd name="T63" fmla="*/ 30 h 32"/>
                  <a:gd name="T64" fmla="*/ 6 w 31"/>
                  <a:gd name="T65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1" h="32">
                    <a:moveTo>
                      <a:pt x="6" y="9"/>
                    </a:moveTo>
                    <a:lnTo>
                      <a:pt x="13" y="6"/>
                    </a:lnTo>
                    <a:lnTo>
                      <a:pt x="15" y="6"/>
                    </a:lnTo>
                    <a:lnTo>
                      <a:pt x="18" y="8"/>
                    </a:lnTo>
                    <a:lnTo>
                      <a:pt x="18" y="11"/>
                    </a:lnTo>
                    <a:lnTo>
                      <a:pt x="15" y="13"/>
                    </a:lnTo>
                    <a:lnTo>
                      <a:pt x="9" y="15"/>
                    </a:lnTo>
                    <a:lnTo>
                      <a:pt x="6" y="9"/>
                    </a:lnTo>
                    <a:lnTo>
                      <a:pt x="15" y="30"/>
                    </a:lnTo>
                    <a:lnTo>
                      <a:pt x="12" y="20"/>
                    </a:lnTo>
                    <a:lnTo>
                      <a:pt x="16" y="18"/>
                    </a:lnTo>
                    <a:lnTo>
                      <a:pt x="20" y="17"/>
                    </a:lnTo>
                    <a:lnTo>
                      <a:pt x="22" y="20"/>
                    </a:lnTo>
                    <a:lnTo>
                      <a:pt x="24" y="23"/>
                    </a:lnTo>
                    <a:lnTo>
                      <a:pt x="24" y="24"/>
                    </a:lnTo>
                    <a:lnTo>
                      <a:pt x="25" y="25"/>
                    </a:lnTo>
                    <a:lnTo>
                      <a:pt x="31" y="23"/>
                    </a:lnTo>
                    <a:lnTo>
                      <a:pt x="31" y="21"/>
                    </a:lnTo>
                    <a:lnTo>
                      <a:pt x="30" y="21"/>
                    </a:lnTo>
                    <a:lnTo>
                      <a:pt x="28" y="19"/>
                    </a:lnTo>
                    <a:lnTo>
                      <a:pt x="27" y="17"/>
                    </a:lnTo>
                    <a:lnTo>
                      <a:pt x="25" y="13"/>
                    </a:lnTo>
                    <a:lnTo>
                      <a:pt x="21" y="13"/>
                    </a:lnTo>
                    <a:lnTo>
                      <a:pt x="22" y="9"/>
                    </a:lnTo>
                    <a:lnTo>
                      <a:pt x="22" y="5"/>
                    </a:lnTo>
                    <a:lnTo>
                      <a:pt x="20" y="2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2" y="1"/>
                    </a:lnTo>
                    <a:lnTo>
                      <a:pt x="0" y="7"/>
                    </a:lnTo>
                    <a:lnTo>
                      <a:pt x="10" y="32"/>
                    </a:lnTo>
                    <a:lnTo>
                      <a:pt x="15" y="30"/>
                    </a:lnTo>
                    <a:lnTo>
                      <a:pt x="6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88" name="Freeform 255">
                <a:extLst>
                  <a:ext uri="{FF2B5EF4-FFF2-40B4-BE49-F238E27FC236}">
                    <a16:creationId xmlns:a16="http://schemas.microsoft.com/office/drawing/2014/main" id="{82B47CDE-5FC9-8DDA-6DD9-6FE21AD4D7F1}"/>
                  </a:ext>
                </a:extLst>
              </p:cNvPr>
              <p:cNvSpPr/>
              <p:nvPr/>
            </p:nvSpPr>
            <p:spPr bwMode="auto">
              <a:xfrm>
                <a:off x="1020" y="2344"/>
                <a:ext cx="26" cy="31"/>
              </a:xfrm>
              <a:custGeom>
                <a:avLst/>
                <a:gdLst>
                  <a:gd name="T0" fmla="*/ 13 w 26"/>
                  <a:gd name="T1" fmla="*/ 16 h 31"/>
                  <a:gd name="T2" fmla="*/ 7 w 26"/>
                  <a:gd name="T3" fmla="*/ 18 h 31"/>
                  <a:gd name="T4" fmla="*/ 4 w 26"/>
                  <a:gd name="T5" fmla="*/ 6 h 31"/>
                  <a:gd name="T6" fmla="*/ 13 w 26"/>
                  <a:gd name="T7" fmla="*/ 16 h 31"/>
                  <a:gd name="T8" fmla="*/ 2 w 26"/>
                  <a:gd name="T9" fmla="*/ 31 h 31"/>
                  <a:gd name="T10" fmla="*/ 8 w 26"/>
                  <a:gd name="T11" fmla="*/ 29 h 31"/>
                  <a:gd name="T12" fmla="*/ 7 w 26"/>
                  <a:gd name="T13" fmla="*/ 23 h 31"/>
                  <a:gd name="T14" fmla="*/ 16 w 26"/>
                  <a:gd name="T15" fmla="*/ 19 h 31"/>
                  <a:gd name="T16" fmla="*/ 20 w 26"/>
                  <a:gd name="T17" fmla="*/ 23 h 31"/>
                  <a:gd name="T18" fmla="*/ 26 w 26"/>
                  <a:gd name="T19" fmla="*/ 21 h 31"/>
                  <a:gd name="T20" fmla="*/ 6 w 26"/>
                  <a:gd name="T21" fmla="*/ 0 h 31"/>
                  <a:gd name="T22" fmla="*/ 0 w 26"/>
                  <a:gd name="T23" fmla="*/ 3 h 31"/>
                  <a:gd name="T24" fmla="*/ 2 w 26"/>
                  <a:gd name="T25" fmla="*/ 31 h 31"/>
                  <a:gd name="T26" fmla="*/ 13 w 26"/>
                  <a:gd name="T27" fmla="*/ 1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" h="31">
                    <a:moveTo>
                      <a:pt x="13" y="16"/>
                    </a:moveTo>
                    <a:lnTo>
                      <a:pt x="7" y="18"/>
                    </a:lnTo>
                    <a:lnTo>
                      <a:pt x="4" y="6"/>
                    </a:lnTo>
                    <a:lnTo>
                      <a:pt x="13" y="16"/>
                    </a:lnTo>
                    <a:lnTo>
                      <a:pt x="2" y="31"/>
                    </a:lnTo>
                    <a:lnTo>
                      <a:pt x="8" y="29"/>
                    </a:lnTo>
                    <a:lnTo>
                      <a:pt x="7" y="23"/>
                    </a:lnTo>
                    <a:lnTo>
                      <a:pt x="16" y="19"/>
                    </a:lnTo>
                    <a:lnTo>
                      <a:pt x="20" y="23"/>
                    </a:lnTo>
                    <a:lnTo>
                      <a:pt x="26" y="21"/>
                    </a:lnTo>
                    <a:lnTo>
                      <a:pt x="6" y="0"/>
                    </a:lnTo>
                    <a:lnTo>
                      <a:pt x="0" y="3"/>
                    </a:lnTo>
                    <a:lnTo>
                      <a:pt x="2" y="31"/>
                    </a:lnTo>
                    <a:lnTo>
                      <a:pt x="13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89" name="Freeform 256">
                <a:extLst>
                  <a:ext uri="{FF2B5EF4-FFF2-40B4-BE49-F238E27FC236}">
                    <a16:creationId xmlns:a16="http://schemas.microsoft.com/office/drawing/2014/main" id="{E278CF51-D204-9C5E-13AA-B7132678E6D3}"/>
                  </a:ext>
                </a:extLst>
              </p:cNvPr>
              <p:cNvSpPr/>
              <p:nvPr/>
            </p:nvSpPr>
            <p:spPr bwMode="auto">
              <a:xfrm>
                <a:off x="1036" y="2329"/>
                <a:ext cx="33" cy="34"/>
              </a:xfrm>
              <a:custGeom>
                <a:avLst/>
                <a:gdLst>
                  <a:gd name="T0" fmla="*/ 17 w 33"/>
                  <a:gd name="T1" fmla="*/ 32 h 34"/>
                  <a:gd name="T2" fmla="*/ 10 w 33"/>
                  <a:gd name="T3" fmla="*/ 15 h 34"/>
                  <a:gd name="T4" fmla="*/ 27 w 33"/>
                  <a:gd name="T5" fmla="*/ 27 h 34"/>
                  <a:gd name="T6" fmla="*/ 33 w 33"/>
                  <a:gd name="T7" fmla="*/ 25 h 34"/>
                  <a:gd name="T8" fmla="*/ 21 w 33"/>
                  <a:gd name="T9" fmla="*/ 0 h 34"/>
                  <a:gd name="T10" fmla="*/ 16 w 33"/>
                  <a:gd name="T11" fmla="*/ 2 h 34"/>
                  <a:gd name="T12" fmla="*/ 24 w 33"/>
                  <a:gd name="T13" fmla="*/ 19 h 34"/>
                  <a:gd name="T14" fmla="*/ 6 w 33"/>
                  <a:gd name="T15" fmla="*/ 7 h 34"/>
                  <a:gd name="T16" fmla="*/ 0 w 33"/>
                  <a:gd name="T17" fmla="*/ 9 h 34"/>
                  <a:gd name="T18" fmla="*/ 12 w 33"/>
                  <a:gd name="T19" fmla="*/ 34 h 34"/>
                  <a:gd name="T20" fmla="*/ 17 w 33"/>
                  <a:gd name="T21" fmla="*/ 3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" h="34">
                    <a:moveTo>
                      <a:pt x="17" y="32"/>
                    </a:moveTo>
                    <a:lnTo>
                      <a:pt x="10" y="15"/>
                    </a:lnTo>
                    <a:lnTo>
                      <a:pt x="27" y="27"/>
                    </a:lnTo>
                    <a:lnTo>
                      <a:pt x="33" y="25"/>
                    </a:lnTo>
                    <a:lnTo>
                      <a:pt x="21" y="0"/>
                    </a:lnTo>
                    <a:lnTo>
                      <a:pt x="16" y="2"/>
                    </a:lnTo>
                    <a:lnTo>
                      <a:pt x="24" y="19"/>
                    </a:lnTo>
                    <a:lnTo>
                      <a:pt x="6" y="7"/>
                    </a:lnTo>
                    <a:lnTo>
                      <a:pt x="0" y="9"/>
                    </a:lnTo>
                    <a:lnTo>
                      <a:pt x="12" y="34"/>
                    </a:lnTo>
                    <a:lnTo>
                      <a:pt x="17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90" name="Freeform 257">
                <a:extLst>
                  <a:ext uri="{FF2B5EF4-FFF2-40B4-BE49-F238E27FC236}">
                    <a16:creationId xmlns:a16="http://schemas.microsoft.com/office/drawing/2014/main" id="{B0840D1C-36A6-4DDA-3FF3-3A02FBD03ADD}"/>
                  </a:ext>
                </a:extLst>
              </p:cNvPr>
              <p:cNvSpPr/>
              <p:nvPr/>
            </p:nvSpPr>
            <p:spPr bwMode="auto">
              <a:xfrm>
                <a:off x="1064" y="2320"/>
                <a:ext cx="26" cy="29"/>
              </a:xfrm>
              <a:custGeom>
                <a:avLst/>
                <a:gdLst>
                  <a:gd name="T0" fmla="*/ 11 w 26"/>
                  <a:gd name="T1" fmla="*/ 29 h 29"/>
                  <a:gd name="T2" fmla="*/ 14 w 26"/>
                  <a:gd name="T3" fmla="*/ 29 h 29"/>
                  <a:gd name="T4" fmla="*/ 19 w 26"/>
                  <a:gd name="T5" fmla="*/ 28 h 29"/>
                  <a:gd name="T6" fmla="*/ 23 w 26"/>
                  <a:gd name="T7" fmla="*/ 25 h 29"/>
                  <a:gd name="T8" fmla="*/ 25 w 26"/>
                  <a:gd name="T9" fmla="*/ 22 h 29"/>
                  <a:gd name="T10" fmla="*/ 26 w 26"/>
                  <a:gd name="T11" fmla="*/ 18 h 29"/>
                  <a:gd name="T12" fmla="*/ 25 w 26"/>
                  <a:gd name="T13" fmla="*/ 15 h 29"/>
                  <a:gd name="T14" fmla="*/ 23 w 26"/>
                  <a:gd name="T15" fmla="*/ 12 h 29"/>
                  <a:gd name="T16" fmla="*/ 19 w 26"/>
                  <a:gd name="T17" fmla="*/ 11 h 29"/>
                  <a:gd name="T18" fmla="*/ 17 w 26"/>
                  <a:gd name="T19" fmla="*/ 11 h 29"/>
                  <a:gd name="T20" fmla="*/ 13 w 26"/>
                  <a:gd name="T21" fmla="*/ 11 h 29"/>
                  <a:gd name="T22" fmla="*/ 11 w 26"/>
                  <a:gd name="T23" fmla="*/ 12 h 29"/>
                  <a:gd name="T24" fmla="*/ 7 w 26"/>
                  <a:gd name="T25" fmla="*/ 12 h 29"/>
                  <a:gd name="T26" fmla="*/ 5 w 26"/>
                  <a:gd name="T27" fmla="*/ 11 h 29"/>
                  <a:gd name="T28" fmla="*/ 6 w 26"/>
                  <a:gd name="T29" fmla="*/ 9 h 29"/>
                  <a:gd name="T30" fmla="*/ 8 w 26"/>
                  <a:gd name="T31" fmla="*/ 6 h 29"/>
                  <a:gd name="T32" fmla="*/ 12 w 26"/>
                  <a:gd name="T33" fmla="*/ 5 h 29"/>
                  <a:gd name="T34" fmla="*/ 13 w 26"/>
                  <a:gd name="T35" fmla="*/ 6 h 29"/>
                  <a:gd name="T36" fmla="*/ 14 w 26"/>
                  <a:gd name="T37" fmla="*/ 7 h 29"/>
                  <a:gd name="T38" fmla="*/ 19 w 26"/>
                  <a:gd name="T39" fmla="*/ 5 h 29"/>
                  <a:gd name="T40" fmla="*/ 17 w 26"/>
                  <a:gd name="T41" fmla="*/ 1 h 29"/>
                  <a:gd name="T42" fmla="*/ 14 w 26"/>
                  <a:gd name="T43" fmla="*/ 0 h 29"/>
                  <a:gd name="T44" fmla="*/ 11 w 26"/>
                  <a:gd name="T45" fmla="*/ 0 h 29"/>
                  <a:gd name="T46" fmla="*/ 7 w 26"/>
                  <a:gd name="T47" fmla="*/ 1 h 29"/>
                  <a:gd name="T48" fmla="*/ 2 w 26"/>
                  <a:gd name="T49" fmla="*/ 4 h 29"/>
                  <a:gd name="T50" fmla="*/ 0 w 26"/>
                  <a:gd name="T51" fmla="*/ 6 h 29"/>
                  <a:gd name="T52" fmla="*/ 0 w 26"/>
                  <a:gd name="T53" fmla="*/ 10 h 29"/>
                  <a:gd name="T54" fmla="*/ 1 w 26"/>
                  <a:gd name="T55" fmla="*/ 13 h 29"/>
                  <a:gd name="T56" fmla="*/ 2 w 26"/>
                  <a:gd name="T57" fmla="*/ 17 h 29"/>
                  <a:gd name="T58" fmla="*/ 6 w 26"/>
                  <a:gd name="T59" fmla="*/ 18 h 29"/>
                  <a:gd name="T60" fmla="*/ 12 w 26"/>
                  <a:gd name="T61" fmla="*/ 17 h 29"/>
                  <a:gd name="T62" fmla="*/ 18 w 26"/>
                  <a:gd name="T63" fmla="*/ 17 h 29"/>
                  <a:gd name="T64" fmla="*/ 19 w 26"/>
                  <a:gd name="T65" fmla="*/ 17 h 29"/>
                  <a:gd name="T66" fmla="*/ 20 w 26"/>
                  <a:gd name="T67" fmla="*/ 18 h 29"/>
                  <a:gd name="T68" fmla="*/ 20 w 26"/>
                  <a:gd name="T69" fmla="*/ 19 h 29"/>
                  <a:gd name="T70" fmla="*/ 20 w 26"/>
                  <a:gd name="T71" fmla="*/ 21 h 29"/>
                  <a:gd name="T72" fmla="*/ 17 w 26"/>
                  <a:gd name="T73" fmla="*/ 23 h 29"/>
                  <a:gd name="T74" fmla="*/ 13 w 26"/>
                  <a:gd name="T75" fmla="*/ 24 h 29"/>
                  <a:gd name="T76" fmla="*/ 11 w 26"/>
                  <a:gd name="T77" fmla="*/ 23 h 29"/>
                  <a:gd name="T78" fmla="*/ 10 w 26"/>
                  <a:gd name="T79" fmla="*/ 22 h 29"/>
                  <a:gd name="T80" fmla="*/ 5 w 26"/>
                  <a:gd name="T81" fmla="*/ 24 h 29"/>
                  <a:gd name="T82" fmla="*/ 7 w 26"/>
                  <a:gd name="T83" fmla="*/ 28 h 29"/>
                  <a:gd name="T84" fmla="*/ 11 w 26"/>
                  <a:gd name="T8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6" h="28">
                    <a:moveTo>
                      <a:pt x="11" y="29"/>
                    </a:moveTo>
                    <a:lnTo>
                      <a:pt x="14" y="29"/>
                    </a:lnTo>
                    <a:lnTo>
                      <a:pt x="19" y="28"/>
                    </a:lnTo>
                    <a:lnTo>
                      <a:pt x="23" y="25"/>
                    </a:lnTo>
                    <a:lnTo>
                      <a:pt x="25" y="22"/>
                    </a:lnTo>
                    <a:lnTo>
                      <a:pt x="26" y="18"/>
                    </a:lnTo>
                    <a:lnTo>
                      <a:pt x="25" y="15"/>
                    </a:lnTo>
                    <a:lnTo>
                      <a:pt x="23" y="12"/>
                    </a:lnTo>
                    <a:lnTo>
                      <a:pt x="19" y="11"/>
                    </a:lnTo>
                    <a:lnTo>
                      <a:pt x="17" y="11"/>
                    </a:lnTo>
                    <a:lnTo>
                      <a:pt x="13" y="11"/>
                    </a:lnTo>
                    <a:lnTo>
                      <a:pt x="11" y="12"/>
                    </a:lnTo>
                    <a:lnTo>
                      <a:pt x="7" y="12"/>
                    </a:lnTo>
                    <a:lnTo>
                      <a:pt x="5" y="11"/>
                    </a:lnTo>
                    <a:lnTo>
                      <a:pt x="6" y="9"/>
                    </a:lnTo>
                    <a:lnTo>
                      <a:pt x="8" y="6"/>
                    </a:lnTo>
                    <a:lnTo>
                      <a:pt x="12" y="5"/>
                    </a:lnTo>
                    <a:lnTo>
                      <a:pt x="13" y="6"/>
                    </a:lnTo>
                    <a:lnTo>
                      <a:pt x="14" y="7"/>
                    </a:lnTo>
                    <a:lnTo>
                      <a:pt x="19" y="5"/>
                    </a:lnTo>
                    <a:lnTo>
                      <a:pt x="17" y="1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7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1" y="13"/>
                    </a:lnTo>
                    <a:lnTo>
                      <a:pt x="2" y="17"/>
                    </a:lnTo>
                    <a:lnTo>
                      <a:pt x="6" y="18"/>
                    </a:lnTo>
                    <a:lnTo>
                      <a:pt x="12" y="17"/>
                    </a:lnTo>
                    <a:lnTo>
                      <a:pt x="18" y="17"/>
                    </a:lnTo>
                    <a:lnTo>
                      <a:pt x="19" y="17"/>
                    </a:lnTo>
                    <a:lnTo>
                      <a:pt x="20" y="18"/>
                    </a:lnTo>
                    <a:lnTo>
                      <a:pt x="20" y="19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3" y="24"/>
                    </a:lnTo>
                    <a:lnTo>
                      <a:pt x="11" y="23"/>
                    </a:lnTo>
                    <a:lnTo>
                      <a:pt x="10" y="22"/>
                    </a:lnTo>
                    <a:lnTo>
                      <a:pt x="5" y="24"/>
                    </a:lnTo>
                    <a:lnTo>
                      <a:pt x="7" y="28"/>
                    </a:lnTo>
                    <a:lnTo>
                      <a:pt x="11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91" name="Freeform 258">
                <a:extLst>
                  <a:ext uri="{FF2B5EF4-FFF2-40B4-BE49-F238E27FC236}">
                    <a16:creationId xmlns:a16="http://schemas.microsoft.com/office/drawing/2014/main" id="{AA6DE64D-FDA0-9827-DF97-C8A031BE0B62}"/>
                  </a:ext>
                </a:extLst>
              </p:cNvPr>
              <p:cNvSpPr/>
              <p:nvPr/>
            </p:nvSpPr>
            <p:spPr bwMode="auto">
              <a:xfrm>
                <a:off x="1082" y="2306"/>
                <a:ext cx="25" cy="32"/>
              </a:xfrm>
              <a:custGeom>
                <a:avLst/>
                <a:gdLst>
                  <a:gd name="T0" fmla="*/ 22 w 25"/>
                  <a:gd name="T1" fmla="*/ 20 h 32"/>
                  <a:gd name="T2" fmla="*/ 22 w 25"/>
                  <a:gd name="T3" fmla="*/ 0 h 32"/>
                  <a:gd name="T4" fmla="*/ 17 w 25"/>
                  <a:gd name="T5" fmla="*/ 3 h 32"/>
                  <a:gd name="T6" fmla="*/ 17 w 25"/>
                  <a:gd name="T7" fmla="*/ 17 h 32"/>
                  <a:gd name="T8" fmla="*/ 6 w 25"/>
                  <a:gd name="T9" fmla="*/ 8 h 32"/>
                  <a:gd name="T10" fmla="*/ 0 w 25"/>
                  <a:gd name="T11" fmla="*/ 11 h 32"/>
                  <a:gd name="T12" fmla="*/ 16 w 25"/>
                  <a:gd name="T13" fmla="*/ 23 h 32"/>
                  <a:gd name="T14" fmla="*/ 20 w 25"/>
                  <a:gd name="T15" fmla="*/ 32 h 32"/>
                  <a:gd name="T16" fmla="*/ 25 w 25"/>
                  <a:gd name="T17" fmla="*/ 30 h 32"/>
                  <a:gd name="T18" fmla="*/ 22 w 25"/>
                  <a:gd name="T19" fmla="*/ 2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" h="32">
                    <a:moveTo>
                      <a:pt x="22" y="20"/>
                    </a:moveTo>
                    <a:lnTo>
                      <a:pt x="22" y="0"/>
                    </a:lnTo>
                    <a:lnTo>
                      <a:pt x="17" y="3"/>
                    </a:lnTo>
                    <a:lnTo>
                      <a:pt x="17" y="17"/>
                    </a:lnTo>
                    <a:lnTo>
                      <a:pt x="6" y="8"/>
                    </a:lnTo>
                    <a:lnTo>
                      <a:pt x="0" y="11"/>
                    </a:lnTo>
                    <a:lnTo>
                      <a:pt x="16" y="23"/>
                    </a:lnTo>
                    <a:lnTo>
                      <a:pt x="20" y="32"/>
                    </a:lnTo>
                    <a:lnTo>
                      <a:pt x="25" y="30"/>
                    </a:lnTo>
                    <a:lnTo>
                      <a:pt x="22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92" name="Freeform 259">
                <a:extLst>
                  <a:ext uri="{FF2B5EF4-FFF2-40B4-BE49-F238E27FC236}">
                    <a16:creationId xmlns:a16="http://schemas.microsoft.com/office/drawing/2014/main" id="{C7A1BAC9-EB20-B799-1E7B-C327A83E4807}"/>
                  </a:ext>
                </a:extLst>
              </p:cNvPr>
              <p:cNvSpPr/>
              <p:nvPr/>
            </p:nvSpPr>
            <p:spPr bwMode="auto">
              <a:xfrm>
                <a:off x="1102" y="2305"/>
                <a:ext cx="29" cy="27"/>
              </a:xfrm>
              <a:custGeom>
                <a:avLst/>
                <a:gdLst>
                  <a:gd name="T0" fmla="*/ 29 w 29"/>
                  <a:gd name="T1" fmla="*/ 19 h 27"/>
                  <a:gd name="T2" fmla="*/ 27 w 29"/>
                  <a:gd name="T3" fmla="*/ 14 h 27"/>
                  <a:gd name="T4" fmla="*/ 15 w 29"/>
                  <a:gd name="T5" fmla="*/ 20 h 27"/>
                  <a:gd name="T6" fmla="*/ 5 w 29"/>
                  <a:gd name="T7" fmla="*/ 0 h 27"/>
                  <a:gd name="T8" fmla="*/ 0 w 29"/>
                  <a:gd name="T9" fmla="*/ 2 h 27"/>
                  <a:gd name="T10" fmla="*/ 12 w 29"/>
                  <a:gd name="T11" fmla="*/ 27 h 27"/>
                  <a:gd name="T12" fmla="*/ 29 w 29"/>
                  <a:gd name="T13" fmla="*/ 19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27">
                    <a:moveTo>
                      <a:pt x="29" y="19"/>
                    </a:moveTo>
                    <a:lnTo>
                      <a:pt x="27" y="14"/>
                    </a:lnTo>
                    <a:lnTo>
                      <a:pt x="15" y="2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2" y="27"/>
                    </a:lnTo>
                    <a:lnTo>
                      <a:pt x="29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93" name="Freeform 260">
                <a:extLst>
                  <a:ext uri="{FF2B5EF4-FFF2-40B4-BE49-F238E27FC236}">
                    <a16:creationId xmlns:a16="http://schemas.microsoft.com/office/drawing/2014/main" id="{C16D22E5-9102-F2D0-45CE-A383B1A0DCCB}"/>
                  </a:ext>
                </a:extLst>
              </p:cNvPr>
              <p:cNvSpPr/>
              <p:nvPr/>
            </p:nvSpPr>
            <p:spPr bwMode="auto">
              <a:xfrm>
                <a:off x="1117" y="2290"/>
                <a:ext cx="25" cy="31"/>
              </a:xfrm>
              <a:custGeom>
                <a:avLst/>
                <a:gdLst>
                  <a:gd name="T0" fmla="*/ 25 w 25"/>
                  <a:gd name="T1" fmla="*/ 29 h 31"/>
                  <a:gd name="T2" fmla="*/ 21 w 25"/>
                  <a:gd name="T3" fmla="*/ 0 h 31"/>
                  <a:gd name="T4" fmla="*/ 15 w 25"/>
                  <a:gd name="T5" fmla="*/ 3 h 31"/>
                  <a:gd name="T6" fmla="*/ 19 w 25"/>
                  <a:gd name="T7" fmla="*/ 24 h 31"/>
                  <a:gd name="T8" fmla="*/ 6 w 25"/>
                  <a:gd name="T9" fmla="*/ 7 h 31"/>
                  <a:gd name="T10" fmla="*/ 0 w 25"/>
                  <a:gd name="T11" fmla="*/ 10 h 31"/>
                  <a:gd name="T12" fmla="*/ 19 w 25"/>
                  <a:gd name="T13" fmla="*/ 31 h 31"/>
                  <a:gd name="T14" fmla="*/ 25 w 25"/>
                  <a:gd name="T15" fmla="*/ 2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31">
                    <a:moveTo>
                      <a:pt x="25" y="29"/>
                    </a:moveTo>
                    <a:lnTo>
                      <a:pt x="21" y="0"/>
                    </a:lnTo>
                    <a:lnTo>
                      <a:pt x="15" y="3"/>
                    </a:lnTo>
                    <a:lnTo>
                      <a:pt x="19" y="24"/>
                    </a:lnTo>
                    <a:lnTo>
                      <a:pt x="6" y="7"/>
                    </a:lnTo>
                    <a:lnTo>
                      <a:pt x="0" y="10"/>
                    </a:lnTo>
                    <a:lnTo>
                      <a:pt x="19" y="31"/>
                    </a:lnTo>
                    <a:lnTo>
                      <a:pt x="25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94" name="Freeform 261">
                <a:extLst>
                  <a:ext uri="{FF2B5EF4-FFF2-40B4-BE49-F238E27FC236}">
                    <a16:creationId xmlns:a16="http://schemas.microsoft.com/office/drawing/2014/main" id="{68E666E1-EBFA-0949-67BC-0B8865C541C2}"/>
                  </a:ext>
                </a:extLst>
              </p:cNvPr>
              <p:cNvSpPr/>
              <p:nvPr/>
            </p:nvSpPr>
            <p:spPr bwMode="auto">
              <a:xfrm>
                <a:off x="1146" y="2283"/>
                <a:ext cx="26" cy="32"/>
              </a:xfrm>
              <a:custGeom>
                <a:avLst/>
                <a:gdLst>
                  <a:gd name="T0" fmla="*/ 13 w 26"/>
                  <a:gd name="T1" fmla="*/ 16 h 32"/>
                  <a:gd name="T2" fmla="*/ 7 w 26"/>
                  <a:gd name="T3" fmla="*/ 19 h 32"/>
                  <a:gd name="T4" fmla="*/ 5 w 26"/>
                  <a:gd name="T5" fmla="*/ 7 h 32"/>
                  <a:gd name="T6" fmla="*/ 13 w 26"/>
                  <a:gd name="T7" fmla="*/ 16 h 32"/>
                  <a:gd name="T8" fmla="*/ 2 w 26"/>
                  <a:gd name="T9" fmla="*/ 32 h 32"/>
                  <a:gd name="T10" fmla="*/ 8 w 26"/>
                  <a:gd name="T11" fmla="*/ 30 h 32"/>
                  <a:gd name="T12" fmla="*/ 7 w 26"/>
                  <a:gd name="T13" fmla="*/ 24 h 32"/>
                  <a:gd name="T14" fmla="*/ 16 w 26"/>
                  <a:gd name="T15" fmla="*/ 19 h 32"/>
                  <a:gd name="T16" fmla="*/ 21 w 26"/>
                  <a:gd name="T17" fmla="*/ 24 h 32"/>
                  <a:gd name="T18" fmla="*/ 26 w 26"/>
                  <a:gd name="T19" fmla="*/ 22 h 32"/>
                  <a:gd name="T20" fmla="*/ 5 w 26"/>
                  <a:gd name="T21" fmla="*/ 0 h 32"/>
                  <a:gd name="T22" fmla="*/ 0 w 26"/>
                  <a:gd name="T23" fmla="*/ 4 h 32"/>
                  <a:gd name="T24" fmla="*/ 2 w 26"/>
                  <a:gd name="T25" fmla="*/ 32 h 32"/>
                  <a:gd name="T26" fmla="*/ 13 w 26"/>
                  <a:gd name="T27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" h="32">
                    <a:moveTo>
                      <a:pt x="13" y="16"/>
                    </a:moveTo>
                    <a:lnTo>
                      <a:pt x="7" y="19"/>
                    </a:lnTo>
                    <a:lnTo>
                      <a:pt x="5" y="7"/>
                    </a:lnTo>
                    <a:lnTo>
                      <a:pt x="13" y="16"/>
                    </a:lnTo>
                    <a:lnTo>
                      <a:pt x="2" y="32"/>
                    </a:lnTo>
                    <a:lnTo>
                      <a:pt x="8" y="30"/>
                    </a:lnTo>
                    <a:lnTo>
                      <a:pt x="7" y="24"/>
                    </a:lnTo>
                    <a:lnTo>
                      <a:pt x="16" y="19"/>
                    </a:lnTo>
                    <a:lnTo>
                      <a:pt x="21" y="24"/>
                    </a:lnTo>
                    <a:lnTo>
                      <a:pt x="26" y="22"/>
                    </a:lnTo>
                    <a:lnTo>
                      <a:pt x="5" y="0"/>
                    </a:lnTo>
                    <a:lnTo>
                      <a:pt x="0" y="4"/>
                    </a:lnTo>
                    <a:lnTo>
                      <a:pt x="2" y="32"/>
                    </a:lnTo>
                    <a:lnTo>
                      <a:pt x="13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95" name="Freeform 262">
                <a:extLst>
                  <a:ext uri="{FF2B5EF4-FFF2-40B4-BE49-F238E27FC236}">
                    <a16:creationId xmlns:a16="http://schemas.microsoft.com/office/drawing/2014/main" id="{1A9FFE62-AAE3-7A28-FA0F-225381EB5DF4}"/>
                  </a:ext>
                </a:extLst>
              </p:cNvPr>
              <p:cNvSpPr/>
              <p:nvPr/>
            </p:nvSpPr>
            <p:spPr bwMode="auto">
              <a:xfrm>
                <a:off x="1163" y="2269"/>
                <a:ext cx="32" cy="34"/>
              </a:xfrm>
              <a:custGeom>
                <a:avLst/>
                <a:gdLst>
                  <a:gd name="T0" fmla="*/ 16 w 32"/>
                  <a:gd name="T1" fmla="*/ 32 h 34"/>
                  <a:gd name="T2" fmla="*/ 9 w 32"/>
                  <a:gd name="T3" fmla="*/ 15 h 34"/>
                  <a:gd name="T4" fmla="*/ 27 w 32"/>
                  <a:gd name="T5" fmla="*/ 27 h 34"/>
                  <a:gd name="T6" fmla="*/ 32 w 32"/>
                  <a:gd name="T7" fmla="*/ 25 h 34"/>
                  <a:gd name="T8" fmla="*/ 21 w 32"/>
                  <a:gd name="T9" fmla="*/ 0 h 34"/>
                  <a:gd name="T10" fmla="*/ 15 w 32"/>
                  <a:gd name="T11" fmla="*/ 2 h 34"/>
                  <a:gd name="T12" fmla="*/ 23 w 32"/>
                  <a:gd name="T13" fmla="*/ 19 h 34"/>
                  <a:gd name="T14" fmla="*/ 5 w 32"/>
                  <a:gd name="T15" fmla="*/ 7 h 34"/>
                  <a:gd name="T16" fmla="*/ 0 w 32"/>
                  <a:gd name="T17" fmla="*/ 9 h 34"/>
                  <a:gd name="T18" fmla="*/ 11 w 32"/>
                  <a:gd name="T19" fmla="*/ 34 h 34"/>
                  <a:gd name="T20" fmla="*/ 16 w 32"/>
                  <a:gd name="T21" fmla="*/ 3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34">
                    <a:moveTo>
                      <a:pt x="16" y="32"/>
                    </a:moveTo>
                    <a:lnTo>
                      <a:pt x="9" y="15"/>
                    </a:lnTo>
                    <a:lnTo>
                      <a:pt x="27" y="27"/>
                    </a:lnTo>
                    <a:lnTo>
                      <a:pt x="32" y="25"/>
                    </a:lnTo>
                    <a:lnTo>
                      <a:pt x="21" y="0"/>
                    </a:lnTo>
                    <a:lnTo>
                      <a:pt x="15" y="2"/>
                    </a:lnTo>
                    <a:lnTo>
                      <a:pt x="23" y="19"/>
                    </a:lnTo>
                    <a:lnTo>
                      <a:pt x="5" y="7"/>
                    </a:lnTo>
                    <a:lnTo>
                      <a:pt x="0" y="9"/>
                    </a:lnTo>
                    <a:lnTo>
                      <a:pt x="11" y="34"/>
                    </a:lnTo>
                    <a:lnTo>
                      <a:pt x="16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96" name="Freeform 263">
                <a:extLst>
                  <a:ext uri="{FF2B5EF4-FFF2-40B4-BE49-F238E27FC236}">
                    <a16:creationId xmlns:a16="http://schemas.microsoft.com/office/drawing/2014/main" id="{25EF41AB-E497-3087-D8DD-22F2A834B9D4}"/>
                  </a:ext>
                </a:extLst>
              </p:cNvPr>
              <p:cNvSpPr/>
              <p:nvPr/>
            </p:nvSpPr>
            <p:spPr bwMode="auto">
              <a:xfrm>
                <a:off x="1189" y="2264"/>
                <a:ext cx="16" cy="27"/>
              </a:xfrm>
              <a:custGeom>
                <a:avLst/>
                <a:gdLst>
                  <a:gd name="T0" fmla="*/ 16 w 16"/>
                  <a:gd name="T1" fmla="*/ 25 h 27"/>
                  <a:gd name="T2" fmla="*/ 4 w 16"/>
                  <a:gd name="T3" fmla="*/ 0 h 27"/>
                  <a:gd name="T4" fmla="*/ 0 w 16"/>
                  <a:gd name="T5" fmla="*/ 2 h 27"/>
                  <a:gd name="T6" fmla="*/ 10 w 16"/>
                  <a:gd name="T7" fmla="*/ 27 h 27"/>
                  <a:gd name="T8" fmla="*/ 16 w 16"/>
                  <a:gd name="T9" fmla="*/ 2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7">
                    <a:moveTo>
                      <a:pt x="16" y="25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10" y="27"/>
                    </a:lnTo>
                    <a:lnTo>
                      <a:pt x="16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97" name="Freeform 264">
                <a:extLst>
                  <a:ext uri="{FF2B5EF4-FFF2-40B4-BE49-F238E27FC236}">
                    <a16:creationId xmlns:a16="http://schemas.microsoft.com/office/drawing/2014/main" id="{585844F9-6175-8136-23CC-4B0C8E9A964E}"/>
                  </a:ext>
                </a:extLst>
              </p:cNvPr>
              <p:cNvSpPr/>
              <p:nvPr/>
            </p:nvSpPr>
            <p:spPr bwMode="auto">
              <a:xfrm>
                <a:off x="1205" y="2255"/>
                <a:ext cx="26" cy="33"/>
              </a:xfrm>
              <a:custGeom>
                <a:avLst/>
                <a:gdLst>
                  <a:gd name="T0" fmla="*/ 14 w 26"/>
                  <a:gd name="T1" fmla="*/ 16 h 33"/>
                  <a:gd name="T2" fmla="*/ 6 w 26"/>
                  <a:gd name="T3" fmla="*/ 20 h 33"/>
                  <a:gd name="T4" fmla="*/ 5 w 26"/>
                  <a:gd name="T5" fmla="*/ 6 h 33"/>
                  <a:gd name="T6" fmla="*/ 14 w 26"/>
                  <a:gd name="T7" fmla="*/ 16 h 33"/>
                  <a:gd name="T8" fmla="*/ 3 w 26"/>
                  <a:gd name="T9" fmla="*/ 33 h 33"/>
                  <a:gd name="T10" fmla="*/ 8 w 26"/>
                  <a:gd name="T11" fmla="*/ 30 h 33"/>
                  <a:gd name="T12" fmla="*/ 8 w 26"/>
                  <a:gd name="T13" fmla="*/ 24 h 33"/>
                  <a:gd name="T14" fmla="*/ 17 w 26"/>
                  <a:gd name="T15" fmla="*/ 20 h 33"/>
                  <a:gd name="T16" fmla="*/ 21 w 26"/>
                  <a:gd name="T17" fmla="*/ 24 h 33"/>
                  <a:gd name="T18" fmla="*/ 26 w 26"/>
                  <a:gd name="T19" fmla="*/ 21 h 33"/>
                  <a:gd name="T20" fmla="*/ 6 w 26"/>
                  <a:gd name="T21" fmla="*/ 0 h 33"/>
                  <a:gd name="T22" fmla="*/ 0 w 26"/>
                  <a:gd name="T23" fmla="*/ 3 h 33"/>
                  <a:gd name="T24" fmla="*/ 3 w 26"/>
                  <a:gd name="T25" fmla="*/ 33 h 33"/>
                  <a:gd name="T26" fmla="*/ 14 w 26"/>
                  <a:gd name="T27" fmla="*/ 1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" h="33">
                    <a:moveTo>
                      <a:pt x="14" y="16"/>
                    </a:moveTo>
                    <a:lnTo>
                      <a:pt x="6" y="20"/>
                    </a:lnTo>
                    <a:lnTo>
                      <a:pt x="5" y="6"/>
                    </a:lnTo>
                    <a:lnTo>
                      <a:pt x="14" y="16"/>
                    </a:lnTo>
                    <a:lnTo>
                      <a:pt x="3" y="33"/>
                    </a:lnTo>
                    <a:lnTo>
                      <a:pt x="8" y="30"/>
                    </a:lnTo>
                    <a:lnTo>
                      <a:pt x="8" y="24"/>
                    </a:lnTo>
                    <a:lnTo>
                      <a:pt x="17" y="20"/>
                    </a:lnTo>
                    <a:lnTo>
                      <a:pt x="21" y="24"/>
                    </a:lnTo>
                    <a:lnTo>
                      <a:pt x="26" y="21"/>
                    </a:lnTo>
                    <a:lnTo>
                      <a:pt x="6" y="0"/>
                    </a:lnTo>
                    <a:lnTo>
                      <a:pt x="0" y="3"/>
                    </a:lnTo>
                    <a:lnTo>
                      <a:pt x="3" y="33"/>
                    </a:lnTo>
                    <a:lnTo>
                      <a:pt x="14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98" name="Freeform 265">
                <a:extLst>
                  <a:ext uri="{FF2B5EF4-FFF2-40B4-BE49-F238E27FC236}">
                    <a16:creationId xmlns:a16="http://schemas.microsoft.com/office/drawing/2014/main" id="{0E30A147-1369-5AB9-C544-13C865D7CB4B}"/>
                  </a:ext>
                </a:extLst>
              </p:cNvPr>
              <p:cNvSpPr/>
              <p:nvPr/>
            </p:nvSpPr>
            <p:spPr bwMode="auto">
              <a:xfrm>
                <a:off x="1202" y="2179"/>
                <a:ext cx="27" cy="34"/>
              </a:xfrm>
              <a:custGeom>
                <a:avLst/>
                <a:gdLst>
                  <a:gd name="T0" fmla="*/ 13 w 27"/>
                  <a:gd name="T1" fmla="*/ 32 h 34"/>
                  <a:gd name="T2" fmla="*/ 9 w 27"/>
                  <a:gd name="T3" fmla="*/ 20 h 34"/>
                  <a:gd name="T4" fmla="*/ 19 w 27"/>
                  <a:gd name="T5" fmla="*/ 16 h 34"/>
                  <a:gd name="T6" fmla="*/ 23 w 27"/>
                  <a:gd name="T7" fmla="*/ 28 h 34"/>
                  <a:gd name="T8" fmla="*/ 27 w 27"/>
                  <a:gd name="T9" fmla="*/ 26 h 34"/>
                  <a:gd name="T10" fmla="*/ 19 w 27"/>
                  <a:gd name="T11" fmla="*/ 0 h 34"/>
                  <a:gd name="T12" fmla="*/ 14 w 27"/>
                  <a:gd name="T13" fmla="*/ 2 h 34"/>
                  <a:gd name="T14" fmla="*/ 18 w 27"/>
                  <a:gd name="T15" fmla="*/ 12 h 34"/>
                  <a:gd name="T16" fmla="*/ 8 w 27"/>
                  <a:gd name="T17" fmla="*/ 15 h 34"/>
                  <a:gd name="T18" fmla="*/ 5 w 27"/>
                  <a:gd name="T19" fmla="*/ 6 h 34"/>
                  <a:gd name="T20" fmla="*/ 0 w 27"/>
                  <a:gd name="T21" fmla="*/ 8 h 34"/>
                  <a:gd name="T22" fmla="*/ 8 w 27"/>
                  <a:gd name="T23" fmla="*/ 34 h 34"/>
                  <a:gd name="T24" fmla="*/ 13 w 27"/>
                  <a:gd name="T25" fmla="*/ 3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" h="34">
                    <a:moveTo>
                      <a:pt x="13" y="32"/>
                    </a:moveTo>
                    <a:lnTo>
                      <a:pt x="9" y="20"/>
                    </a:lnTo>
                    <a:lnTo>
                      <a:pt x="19" y="16"/>
                    </a:lnTo>
                    <a:lnTo>
                      <a:pt x="23" y="28"/>
                    </a:lnTo>
                    <a:lnTo>
                      <a:pt x="27" y="26"/>
                    </a:lnTo>
                    <a:lnTo>
                      <a:pt x="19" y="0"/>
                    </a:lnTo>
                    <a:lnTo>
                      <a:pt x="14" y="2"/>
                    </a:lnTo>
                    <a:lnTo>
                      <a:pt x="18" y="12"/>
                    </a:lnTo>
                    <a:lnTo>
                      <a:pt x="8" y="15"/>
                    </a:lnTo>
                    <a:lnTo>
                      <a:pt x="5" y="6"/>
                    </a:lnTo>
                    <a:lnTo>
                      <a:pt x="0" y="8"/>
                    </a:lnTo>
                    <a:lnTo>
                      <a:pt x="8" y="34"/>
                    </a:lnTo>
                    <a:lnTo>
                      <a:pt x="13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99" name="Freeform 266">
                <a:extLst>
                  <a:ext uri="{FF2B5EF4-FFF2-40B4-BE49-F238E27FC236}">
                    <a16:creationId xmlns:a16="http://schemas.microsoft.com/office/drawing/2014/main" id="{070FF104-74AB-DE81-C39D-083A9D068174}"/>
                  </a:ext>
                </a:extLst>
              </p:cNvPr>
              <p:cNvSpPr/>
              <p:nvPr/>
            </p:nvSpPr>
            <p:spPr bwMode="auto">
              <a:xfrm>
                <a:off x="1226" y="2170"/>
                <a:ext cx="26" cy="33"/>
              </a:xfrm>
              <a:custGeom>
                <a:avLst/>
                <a:gdLst>
                  <a:gd name="T0" fmla="*/ 26 w 26"/>
                  <a:gd name="T1" fmla="*/ 27 h 33"/>
                  <a:gd name="T2" fmla="*/ 25 w 26"/>
                  <a:gd name="T3" fmla="*/ 22 h 33"/>
                  <a:gd name="T4" fmla="*/ 12 w 26"/>
                  <a:gd name="T5" fmla="*/ 27 h 33"/>
                  <a:gd name="T6" fmla="*/ 9 w 26"/>
                  <a:gd name="T7" fmla="*/ 19 h 33"/>
                  <a:gd name="T8" fmla="*/ 20 w 26"/>
                  <a:gd name="T9" fmla="*/ 16 h 33"/>
                  <a:gd name="T10" fmla="*/ 19 w 26"/>
                  <a:gd name="T11" fmla="*/ 11 h 33"/>
                  <a:gd name="T12" fmla="*/ 8 w 26"/>
                  <a:gd name="T13" fmla="*/ 16 h 33"/>
                  <a:gd name="T14" fmla="*/ 6 w 26"/>
                  <a:gd name="T15" fmla="*/ 10 h 33"/>
                  <a:gd name="T16" fmla="*/ 18 w 26"/>
                  <a:gd name="T17" fmla="*/ 5 h 33"/>
                  <a:gd name="T18" fmla="*/ 17 w 26"/>
                  <a:gd name="T19" fmla="*/ 0 h 33"/>
                  <a:gd name="T20" fmla="*/ 0 w 26"/>
                  <a:gd name="T21" fmla="*/ 8 h 33"/>
                  <a:gd name="T22" fmla="*/ 8 w 26"/>
                  <a:gd name="T23" fmla="*/ 33 h 33"/>
                  <a:gd name="T24" fmla="*/ 26 w 26"/>
                  <a:gd name="T25" fmla="*/ 2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" h="33">
                    <a:moveTo>
                      <a:pt x="26" y="27"/>
                    </a:moveTo>
                    <a:lnTo>
                      <a:pt x="25" y="22"/>
                    </a:lnTo>
                    <a:lnTo>
                      <a:pt x="12" y="27"/>
                    </a:lnTo>
                    <a:lnTo>
                      <a:pt x="9" y="19"/>
                    </a:lnTo>
                    <a:lnTo>
                      <a:pt x="20" y="16"/>
                    </a:lnTo>
                    <a:lnTo>
                      <a:pt x="19" y="11"/>
                    </a:lnTo>
                    <a:lnTo>
                      <a:pt x="8" y="16"/>
                    </a:lnTo>
                    <a:lnTo>
                      <a:pt x="6" y="10"/>
                    </a:lnTo>
                    <a:lnTo>
                      <a:pt x="18" y="5"/>
                    </a:lnTo>
                    <a:lnTo>
                      <a:pt x="17" y="0"/>
                    </a:lnTo>
                    <a:lnTo>
                      <a:pt x="0" y="8"/>
                    </a:lnTo>
                    <a:lnTo>
                      <a:pt x="8" y="33"/>
                    </a:lnTo>
                    <a:lnTo>
                      <a:pt x="26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00" name="Freeform 267">
                <a:extLst>
                  <a:ext uri="{FF2B5EF4-FFF2-40B4-BE49-F238E27FC236}">
                    <a16:creationId xmlns:a16="http://schemas.microsoft.com/office/drawing/2014/main" id="{E40B6F4D-7C3E-A9DF-61D7-94D5E7D4113E}"/>
                  </a:ext>
                </a:extLst>
              </p:cNvPr>
              <p:cNvSpPr/>
              <p:nvPr/>
            </p:nvSpPr>
            <p:spPr bwMode="auto">
              <a:xfrm>
                <a:off x="1247" y="2161"/>
                <a:ext cx="28" cy="33"/>
              </a:xfrm>
              <a:custGeom>
                <a:avLst/>
                <a:gdLst>
                  <a:gd name="T0" fmla="*/ 14 w 28"/>
                  <a:gd name="T1" fmla="*/ 32 h 33"/>
                  <a:gd name="T2" fmla="*/ 8 w 28"/>
                  <a:gd name="T3" fmla="*/ 14 h 33"/>
                  <a:gd name="T4" fmla="*/ 23 w 28"/>
                  <a:gd name="T5" fmla="*/ 28 h 33"/>
                  <a:gd name="T6" fmla="*/ 28 w 28"/>
                  <a:gd name="T7" fmla="*/ 26 h 33"/>
                  <a:gd name="T8" fmla="*/ 20 w 28"/>
                  <a:gd name="T9" fmla="*/ 0 h 33"/>
                  <a:gd name="T10" fmla="*/ 15 w 28"/>
                  <a:gd name="T11" fmla="*/ 2 h 33"/>
                  <a:gd name="T12" fmla="*/ 21 w 28"/>
                  <a:gd name="T13" fmla="*/ 20 h 33"/>
                  <a:gd name="T14" fmla="*/ 5 w 28"/>
                  <a:gd name="T15" fmla="*/ 6 h 33"/>
                  <a:gd name="T16" fmla="*/ 0 w 28"/>
                  <a:gd name="T17" fmla="*/ 8 h 33"/>
                  <a:gd name="T18" fmla="*/ 9 w 28"/>
                  <a:gd name="T19" fmla="*/ 33 h 33"/>
                  <a:gd name="T20" fmla="*/ 14 w 28"/>
                  <a:gd name="T21" fmla="*/ 3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" h="33">
                    <a:moveTo>
                      <a:pt x="14" y="32"/>
                    </a:moveTo>
                    <a:lnTo>
                      <a:pt x="8" y="14"/>
                    </a:lnTo>
                    <a:lnTo>
                      <a:pt x="23" y="28"/>
                    </a:lnTo>
                    <a:lnTo>
                      <a:pt x="28" y="26"/>
                    </a:lnTo>
                    <a:lnTo>
                      <a:pt x="20" y="0"/>
                    </a:lnTo>
                    <a:lnTo>
                      <a:pt x="15" y="2"/>
                    </a:lnTo>
                    <a:lnTo>
                      <a:pt x="21" y="20"/>
                    </a:lnTo>
                    <a:lnTo>
                      <a:pt x="5" y="6"/>
                    </a:lnTo>
                    <a:lnTo>
                      <a:pt x="0" y="8"/>
                    </a:lnTo>
                    <a:lnTo>
                      <a:pt x="9" y="33"/>
                    </a:lnTo>
                    <a:lnTo>
                      <a:pt x="14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01" name="Freeform 268">
                <a:extLst>
                  <a:ext uri="{FF2B5EF4-FFF2-40B4-BE49-F238E27FC236}">
                    <a16:creationId xmlns:a16="http://schemas.microsoft.com/office/drawing/2014/main" id="{C9BFF7C6-CB13-2A29-F443-18790EA24C75}"/>
                  </a:ext>
                </a:extLst>
              </p:cNvPr>
              <p:cNvSpPr/>
              <p:nvPr/>
            </p:nvSpPr>
            <p:spPr bwMode="auto">
              <a:xfrm>
                <a:off x="1271" y="2155"/>
                <a:ext cx="26" cy="30"/>
              </a:xfrm>
              <a:custGeom>
                <a:avLst/>
                <a:gdLst>
                  <a:gd name="T0" fmla="*/ 6 w 26"/>
                  <a:gd name="T1" fmla="*/ 7 h 30"/>
                  <a:gd name="T2" fmla="*/ 11 w 26"/>
                  <a:gd name="T3" fmla="*/ 5 h 30"/>
                  <a:gd name="T4" fmla="*/ 14 w 26"/>
                  <a:gd name="T5" fmla="*/ 5 h 30"/>
                  <a:gd name="T6" fmla="*/ 16 w 26"/>
                  <a:gd name="T7" fmla="*/ 6 h 30"/>
                  <a:gd name="T8" fmla="*/ 18 w 26"/>
                  <a:gd name="T9" fmla="*/ 7 h 30"/>
                  <a:gd name="T10" fmla="*/ 20 w 26"/>
                  <a:gd name="T11" fmla="*/ 11 h 30"/>
                  <a:gd name="T12" fmla="*/ 21 w 26"/>
                  <a:gd name="T13" fmla="*/ 15 h 30"/>
                  <a:gd name="T14" fmla="*/ 20 w 26"/>
                  <a:gd name="T15" fmla="*/ 18 h 30"/>
                  <a:gd name="T16" fmla="*/ 18 w 26"/>
                  <a:gd name="T17" fmla="*/ 20 h 30"/>
                  <a:gd name="T18" fmla="*/ 16 w 26"/>
                  <a:gd name="T19" fmla="*/ 23 h 30"/>
                  <a:gd name="T20" fmla="*/ 12 w 26"/>
                  <a:gd name="T21" fmla="*/ 24 h 30"/>
                  <a:gd name="T22" fmla="*/ 6 w 26"/>
                  <a:gd name="T23" fmla="*/ 7 h 30"/>
                  <a:gd name="T24" fmla="*/ 17 w 26"/>
                  <a:gd name="T25" fmla="*/ 27 h 30"/>
                  <a:gd name="T26" fmla="*/ 22 w 26"/>
                  <a:gd name="T27" fmla="*/ 25 h 30"/>
                  <a:gd name="T28" fmla="*/ 24 w 26"/>
                  <a:gd name="T29" fmla="*/ 21 h 30"/>
                  <a:gd name="T30" fmla="*/ 26 w 26"/>
                  <a:gd name="T31" fmla="*/ 15 h 30"/>
                  <a:gd name="T32" fmla="*/ 24 w 26"/>
                  <a:gd name="T33" fmla="*/ 9 h 30"/>
                  <a:gd name="T34" fmla="*/ 22 w 26"/>
                  <a:gd name="T35" fmla="*/ 3 h 30"/>
                  <a:gd name="T36" fmla="*/ 18 w 26"/>
                  <a:gd name="T37" fmla="*/ 0 h 30"/>
                  <a:gd name="T38" fmla="*/ 15 w 26"/>
                  <a:gd name="T39" fmla="*/ 0 h 30"/>
                  <a:gd name="T40" fmla="*/ 9 w 26"/>
                  <a:gd name="T41" fmla="*/ 0 h 30"/>
                  <a:gd name="T42" fmla="*/ 0 w 26"/>
                  <a:gd name="T43" fmla="*/ 5 h 30"/>
                  <a:gd name="T44" fmla="*/ 9 w 26"/>
                  <a:gd name="T45" fmla="*/ 30 h 30"/>
                  <a:gd name="T46" fmla="*/ 17 w 26"/>
                  <a:gd name="T47" fmla="*/ 27 h 30"/>
                  <a:gd name="T48" fmla="*/ 6 w 26"/>
                  <a:gd name="T49" fmla="*/ 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" h="30">
                    <a:moveTo>
                      <a:pt x="6" y="7"/>
                    </a:moveTo>
                    <a:lnTo>
                      <a:pt x="11" y="5"/>
                    </a:lnTo>
                    <a:lnTo>
                      <a:pt x="14" y="5"/>
                    </a:lnTo>
                    <a:lnTo>
                      <a:pt x="16" y="6"/>
                    </a:lnTo>
                    <a:lnTo>
                      <a:pt x="18" y="7"/>
                    </a:lnTo>
                    <a:lnTo>
                      <a:pt x="20" y="11"/>
                    </a:lnTo>
                    <a:lnTo>
                      <a:pt x="21" y="15"/>
                    </a:lnTo>
                    <a:lnTo>
                      <a:pt x="20" y="18"/>
                    </a:lnTo>
                    <a:lnTo>
                      <a:pt x="18" y="20"/>
                    </a:lnTo>
                    <a:lnTo>
                      <a:pt x="16" y="23"/>
                    </a:lnTo>
                    <a:lnTo>
                      <a:pt x="12" y="24"/>
                    </a:lnTo>
                    <a:lnTo>
                      <a:pt x="6" y="7"/>
                    </a:lnTo>
                    <a:lnTo>
                      <a:pt x="17" y="27"/>
                    </a:lnTo>
                    <a:lnTo>
                      <a:pt x="22" y="25"/>
                    </a:lnTo>
                    <a:lnTo>
                      <a:pt x="24" y="21"/>
                    </a:lnTo>
                    <a:lnTo>
                      <a:pt x="26" y="15"/>
                    </a:lnTo>
                    <a:lnTo>
                      <a:pt x="24" y="9"/>
                    </a:lnTo>
                    <a:lnTo>
                      <a:pt x="22" y="3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9" y="0"/>
                    </a:lnTo>
                    <a:lnTo>
                      <a:pt x="0" y="5"/>
                    </a:lnTo>
                    <a:lnTo>
                      <a:pt x="9" y="30"/>
                    </a:lnTo>
                    <a:lnTo>
                      <a:pt x="17" y="27"/>
                    </a:lnTo>
                    <a:lnTo>
                      <a:pt x="6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02" name="Freeform 269">
                <a:extLst>
                  <a:ext uri="{FF2B5EF4-FFF2-40B4-BE49-F238E27FC236}">
                    <a16:creationId xmlns:a16="http://schemas.microsoft.com/office/drawing/2014/main" id="{73FD4A71-2C71-083F-B8E6-67B17111F487}"/>
                  </a:ext>
                </a:extLst>
              </p:cNvPr>
              <p:cNvSpPr/>
              <p:nvPr/>
            </p:nvSpPr>
            <p:spPr bwMode="auto">
              <a:xfrm>
                <a:off x="1294" y="2143"/>
                <a:ext cx="27" cy="32"/>
              </a:xfrm>
              <a:custGeom>
                <a:avLst/>
                <a:gdLst>
                  <a:gd name="T0" fmla="*/ 27 w 27"/>
                  <a:gd name="T1" fmla="*/ 26 h 32"/>
                  <a:gd name="T2" fmla="*/ 25 w 27"/>
                  <a:gd name="T3" fmla="*/ 21 h 32"/>
                  <a:gd name="T4" fmla="*/ 12 w 27"/>
                  <a:gd name="T5" fmla="*/ 26 h 32"/>
                  <a:gd name="T6" fmla="*/ 11 w 27"/>
                  <a:gd name="T7" fmla="*/ 19 h 32"/>
                  <a:gd name="T8" fmla="*/ 22 w 27"/>
                  <a:gd name="T9" fmla="*/ 14 h 32"/>
                  <a:gd name="T10" fmla="*/ 21 w 27"/>
                  <a:gd name="T11" fmla="*/ 11 h 32"/>
                  <a:gd name="T12" fmla="*/ 9 w 27"/>
                  <a:gd name="T13" fmla="*/ 14 h 32"/>
                  <a:gd name="T14" fmla="*/ 7 w 27"/>
                  <a:gd name="T15" fmla="*/ 9 h 32"/>
                  <a:gd name="T16" fmla="*/ 19 w 27"/>
                  <a:gd name="T17" fmla="*/ 5 h 32"/>
                  <a:gd name="T18" fmla="*/ 18 w 27"/>
                  <a:gd name="T19" fmla="*/ 0 h 32"/>
                  <a:gd name="T20" fmla="*/ 0 w 27"/>
                  <a:gd name="T21" fmla="*/ 7 h 32"/>
                  <a:gd name="T22" fmla="*/ 10 w 27"/>
                  <a:gd name="T23" fmla="*/ 32 h 32"/>
                  <a:gd name="T24" fmla="*/ 27 w 27"/>
                  <a:gd name="T25" fmla="*/ 2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" h="32">
                    <a:moveTo>
                      <a:pt x="27" y="26"/>
                    </a:moveTo>
                    <a:lnTo>
                      <a:pt x="25" y="21"/>
                    </a:lnTo>
                    <a:lnTo>
                      <a:pt x="12" y="26"/>
                    </a:lnTo>
                    <a:lnTo>
                      <a:pt x="11" y="19"/>
                    </a:lnTo>
                    <a:lnTo>
                      <a:pt x="22" y="14"/>
                    </a:lnTo>
                    <a:lnTo>
                      <a:pt x="21" y="11"/>
                    </a:lnTo>
                    <a:lnTo>
                      <a:pt x="9" y="14"/>
                    </a:lnTo>
                    <a:lnTo>
                      <a:pt x="7" y="9"/>
                    </a:lnTo>
                    <a:lnTo>
                      <a:pt x="19" y="5"/>
                    </a:lnTo>
                    <a:lnTo>
                      <a:pt x="18" y="0"/>
                    </a:lnTo>
                    <a:lnTo>
                      <a:pt x="0" y="7"/>
                    </a:lnTo>
                    <a:lnTo>
                      <a:pt x="10" y="32"/>
                    </a:lnTo>
                    <a:lnTo>
                      <a:pt x="27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03" name="Freeform 270">
                <a:extLst>
                  <a:ext uri="{FF2B5EF4-FFF2-40B4-BE49-F238E27FC236}">
                    <a16:creationId xmlns:a16="http://schemas.microsoft.com/office/drawing/2014/main" id="{8EBE7BA1-9804-CE6C-2923-6090993AC190}"/>
                  </a:ext>
                </a:extLst>
              </p:cNvPr>
              <p:cNvSpPr/>
              <p:nvPr/>
            </p:nvSpPr>
            <p:spPr bwMode="auto">
              <a:xfrm>
                <a:off x="1316" y="2136"/>
                <a:ext cx="29" cy="31"/>
              </a:xfrm>
              <a:custGeom>
                <a:avLst/>
                <a:gdLst>
                  <a:gd name="T0" fmla="*/ 6 w 29"/>
                  <a:gd name="T1" fmla="*/ 8 h 31"/>
                  <a:gd name="T2" fmla="*/ 12 w 29"/>
                  <a:gd name="T3" fmla="*/ 6 h 31"/>
                  <a:gd name="T4" fmla="*/ 15 w 29"/>
                  <a:gd name="T5" fmla="*/ 6 h 31"/>
                  <a:gd name="T6" fmla="*/ 17 w 29"/>
                  <a:gd name="T7" fmla="*/ 7 h 31"/>
                  <a:gd name="T8" fmla="*/ 17 w 29"/>
                  <a:gd name="T9" fmla="*/ 10 h 31"/>
                  <a:gd name="T10" fmla="*/ 14 w 29"/>
                  <a:gd name="T11" fmla="*/ 13 h 31"/>
                  <a:gd name="T12" fmla="*/ 8 w 29"/>
                  <a:gd name="T13" fmla="*/ 14 h 31"/>
                  <a:gd name="T14" fmla="*/ 6 w 29"/>
                  <a:gd name="T15" fmla="*/ 8 h 31"/>
                  <a:gd name="T16" fmla="*/ 13 w 29"/>
                  <a:gd name="T17" fmla="*/ 30 h 31"/>
                  <a:gd name="T18" fmla="*/ 11 w 29"/>
                  <a:gd name="T19" fmla="*/ 19 h 31"/>
                  <a:gd name="T20" fmla="*/ 15 w 29"/>
                  <a:gd name="T21" fmla="*/ 18 h 31"/>
                  <a:gd name="T22" fmla="*/ 18 w 29"/>
                  <a:gd name="T23" fmla="*/ 16 h 31"/>
                  <a:gd name="T24" fmla="*/ 20 w 29"/>
                  <a:gd name="T25" fmla="*/ 20 h 31"/>
                  <a:gd name="T26" fmla="*/ 21 w 29"/>
                  <a:gd name="T27" fmla="*/ 22 h 31"/>
                  <a:gd name="T28" fmla="*/ 21 w 29"/>
                  <a:gd name="T29" fmla="*/ 25 h 31"/>
                  <a:gd name="T30" fmla="*/ 23 w 29"/>
                  <a:gd name="T31" fmla="*/ 26 h 31"/>
                  <a:gd name="T32" fmla="*/ 29 w 29"/>
                  <a:gd name="T33" fmla="*/ 24 h 31"/>
                  <a:gd name="T34" fmla="*/ 27 w 29"/>
                  <a:gd name="T35" fmla="*/ 22 h 31"/>
                  <a:gd name="T36" fmla="*/ 26 w 29"/>
                  <a:gd name="T37" fmla="*/ 22 h 31"/>
                  <a:gd name="T38" fmla="*/ 26 w 29"/>
                  <a:gd name="T39" fmla="*/ 20 h 31"/>
                  <a:gd name="T40" fmla="*/ 25 w 29"/>
                  <a:gd name="T41" fmla="*/ 16 h 31"/>
                  <a:gd name="T42" fmla="*/ 23 w 29"/>
                  <a:gd name="T43" fmla="*/ 14 h 31"/>
                  <a:gd name="T44" fmla="*/ 20 w 29"/>
                  <a:gd name="T45" fmla="*/ 13 h 31"/>
                  <a:gd name="T46" fmla="*/ 21 w 29"/>
                  <a:gd name="T47" fmla="*/ 9 h 31"/>
                  <a:gd name="T48" fmla="*/ 21 w 29"/>
                  <a:gd name="T49" fmla="*/ 4 h 31"/>
                  <a:gd name="T50" fmla="*/ 20 w 29"/>
                  <a:gd name="T51" fmla="*/ 2 h 31"/>
                  <a:gd name="T52" fmla="*/ 18 w 29"/>
                  <a:gd name="T53" fmla="*/ 0 h 31"/>
                  <a:gd name="T54" fmla="*/ 14 w 29"/>
                  <a:gd name="T55" fmla="*/ 0 h 31"/>
                  <a:gd name="T56" fmla="*/ 11 w 29"/>
                  <a:gd name="T57" fmla="*/ 1 h 31"/>
                  <a:gd name="T58" fmla="*/ 0 w 29"/>
                  <a:gd name="T59" fmla="*/ 6 h 31"/>
                  <a:gd name="T60" fmla="*/ 8 w 29"/>
                  <a:gd name="T61" fmla="*/ 31 h 31"/>
                  <a:gd name="T62" fmla="*/ 13 w 29"/>
                  <a:gd name="T63" fmla="*/ 30 h 31"/>
                  <a:gd name="T64" fmla="*/ 6 w 29"/>
                  <a:gd name="T65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8" h="31">
                    <a:moveTo>
                      <a:pt x="6" y="8"/>
                    </a:moveTo>
                    <a:lnTo>
                      <a:pt x="12" y="6"/>
                    </a:lnTo>
                    <a:lnTo>
                      <a:pt x="15" y="6"/>
                    </a:lnTo>
                    <a:lnTo>
                      <a:pt x="17" y="7"/>
                    </a:lnTo>
                    <a:lnTo>
                      <a:pt x="17" y="10"/>
                    </a:lnTo>
                    <a:lnTo>
                      <a:pt x="14" y="13"/>
                    </a:lnTo>
                    <a:lnTo>
                      <a:pt x="8" y="14"/>
                    </a:lnTo>
                    <a:lnTo>
                      <a:pt x="6" y="8"/>
                    </a:lnTo>
                    <a:lnTo>
                      <a:pt x="13" y="30"/>
                    </a:lnTo>
                    <a:lnTo>
                      <a:pt x="11" y="19"/>
                    </a:lnTo>
                    <a:lnTo>
                      <a:pt x="15" y="18"/>
                    </a:lnTo>
                    <a:lnTo>
                      <a:pt x="18" y="16"/>
                    </a:lnTo>
                    <a:lnTo>
                      <a:pt x="20" y="20"/>
                    </a:lnTo>
                    <a:lnTo>
                      <a:pt x="21" y="22"/>
                    </a:lnTo>
                    <a:lnTo>
                      <a:pt x="21" y="25"/>
                    </a:lnTo>
                    <a:lnTo>
                      <a:pt x="23" y="26"/>
                    </a:lnTo>
                    <a:lnTo>
                      <a:pt x="29" y="24"/>
                    </a:lnTo>
                    <a:lnTo>
                      <a:pt x="27" y="22"/>
                    </a:lnTo>
                    <a:lnTo>
                      <a:pt x="26" y="22"/>
                    </a:lnTo>
                    <a:lnTo>
                      <a:pt x="26" y="20"/>
                    </a:lnTo>
                    <a:lnTo>
                      <a:pt x="25" y="16"/>
                    </a:lnTo>
                    <a:lnTo>
                      <a:pt x="23" y="14"/>
                    </a:lnTo>
                    <a:lnTo>
                      <a:pt x="20" y="13"/>
                    </a:lnTo>
                    <a:lnTo>
                      <a:pt x="21" y="9"/>
                    </a:lnTo>
                    <a:lnTo>
                      <a:pt x="21" y="4"/>
                    </a:lnTo>
                    <a:lnTo>
                      <a:pt x="20" y="2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1"/>
                    </a:lnTo>
                    <a:lnTo>
                      <a:pt x="0" y="6"/>
                    </a:lnTo>
                    <a:lnTo>
                      <a:pt x="8" y="31"/>
                    </a:lnTo>
                    <a:lnTo>
                      <a:pt x="13" y="30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04" name="Freeform 271">
                <a:extLst>
                  <a:ext uri="{FF2B5EF4-FFF2-40B4-BE49-F238E27FC236}">
                    <a16:creationId xmlns:a16="http://schemas.microsoft.com/office/drawing/2014/main" id="{EE830D24-FAC6-A318-DCC4-87FA793D0861}"/>
                  </a:ext>
                </a:extLst>
              </p:cNvPr>
              <p:cNvSpPr/>
              <p:nvPr/>
            </p:nvSpPr>
            <p:spPr bwMode="auto">
              <a:xfrm>
                <a:off x="1340" y="2127"/>
                <a:ext cx="24" cy="29"/>
              </a:xfrm>
              <a:custGeom>
                <a:avLst/>
                <a:gdLst>
                  <a:gd name="T0" fmla="*/ 9 w 24"/>
                  <a:gd name="T1" fmla="*/ 29 h 29"/>
                  <a:gd name="T2" fmla="*/ 13 w 24"/>
                  <a:gd name="T3" fmla="*/ 29 h 29"/>
                  <a:gd name="T4" fmla="*/ 17 w 24"/>
                  <a:gd name="T5" fmla="*/ 28 h 29"/>
                  <a:gd name="T6" fmla="*/ 20 w 24"/>
                  <a:gd name="T7" fmla="*/ 25 h 29"/>
                  <a:gd name="T8" fmla="*/ 23 w 24"/>
                  <a:gd name="T9" fmla="*/ 23 h 29"/>
                  <a:gd name="T10" fmla="*/ 24 w 24"/>
                  <a:gd name="T11" fmla="*/ 19 h 29"/>
                  <a:gd name="T12" fmla="*/ 23 w 24"/>
                  <a:gd name="T13" fmla="*/ 16 h 29"/>
                  <a:gd name="T14" fmla="*/ 21 w 24"/>
                  <a:gd name="T15" fmla="*/ 12 h 29"/>
                  <a:gd name="T16" fmla="*/ 18 w 24"/>
                  <a:gd name="T17" fmla="*/ 11 h 29"/>
                  <a:gd name="T18" fmla="*/ 17 w 24"/>
                  <a:gd name="T19" fmla="*/ 11 h 29"/>
                  <a:gd name="T20" fmla="*/ 12 w 24"/>
                  <a:gd name="T21" fmla="*/ 11 h 29"/>
                  <a:gd name="T22" fmla="*/ 11 w 24"/>
                  <a:gd name="T23" fmla="*/ 11 h 29"/>
                  <a:gd name="T24" fmla="*/ 7 w 24"/>
                  <a:gd name="T25" fmla="*/ 11 h 29"/>
                  <a:gd name="T26" fmla="*/ 6 w 24"/>
                  <a:gd name="T27" fmla="*/ 10 h 29"/>
                  <a:gd name="T28" fmla="*/ 6 w 24"/>
                  <a:gd name="T29" fmla="*/ 7 h 29"/>
                  <a:gd name="T30" fmla="*/ 8 w 24"/>
                  <a:gd name="T31" fmla="*/ 5 h 29"/>
                  <a:gd name="T32" fmla="*/ 12 w 24"/>
                  <a:gd name="T33" fmla="*/ 5 h 29"/>
                  <a:gd name="T34" fmla="*/ 13 w 24"/>
                  <a:gd name="T35" fmla="*/ 6 h 29"/>
                  <a:gd name="T36" fmla="*/ 14 w 24"/>
                  <a:gd name="T37" fmla="*/ 7 h 29"/>
                  <a:gd name="T38" fmla="*/ 19 w 24"/>
                  <a:gd name="T39" fmla="*/ 5 h 29"/>
                  <a:gd name="T40" fmla="*/ 17 w 24"/>
                  <a:gd name="T41" fmla="*/ 3 h 29"/>
                  <a:gd name="T42" fmla="*/ 14 w 24"/>
                  <a:gd name="T43" fmla="*/ 0 h 29"/>
                  <a:gd name="T44" fmla="*/ 11 w 24"/>
                  <a:gd name="T45" fmla="*/ 0 h 29"/>
                  <a:gd name="T46" fmla="*/ 7 w 24"/>
                  <a:gd name="T47" fmla="*/ 0 h 29"/>
                  <a:gd name="T48" fmla="*/ 3 w 24"/>
                  <a:gd name="T49" fmla="*/ 3 h 29"/>
                  <a:gd name="T50" fmla="*/ 1 w 24"/>
                  <a:gd name="T51" fmla="*/ 5 h 29"/>
                  <a:gd name="T52" fmla="*/ 0 w 24"/>
                  <a:gd name="T53" fmla="*/ 9 h 29"/>
                  <a:gd name="T54" fmla="*/ 1 w 24"/>
                  <a:gd name="T55" fmla="*/ 12 h 29"/>
                  <a:gd name="T56" fmla="*/ 2 w 24"/>
                  <a:gd name="T57" fmla="*/ 16 h 29"/>
                  <a:gd name="T58" fmla="*/ 6 w 24"/>
                  <a:gd name="T59" fmla="*/ 17 h 29"/>
                  <a:gd name="T60" fmla="*/ 11 w 24"/>
                  <a:gd name="T61" fmla="*/ 17 h 29"/>
                  <a:gd name="T62" fmla="*/ 12 w 24"/>
                  <a:gd name="T63" fmla="*/ 17 h 29"/>
                  <a:gd name="T64" fmla="*/ 17 w 24"/>
                  <a:gd name="T65" fmla="*/ 17 h 29"/>
                  <a:gd name="T66" fmla="*/ 18 w 24"/>
                  <a:gd name="T67" fmla="*/ 17 h 29"/>
                  <a:gd name="T68" fmla="*/ 19 w 24"/>
                  <a:gd name="T69" fmla="*/ 18 h 29"/>
                  <a:gd name="T70" fmla="*/ 19 w 24"/>
                  <a:gd name="T71" fmla="*/ 22 h 29"/>
                  <a:gd name="T72" fmla="*/ 15 w 24"/>
                  <a:gd name="T73" fmla="*/ 23 h 29"/>
                  <a:gd name="T74" fmla="*/ 12 w 24"/>
                  <a:gd name="T75" fmla="*/ 24 h 29"/>
                  <a:gd name="T76" fmla="*/ 11 w 24"/>
                  <a:gd name="T77" fmla="*/ 23 h 29"/>
                  <a:gd name="T78" fmla="*/ 9 w 24"/>
                  <a:gd name="T79" fmla="*/ 22 h 29"/>
                  <a:gd name="T80" fmla="*/ 5 w 24"/>
                  <a:gd name="T81" fmla="*/ 23 h 29"/>
                  <a:gd name="T82" fmla="*/ 6 w 24"/>
                  <a:gd name="T83" fmla="*/ 27 h 29"/>
                  <a:gd name="T84" fmla="*/ 9 w 24"/>
                  <a:gd name="T8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4" h="28">
                    <a:moveTo>
                      <a:pt x="9" y="29"/>
                    </a:moveTo>
                    <a:lnTo>
                      <a:pt x="13" y="29"/>
                    </a:lnTo>
                    <a:lnTo>
                      <a:pt x="17" y="28"/>
                    </a:lnTo>
                    <a:lnTo>
                      <a:pt x="20" y="25"/>
                    </a:lnTo>
                    <a:lnTo>
                      <a:pt x="23" y="23"/>
                    </a:lnTo>
                    <a:lnTo>
                      <a:pt x="24" y="19"/>
                    </a:lnTo>
                    <a:lnTo>
                      <a:pt x="23" y="16"/>
                    </a:lnTo>
                    <a:lnTo>
                      <a:pt x="21" y="12"/>
                    </a:lnTo>
                    <a:lnTo>
                      <a:pt x="18" y="11"/>
                    </a:lnTo>
                    <a:lnTo>
                      <a:pt x="17" y="11"/>
                    </a:lnTo>
                    <a:lnTo>
                      <a:pt x="12" y="11"/>
                    </a:lnTo>
                    <a:lnTo>
                      <a:pt x="11" y="11"/>
                    </a:lnTo>
                    <a:lnTo>
                      <a:pt x="7" y="11"/>
                    </a:lnTo>
                    <a:lnTo>
                      <a:pt x="6" y="10"/>
                    </a:lnTo>
                    <a:lnTo>
                      <a:pt x="6" y="7"/>
                    </a:lnTo>
                    <a:lnTo>
                      <a:pt x="8" y="5"/>
                    </a:lnTo>
                    <a:lnTo>
                      <a:pt x="12" y="5"/>
                    </a:lnTo>
                    <a:lnTo>
                      <a:pt x="13" y="6"/>
                    </a:lnTo>
                    <a:lnTo>
                      <a:pt x="14" y="7"/>
                    </a:lnTo>
                    <a:lnTo>
                      <a:pt x="19" y="5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3" y="3"/>
                    </a:lnTo>
                    <a:lnTo>
                      <a:pt x="1" y="5"/>
                    </a:lnTo>
                    <a:lnTo>
                      <a:pt x="0" y="9"/>
                    </a:lnTo>
                    <a:lnTo>
                      <a:pt x="1" y="12"/>
                    </a:lnTo>
                    <a:lnTo>
                      <a:pt x="2" y="16"/>
                    </a:lnTo>
                    <a:lnTo>
                      <a:pt x="6" y="17"/>
                    </a:lnTo>
                    <a:lnTo>
                      <a:pt x="11" y="17"/>
                    </a:lnTo>
                    <a:lnTo>
                      <a:pt x="12" y="17"/>
                    </a:lnTo>
                    <a:lnTo>
                      <a:pt x="17" y="17"/>
                    </a:lnTo>
                    <a:lnTo>
                      <a:pt x="18" y="17"/>
                    </a:lnTo>
                    <a:lnTo>
                      <a:pt x="19" y="18"/>
                    </a:lnTo>
                    <a:lnTo>
                      <a:pt x="19" y="22"/>
                    </a:lnTo>
                    <a:lnTo>
                      <a:pt x="15" y="23"/>
                    </a:lnTo>
                    <a:lnTo>
                      <a:pt x="12" y="24"/>
                    </a:lnTo>
                    <a:lnTo>
                      <a:pt x="11" y="23"/>
                    </a:lnTo>
                    <a:lnTo>
                      <a:pt x="9" y="22"/>
                    </a:lnTo>
                    <a:lnTo>
                      <a:pt x="5" y="23"/>
                    </a:lnTo>
                    <a:lnTo>
                      <a:pt x="6" y="27"/>
                    </a:lnTo>
                    <a:lnTo>
                      <a:pt x="9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05" name="Freeform 272">
                <a:extLst>
                  <a:ext uri="{FF2B5EF4-FFF2-40B4-BE49-F238E27FC236}">
                    <a16:creationId xmlns:a16="http://schemas.microsoft.com/office/drawing/2014/main" id="{0EAD1F51-396A-0780-C190-8D10763D4E8E}"/>
                  </a:ext>
                </a:extLst>
              </p:cNvPr>
              <p:cNvSpPr/>
              <p:nvPr/>
            </p:nvSpPr>
            <p:spPr bwMode="auto">
              <a:xfrm>
                <a:off x="1363" y="2118"/>
                <a:ext cx="25" cy="28"/>
              </a:xfrm>
              <a:custGeom>
                <a:avLst/>
                <a:gdLst>
                  <a:gd name="T0" fmla="*/ 6 w 25"/>
                  <a:gd name="T1" fmla="*/ 9 h 28"/>
                  <a:gd name="T2" fmla="*/ 7 w 25"/>
                  <a:gd name="T3" fmla="*/ 7 h 28"/>
                  <a:gd name="T4" fmla="*/ 9 w 25"/>
                  <a:gd name="T5" fmla="*/ 4 h 28"/>
                  <a:gd name="T6" fmla="*/ 13 w 25"/>
                  <a:gd name="T7" fmla="*/ 4 h 28"/>
                  <a:gd name="T8" fmla="*/ 15 w 25"/>
                  <a:gd name="T9" fmla="*/ 6 h 28"/>
                  <a:gd name="T10" fmla="*/ 18 w 25"/>
                  <a:gd name="T11" fmla="*/ 8 h 28"/>
                  <a:gd name="T12" fmla="*/ 19 w 25"/>
                  <a:gd name="T13" fmla="*/ 12 h 28"/>
                  <a:gd name="T14" fmla="*/ 20 w 25"/>
                  <a:gd name="T15" fmla="*/ 15 h 28"/>
                  <a:gd name="T16" fmla="*/ 20 w 25"/>
                  <a:gd name="T17" fmla="*/ 19 h 28"/>
                  <a:gd name="T18" fmla="*/ 18 w 25"/>
                  <a:gd name="T19" fmla="*/ 21 h 28"/>
                  <a:gd name="T20" fmla="*/ 15 w 25"/>
                  <a:gd name="T21" fmla="*/ 24 h 28"/>
                  <a:gd name="T22" fmla="*/ 13 w 25"/>
                  <a:gd name="T23" fmla="*/ 24 h 28"/>
                  <a:gd name="T24" fmla="*/ 10 w 25"/>
                  <a:gd name="T25" fmla="*/ 22 h 28"/>
                  <a:gd name="T26" fmla="*/ 8 w 25"/>
                  <a:gd name="T27" fmla="*/ 20 h 28"/>
                  <a:gd name="T28" fmla="*/ 6 w 25"/>
                  <a:gd name="T29" fmla="*/ 16 h 28"/>
                  <a:gd name="T30" fmla="*/ 6 w 25"/>
                  <a:gd name="T31" fmla="*/ 13 h 28"/>
                  <a:gd name="T32" fmla="*/ 6 w 25"/>
                  <a:gd name="T33" fmla="*/ 9 h 28"/>
                  <a:gd name="T34" fmla="*/ 8 w 25"/>
                  <a:gd name="T35" fmla="*/ 27 h 28"/>
                  <a:gd name="T36" fmla="*/ 13 w 25"/>
                  <a:gd name="T37" fmla="*/ 28 h 28"/>
                  <a:gd name="T38" fmla="*/ 18 w 25"/>
                  <a:gd name="T39" fmla="*/ 27 h 28"/>
                  <a:gd name="T40" fmla="*/ 21 w 25"/>
                  <a:gd name="T41" fmla="*/ 25 h 28"/>
                  <a:gd name="T42" fmla="*/ 25 w 25"/>
                  <a:gd name="T43" fmla="*/ 21 h 28"/>
                  <a:gd name="T44" fmla="*/ 25 w 25"/>
                  <a:gd name="T45" fmla="*/ 15 h 28"/>
                  <a:gd name="T46" fmla="*/ 24 w 25"/>
                  <a:gd name="T47" fmla="*/ 9 h 28"/>
                  <a:gd name="T48" fmla="*/ 21 w 25"/>
                  <a:gd name="T49" fmla="*/ 4 h 28"/>
                  <a:gd name="T50" fmla="*/ 18 w 25"/>
                  <a:gd name="T51" fmla="*/ 1 h 28"/>
                  <a:gd name="T52" fmla="*/ 13 w 25"/>
                  <a:gd name="T53" fmla="*/ 0 h 28"/>
                  <a:gd name="T54" fmla="*/ 8 w 25"/>
                  <a:gd name="T55" fmla="*/ 0 h 28"/>
                  <a:gd name="T56" fmla="*/ 3 w 25"/>
                  <a:gd name="T57" fmla="*/ 3 h 28"/>
                  <a:gd name="T58" fmla="*/ 1 w 25"/>
                  <a:gd name="T59" fmla="*/ 7 h 28"/>
                  <a:gd name="T60" fmla="*/ 0 w 25"/>
                  <a:gd name="T61" fmla="*/ 13 h 28"/>
                  <a:gd name="T62" fmla="*/ 1 w 25"/>
                  <a:gd name="T63" fmla="*/ 19 h 28"/>
                  <a:gd name="T64" fmla="*/ 4 w 25"/>
                  <a:gd name="T65" fmla="*/ 24 h 28"/>
                  <a:gd name="T66" fmla="*/ 8 w 25"/>
                  <a:gd name="T67" fmla="*/ 27 h 28"/>
                  <a:gd name="T68" fmla="*/ 6 w 25"/>
                  <a:gd name="T69" fmla="*/ 9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" h="28">
                    <a:moveTo>
                      <a:pt x="6" y="9"/>
                    </a:moveTo>
                    <a:lnTo>
                      <a:pt x="7" y="7"/>
                    </a:lnTo>
                    <a:lnTo>
                      <a:pt x="9" y="4"/>
                    </a:lnTo>
                    <a:lnTo>
                      <a:pt x="13" y="4"/>
                    </a:lnTo>
                    <a:lnTo>
                      <a:pt x="15" y="6"/>
                    </a:lnTo>
                    <a:lnTo>
                      <a:pt x="18" y="8"/>
                    </a:lnTo>
                    <a:lnTo>
                      <a:pt x="19" y="12"/>
                    </a:lnTo>
                    <a:lnTo>
                      <a:pt x="20" y="15"/>
                    </a:lnTo>
                    <a:lnTo>
                      <a:pt x="20" y="19"/>
                    </a:lnTo>
                    <a:lnTo>
                      <a:pt x="18" y="21"/>
                    </a:lnTo>
                    <a:lnTo>
                      <a:pt x="15" y="24"/>
                    </a:lnTo>
                    <a:lnTo>
                      <a:pt x="13" y="24"/>
                    </a:lnTo>
                    <a:lnTo>
                      <a:pt x="10" y="22"/>
                    </a:lnTo>
                    <a:lnTo>
                      <a:pt x="8" y="20"/>
                    </a:lnTo>
                    <a:lnTo>
                      <a:pt x="6" y="16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8" y="27"/>
                    </a:lnTo>
                    <a:lnTo>
                      <a:pt x="13" y="28"/>
                    </a:lnTo>
                    <a:lnTo>
                      <a:pt x="18" y="27"/>
                    </a:lnTo>
                    <a:lnTo>
                      <a:pt x="21" y="25"/>
                    </a:lnTo>
                    <a:lnTo>
                      <a:pt x="25" y="21"/>
                    </a:lnTo>
                    <a:lnTo>
                      <a:pt x="25" y="15"/>
                    </a:lnTo>
                    <a:lnTo>
                      <a:pt x="24" y="9"/>
                    </a:lnTo>
                    <a:lnTo>
                      <a:pt x="21" y="4"/>
                    </a:lnTo>
                    <a:lnTo>
                      <a:pt x="18" y="1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3" y="3"/>
                    </a:lnTo>
                    <a:lnTo>
                      <a:pt x="1" y="7"/>
                    </a:lnTo>
                    <a:lnTo>
                      <a:pt x="0" y="13"/>
                    </a:lnTo>
                    <a:lnTo>
                      <a:pt x="1" y="19"/>
                    </a:lnTo>
                    <a:lnTo>
                      <a:pt x="4" y="24"/>
                    </a:lnTo>
                    <a:lnTo>
                      <a:pt x="8" y="27"/>
                    </a:lnTo>
                    <a:lnTo>
                      <a:pt x="6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06" name="Freeform 273">
                <a:extLst>
                  <a:ext uri="{FF2B5EF4-FFF2-40B4-BE49-F238E27FC236}">
                    <a16:creationId xmlns:a16="http://schemas.microsoft.com/office/drawing/2014/main" id="{1925A101-B89E-E6F6-22D1-2B53F873F07E}"/>
                  </a:ext>
                </a:extLst>
              </p:cNvPr>
              <p:cNvSpPr/>
              <p:nvPr/>
            </p:nvSpPr>
            <p:spPr bwMode="auto">
              <a:xfrm>
                <a:off x="1387" y="2104"/>
                <a:ext cx="27" cy="35"/>
              </a:xfrm>
              <a:custGeom>
                <a:avLst/>
                <a:gdLst>
                  <a:gd name="T0" fmla="*/ 13 w 27"/>
                  <a:gd name="T1" fmla="*/ 33 h 35"/>
                  <a:gd name="T2" fmla="*/ 7 w 27"/>
                  <a:gd name="T3" fmla="*/ 15 h 35"/>
                  <a:gd name="T4" fmla="*/ 22 w 27"/>
                  <a:gd name="T5" fmla="*/ 29 h 35"/>
                  <a:gd name="T6" fmla="*/ 27 w 27"/>
                  <a:gd name="T7" fmla="*/ 27 h 35"/>
                  <a:gd name="T8" fmla="*/ 19 w 27"/>
                  <a:gd name="T9" fmla="*/ 0 h 35"/>
                  <a:gd name="T10" fmla="*/ 14 w 27"/>
                  <a:gd name="T11" fmla="*/ 3 h 35"/>
                  <a:gd name="T12" fmla="*/ 20 w 27"/>
                  <a:gd name="T13" fmla="*/ 21 h 35"/>
                  <a:gd name="T14" fmla="*/ 4 w 27"/>
                  <a:gd name="T15" fmla="*/ 6 h 35"/>
                  <a:gd name="T16" fmla="*/ 0 w 27"/>
                  <a:gd name="T17" fmla="*/ 9 h 35"/>
                  <a:gd name="T18" fmla="*/ 8 w 27"/>
                  <a:gd name="T19" fmla="*/ 35 h 35"/>
                  <a:gd name="T20" fmla="*/ 13 w 27"/>
                  <a:gd name="T21" fmla="*/ 33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35">
                    <a:moveTo>
                      <a:pt x="13" y="33"/>
                    </a:moveTo>
                    <a:lnTo>
                      <a:pt x="7" y="15"/>
                    </a:lnTo>
                    <a:lnTo>
                      <a:pt x="22" y="29"/>
                    </a:lnTo>
                    <a:lnTo>
                      <a:pt x="27" y="27"/>
                    </a:lnTo>
                    <a:lnTo>
                      <a:pt x="19" y="0"/>
                    </a:lnTo>
                    <a:lnTo>
                      <a:pt x="14" y="3"/>
                    </a:lnTo>
                    <a:lnTo>
                      <a:pt x="20" y="21"/>
                    </a:lnTo>
                    <a:lnTo>
                      <a:pt x="4" y="6"/>
                    </a:lnTo>
                    <a:lnTo>
                      <a:pt x="0" y="9"/>
                    </a:lnTo>
                    <a:lnTo>
                      <a:pt x="8" y="35"/>
                    </a:lnTo>
                    <a:lnTo>
                      <a:pt x="13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07" name="Freeform 274">
                <a:extLst>
                  <a:ext uri="{FF2B5EF4-FFF2-40B4-BE49-F238E27FC236}">
                    <a16:creationId xmlns:a16="http://schemas.microsoft.com/office/drawing/2014/main" id="{67F85FF2-132A-A572-CF1B-DB42FAE8DFC6}"/>
                  </a:ext>
                </a:extLst>
              </p:cNvPr>
              <p:cNvSpPr/>
              <p:nvPr/>
            </p:nvSpPr>
            <p:spPr bwMode="auto">
              <a:xfrm>
                <a:off x="1436" y="2192"/>
                <a:ext cx="21" cy="31"/>
              </a:xfrm>
              <a:custGeom>
                <a:avLst/>
                <a:gdLst>
                  <a:gd name="T0" fmla="*/ 6 w 21"/>
                  <a:gd name="T1" fmla="*/ 6 h 31"/>
                  <a:gd name="T2" fmla="*/ 12 w 21"/>
                  <a:gd name="T3" fmla="*/ 6 h 31"/>
                  <a:gd name="T4" fmla="*/ 14 w 21"/>
                  <a:gd name="T5" fmla="*/ 7 h 31"/>
                  <a:gd name="T6" fmla="*/ 15 w 21"/>
                  <a:gd name="T7" fmla="*/ 11 h 31"/>
                  <a:gd name="T8" fmla="*/ 14 w 21"/>
                  <a:gd name="T9" fmla="*/ 13 h 31"/>
                  <a:gd name="T10" fmla="*/ 11 w 21"/>
                  <a:gd name="T11" fmla="*/ 14 h 31"/>
                  <a:gd name="T12" fmla="*/ 6 w 21"/>
                  <a:gd name="T13" fmla="*/ 14 h 31"/>
                  <a:gd name="T14" fmla="*/ 6 w 21"/>
                  <a:gd name="T15" fmla="*/ 6 h 31"/>
                  <a:gd name="T16" fmla="*/ 13 w 21"/>
                  <a:gd name="T17" fmla="*/ 20 h 31"/>
                  <a:gd name="T18" fmla="*/ 17 w 21"/>
                  <a:gd name="T19" fmla="*/ 19 h 31"/>
                  <a:gd name="T20" fmla="*/ 19 w 21"/>
                  <a:gd name="T21" fmla="*/ 18 h 31"/>
                  <a:gd name="T22" fmla="*/ 20 w 21"/>
                  <a:gd name="T23" fmla="*/ 14 h 31"/>
                  <a:gd name="T24" fmla="*/ 21 w 21"/>
                  <a:gd name="T25" fmla="*/ 11 h 31"/>
                  <a:gd name="T26" fmla="*/ 20 w 21"/>
                  <a:gd name="T27" fmla="*/ 6 h 31"/>
                  <a:gd name="T28" fmla="*/ 19 w 21"/>
                  <a:gd name="T29" fmla="*/ 2 h 31"/>
                  <a:gd name="T30" fmla="*/ 15 w 21"/>
                  <a:gd name="T31" fmla="*/ 1 h 31"/>
                  <a:gd name="T32" fmla="*/ 12 w 21"/>
                  <a:gd name="T33" fmla="*/ 0 h 31"/>
                  <a:gd name="T34" fmla="*/ 0 w 21"/>
                  <a:gd name="T35" fmla="*/ 0 h 31"/>
                  <a:gd name="T36" fmla="*/ 0 w 21"/>
                  <a:gd name="T37" fmla="*/ 31 h 31"/>
                  <a:gd name="T38" fmla="*/ 5 w 21"/>
                  <a:gd name="T39" fmla="*/ 31 h 31"/>
                  <a:gd name="T40" fmla="*/ 5 w 21"/>
                  <a:gd name="T41" fmla="*/ 20 h 31"/>
                  <a:gd name="T42" fmla="*/ 13 w 21"/>
                  <a:gd name="T43" fmla="*/ 20 h 31"/>
                  <a:gd name="T44" fmla="*/ 6 w 21"/>
                  <a:gd name="T45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1" h="31">
                    <a:moveTo>
                      <a:pt x="6" y="6"/>
                    </a:moveTo>
                    <a:lnTo>
                      <a:pt x="12" y="6"/>
                    </a:lnTo>
                    <a:lnTo>
                      <a:pt x="14" y="7"/>
                    </a:lnTo>
                    <a:lnTo>
                      <a:pt x="15" y="11"/>
                    </a:lnTo>
                    <a:lnTo>
                      <a:pt x="14" y="13"/>
                    </a:lnTo>
                    <a:lnTo>
                      <a:pt x="11" y="14"/>
                    </a:lnTo>
                    <a:lnTo>
                      <a:pt x="6" y="14"/>
                    </a:lnTo>
                    <a:lnTo>
                      <a:pt x="6" y="6"/>
                    </a:lnTo>
                    <a:lnTo>
                      <a:pt x="13" y="20"/>
                    </a:lnTo>
                    <a:lnTo>
                      <a:pt x="17" y="19"/>
                    </a:lnTo>
                    <a:lnTo>
                      <a:pt x="19" y="18"/>
                    </a:lnTo>
                    <a:lnTo>
                      <a:pt x="20" y="14"/>
                    </a:lnTo>
                    <a:lnTo>
                      <a:pt x="21" y="11"/>
                    </a:lnTo>
                    <a:lnTo>
                      <a:pt x="20" y="6"/>
                    </a:lnTo>
                    <a:lnTo>
                      <a:pt x="19" y="2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5" y="31"/>
                    </a:lnTo>
                    <a:lnTo>
                      <a:pt x="5" y="20"/>
                    </a:lnTo>
                    <a:lnTo>
                      <a:pt x="13" y="2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08" name="Freeform 275">
                <a:extLst>
                  <a:ext uri="{FF2B5EF4-FFF2-40B4-BE49-F238E27FC236}">
                    <a16:creationId xmlns:a16="http://schemas.microsoft.com/office/drawing/2014/main" id="{8CCA5D6F-ED37-5E3F-4CE3-738934353E6E}"/>
                  </a:ext>
                </a:extLst>
              </p:cNvPr>
              <p:cNvSpPr/>
              <p:nvPr/>
            </p:nvSpPr>
            <p:spPr bwMode="auto">
              <a:xfrm>
                <a:off x="1461" y="2192"/>
                <a:ext cx="28" cy="32"/>
              </a:xfrm>
              <a:custGeom>
                <a:avLst/>
                <a:gdLst>
                  <a:gd name="T0" fmla="*/ 7 w 28"/>
                  <a:gd name="T1" fmla="*/ 8 h 32"/>
                  <a:gd name="T2" fmla="*/ 10 w 28"/>
                  <a:gd name="T3" fmla="*/ 6 h 32"/>
                  <a:gd name="T4" fmla="*/ 13 w 28"/>
                  <a:gd name="T5" fmla="*/ 5 h 32"/>
                  <a:gd name="T6" fmla="*/ 17 w 28"/>
                  <a:gd name="T7" fmla="*/ 6 h 32"/>
                  <a:gd name="T8" fmla="*/ 19 w 28"/>
                  <a:gd name="T9" fmla="*/ 8 h 32"/>
                  <a:gd name="T10" fmla="*/ 22 w 28"/>
                  <a:gd name="T11" fmla="*/ 11 h 32"/>
                  <a:gd name="T12" fmla="*/ 22 w 28"/>
                  <a:gd name="T13" fmla="*/ 15 h 32"/>
                  <a:gd name="T14" fmla="*/ 22 w 28"/>
                  <a:gd name="T15" fmla="*/ 20 h 32"/>
                  <a:gd name="T16" fmla="*/ 19 w 28"/>
                  <a:gd name="T17" fmla="*/ 24 h 32"/>
                  <a:gd name="T18" fmla="*/ 17 w 28"/>
                  <a:gd name="T19" fmla="*/ 26 h 32"/>
                  <a:gd name="T20" fmla="*/ 13 w 28"/>
                  <a:gd name="T21" fmla="*/ 26 h 32"/>
                  <a:gd name="T22" fmla="*/ 10 w 28"/>
                  <a:gd name="T23" fmla="*/ 26 h 32"/>
                  <a:gd name="T24" fmla="*/ 7 w 28"/>
                  <a:gd name="T25" fmla="*/ 24 h 32"/>
                  <a:gd name="T26" fmla="*/ 6 w 28"/>
                  <a:gd name="T27" fmla="*/ 20 h 32"/>
                  <a:gd name="T28" fmla="*/ 6 w 28"/>
                  <a:gd name="T29" fmla="*/ 15 h 32"/>
                  <a:gd name="T30" fmla="*/ 6 w 28"/>
                  <a:gd name="T31" fmla="*/ 11 h 32"/>
                  <a:gd name="T32" fmla="*/ 7 w 28"/>
                  <a:gd name="T33" fmla="*/ 8 h 32"/>
                  <a:gd name="T34" fmla="*/ 4 w 28"/>
                  <a:gd name="T35" fmla="*/ 27 h 32"/>
                  <a:gd name="T36" fmla="*/ 7 w 28"/>
                  <a:gd name="T37" fmla="*/ 31 h 32"/>
                  <a:gd name="T38" fmla="*/ 13 w 28"/>
                  <a:gd name="T39" fmla="*/ 32 h 32"/>
                  <a:gd name="T40" fmla="*/ 19 w 28"/>
                  <a:gd name="T41" fmla="*/ 31 h 32"/>
                  <a:gd name="T42" fmla="*/ 24 w 28"/>
                  <a:gd name="T43" fmla="*/ 27 h 32"/>
                  <a:gd name="T44" fmla="*/ 26 w 28"/>
                  <a:gd name="T45" fmla="*/ 23 h 32"/>
                  <a:gd name="T46" fmla="*/ 28 w 28"/>
                  <a:gd name="T47" fmla="*/ 15 h 32"/>
                  <a:gd name="T48" fmla="*/ 26 w 28"/>
                  <a:gd name="T49" fmla="*/ 9 h 32"/>
                  <a:gd name="T50" fmla="*/ 24 w 28"/>
                  <a:gd name="T51" fmla="*/ 3 h 32"/>
                  <a:gd name="T52" fmla="*/ 19 w 28"/>
                  <a:gd name="T53" fmla="*/ 1 h 32"/>
                  <a:gd name="T54" fmla="*/ 13 w 28"/>
                  <a:gd name="T55" fmla="*/ 0 h 32"/>
                  <a:gd name="T56" fmla="*/ 7 w 28"/>
                  <a:gd name="T57" fmla="*/ 1 h 32"/>
                  <a:gd name="T58" fmla="*/ 4 w 28"/>
                  <a:gd name="T59" fmla="*/ 3 h 32"/>
                  <a:gd name="T60" fmla="*/ 0 w 28"/>
                  <a:gd name="T61" fmla="*/ 9 h 32"/>
                  <a:gd name="T62" fmla="*/ 0 w 28"/>
                  <a:gd name="T63" fmla="*/ 15 h 32"/>
                  <a:gd name="T64" fmla="*/ 0 w 28"/>
                  <a:gd name="T65" fmla="*/ 23 h 32"/>
                  <a:gd name="T66" fmla="*/ 4 w 28"/>
                  <a:gd name="T67" fmla="*/ 27 h 32"/>
                  <a:gd name="T68" fmla="*/ 7 w 28"/>
                  <a:gd name="T6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2">
                    <a:moveTo>
                      <a:pt x="7" y="8"/>
                    </a:moveTo>
                    <a:lnTo>
                      <a:pt x="10" y="6"/>
                    </a:lnTo>
                    <a:lnTo>
                      <a:pt x="13" y="5"/>
                    </a:lnTo>
                    <a:lnTo>
                      <a:pt x="17" y="6"/>
                    </a:lnTo>
                    <a:lnTo>
                      <a:pt x="19" y="8"/>
                    </a:lnTo>
                    <a:lnTo>
                      <a:pt x="22" y="11"/>
                    </a:lnTo>
                    <a:lnTo>
                      <a:pt x="22" y="15"/>
                    </a:lnTo>
                    <a:lnTo>
                      <a:pt x="22" y="20"/>
                    </a:lnTo>
                    <a:lnTo>
                      <a:pt x="19" y="24"/>
                    </a:lnTo>
                    <a:lnTo>
                      <a:pt x="17" y="26"/>
                    </a:lnTo>
                    <a:lnTo>
                      <a:pt x="13" y="26"/>
                    </a:lnTo>
                    <a:lnTo>
                      <a:pt x="10" y="26"/>
                    </a:lnTo>
                    <a:lnTo>
                      <a:pt x="7" y="24"/>
                    </a:lnTo>
                    <a:lnTo>
                      <a:pt x="6" y="20"/>
                    </a:lnTo>
                    <a:lnTo>
                      <a:pt x="6" y="15"/>
                    </a:lnTo>
                    <a:lnTo>
                      <a:pt x="6" y="11"/>
                    </a:lnTo>
                    <a:lnTo>
                      <a:pt x="7" y="8"/>
                    </a:lnTo>
                    <a:lnTo>
                      <a:pt x="4" y="27"/>
                    </a:lnTo>
                    <a:lnTo>
                      <a:pt x="7" y="31"/>
                    </a:lnTo>
                    <a:lnTo>
                      <a:pt x="13" y="32"/>
                    </a:lnTo>
                    <a:lnTo>
                      <a:pt x="19" y="31"/>
                    </a:lnTo>
                    <a:lnTo>
                      <a:pt x="24" y="27"/>
                    </a:lnTo>
                    <a:lnTo>
                      <a:pt x="26" y="23"/>
                    </a:lnTo>
                    <a:lnTo>
                      <a:pt x="28" y="15"/>
                    </a:lnTo>
                    <a:lnTo>
                      <a:pt x="26" y="9"/>
                    </a:lnTo>
                    <a:lnTo>
                      <a:pt x="24" y="3"/>
                    </a:lnTo>
                    <a:lnTo>
                      <a:pt x="19" y="1"/>
                    </a:lnTo>
                    <a:lnTo>
                      <a:pt x="13" y="0"/>
                    </a:lnTo>
                    <a:lnTo>
                      <a:pt x="7" y="1"/>
                    </a:lnTo>
                    <a:lnTo>
                      <a:pt x="4" y="3"/>
                    </a:lnTo>
                    <a:lnTo>
                      <a:pt x="0" y="9"/>
                    </a:lnTo>
                    <a:lnTo>
                      <a:pt x="0" y="15"/>
                    </a:lnTo>
                    <a:lnTo>
                      <a:pt x="0" y="23"/>
                    </a:lnTo>
                    <a:lnTo>
                      <a:pt x="4" y="27"/>
                    </a:lnTo>
                    <a:lnTo>
                      <a:pt x="7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09" name="Freeform 276">
                <a:extLst>
                  <a:ext uri="{FF2B5EF4-FFF2-40B4-BE49-F238E27FC236}">
                    <a16:creationId xmlns:a16="http://schemas.microsoft.com/office/drawing/2014/main" id="{AFCA4F99-04F3-6EE4-07F0-6B88C0727C22}"/>
                  </a:ext>
                </a:extLst>
              </p:cNvPr>
              <p:cNvSpPr/>
              <p:nvPr/>
            </p:nvSpPr>
            <p:spPr bwMode="auto">
              <a:xfrm>
                <a:off x="1493" y="2192"/>
                <a:ext cx="20" cy="31"/>
              </a:xfrm>
              <a:custGeom>
                <a:avLst/>
                <a:gdLst>
                  <a:gd name="T0" fmla="*/ 20 w 20"/>
                  <a:gd name="T1" fmla="*/ 31 h 31"/>
                  <a:gd name="T2" fmla="*/ 20 w 20"/>
                  <a:gd name="T3" fmla="*/ 25 h 31"/>
                  <a:gd name="T4" fmla="*/ 6 w 20"/>
                  <a:gd name="T5" fmla="*/ 25 h 31"/>
                  <a:gd name="T6" fmla="*/ 6 w 20"/>
                  <a:gd name="T7" fmla="*/ 0 h 31"/>
                  <a:gd name="T8" fmla="*/ 0 w 20"/>
                  <a:gd name="T9" fmla="*/ 0 h 31"/>
                  <a:gd name="T10" fmla="*/ 0 w 20"/>
                  <a:gd name="T11" fmla="*/ 31 h 31"/>
                  <a:gd name="T12" fmla="*/ 20 w 20"/>
                  <a:gd name="T1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31">
                    <a:moveTo>
                      <a:pt x="20" y="31"/>
                    </a:moveTo>
                    <a:lnTo>
                      <a:pt x="20" y="25"/>
                    </a:lnTo>
                    <a:lnTo>
                      <a:pt x="6" y="25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10" name="Freeform 277">
                <a:extLst>
                  <a:ext uri="{FF2B5EF4-FFF2-40B4-BE49-F238E27FC236}">
                    <a16:creationId xmlns:a16="http://schemas.microsoft.com/office/drawing/2014/main" id="{005D2C02-5C23-4832-0670-DDBBDF43C85F}"/>
                  </a:ext>
                </a:extLst>
              </p:cNvPr>
              <p:cNvSpPr/>
              <p:nvPr/>
            </p:nvSpPr>
            <p:spPr bwMode="auto">
              <a:xfrm>
                <a:off x="1516" y="2192"/>
                <a:ext cx="25" cy="31"/>
              </a:xfrm>
              <a:custGeom>
                <a:avLst/>
                <a:gdLst>
                  <a:gd name="T0" fmla="*/ 6 w 25"/>
                  <a:gd name="T1" fmla="*/ 31 h 31"/>
                  <a:gd name="T2" fmla="*/ 6 w 25"/>
                  <a:gd name="T3" fmla="*/ 20 h 31"/>
                  <a:gd name="T4" fmla="*/ 9 w 25"/>
                  <a:gd name="T5" fmla="*/ 17 h 31"/>
                  <a:gd name="T6" fmla="*/ 18 w 25"/>
                  <a:gd name="T7" fmla="*/ 31 h 31"/>
                  <a:gd name="T8" fmla="*/ 25 w 25"/>
                  <a:gd name="T9" fmla="*/ 31 h 31"/>
                  <a:gd name="T10" fmla="*/ 13 w 25"/>
                  <a:gd name="T11" fmla="*/ 13 h 31"/>
                  <a:gd name="T12" fmla="*/ 24 w 25"/>
                  <a:gd name="T13" fmla="*/ 0 h 31"/>
                  <a:gd name="T14" fmla="*/ 17 w 25"/>
                  <a:gd name="T15" fmla="*/ 0 h 31"/>
                  <a:gd name="T16" fmla="*/ 6 w 25"/>
                  <a:gd name="T17" fmla="*/ 13 h 31"/>
                  <a:gd name="T18" fmla="*/ 6 w 25"/>
                  <a:gd name="T19" fmla="*/ 0 h 31"/>
                  <a:gd name="T20" fmla="*/ 0 w 25"/>
                  <a:gd name="T21" fmla="*/ 0 h 31"/>
                  <a:gd name="T22" fmla="*/ 0 w 25"/>
                  <a:gd name="T23" fmla="*/ 31 h 31"/>
                  <a:gd name="T24" fmla="*/ 6 w 25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31">
                    <a:moveTo>
                      <a:pt x="6" y="31"/>
                    </a:moveTo>
                    <a:lnTo>
                      <a:pt x="6" y="20"/>
                    </a:lnTo>
                    <a:lnTo>
                      <a:pt x="9" y="17"/>
                    </a:lnTo>
                    <a:lnTo>
                      <a:pt x="18" y="31"/>
                    </a:lnTo>
                    <a:lnTo>
                      <a:pt x="25" y="31"/>
                    </a:lnTo>
                    <a:lnTo>
                      <a:pt x="13" y="13"/>
                    </a:lnTo>
                    <a:lnTo>
                      <a:pt x="24" y="0"/>
                    </a:lnTo>
                    <a:lnTo>
                      <a:pt x="17" y="0"/>
                    </a:lnTo>
                    <a:lnTo>
                      <a:pt x="6" y="13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11" name="Freeform 278">
                <a:extLst>
                  <a:ext uri="{FF2B5EF4-FFF2-40B4-BE49-F238E27FC236}">
                    <a16:creationId xmlns:a16="http://schemas.microsoft.com/office/drawing/2014/main" id="{68756663-81A2-37E4-BAC4-1EF1E53323BD}"/>
                  </a:ext>
                </a:extLst>
              </p:cNvPr>
              <p:cNvSpPr/>
              <p:nvPr/>
            </p:nvSpPr>
            <p:spPr bwMode="auto">
              <a:xfrm>
                <a:off x="1078" y="1828"/>
                <a:ext cx="29" cy="32"/>
              </a:xfrm>
              <a:custGeom>
                <a:avLst/>
                <a:gdLst>
                  <a:gd name="T0" fmla="*/ 5 w 29"/>
                  <a:gd name="T1" fmla="*/ 32 h 32"/>
                  <a:gd name="T2" fmla="*/ 5 w 29"/>
                  <a:gd name="T3" fmla="*/ 6 h 32"/>
                  <a:gd name="T4" fmla="*/ 11 w 29"/>
                  <a:gd name="T5" fmla="*/ 32 h 32"/>
                  <a:gd name="T6" fmla="*/ 17 w 29"/>
                  <a:gd name="T7" fmla="*/ 32 h 32"/>
                  <a:gd name="T8" fmla="*/ 23 w 29"/>
                  <a:gd name="T9" fmla="*/ 6 h 32"/>
                  <a:gd name="T10" fmla="*/ 23 w 29"/>
                  <a:gd name="T11" fmla="*/ 32 h 32"/>
                  <a:gd name="T12" fmla="*/ 29 w 29"/>
                  <a:gd name="T13" fmla="*/ 32 h 32"/>
                  <a:gd name="T14" fmla="*/ 29 w 29"/>
                  <a:gd name="T15" fmla="*/ 0 h 32"/>
                  <a:gd name="T16" fmla="*/ 20 w 29"/>
                  <a:gd name="T17" fmla="*/ 0 h 32"/>
                  <a:gd name="T18" fmla="*/ 15 w 29"/>
                  <a:gd name="T19" fmla="*/ 24 h 32"/>
                  <a:gd name="T20" fmla="*/ 9 w 29"/>
                  <a:gd name="T21" fmla="*/ 0 h 32"/>
                  <a:gd name="T22" fmla="*/ 0 w 29"/>
                  <a:gd name="T23" fmla="*/ 0 h 32"/>
                  <a:gd name="T24" fmla="*/ 0 w 29"/>
                  <a:gd name="T25" fmla="*/ 32 h 32"/>
                  <a:gd name="T26" fmla="*/ 5 w 29"/>
                  <a:gd name="T27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2">
                    <a:moveTo>
                      <a:pt x="5" y="32"/>
                    </a:moveTo>
                    <a:lnTo>
                      <a:pt x="5" y="6"/>
                    </a:lnTo>
                    <a:lnTo>
                      <a:pt x="11" y="32"/>
                    </a:lnTo>
                    <a:lnTo>
                      <a:pt x="17" y="32"/>
                    </a:lnTo>
                    <a:lnTo>
                      <a:pt x="23" y="6"/>
                    </a:lnTo>
                    <a:lnTo>
                      <a:pt x="23" y="32"/>
                    </a:lnTo>
                    <a:lnTo>
                      <a:pt x="29" y="32"/>
                    </a:lnTo>
                    <a:lnTo>
                      <a:pt x="29" y="0"/>
                    </a:lnTo>
                    <a:lnTo>
                      <a:pt x="20" y="0"/>
                    </a:lnTo>
                    <a:lnTo>
                      <a:pt x="15" y="24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5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12" name="Freeform 279">
                <a:extLst>
                  <a:ext uri="{FF2B5EF4-FFF2-40B4-BE49-F238E27FC236}">
                    <a16:creationId xmlns:a16="http://schemas.microsoft.com/office/drawing/2014/main" id="{CBF87B63-01B8-8D7A-9742-1211493936AE}"/>
                  </a:ext>
                </a:extLst>
              </p:cNvPr>
              <p:cNvSpPr/>
              <p:nvPr/>
            </p:nvSpPr>
            <p:spPr bwMode="auto">
              <a:xfrm>
                <a:off x="1110" y="1828"/>
                <a:ext cx="27" cy="32"/>
              </a:xfrm>
              <a:custGeom>
                <a:avLst/>
                <a:gdLst>
                  <a:gd name="T0" fmla="*/ 18 w 27"/>
                  <a:gd name="T1" fmla="*/ 21 h 32"/>
                  <a:gd name="T2" fmla="*/ 9 w 27"/>
                  <a:gd name="T3" fmla="*/ 21 h 32"/>
                  <a:gd name="T4" fmla="*/ 13 w 27"/>
                  <a:gd name="T5" fmla="*/ 8 h 32"/>
                  <a:gd name="T6" fmla="*/ 18 w 27"/>
                  <a:gd name="T7" fmla="*/ 21 h 32"/>
                  <a:gd name="T8" fmla="*/ 0 w 27"/>
                  <a:gd name="T9" fmla="*/ 32 h 32"/>
                  <a:gd name="T10" fmla="*/ 6 w 27"/>
                  <a:gd name="T11" fmla="*/ 32 h 32"/>
                  <a:gd name="T12" fmla="*/ 8 w 27"/>
                  <a:gd name="T13" fmla="*/ 26 h 32"/>
                  <a:gd name="T14" fmla="*/ 19 w 27"/>
                  <a:gd name="T15" fmla="*/ 26 h 32"/>
                  <a:gd name="T16" fmla="*/ 21 w 27"/>
                  <a:gd name="T17" fmla="*/ 32 h 32"/>
                  <a:gd name="T18" fmla="*/ 27 w 27"/>
                  <a:gd name="T19" fmla="*/ 32 h 32"/>
                  <a:gd name="T20" fmla="*/ 16 w 27"/>
                  <a:gd name="T21" fmla="*/ 0 h 32"/>
                  <a:gd name="T22" fmla="*/ 9 w 27"/>
                  <a:gd name="T23" fmla="*/ 0 h 32"/>
                  <a:gd name="T24" fmla="*/ 0 w 27"/>
                  <a:gd name="T25" fmla="*/ 32 h 32"/>
                  <a:gd name="T26" fmla="*/ 18 w 27"/>
                  <a:gd name="T27" fmla="*/ 2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" h="32">
                    <a:moveTo>
                      <a:pt x="18" y="21"/>
                    </a:moveTo>
                    <a:lnTo>
                      <a:pt x="9" y="21"/>
                    </a:lnTo>
                    <a:lnTo>
                      <a:pt x="13" y="8"/>
                    </a:lnTo>
                    <a:lnTo>
                      <a:pt x="18" y="21"/>
                    </a:lnTo>
                    <a:lnTo>
                      <a:pt x="0" y="32"/>
                    </a:lnTo>
                    <a:lnTo>
                      <a:pt x="6" y="32"/>
                    </a:lnTo>
                    <a:lnTo>
                      <a:pt x="8" y="26"/>
                    </a:lnTo>
                    <a:lnTo>
                      <a:pt x="19" y="26"/>
                    </a:lnTo>
                    <a:lnTo>
                      <a:pt x="21" y="32"/>
                    </a:lnTo>
                    <a:lnTo>
                      <a:pt x="27" y="32"/>
                    </a:lnTo>
                    <a:lnTo>
                      <a:pt x="16" y="0"/>
                    </a:lnTo>
                    <a:lnTo>
                      <a:pt x="9" y="0"/>
                    </a:lnTo>
                    <a:lnTo>
                      <a:pt x="0" y="32"/>
                    </a:lnTo>
                    <a:lnTo>
                      <a:pt x="1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13" name="Freeform 280">
                <a:extLst>
                  <a:ext uri="{FF2B5EF4-FFF2-40B4-BE49-F238E27FC236}">
                    <a16:creationId xmlns:a16="http://schemas.microsoft.com/office/drawing/2014/main" id="{76528067-0F8A-BB21-DA5A-C748F239B32F}"/>
                  </a:ext>
                </a:extLst>
              </p:cNvPr>
              <p:cNvSpPr/>
              <p:nvPr/>
            </p:nvSpPr>
            <p:spPr bwMode="auto">
              <a:xfrm>
                <a:off x="1140" y="1828"/>
                <a:ext cx="23" cy="32"/>
              </a:xfrm>
              <a:custGeom>
                <a:avLst/>
                <a:gdLst>
                  <a:gd name="T0" fmla="*/ 6 w 23"/>
                  <a:gd name="T1" fmla="*/ 6 h 32"/>
                  <a:gd name="T2" fmla="*/ 11 w 23"/>
                  <a:gd name="T3" fmla="*/ 6 h 32"/>
                  <a:gd name="T4" fmla="*/ 14 w 23"/>
                  <a:gd name="T5" fmla="*/ 8 h 32"/>
                  <a:gd name="T6" fmla="*/ 16 w 23"/>
                  <a:gd name="T7" fmla="*/ 9 h 32"/>
                  <a:gd name="T8" fmla="*/ 17 w 23"/>
                  <a:gd name="T9" fmla="*/ 12 h 32"/>
                  <a:gd name="T10" fmla="*/ 17 w 23"/>
                  <a:gd name="T11" fmla="*/ 16 h 32"/>
                  <a:gd name="T12" fmla="*/ 17 w 23"/>
                  <a:gd name="T13" fmla="*/ 21 h 32"/>
                  <a:gd name="T14" fmla="*/ 16 w 23"/>
                  <a:gd name="T15" fmla="*/ 24 h 32"/>
                  <a:gd name="T16" fmla="*/ 14 w 23"/>
                  <a:gd name="T17" fmla="*/ 26 h 32"/>
                  <a:gd name="T18" fmla="*/ 10 w 23"/>
                  <a:gd name="T19" fmla="*/ 27 h 32"/>
                  <a:gd name="T20" fmla="*/ 6 w 23"/>
                  <a:gd name="T21" fmla="*/ 27 h 32"/>
                  <a:gd name="T22" fmla="*/ 6 w 23"/>
                  <a:gd name="T23" fmla="*/ 6 h 32"/>
                  <a:gd name="T24" fmla="*/ 9 w 23"/>
                  <a:gd name="T25" fmla="*/ 32 h 32"/>
                  <a:gd name="T26" fmla="*/ 15 w 23"/>
                  <a:gd name="T27" fmla="*/ 32 h 32"/>
                  <a:gd name="T28" fmla="*/ 20 w 23"/>
                  <a:gd name="T29" fmla="*/ 29 h 32"/>
                  <a:gd name="T30" fmla="*/ 21 w 23"/>
                  <a:gd name="T31" fmla="*/ 27 h 32"/>
                  <a:gd name="T32" fmla="*/ 22 w 23"/>
                  <a:gd name="T33" fmla="*/ 24 h 32"/>
                  <a:gd name="T34" fmla="*/ 23 w 23"/>
                  <a:gd name="T35" fmla="*/ 16 h 32"/>
                  <a:gd name="T36" fmla="*/ 23 w 23"/>
                  <a:gd name="T37" fmla="*/ 10 h 32"/>
                  <a:gd name="T38" fmla="*/ 21 w 23"/>
                  <a:gd name="T39" fmla="*/ 5 h 32"/>
                  <a:gd name="T40" fmla="*/ 16 w 23"/>
                  <a:gd name="T41" fmla="*/ 2 h 32"/>
                  <a:gd name="T42" fmla="*/ 11 w 23"/>
                  <a:gd name="T43" fmla="*/ 0 h 32"/>
                  <a:gd name="T44" fmla="*/ 0 w 23"/>
                  <a:gd name="T45" fmla="*/ 0 h 32"/>
                  <a:gd name="T46" fmla="*/ 0 w 23"/>
                  <a:gd name="T47" fmla="*/ 32 h 32"/>
                  <a:gd name="T48" fmla="*/ 9 w 23"/>
                  <a:gd name="T49" fmla="*/ 32 h 32"/>
                  <a:gd name="T50" fmla="*/ 6 w 23"/>
                  <a:gd name="T51" fmla="*/ 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3" h="32">
                    <a:moveTo>
                      <a:pt x="6" y="6"/>
                    </a:moveTo>
                    <a:lnTo>
                      <a:pt x="11" y="6"/>
                    </a:lnTo>
                    <a:lnTo>
                      <a:pt x="14" y="8"/>
                    </a:lnTo>
                    <a:lnTo>
                      <a:pt x="16" y="9"/>
                    </a:lnTo>
                    <a:lnTo>
                      <a:pt x="17" y="12"/>
                    </a:lnTo>
                    <a:lnTo>
                      <a:pt x="17" y="16"/>
                    </a:lnTo>
                    <a:lnTo>
                      <a:pt x="17" y="21"/>
                    </a:lnTo>
                    <a:lnTo>
                      <a:pt x="16" y="24"/>
                    </a:lnTo>
                    <a:lnTo>
                      <a:pt x="14" y="26"/>
                    </a:lnTo>
                    <a:lnTo>
                      <a:pt x="10" y="27"/>
                    </a:lnTo>
                    <a:lnTo>
                      <a:pt x="6" y="27"/>
                    </a:lnTo>
                    <a:lnTo>
                      <a:pt x="6" y="6"/>
                    </a:lnTo>
                    <a:lnTo>
                      <a:pt x="9" y="32"/>
                    </a:lnTo>
                    <a:lnTo>
                      <a:pt x="15" y="32"/>
                    </a:lnTo>
                    <a:lnTo>
                      <a:pt x="20" y="29"/>
                    </a:lnTo>
                    <a:lnTo>
                      <a:pt x="21" y="27"/>
                    </a:lnTo>
                    <a:lnTo>
                      <a:pt x="22" y="24"/>
                    </a:lnTo>
                    <a:lnTo>
                      <a:pt x="23" y="16"/>
                    </a:lnTo>
                    <a:lnTo>
                      <a:pt x="23" y="10"/>
                    </a:lnTo>
                    <a:lnTo>
                      <a:pt x="21" y="5"/>
                    </a:lnTo>
                    <a:lnTo>
                      <a:pt x="16" y="2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9" y="3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14" name="Rectangle 281">
                <a:extLst>
                  <a:ext uri="{FF2B5EF4-FFF2-40B4-BE49-F238E27FC236}">
                    <a16:creationId xmlns:a16="http://schemas.microsoft.com/office/drawing/2014/main" id="{557C8705-4F2C-0177-7AB2-2E1A59FFBE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8" y="1828"/>
                <a:ext cx="6" cy="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15" name="Freeform 282">
                <a:extLst>
                  <a:ext uri="{FF2B5EF4-FFF2-40B4-BE49-F238E27FC236}">
                    <a16:creationId xmlns:a16="http://schemas.microsoft.com/office/drawing/2014/main" id="{55437168-1724-569A-5952-84F2158379F6}"/>
                  </a:ext>
                </a:extLst>
              </p:cNvPr>
              <p:cNvSpPr/>
              <p:nvPr/>
            </p:nvSpPr>
            <p:spPr bwMode="auto">
              <a:xfrm>
                <a:off x="1179" y="1828"/>
                <a:ext cx="24" cy="33"/>
              </a:xfrm>
              <a:custGeom>
                <a:avLst/>
                <a:gdLst>
                  <a:gd name="T0" fmla="*/ 4 w 24"/>
                  <a:gd name="T1" fmla="*/ 30 h 33"/>
                  <a:gd name="T2" fmla="*/ 7 w 24"/>
                  <a:gd name="T3" fmla="*/ 33 h 33"/>
                  <a:gd name="T4" fmla="*/ 12 w 24"/>
                  <a:gd name="T5" fmla="*/ 33 h 33"/>
                  <a:gd name="T6" fmla="*/ 17 w 24"/>
                  <a:gd name="T7" fmla="*/ 33 h 33"/>
                  <a:gd name="T8" fmla="*/ 20 w 24"/>
                  <a:gd name="T9" fmla="*/ 30 h 33"/>
                  <a:gd name="T10" fmla="*/ 23 w 24"/>
                  <a:gd name="T11" fmla="*/ 27 h 33"/>
                  <a:gd name="T12" fmla="*/ 24 w 24"/>
                  <a:gd name="T13" fmla="*/ 23 h 33"/>
                  <a:gd name="T14" fmla="*/ 23 w 24"/>
                  <a:gd name="T15" fmla="*/ 18 h 33"/>
                  <a:gd name="T16" fmla="*/ 20 w 24"/>
                  <a:gd name="T17" fmla="*/ 16 h 33"/>
                  <a:gd name="T18" fmla="*/ 18 w 24"/>
                  <a:gd name="T19" fmla="*/ 15 h 33"/>
                  <a:gd name="T20" fmla="*/ 13 w 24"/>
                  <a:gd name="T21" fmla="*/ 14 h 33"/>
                  <a:gd name="T22" fmla="*/ 12 w 24"/>
                  <a:gd name="T23" fmla="*/ 12 h 33"/>
                  <a:gd name="T24" fmla="*/ 7 w 24"/>
                  <a:gd name="T25" fmla="*/ 11 h 33"/>
                  <a:gd name="T26" fmla="*/ 6 w 24"/>
                  <a:gd name="T27" fmla="*/ 9 h 33"/>
                  <a:gd name="T28" fmla="*/ 7 w 24"/>
                  <a:gd name="T29" fmla="*/ 8 h 33"/>
                  <a:gd name="T30" fmla="*/ 7 w 24"/>
                  <a:gd name="T31" fmla="*/ 6 h 33"/>
                  <a:gd name="T32" fmla="*/ 11 w 24"/>
                  <a:gd name="T33" fmla="*/ 5 h 33"/>
                  <a:gd name="T34" fmla="*/ 13 w 24"/>
                  <a:gd name="T35" fmla="*/ 5 h 33"/>
                  <a:gd name="T36" fmla="*/ 16 w 24"/>
                  <a:gd name="T37" fmla="*/ 6 h 33"/>
                  <a:gd name="T38" fmla="*/ 17 w 24"/>
                  <a:gd name="T39" fmla="*/ 8 h 33"/>
                  <a:gd name="T40" fmla="*/ 17 w 24"/>
                  <a:gd name="T41" fmla="*/ 10 h 33"/>
                  <a:gd name="T42" fmla="*/ 23 w 24"/>
                  <a:gd name="T43" fmla="*/ 10 h 33"/>
                  <a:gd name="T44" fmla="*/ 22 w 24"/>
                  <a:gd name="T45" fmla="*/ 6 h 33"/>
                  <a:gd name="T46" fmla="*/ 19 w 24"/>
                  <a:gd name="T47" fmla="*/ 3 h 33"/>
                  <a:gd name="T48" fmla="*/ 17 w 24"/>
                  <a:gd name="T49" fmla="*/ 0 h 33"/>
                  <a:gd name="T50" fmla="*/ 12 w 24"/>
                  <a:gd name="T51" fmla="*/ 0 h 33"/>
                  <a:gd name="T52" fmla="*/ 7 w 24"/>
                  <a:gd name="T53" fmla="*/ 0 h 33"/>
                  <a:gd name="T54" fmla="*/ 4 w 24"/>
                  <a:gd name="T55" fmla="*/ 3 h 33"/>
                  <a:gd name="T56" fmla="*/ 1 w 24"/>
                  <a:gd name="T57" fmla="*/ 5 h 33"/>
                  <a:gd name="T58" fmla="*/ 1 w 24"/>
                  <a:gd name="T59" fmla="*/ 10 h 33"/>
                  <a:gd name="T60" fmla="*/ 1 w 24"/>
                  <a:gd name="T61" fmla="*/ 14 h 33"/>
                  <a:gd name="T62" fmla="*/ 4 w 24"/>
                  <a:gd name="T63" fmla="*/ 16 h 33"/>
                  <a:gd name="T64" fmla="*/ 10 w 24"/>
                  <a:gd name="T65" fmla="*/ 18 h 33"/>
                  <a:gd name="T66" fmla="*/ 11 w 24"/>
                  <a:gd name="T67" fmla="*/ 18 h 33"/>
                  <a:gd name="T68" fmla="*/ 16 w 24"/>
                  <a:gd name="T69" fmla="*/ 21 h 33"/>
                  <a:gd name="T70" fmla="*/ 18 w 24"/>
                  <a:gd name="T71" fmla="*/ 22 h 33"/>
                  <a:gd name="T72" fmla="*/ 18 w 24"/>
                  <a:gd name="T73" fmla="*/ 23 h 33"/>
                  <a:gd name="T74" fmla="*/ 18 w 24"/>
                  <a:gd name="T75" fmla="*/ 26 h 33"/>
                  <a:gd name="T76" fmla="*/ 17 w 24"/>
                  <a:gd name="T77" fmla="*/ 27 h 33"/>
                  <a:gd name="T78" fmla="*/ 13 w 24"/>
                  <a:gd name="T79" fmla="*/ 28 h 33"/>
                  <a:gd name="T80" fmla="*/ 10 w 24"/>
                  <a:gd name="T81" fmla="*/ 27 h 33"/>
                  <a:gd name="T82" fmla="*/ 8 w 24"/>
                  <a:gd name="T83" fmla="*/ 27 h 33"/>
                  <a:gd name="T84" fmla="*/ 7 w 24"/>
                  <a:gd name="T85" fmla="*/ 24 h 33"/>
                  <a:gd name="T86" fmla="*/ 6 w 24"/>
                  <a:gd name="T87" fmla="*/ 22 h 33"/>
                  <a:gd name="T88" fmla="*/ 0 w 24"/>
                  <a:gd name="T89" fmla="*/ 22 h 33"/>
                  <a:gd name="T90" fmla="*/ 1 w 24"/>
                  <a:gd name="T91" fmla="*/ 27 h 33"/>
                  <a:gd name="T92" fmla="*/ 4 w 24"/>
                  <a:gd name="T93" fmla="*/ 3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4" h="33">
                    <a:moveTo>
                      <a:pt x="4" y="30"/>
                    </a:moveTo>
                    <a:lnTo>
                      <a:pt x="7" y="33"/>
                    </a:lnTo>
                    <a:lnTo>
                      <a:pt x="12" y="33"/>
                    </a:lnTo>
                    <a:lnTo>
                      <a:pt x="17" y="33"/>
                    </a:lnTo>
                    <a:lnTo>
                      <a:pt x="20" y="30"/>
                    </a:lnTo>
                    <a:lnTo>
                      <a:pt x="23" y="27"/>
                    </a:lnTo>
                    <a:lnTo>
                      <a:pt x="24" y="23"/>
                    </a:lnTo>
                    <a:lnTo>
                      <a:pt x="23" y="18"/>
                    </a:lnTo>
                    <a:lnTo>
                      <a:pt x="20" y="16"/>
                    </a:lnTo>
                    <a:lnTo>
                      <a:pt x="18" y="15"/>
                    </a:lnTo>
                    <a:lnTo>
                      <a:pt x="13" y="14"/>
                    </a:lnTo>
                    <a:lnTo>
                      <a:pt x="12" y="12"/>
                    </a:lnTo>
                    <a:lnTo>
                      <a:pt x="7" y="11"/>
                    </a:lnTo>
                    <a:lnTo>
                      <a:pt x="6" y="9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11" y="5"/>
                    </a:lnTo>
                    <a:lnTo>
                      <a:pt x="13" y="5"/>
                    </a:lnTo>
                    <a:lnTo>
                      <a:pt x="16" y="6"/>
                    </a:lnTo>
                    <a:lnTo>
                      <a:pt x="17" y="8"/>
                    </a:lnTo>
                    <a:lnTo>
                      <a:pt x="17" y="10"/>
                    </a:lnTo>
                    <a:lnTo>
                      <a:pt x="23" y="10"/>
                    </a:lnTo>
                    <a:lnTo>
                      <a:pt x="22" y="6"/>
                    </a:lnTo>
                    <a:lnTo>
                      <a:pt x="19" y="3"/>
                    </a:lnTo>
                    <a:lnTo>
                      <a:pt x="17" y="0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3"/>
                    </a:lnTo>
                    <a:lnTo>
                      <a:pt x="1" y="5"/>
                    </a:lnTo>
                    <a:lnTo>
                      <a:pt x="1" y="10"/>
                    </a:lnTo>
                    <a:lnTo>
                      <a:pt x="1" y="14"/>
                    </a:lnTo>
                    <a:lnTo>
                      <a:pt x="4" y="16"/>
                    </a:lnTo>
                    <a:lnTo>
                      <a:pt x="10" y="18"/>
                    </a:lnTo>
                    <a:lnTo>
                      <a:pt x="11" y="18"/>
                    </a:lnTo>
                    <a:lnTo>
                      <a:pt x="16" y="21"/>
                    </a:lnTo>
                    <a:lnTo>
                      <a:pt x="18" y="22"/>
                    </a:lnTo>
                    <a:lnTo>
                      <a:pt x="18" y="23"/>
                    </a:lnTo>
                    <a:lnTo>
                      <a:pt x="18" y="26"/>
                    </a:lnTo>
                    <a:lnTo>
                      <a:pt x="17" y="27"/>
                    </a:lnTo>
                    <a:lnTo>
                      <a:pt x="13" y="28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7" y="24"/>
                    </a:lnTo>
                    <a:lnTo>
                      <a:pt x="6" y="22"/>
                    </a:lnTo>
                    <a:lnTo>
                      <a:pt x="0" y="22"/>
                    </a:lnTo>
                    <a:lnTo>
                      <a:pt x="1" y="27"/>
                    </a:lnTo>
                    <a:lnTo>
                      <a:pt x="4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16" name="Freeform 283">
                <a:extLst>
                  <a:ext uri="{FF2B5EF4-FFF2-40B4-BE49-F238E27FC236}">
                    <a16:creationId xmlns:a16="http://schemas.microsoft.com/office/drawing/2014/main" id="{A020BA27-E296-7DF4-43EE-595A70AD5EEF}"/>
                  </a:ext>
                </a:extLst>
              </p:cNvPr>
              <p:cNvSpPr/>
              <p:nvPr/>
            </p:nvSpPr>
            <p:spPr bwMode="auto">
              <a:xfrm>
                <a:off x="1207" y="1828"/>
                <a:ext cx="27" cy="33"/>
              </a:xfrm>
              <a:custGeom>
                <a:avLst/>
                <a:gdLst>
                  <a:gd name="T0" fmla="*/ 7 w 27"/>
                  <a:gd name="T1" fmla="*/ 9 h 33"/>
                  <a:gd name="T2" fmla="*/ 9 w 27"/>
                  <a:gd name="T3" fmla="*/ 6 h 33"/>
                  <a:gd name="T4" fmla="*/ 13 w 27"/>
                  <a:gd name="T5" fmla="*/ 5 h 33"/>
                  <a:gd name="T6" fmla="*/ 16 w 27"/>
                  <a:gd name="T7" fmla="*/ 6 h 33"/>
                  <a:gd name="T8" fmla="*/ 19 w 27"/>
                  <a:gd name="T9" fmla="*/ 9 h 33"/>
                  <a:gd name="T10" fmla="*/ 20 w 27"/>
                  <a:gd name="T11" fmla="*/ 12 h 33"/>
                  <a:gd name="T12" fmla="*/ 21 w 27"/>
                  <a:gd name="T13" fmla="*/ 16 h 33"/>
                  <a:gd name="T14" fmla="*/ 20 w 27"/>
                  <a:gd name="T15" fmla="*/ 21 h 33"/>
                  <a:gd name="T16" fmla="*/ 19 w 27"/>
                  <a:gd name="T17" fmla="*/ 24 h 33"/>
                  <a:gd name="T18" fmla="*/ 16 w 27"/>
                  <a:gd name="T19" fmla="*/ 27 h 33"/>
                  <a:gd name="T20" fmla="*/ 13 w 27"/>
                  <a:gd name="T21" fmla="*/ 27 h 33"/>
                  <a:gd name="T22" fmla="*/ 9 w 27"/>
                  <a:gd name="T23" fmla="*/ 27 h 33"/>
                  <a:gd name="T24" fmla="*/ 7 w 27"/>
                  <a:gd name="T25" fmla="*/ 24 h 33"/>
                  <a:gd name="T26" fmla="*/ 6 w 27"/>
                  <a:gd name="T27" fmla="*/ 21 h 33"/>
                  <a:gd name="T28" fmla="*/ 6 w 27"/>
                  <a:gd name="T29" fmla="*/ 16 h 33"/>
                  <a:gd name="T30" fmla="*/ 6 w 27"/>
                  <a:gd name="T31" fmla="*/ 12 h 33"/>
                  <a:gd name="T32" fmla="*/ 7 w 27"/>
                  <a:gd name="T33" fmla="*/ 9 h 33"/>
                  <a:gd name="T34" fmla="*/ 3 w 27"/>
                  <a:gd name="T35" fmla="*/ 28 h 33"/>
                  <a:gd name="T36" fmla="*/ 7 w 27"/>
                  <a:gd name="T37" fmla="*/ 32 h 33"/>
                  <a:gd name="T38" fmla="*/ 13 w 27"/>
                  <a:gd name="T39" fmla="*/ 33 h 33"/>
                  <a:gd name="T40" fmla="*/ 19 w 27"/>
                  <a:gd name="T41" fmla="*/ 32 h 33"/>
                  <a:gd name="T42" fmla="*/ 24 w 27"/>
                  <a:gd name="T43" fmla="*/ 28 h 33"/>
                  <a:gd name="T44" fmla="*/ 26 w 27"/>
                  <a:gd name="T45" fmla="*/ 23 h 33"/>
                  <a:gd name="T46" fmla="*/ 27 w 27"/>
                  <a:gd name="T47" fmla="*/ 16 h 33"/>
                  <a:gd name="T48" fmla="*/ 26 w 27"/>
                  <a:gd name="T49" fmla="*/ 10 h 33"/>
                  <a:gd name="T50" fmla="*/ 24 w 27"/>
                  <a:gd name="T51" fmla="*/ 4 h 33"/>
                  <a:gd name="T52" fmla="*/ 19 w 27"/>
                  <a:gd name="T53" fmla="*/ 2 h 33"/>
                  <a:gd name="T54" fmla="*/ 13 w 27"/>
                  <a:gd name="T55" fmla="*/ 0 h 33"/>
                  <a:gd name="T56" fmla="*/ 7 w 27"/>
                  <a:gd name="T57" fmla="*/ 2 h 33"/>
                  <a:gd name="T58" fmla="*/ 3 w 27"/>
                  <a:gd name="T59" fmla="*/ 4 h 33"/>
                  <a:gd name="T60" fmla="*/ 0 w 27"/>
                  <a:gd name="T61" fmla="*/ 10 h 33"/>
                  <a:gd name="T62" fmla="*/ 0 w 27"/>
                  <a:gd name="T63" fmla="*/ 16 h 33"/>
                  <a:gd name="T64" fmla="*/ 0 w 27"/>
                  <a:gd name="T65" fmla="*/ 23 h 33"/>
                  <a:gd name="T66" fmla="*/ 3 w 27"/>
                  <a:gd name="T67" fmla="*/ 28 h 33"/>
                  <a:gd name="T68" fmla="*/ 7 w 27"/>
                  <a:gd name="T69" fmla="*/ 9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7" h="33">
                    <a:moveTo>
                      <a:pt x="7" y="9"/>
                    </a:moveTo>
                    <a:lnTo>
                      <a:pt x="9" y="6"/>
                    </a:lnTo>
                    <a:lnTo>
                      <a:pt x="13" y="5"/>
                    </a:lnTo>
                    <a:lnTo>
                      <a:pt x="16" y="6"/>
                    </a:lnTo>
                    <a:lnTo>
                      <a:pt x="19" y="9"/>
                    </a:lnTo>
                    <a:lnTo>
                      <a:pt x="20" y="12"/>
                    </a:lnTo>
                    <a:lnTo>
                      <a:pt x="21" y="16"/>
                    </a:lnTo>
                    <a:lnTo>
                      <a:pt x="20" y="21"/>
                    </a:lnTo>
                    <a:lnTo>
                      <a:pt x="19" y="24"/>
                    </a:lnTo>
                    <a:lnTo>
                      <a:pt x="16" y="27"/>
                    </a:lnTo>
                    <a:lnTo>
                      <a:pt x="13" y="27"/>
                    </a:lnTo>
                    <a:lnTo>
                      <a:pt x="9" y="27"/>
                    </a:lnTo>
                    <a:lnTo>
                      <a:pt x="7" y="24"/>
                    </a:lnTo>
                    <a:lnTo>
                      <a:pt x="6" y="21"/>
                    </a:lnTo>
                    <a:lnTo>
                      <a:pt x="6" y="16"/>
                    </a:lnTo>
                    <a:lnTo>
                      <a:pt x="6" y="12"/>
                    </a:lnTo>
                    <a:lnTo>
                      <a:pt x="7" y="9"/>
                    </a:lnTo>
                    <a:lnTo>
                      <a:pt x="3" y="28"/>
                    </a:lnTo>
                    <a:lnTo>
                      <a:pt x="7" y="32"/>
                    </a:lnTo>
                    <a:lnTo>
                      <a:pt x="13" y="33"/>
                    </a:lnTo>
                    <a:lnTo>
                      <a:pt x="19" y="32"/>
                    </a:lnTo>
                    <a:lnTo>
                      <a:pt x="24" y="28"/>
                    </a:lnTo>
                    <a:lnTo>
                      <a:pt x="26" y="23"/>
                    </a:lnTo>
                    <a:lnTo>
                      <a:pt x="27" y="16"/>
                    </a:lnTo>
                    <a:lnTo>
                      <a:pt x="26" y="10"/>
                    </a:lnTo>
                    <a:lnTo>
                      <a:pt x="24" y="4"/>
                    </a:lnTo>
                    <a:lnTo>
                      <a:pt x="19" y="2"/>
                    </a:lnTo>
                    <a:lnTo>
                      <a:pt x="13" y="0"/>
                    </a:lnTo>
                    <a:lnTo>
                      <a:pt x="7" y="2"/>
                    </a:lnTo>
                    <a:lnTo>
                      <a:pt x="3" y="4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23"/>
                    </a:lnTo>
                    <a:lnTo>
                      <a:pt x="3" y="28"/>
                    </a:lnTo>
                    <a:lnTo>
                      <a:pt x="7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17" name="Freeform 284">
                <a:extLst>
                  <a:ext uri="{FF2B5EF4-FFF2-40B4-BE49-F238E27FC236}">
                    <a16:creationId xmlns:a16="http://schemas.microsoft.com/office/drawing/2014/main" id="{40C0E5C9-C99C-7A0C-48CC-B40B12B98390}"/>
                  </a:ext>
                </a:extLst>
              </p:cNvPr>
              <p:cNvSpPr/>
              <p:nvPr/>
            </p:nvSpPr>
            <p:spPr bwMode="auto">
              <a:xfrm>
                <a:off x="1239" y="1828"/>
                <a:ext cx="23" cy="32"/>
              </a:xfrm>
              <a:custGeom>
                <a:avLst/>
                <a:gdLst>
                  <a:gd name="T0" fmla="*/ 6 w 23"/>
                  <a:gd name="T1" fmla="*/ 32 h 32"/>
                  <a:gd name="T2" fmla="*/ 6 w 23"/>
                  <a:gd name="T3" fmla="*/ 11 h 32"/>
                  <a:gd name="T4" fmla="*/ 17 w 23"/>
                  <a:gd name="T5" fmla="*/ 32 h 32"/>
                  <a:gd name="T6" fmla="*/ 23 w 23"/>
                  <a:gd name="T7" fmla="*/ 32 h 32"/>
                  <a:gd name="T8" fmla="*/ 23 w 23"/>
                  <a:gd name="T9" fmla="*/ 0 h 32"/>
                  <a:gd name="T10" fmla="*/ 17 w 23"/>
                  <a:gd name="T11" fmla="*/ 0 h 32"/>
                  <a:gd name="T12" fmla="*/ 17 w 23"/>
                  <a:gd name="T13" fmla="*/ 22 h 32"/>
                  <a:gd name="T14" fmla="*/ 6 w 23"/>
                  <a:gd name="T15" fmla="*/ 0 h 32"/>
                  <a:gd name="T16" fmla="*/ 0 w 23"/>
                  <a:gd name="T17" fmla="*/ 0 h 32"/>
                  <a:gd name="T18" fmla="*/ 0 w 23"/>
                  <a:gd name="T19" fmla="*/ 32 h 32"/>
                  <a:gd name="T20" fmla="*/ 6 w 23"/>
                  <a:gd name="T2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" h="32">
                    <a:moveTo>
                      <a:pt x="6" y="32"/>
                    </a:moveTo>
                    <a:lnTo>
                      <a:pt x="6" y="11"/>
                    </a:lnTo>
                    <a:lnTo>
                      <a:pt x="17" y="32"/>
                    </a:lnTo>
                    <a:lnTo>
                      <a:pt x="23" y="32"/>
                    </a:lnTo>
                    <a:lnTo>
                      <a:pt x="23" y="0"/>
                    </a:lnTo>
                    <a:lnTo>
                      <a:pt x="17" y="0"/>
                    </a:lnTo>
                    <a:lnTo>
                      <a:pt x="17" y="2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6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18" name="Freeform 285">
                <a:extLst>
                  <a:ext uri="{FF2B5EF4-FFF2-40B4-BE49-F238E27FC236}">
                    <a16:creationId xmlns:a16="http://schemas.microsoft.com/office/drawing/2014/main" id="{BCABA464-6918-7413-879F-133E54FE4C2B}"/>
                  </a:ext>
                </a:extLst>
              </p:cNvPr>
              <p:cNvSpPr/>
              <p:nvPr/>
            </p:nvSpPr>
            <p:spPr bwMode="auto">
              <a:xfrm>
                <a:off x="1852" y="1424"/>
                <a:ext cx="28" cy="31"/>
              </a:xfrm>
              <a:custGeom>
                <a:avLst/>
                <a:gdLst>
                  <a:gd name="T0" fmla="*/ 18 w 28"/>
                  <a:gd name="T1" fmla="*/ 19 h 31"/>
                  <a:gd name="T2" fmla="*/ 10 w 28"/>
                  <a:gd name="T3" fmla="*/ 19 h 31"/>
                  <a:gd name="T4" fmla="*/ 14 w 28"/>
                  <a:gd name="T5" fmla="*/ 6 h 31"/>
                  <a:gd name="T6" fmla="*/ 18 w 28"/>
                  <a:gd name="T7" fmla="*/ 19 h 31"/>
                  <a:gd name="T8" fmla="*/ 0 w 28"/>
                  <a:gd name="T9" fmla="*/ 31 h 31"/>
                  <a:gd name="T10" fmla="*/ 6 w 28"/>
                  <a:gd name="T11" fmla="*/ 31 h 31"/>
                  <a:gd name="T12" fmla="*/ 8 w 28"/>
                  <a:gd name="T13" fmla="*/ 24 h 31"/>
                  <a:gd name="T14" fmla="*/ 19 w 28"/>
                  <a:gd name="T15" fmla="*/ 24 h 31"/>
                  <a:gd name="T16" fmla="*/ 22 w 28"/>
                  <a:gd name="T17" fmla="*/ 31 h 31"/>
                  <a:gd name="T18" fmla="*/ 28 w 28"/>
                  <a:gd name="T19" fmla="*/ 31 h 31"/>
                  <a:gd name="T20" fmla="*/ 17 w 28"/>
                  <a:gd name="T21" fmla="*/ 0 h 31"/>
                  <a:gd name="T22" fmla="*/ 11 w 28"/>
                  <a:gd name="T23" fmla="*/ 0 h 31"/>
                  <a:gd name="T24" fmla="*/ 0 w 28"/>
                  <a:gd name="T25" fmla="*/ 31 h 31"/>
                  <a:gd name="T26" fmla="*/ 18 w 28"/>
                  <a:gd name="T27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1">
                    <a:moveTo>
                      <a:pt x="18" y="19"/>
                    </a:moveTo>
                    <a:lnTo>
                      <a:pt x="10" y="19"/>
                    </a:lnTo>
                    <a:lnTo>
                      <a:pt x="14" y="6"/>
                    </a:lnTo>
                    <a:lnTo>
                      <a:pt x="18" y="19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8" y="24"/>
                    </a:lnTo>
                    <a:lnTo>
                      <a:pt x="19" y="24"/>
                    </a:lnTo>
                    <a:lnTo>
                      <a:pt x="22" y="31"/>
                    </a:lnTo>
                    <a:lnTo>
                      <a:pt x="28" y="31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0" y="31"/>
                    </a:lnTo>
                    <a:lnTo>
                      <a:pt x="18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19" name="Freeform 286">
                <a:extLst>
                  <a:ext uri="{FF2B5EF4-FFF2-40B4-BE49-F238E27FC236}">
                    <a16:creationId xmlns:a16="http://schemas.microsoft.com/office/drawing/2014/main" id="{BF5CD517-D71E-7A71-35B6-8B7BA52412AD}"/>
                  </a:ext>
                </a:extLst>
              </p:cNvPr>
              <p:cNvSpPr/>
              <p:nvPr/>
            </p:nvSpPr>
            <p:spPr bwMode="auto">
              <a:xfrm>
                <a:off x="1881" y="1423"/>
                <a:ext cx="24" cy="32"/>
              </a:xfrm>
              <a:custGeom>
                <a:avLst/>
                <a:gdLst>
                  <a:gd name="T0" fmla="*/ 3 w 24"/>
                  <a:gd name="T1" fmla="*/ 30 h 32"/>
                  <a:gd name="T2" fmla="*/ 7 w 24"/>
                  <a:gd name="T3" fmla="*/ 32 h 32"/>
                  <a:gd name="T4" fmla="*/ 12 w 24"/>
                  <a:gd name="T5" fmla="*/ 32 h 32"/>
                  <a:gd name="T6" fmla="*/ 17 w 24"/>
                  <a:gd name="T7" fmla="*/ 32 h 32"/>
                  <a:gd name="T8" fmla="*/ 20 w 24"/>
                  <a:gd name="T9" fmla="*/ 30 h 32"/>
                  <a:gd name="T10" fmla="*/ 23 w 24"/>
                  <a:gd name="T11" fmla="*/ 28 h 32"/>
                  <a:gd name="T12" fmla="*/ 24 w 24"/>
                  <a:gd name="T13" fmla="*/ 23 h 32"/>
                  <a:gd name="T14" fmla="*/ 23 w 24"/>
                  <a:gd name="T15" fmla="*/ 19 h 32"/>
                  <a:gd name="T16" fmla="*/ 20 w 24"/>
                  <a:gd name="T17" fmla="*/ 16 h 32"/>
                  <a:gd name="T18" fmla="*/ 18 w 24"/>
                  <a:gd name="T19" fmla="*/ 14 h 32"/>
                  <a:gd name="T20" fmla="*/ 13 w 24"/>
                  <a:gd name="T21" fmla="*/ 13 h 32"/>
                  <a:gd name="T22" fmla="*/ 12 w 24"/>
                  <a:gd name="T23" fmla="*/ 13 h 32"/>
                  <a:gd name="T24" fmla="*/ 7 w 24"/>
                  <a:gd name="T25" fmla="*/ 11 h 32"/>
                  <a:gd name="T26" fmla="*/ 6 w 24"/>
                  <a:gd name="T27" fmla="*/ 10 h 32"/>
                  <a:gd name="T28" fmla="*/ 7 w 24"/>
                  <a:gd name="T29" fmla="*/ 7 h 32"/>
                  <a:gd name="T30" fmla="*/ 7 w 24"/>
                  <a:gd name="T31" fmla="*/ 6 h 32"/>
                  <a:gd name="T32" fmla="*/ 11 w 24"/>
                  <a:gd name="T33" fmla="*/ 6 h 32"/>
                  <a:gd name="T34" fmla="*/ 13 w 24"/>
                  <a:gd name="T35" fmla="*/ 6 h 32"/>
                  <a:gd name="T36" fmla="*/ 15 w 24"/>
                  <a:gd name="T37" fmla="*/ 7 h 32"/>
                  <a:gd name="T38" fmla="*/ 17 w 24"/>
                  <a:gd name="T39" fmla="*/ 8 h 32"/>
                  <a:gd name="T40" fmla="*/ 17 w 24"/>
                  <a:gd name="T41" fmla="*/ 10 h 32"/>
                  <a:gd name="T42" fmla="*/ 23 w 24"/>
                  <a:gd name="T43" fmla="*/ 10 h 32"/>
                  <a:gd name="T44" fmla="*/ 21 w 24"/>
                  <a:gd name="T45" fmla="*/ 6 h 32"/>
                  <a:gd name="T46" fmla="*/ 19 w 24"/>
                  <a:gd name="T47" fmla="*/ 2 h 32"/>
                  <a:gd name="T48" fmla="*/ 17 w 24"/>
                  <a:gd name="T49" fmla="*/ 1 h 32"/>
                  <a:gd name="T50" fmla="*/ 12 w 24"/>
                  <a:gd name="T51" fmla="*/ 0 h 32"/>
                  <a:gd name="T52" fmla="*/ 7 w 24"/>
                  <a:gd name="T53" fmla="*/ 1 h 32"/>
                  <a:gd name="T54" fmla="*/ 3 w 24"/>
                  <a:gd name="T55" fmla="*/ 2 h 32"/>
                  <a:gd name="T56" fmla="*/ 1 w 24"/>
                  <a:gd name="T57" fmla="*/ 6 h 32"/>
                  <a:gd name="T58" fmla="*/ 1 w 24"/>
                  <a:gd name="T59" fmla="*/ 10 h 32"/>
                  <a:gd name="T60" fmla="*/ 1 w 24"/>
                  <a:gd name="T61" fmla="*/ 13 h 32"/>
                  <a:gd name="T62" fmla="*/ 3 w 24"/>
                  <a:gd name="T63" fmla="*/ 17 h 32"/>
                  <a:gd name="T64" fmla="*/ 9 w 24"/>
                  <a:gd name="T65" fmla="*/ 19 h 32"/>
                  <a:gd name="T66" fmla="*/ 11 w 24"/>
                  <a:gd name="T67" fmla="*/ 19 h 32"/>
                  <a:gd name="T68" fmla="*/ 15 w 24"/>
                  <a:gd name="T69" fmla="*/ 22 h 32"/>
                  <a:gd name="T70" fmla="*/ 18 w 24"/>
                  <a:gd name="T71" fmla="*/ 23 h 32"/>
                  <a:gd name="T72" fmla="*/ 18 w 24"/>
                  <a:gd name="T73" fmla="*/ 24 h 32"/>
                  <a:gd name="T74" fmla="*/ 18 w 24"/>
                  <a:gd name="T75" fmla="*/ 25 h 32"/>
                  <a:gd name="T76" fmla="*/ 17 w 24"/>
                  <a:gd name="T77" fmla="*/ 26 h 32"/>
                  <a:gd name="T78" fmla="*/ 13 w 24"/>
                  <a:gd name="T79" fmla="*/ 28 h 32"/>
                  <a:gd name="T80" fmla="*/ 9 w 24"/>
                  <a:gd name="T81" fmla="*/ 28 h 32"/>
                  <a:gd name="T82" fmla="*/ 8 w 24"/>
                  <a:gd name="T83" fmla="*/ 26 h 32"/>
                  <a:gd name="T84" fmla="*/ 7 w 24"/>
                  <a:gd name="T85" fmla="*/ 25 h 32"/>
                  <a:gd name="T86" fmla="*/ 6 w 24"/>
                  <a:gd name="T87" fmla="*/ 23 h 32"/>
                  <a:gd name="T88" fmla="*/ 0 w 24"/>
                  <a:gd name="T89" fmla="*/ 23 h 32"/>
                  <a:gd name="T90" fmla="*/ 1 w 24"/>
                  <a:gd name="T91" fmla="*/ 26 h 32"/>
                  <a:gd name="T92" fmla="*/ 3 w 24"/>
                  <a:gd name="T93" fmla="*/ 3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4" h="32">
                    <a:moveTo>
                      <a:pt x="3" y="30"/>
                    </a:moveTo>
                    <a:lnTo>
                      <a:pt x="7" y="32"/>
                    </a:lnTo>
                    <a:lnTo>
                      <a:pt x="12" y="32"/>
                    </a:lnTo>
                    <a:lnTo>
                      <a:pt x="17" y="32"/>
                    </a:lnTo>
                    <a:lnTo>
                      <a:pt x="20" y="30"/>
                    </a:lnTo>
                    <a:lnTo>
                      <a:pt x="23" y="28"/>
                    </a:lnTo>
                    <a:lnTo>
                      <a:pt x="24" y="23"/>
                    </a:lnTo>
                    <a:lnTo>
                      <a:pt x="23" y="19"/>
                    </a:lnTo>
                    <a:lnTo>
                      <a:pt x="20" y="16"/>
                    </a:lnTo>
                    <a:lnTo>
                      <a:pt x="18" y="14"/>
                    </a:lnTo>
                    <a:lnTo>
                      <a:pt x="13" y="13"/>
                    </a:lnTo>
                    <a:lnTo>
                      <a:pt x="12" y="13"/>
                    </a:lnTo>
                    <a:lnTo>
                      <a:pt x="7" y="11"/>
                    </a:lnTo>
                    <a:lnTo>
                      <a:pt x="6" y="10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11" y="6"/>
                    </a:lnTo>
                    <a:lnTo>
                      <a:pt x="13" y="6"/>
                    </a:lnTo>
                    <a:lnTo>
                      <a:pt x="15" y="7"/>
                    </a:lnTo>
                    <a:lnTo>
                      <a:pt x="17" y="8"/>
                    </a:lnTo>
                    <a:lnTo>
                      <a:pt x="17" y="10"/>
                    </a:lnTo>
                    <a:lnTo>
                      <a:pt x="23" y="10"/>
                    </a:lnTo>
                    <a:lnTo>
                      <a:pt x="21" y="6"/>
                    </a:lnTo>
                    <a:lnTo>
                      <a:pt x="19" y="2"/>
                    </a:lnTo>
                    <a:lnTo>
                      <a:pt x="17" y="1"/>
                    </a:lnTo>
                    <a:lnTo>
                      <a:pt x="12" y="0"/>
                    </a:lnTo>
                    <a:lnTo>
                      <a:pt x="7" y="1"/>
                    </a:lnTo>
                    <a:lnTo>
                      <a:pt x="3" y="2"/>
                    </a:lnTo>
                    <a:lnTo>
                      <a:pt x="1" y="6"/>
                    </a:lnTo>
                    <a:lnTo>
                      <a:pt x="1" y="10"/>
                    </a:lnTo>
                    <a:lnTo>
                      <a:pt x="1" y="13"/>
                    </a:lnTo>
                    <a:lnTo>
                      <a:pt x="3" y="17"/>
                    </a:lnTo>
                    <a:lnTo>
                      <a:pt x="9" y="19"/>
                    </a:lnTo>
                    <a:lnTo>
                      <a:pt x="11" y="19"/>
                    </a:lnTo>
                    <a:lnTo>
                      <a:pt x="15" y="22"/>
                    </a:lnTo>
                    <a:lnTo>
                      <a:pt x="18" y="23"/>
                    </a:lnTo>
                    <a:lnTo>
                      <a:pt x="18" y="24"/>
                    </a:lnTo>
                    <a:lnTo>
                      <a:pt x="18" y="25"/>
                    </a:lnTo>
                    <a:lnTo>
                      <a:pt x="17" y="26"/>
                    </a:lnTo>
                    <a:lnTo>
                      <a:pt x="13" y="28"/>
                    </a:lnTo>
                    <a:lnTo>
                      <a:pt x="9" y="28"/>
                    </a:lnTo>
                    <a:lnTo>
                      <a:pt x="8" y="26"/>
                    </a:lnTo>
                    <a:lnTo>
                      <a:pt x="7" y="25"/>
                    </a:lnTo>
                    <a:lnTo>
                      <a:pt x="6" y="23"/>
                    </a:lnTo>
                    <a:lnTo>
                      <a:pt x="0" y="23"/>
                    </a:lnTo>
                    <a:lnTo>
                      <a:pt x="1" y="26"/>
                    </a:lnTo>
                    <a:lnTo>
                      <a:pt x="3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20" name="Freeform 287">
                <a:extLst>
                  <a:ext uri="{FF2B5EF4-FFF2-40B4-BE49-F238E27FC236}">
                    <a16:creationId xmlns:a16="http://schemas.microsoft.com/office/drawing/2014/main" id="{50989D1C-01C4-0A87-A4D9-D1B0BE578035}"/>
                  </a:ext>
                </a:extLst>
              </p:cNvPr>
              <p:cNvSpPr/>
              <p:nvPr/>
            </p:nvSpPr>
            <p:spPr bwMode="auto">
              <a:xfrm>
                <a:off x="1910" y="1424"/>
                <a:ext cx="22" cy="31"/>
              </a:xfrm>
              <a:custGeom>
                <a:avLst/>
                <a:gdLst>
                  <a:gd name="T0" fmla="*/ 4 w 22"/>
                  <a:gd name="T1" fmla="*/ 31 h 31"/>
                  <a:gd name="T2" fmla="*/ 4 w 22"/>
                  <a:gd name="T3" fmla="*/ 17 h 31"/>
                  <a:gd name="T4" fmla="*/ 16 w 22"/>
                  <a:gd name="T5" fmla="*/ 17 h 31"/>
                  <a:gd name="T6" fmla="*/ 16 w 22"/>
                  <a:gd name="T7" fmla="*/ 31 h 31"/>
                  <a:gd name="T8" fmla="*/ 22 w 22"/>
                  <a:gd name="T9" fmla="*/ 31 h 31"/>
                  <a:gd name="T10" fmla="*/ 22 w 22"/>
                  <a:gd name="T11" fmla="*/ 0 h 31"/>
                  <a:gd name="T12" fmla="*/ 16 w 22"/>
                  <a:gd name="T13" fmla="*/ 0 h 31"/>
                  <a:gd name="T14" fmla="*/ 16 w 22"/>
                  <a:gd name="T15" fmla="*/ 12 h 31"/>
                  <a:gd name="T16" fmla="*/ 4 w 22"/>
                  <a:gd name="T17" fmla="*/ 12 h 31"/>
                  <a:gd name="T18" fmla="*/ 4 w 22"/>
                  <a:gd name="T19" fmla="*/ 0 h 31"/>
                  <a:gd name="T20" fmla="*/ 0 w 22"/>
                  <a:gd name="T21" fmla="*/ 0 h 31"/>
                  <a:gd name="T22" fmla="*/ 0 w 22"/>
                  <a:gd name="T23" fmla="*/ 31 h 31"/>
                  <a:gd name="T24" fmla="*/ 4 w 22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31">
                    <a:moveTo>
                      <a:pt x="4" y="31"/>
                    </a:moveTo>
                    <a:lnTo>
                      <a:pt x="4" y="17"/>
                    </a:lnTo>
                    <a:lnTo>
                      <a:pt x="16" y="17"/>
                    </a:lnTo>
                    <a:lnTo>
                      <a:pt x="16" y="31"/>
                    </a:lnTo>
                    <a:lnTo>
                      <a:pt x="22" y="31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16" y="12"/>
                    </a:lnTo>
                    <a:lnTo>
                      <a:pt x="4" y="12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4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21" name="Freeform 288">
                <a:extLst>
                  <a:ext uri="{FF2B5EF4-FFF2-40B4-BE49-F238E27FC236}">
                    <a16:creationId xmlns:a16="http://schemas.microsoft.com/office/drawing/2014/main" id="{CC80B904-11E3-EDD7-DD1A-FF4774F8CF24}"/>
                  </a:ext>
                </a:extLst>
              </p:cNvPr>
              <p:cNvSpPr/>
              <p:nvPr/>
            </p:nvSpPr>
            <p:spPr bwMode="auto">
              <a:xfrm>
                <a:off x="1938" y="1424"/>
                <a:ext cx="22" cy="31"/>
              </a:xfrm>
              <a:custGeom>
                <a:avLst/>
                <a:gdLst>
                  <a:gd name="T0" fmla="*/ 22 w 22"/>
                  <a:gd name="T1" fmla="*/ 31 h 31"/>
                  <a:gd name="T2" fmla="*/ 22 w 22"/>
                  <a:gd name="T3" fmla="*/ 25 h 31"/>
                  <a:gd name="T4" fmla="*/ 6 w 22"/>
                  <a:gd name="T5" fmla="*/ 25 h 31"/>
                  <a:gd name="T6" fmla="*/ 6 w 22"/>
                  <a:gd name="T7" fmla="*/ 17 h 31"/>
                  <a:gd name="T8" fmla="*/ 20 w 22"/>
                  <a:gd name="T9" fmla="*/ 17 h 31"/>
                  <a:gd name="T10" fmla="*/ 20 w 22"/>
                  <a:gd name="T11" fmla="*/ 12 h 31"/>
                  <a:gd name="T12" fmla="*/ 6 w 22"/>
                  <a:gd name="T13" fmla="*/ 12 h 31"/>
                  <a:gd name="T14" fmla="*/ 6 w 22"/>
                  <a:gd name="T15" fmla="*/ 5 h 31"/>
                  <a:gd name="T16" fmla="*/ 21 w 22"/>
                  <a:gd name="T17" fmla="*/ 5 h 31"/>
                  <a:gd name="T18" fmla="*/ 21 w 22"/>
                  <a:gd name="T19" fmla="*/ 0 h 31"/>
                  <a:gd name="T20" fmla="*/ 0 w 22"/>
                  <a:gd name="T21" fmla="*/ 0 h 31"/>
                  <a:gd name="T22" fmla="*/ 0 w 22"/>
                  <a:gd name="T23" fmla="*/ 31 h 31"/>
                  <a:gd name="T24" fmla="*/ 22 w 22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31">
                    <a:moveTo>
                      <a:pt x="22" y="31"/>
                    </a:moveTo>
                    <a:lnTo>
                      <a:pt x="22" y="25"/>
                    </a:lnTo>
                    <a:lnTo>
                      <a:pt x="6" y="25"/>
                    </a:lnTo>
                    <a:lnTo>
                      <a:pt x="6" y="17"/>
                    </a:lnTo>
                    <a:lnTo>
                      <a:pt x="20" y="17"/>
                    </a:lnTo>
                    <a:lnTo>
                      <a:pt x="20" y="12"/>
                    </a:lnTo>
                    <a:lnTo>
                      <a:pt x="6" y="12"/>
                    </a:lnTo>
                    <a:lnTo>
                      <a:pt x="6" y="5"/>
                    </a:lnTo>
                    <a:lnTo>
                      <a:pt x="21" y="5"/>
                    </a:lnTo>
                    <a:lnTo>
                      <a:pt x="21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2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22" name="Freeform 289">
                <a:extLst>
                  <a:ext uri="{FF2B5EF4-FFF2-40B4-BE49-F238E27FC236}">
                    <a16:creationId xmlns:a16="http://schemas.microsoft.com/office/drawing/2014/main" id="{8FB2C164-D1FD-CA73-9E87-4A2A12C6C8BF}"/>
                  </a:ext>
                </a:extLst>
              </p:cNvPr>
              <p:cNvSpPr/>
              <p:nvPr/>
            </p:nvSpPr>
            <p:spPr bwMode="auto">
              <a:xfrm>
                <a:off x="1705" y="1559"/>
                <a:ext cx="27" cy="28"/>
              </a:xfrm>
              <a:custGeom>
                <a:avLst/>
                <a:gdLst>
                  <a:gd name="T0" fmla="*/ 6 w 27"/>
                  <a:gd name="T1" fmla="*/ 26 h 28"/>
                  <a:gd name="T2" fmla="*/ 12 w 27"/>
                  <a:gd name="T3" fmla="*/ 8 h 28"/>
                  <a:gd name="T4" fmla="*/ 12 w 27"/>
                  <a:gd name="T5" fmla="*/ 27 h 28"/>
                  <a:gd name="T6" fmla="*/ 16 w 27"/>
                  <a:gd name="T7" fmla="*/ 28 h 28"/>
                  <a:gd name="T8" fmla="*/ 27 w 27"/>
                  <a:gd name="T9" fmla="*/ 6 h 28"/>
                  <a:gd name="T10" fmla="*/ 22 w 27"/>
                  <a:gd name="T11" fmla="*/ 4 h 28"/>
                  <a:gd name="T12" fmla="*/ 15 w 27"/>
                  <a:gd name="T13" fmla="*/ 21 h 28"/>
                  <a:gd name="T14" fmla="*/ 15 w 27"/>
                  <a:gd name="T15" fmla="*/ 3 h 28"/>
                  <a:gd name="T16" fmla="*/ 10 w 27"/>
                  <a:gd name="T17" fmla="*/ 2 h 28"/>
                  <a:gd name="T18" fmla="*/ 4 w 27"/>
                  <a:gd name="T19" fmla="*/ 19 h 28"/>
                  <a:gd name="T20" fmla="*/ 3 w 27"/>
                  <a:gd name="T21" fmla="*/ 1 h 28"/>
                  <a:gd name="T22" fmla="*/ 0 w 27"/>
                  <a:gd name="T23" fmla="*/ 0 h 28"/>
                  <a:gd name="T24" fmla="*/ 1 w 27"/>
                  <a:gd name="T25" fmla="*/ 25 h 28"/>
                  <a:gd name="T26" fmla="*/ 6 w 27"/>
                  <a:gd name="T27" fmla="*/ 2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" h="28">
                    <a:moveTo>
                      <a:pt x="6" y="26"/>
                    </a:moveTo>
                    <a:lnTo>
                      <a:pt x="12" y="8"/>
                    </a:lnTo>
                    <a:lnTo>
                      <a:pt x="12" y="27"/>
                    </a:lnTo>
                    <a:lnTo>
                      <a:pt x="16" y="28"/>
                    </a:lnTo>
                    <a:lnTo>
                      <a:pt x="27" y="6"/>
                    </a:lnTo>
                    <a:lnTo>
                      <a:pt x="22" y="4"/>
                    </a:lnTo>
                    <a:lnTo>
                      <a:pt x="15" y="21"/>
                    </a:lnTo>
                    <a:lnTo>
                      <a:pt x="15" y="3"/>
                    </a:lnTo>
                    <a:lnTo>
                      <a:pt x="10" y="2"/>
                    </a:lnTo>
                    <a:lnTo>
                      <a:pt x="4" y="19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1" y="25"/>
                    </a:lnTo>
                    <a:lnTo>
                      <a:pt x="6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23" name="Freeform 290">
                <a:extLst>
                  <a:ext uri="{FF2B5EF4-FFF2-40B4-BE49-F238E27FC236}">
                    <a16:creationId xmlns:a16="http://schemas.microsoft.com/office/drawing/2014/main" id="{8AE2E85D-62D4-67AC-D132-FCD6F88708B7}"/>
                  </a:ext>
                </a:extLst>
              </p:cNvPr>
              <p:cNvSpPr/>
              <p:nvPr/>
            </p:nvSpPr>
            <p:spPr bwMode="auto">
              <a:xfrm>
                <a:off x="1729" y="1567"/>
                <a:ext cx="20" cy="26"/>
              </a:xfrm>
              <a:custGeom>
                <a:avLst/>
                <a:gdLst>
                  <a:gd name="T0" fmla="*/ 15 w 20"/>
                  <a:gd name="T1" fmla="*/ 16 h 26"/>
                  <a:gd name="T2" fmla="*/ 9 w 20"/>
                  <a:gd name="T3" fmla="*/ 14 h 26"/>
                  <a:gd name="T4" fmla="*/ 14 w 20"/>
                  <a:gd name="T5" fmla="*/ 5 h 26"/>
                  <a:gd name="T6" fmla="*/ 15 w 20"/>
                  <a:gd name="T7" fmla="*/ 16 h 26"/>
                  <a:gd name="T8" fmla="*/ 0 w 20"/>
                  <a:gd name="T9" fmla="*/ 22 h 26"/>
                  <a:gd name="T10" fmla="*/ 4 w 20"/>
                  <a:gd name="T11" fmla="*/ 23 h 26"/>
                  <a:gd name="T12" fmla="*/ 7 w 20"/>
                  <a:gd name="T13" fmla="*/ 18 h 26"/>
                  <a:gd name="T14" fmla="*/ 15 w 20"/>
                  <a:gd name="T15" fmla="*/ 20 h 26"/>
                  <a:gd name="T16" fmla="*/ 15 w 20"/>
                  <a:gd name="T17" fmla="*/ 25 h 26"/>
                  <a:gd name="T18" fmla="*/ 20 w 20"/>
                  <a:gd name="T19" fmla="*/ 26 h 26"/>
                  <a:gd name="T20" fmla="*/ 17 w 20"/>
                  <a:gd name="T21" fmla="*/ 1 h 26"/>
                  <a:gd name="T22" fmla="*/ 12 w 20"/>
                  <a:gd name="T23" fmla="*/ 0 h 26"/>
                  <a:gd name="T24" fmla="*/ 0 w 20"/>
                  <a:gd name="T25" fmla="*/ 22 h 26"/>
                  <a:gd name="T26" fmla="*/ 15 w 20"/>
                  <a:gd name="T27" fmla="*/ 1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" h="26">
                    <a:moveTo>
                      <a:pt x="15" y="16"/>
                    </a:moveTo>
                    <a:lnTo>
                      <a:pt x="9" y="14"/>
                    </a:lnTo>
                    <a:lnTo>
                      <a:pt x="14" y="5"/>
                    </a:lnTo>
                    <a:lnTo>
                      <a:pt x="15" y="16"/>
                    </a:lnTo>
                    <a:lnTo>
                      <a:pt x="0" y="22"/>
                    </a:lnTo>
                    <a:lnTo>
                      <a:pt x="4" y="23"/>
                    </a:lnTo>
                    <a:lnTo>
                      <a:pt x="7" y="18"/>
                    </a:lnTo>
                    <a:lnTo>
                      <a:pt x="15" y="20"/>
                    </a:lnTo>
                    <a:lnTo>
                      <a:pt x="15" y="25"/>
                    </a:lnTo>
                    <a:lnTo>
                      <a:pt x="20" y="26"/>
                    </a:lnTo>
                    <a:lnTo>
                      <a:pt x="17" y="1"/>
                    </a:lnTo>
                    <a:lnTo>
                      <a:pt x="12" y="0"/>
                    </a:lnTo>
                    <a:lnTo>
                      <a:pt x="0" y="22"/>
                    </a:lnTo>
                    <a:lnTo>
                      <a:pt x="15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24" name="Freeform 291">
                <a:extLst>
                  <a:ext uri="{FF2B5EF4-FFF2-40B4-BE49-F238E27FC236}">
                    <a16:creationId xmlns:a16="http://schemas.microsoft.com/office/drawing/2014/main" id="{F3B7EBD8-55A3-9DF5-8E04-CCE1CE42EEDE}"/>
                  </a:ext>
                </a:extLst>
              </p:cNvPr>
              <p:cNvSpPr/>
              <p:nvPr/>
            </p:nvSpPr>
            <p:spPr bwMode="auto">
              <a:xfrm>
                <a:off x="1752" y="1569"/>
                <a:ext cx="18" cy="27"/>
              </a:xfrm>
              <a:custGeom>
                <a:avLst/>
                <a:gdLst>
                  <a:gd name="T0" fmla="*/ 8 w 18"/>
                  <a:gd name="T1" fmla="*/ 27 h 27"/>
                  <a:gd name="T2" fmla="*/ 11 w 18"/>
                  <a:gd name="T3" fmla="*/ 8 h 27"/>
                  <a:gd name="T4" fmla="*/ 17 w 18"/>
                  <a:gd name="T5" fmla="*/ 9 h 27"/>
                  <a:gd name="T6" fmla="*/ 18 w 18"/>
                  <a:gd name="T7" fmla="*/ 5 h 27"/>
                  <a:gd name="T8" fmla="*/ 0 w 18"/>
                  <a:gd name="T9" fmla="*/ 0 h 27"/>
                  <a:gd name="T10" fmla="*/ 0 w 18"/>
                  <a:gd name="T11" fmla="*/ 5 h 27"/>
                  <a:gd name="T12" fmla="*/ 6 w 18"/>
                  <a:gd name="T13" fmla="*/ 6 h 27"/>
                  <a:gd name="T14" fmla="*/ 3 w 18"/>
                  <a:gd name="T15" fmla="*/ 26 h 27"/>
                  <a:gd name="T16" fmla="*/ 8 w 18"/>
                  <a:gd name="T17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27">
                    <a:moveTo>
                      <a:pt x="8" y="27"/>
                    </a:moveTo>
                    <a:lnTo>
                      <a:pt x="11" y="8"/>
                    </a:lnTo>
                    <a:lnTo>
                      <a:pt x="17" y="9"/>
                    </a:lnTo>
                    <a:lnTo>
                      <a:pt x="18" y="5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6" y="6"/>
                    </a:lnTo>
                    <a:lnTo>
                      <a:pt x="3" y="26"/>
                    </a:lnTo>
                    <a:lnTo>
                      <a:pt x="8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25" name="Freeform 292">
                <a:extLst>
                  <a:ext uri="{FF2B5EF4-FFF2-40B4-BE49-F238E27FC236}">
                    <a16:creationId xmlns:a16="http://schemas.microsoft.com/office/drawing/2014/main" id="{E29A8D91-8B6E-63FC-B4A0-2B59934DFD0B}"/>
                  </a:ext>
                </a:extLst>
              </p:cNvPr>
              <p:cNvSpPr/>
              <p:nvPr/>
            </p:nvSpPr>
            <p:spPr bwMode="auto">
              <a:xfrm>
                <a:off x="1767" y="1575"/>
                <a:ext cx="21" cy="27"/>
              </a:xfrm>
              <a:custGeom>
                <a:avLst/>
                <a:gdLst>
                  <a:gd name="T0" fmla="*/ 15 w 21"/>
                  <a:gd name="T1" fmla="*/ 17 h 27"/>
                  <a:gd name="T2" fmla="*/ 9 w 21"/>
                  <a:gd name="T3" fmla="*/ 16 h 27"/>
                  <a:gd name="T4" fmla="*/ 14 w 21"/>
                  <a:gd name="T5" fmla="*/ 6 h 27"/>
                  <a:gd name="T6" fmla="*/ 15 w 21"/>
                  <a:gd name="T7" fmla="*/ 17 h 27"/>
                  <a:gd name="T8" fmla="*/ 0 w 21"/>
                  <a:gd name="T9" fmla="*/ 23 h 27"/>
                  <a:gd name="T10" fmla="*/ 5 w 21"/>
                  <a:gd name="T11" fmla="*/ 23 h 27"/>
                  <a:gd name="T12" fmla="*/ 7 w 21"/>
                  <a:gd name="T13" fmla="*/ 20 h 27"/>
                  <a:gd name="T14" fmla="*/ 15 w 21"/>
                  <a:gd name="T15" fmla="*/ 21 h 27"/>
                  <a:gd name="T16" fmla="*/ 17 w 21"/>
                  <a:gd name="T17" fmla="*/ 27 h 27"/>
                  <a:gd name="T18" fmla="*/ 21 w 21"/>
                  <a:gd name="T19" fmla="*/ 27 h 27"/>
                  <a:gd name="T20" fmla="*/ 18 w 21"/>
                  <a:gd name="T21" fmla="*/ 2 h 27"/>
                  <a:gd name="T22" fmla="*/ 12 w 21"/>
                  <a:gd name="T23" fmla="*/ 0 h 27"/>
                  <a:gd name="T24" fmla="*/ 0 w 21"/>
                  <a:gd name="T25" fmla="*/ 23 h 27"/>
                  <a:gd name="T26" fmla="*/ 15 w 21"/>
                  <a:gd name="T27" fmla="*/ 1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" h="27">
                    <a:moveTo>
                      <a:pt x="15" y="17"/>
                    </a:moveTo>
                    <a:lnTo>
                      <a:pt x="9" y="16"/>
                    </a:lnTo>
                    <a:lnTo>
                      <a:pt x="14" y="6"/>
                    </a:lnTo>
                    <a:lnTo>
                      <a:pt x="15" y="17"/>
                    </a:lnTo>
                    <a:lnTo>
                      <a:pt x="0" y="23"/>
                    </a:lnTo>
                    <a:lnTo>
                      <a:pt x="5" y="23"/>
                    </a:lnTo>
                    <a:lnTo>
                      <a:pt x="7" y="20"/>
                    </a:lnTo>
                    <a:lnTo>
                      <a:pt x="15" y="21"/>
                    </a:lnTo>
                    <a:lnTo>
                      <a:pt x="17" y="27"/>
                    </a:lnTo>
                    <a:lnTo>
                      <a:pt x="21" y="27"/>
                    </a:lnTo>
                    <a:lnTo>
                      <a:pt x="18" y="2"/>
                    </a:lnTo>
                    <a:lnTo>
                      <a:pt x="12" y="0"/>
                    </a:lnTo>
                    <a:lnTo>
                      <a:pt x="0" y="23"/>
                    </a:lnTo>
                    <a:lnTo>
                      <a:pt x="15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26" name="Freeform 293">
                <a:extLst>
                  <a:ext uri="{FF2B5EF4-FFF2-40B4-BE49-F238E27FC236}">
                    <a16:creationId xmlns:a16="http://schemas.microsoft.com/office/drawing/2014/main" id="{86AAB62B-0378-638D-64FC-3F58D10FB887}"/>
                  </a:ext>
                </a:extLst>
              </p:cNvPr>
              <p:cNvSpPr/>
              <p:nvPr/>
            </p:nvSpPr>
            <p:spPr bwMode="auto">
              <a:xfrm>
                <a:off x="1792" y="1579"/>
                <a:ext cx="20" cy="26"/>
              </a:xfrm>
              <a:custGeom>
                <a:avLst/>
                <a:gdLst>
                  <a:gd name="T0" fmla="*/ 0 w 20"/>
                  <a:gd name="T1" fmla="*/ 16 h 26"/>
                  <a:gd name="T2" fmla="*/ 0 w 20"/>
                  <a:gd name="T3" fmla="*/ 19 h 26"/>
                  <a:gd name="T4" fmla="*/ 1 w 20"/>
                  <a:gd name="T5" fmla="*/ 23 h 26"/>
                  <a:gd name="T6" fmla="*/ 4 w 20"/>
                  <a:gd name="T7" fmla="*/ 25 h 26"/>
                  <a:gd name="T8" fmla="*/ 7 w 20"/>
                  <a:gd name="T9" fmla="*/ 26 h 26"/>
                  <a:gd name="T10" fmla="*/ 11 w 20"/>
                  <a:gd name="T11" fmla="*/ 26 h 26"/>
                  <a:gd name="T12" fmla="*/ 14 w 20"/>
                  <a:gd name="T13" fmla="*/ 25 h 26"/>
                  <a:gd name="T14" fmla="*/ 17 w 20"/>
                  <a:gd name="T15" fmla="*/ 23 h 26"/>
                  <a:gd name="T16" fmla="*/ 18 w 20"/>
                  <a:gd name="T17" fmla="*/ 19 h 26"/>
                  <a:gd name="T18" fmla="*/ 20 w 20"/>
                  <a:gd name="T19" fmla="*/ 4 h 26"/>
                  <a:gd name="T20" fmla="*/ 16 w 20"/>
                  <a:gd name="T21" fmla="*/ 4 h 26"/>
                  <a:gd name="T22" fmla="*/ 13 w 20"/>
                  <a:gd name="T23" fmla="*/ 18 h 26"/>
                  <a:gd name="T24" fmla="*/ 12 w 20"/>
                  <a:gd name="T25" fmla="*/ 22 h 26"/>
                  <a:gd name="T26" fmla="*/ 10 w 20"/>
                  <a:gd name="T27" fmla="*/ 23 h 26"/>
                  <a:gd name="T28" fmla="*/ 8 w 20"/>
                  <a:gd name="T29" fmla="*/ 23 h 26"/>
                  <a:gd name="T30" fmla="*/ 6 w 20"/>
                  <a:gd name="T31" fmla="*/ 22 h 26"/>
                  <a:gd name="T32" fmla="*/ 5 w 20"/>
                  <a:gd name="T33" fmla="*/ 20 h 26"/>
                  <a:gd name="T34" fmla="*/ 5 w 20"/>
                  <a:gd name="T35" fmla="*/ 16 h 26"/>
                  <a:gd name="T36" fmla="*/ 7 w 20"/>
                  <a:gd name="T37" fmla="*/ 1 h 26"/>
                  <a:gd name="T38" fmla="*/ 4 w 20"/>
                  <a:gd name="T39" fmla="*/ 0 h 26"/>
                  <a:gd name="T40" fmla="*/ 0 w 20"/>
                  <a:gd name="T41" fmla="*/ 1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" h="26">
                    <a:moveTo>
                      <a:pt x="0" y="16"/>
                    </a:moveTo>
                    <a:lnTo>
                      <a:pt x="0" y="19"/>
                    </a:lnTo>
                    <a:lnTo>
                      <a:pt x="1" y="23"/>
                    </a:lnTo>
                    <a:lnTo>
                      <a:pt x="4" y="25"/>
                    </a:lnTo>
                    <a:lnTo>
                      <a:pt x="7" y="26"/>
                    </a:lnTo>
                    <a:lnTo>
                      <a:pt x="11" y="26"/>
                    </a:lnTo>
                    <a:lnTo>
                      <a:pt x="14" y="25"/>
                    </a:lnTo>
                    <a:lnTo>
                      <a:pt x="17" y="23"/>
                    </a:lnTo>
                    <a:lnTo>
                      <a:pt x="18" y="19"/>
                    </a:lnTo>
                    <a:lnTo>
                      <a:pt x="20" y="4"/>
                    </a:lnTo>
                    <a:lnTo>
                      <a:pt x="16" y="4"/>
                    </a:lnTo>
                    <a:lnTo>
                      <a:pt x="13" y="18"/>
                    </a:lnTo>
                    <a:lnTo>
                      <a:pt x="12" y="22"/>
                    </a:lnTo>
                    <a:lnTo>
                      <a:pt x="10" y="23"/>
                    </a:lnTo>
                    <a:lnTo>
                      <a:pt x="8" y="23"/>
                    </a:lnTo>
                    <a:lnTo>
                      <a:pt x="6" y="22"/>
                    </a:lnTo>
                    <a:lnTo>
                      <a:pt x="5" y="20"/>
                    </a:lnTo>
                    <a:lnTo>
                      <a:pt x="5" y="16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27" name="Freeform 294">
                <a:extLst>
                  <a:ext uri="{FF2B5EF4-FFF2-40B4-BE49-F238E27FC236}">
                    <a16:creationId xmlns:a16="http://schemas.microsoft.com/office/drawing/2014/main" id="{7165F433-85FF-EA6B-54C8-77331A8BFD96}"/>
                  </a:ext>
                </a:extLst>
              </p:cNvPr>
              <p:cNvSpPr/>
              <p:nvPr/>
            </p:nvSpPr>
            <p:spPr bwMode="auto">
              <a:xfrm>
                <a:off x="1814" y="1586"/>
                <a:ext cx="21" cy="27"/>
              </a:xfrm>
              <a:custGeom>
                <a:avLst/>
                <a:gdLst>
                  <a:gd name="T0" fmla="*/ 15 w 21"/>
                  <a:gd name="T1" fmla="*/ 25 h 27"/>
                  <a:gd name="T2" fmla="*/ 18 w 21"/>
                  <a:gd name="T3" fmla="*/ 27 h 27"/>
                  <a:gd name="T4" fmla="*/ 20 w 21"/>
                  <a:gd name="T5" fmla="*/ 13 h 27"/>
                  <a:gd name="T6" fmla="*/ 12 w 21"/>
                  <a:gd name="T7" fmla="*/ 11 h 27"/>
                  <a:gd name="T8" fmla="*/ 10 w 21"/>
                  <a:gd name="T9" fmla="*/ 16 h 27"/>
                  <a:gd name="T10" fmla="*/ 15 w 21"/>
                  <a:gd name="T11" fmla="*/ 17 h 27"/>
                  <a:gd name="T12" fmla="*/ 14 w 21"/>
                  <a:gd name="T13" fmla="*/ 18 h 27"/>
                  <a:gd name="T14" fmla="*/ 13 w 21"/>
                  <a:gd name="T15" fmla="*/ 19 h 27"/>
                  <a:gd name="T16" fmla="*/ 10 w 21"/>
                  <a:gd name="T17" fmla="*/ 21 h 27"/>
                  <a:gd name="T18" fmla="*/ 9 w 21"/>
                  <a:gd name="T19" fmla="*/ 21 h 27"/>
                  <a:gd name="T20" fmla="*/ 7 w 21"/>
                  <a:gd name="T21" fmla="*/ 19 h 27"/>
                  <a:gd name="T22" fmla="*/ 4 w 21"/>
                  <a:gd name="T23" fmla="*/ 17 h 27"/>
                  <a:gd name="T24" fmla="*/ 4 w 21"/>
                  <a:gd name="T25" fmla="*/ 15 h 27"/>
                  <a:gd name="T26" fmla="*/ 4 w 21"/>
                  <a:gd name="T27" fmla="*/ 11 h 27"/>
                  <a:gd name="T28" fmla="*/ 6 w 21"/>
                  <a:gd name="T29" fmla="*/ 7 h 27"/>
                  <a:gd name="T30" fmla="*/ 7 w 21"/>
                  <a:gd name="T31" fmla="*/ 5 h 27"/>
                  <a:gd name="T32" fmla="*/ 9 w 21"/>
                  <a:gd name="T33" fmla="*/ 4 h 27"/>
                  <a:gd name="T34" fmla="*/ 12 w 21"/>
                  <a:gd name="T35" fmla="*/ 4 h 27"/>
                  <a:gd name="T36" fmla="*/ 15 w 21"/>
                  <a:gd name="T37" fmla="*/ 6 h 27"/>
                  <a:gd name="T38" fmla="*/ 16 w 21"/>
                  <a:gd name="T39" fmla="*/ 9 h 27"/>
                  <a:gd name="T40" fmla="*/ 21 w 21"/>
                  <a:gd name="T41" fmla="*/ 10 h 27"/>
                  <a:gd name="T42" fmla="*/ 20 w 21"/>
                  <a:gd name="T43" fmla="*/ 6 h 27"/>
                  <a:gd name="T44" fmla="*/ 19 w 21"/>
                  <a:gd name="T45" fmla="*/ 4 h 27"/>
                  <a:gd name="T46" fmla="*/ 16 w 21"/>
                  <a:gd name="T47" fmla="*/ 1 h 27"/>
                  <a:gd name="T48" fmla="*/ 13 w 21"/>
                  <a:gd name="T49" fmla="*/ 0 h 27"/>
                  <a:gd name="T50" fmla="*/ 8 w 21"/>
                  <a:gd name="T51" fmla="*/ 0 h 27"/>
                  <a:gd name="T52" fmla="*/ 4 w 21"/>
                  <a:gd name="T53" fmla="*/ 1 h 27"/>
                  <a:gd name="T54" fmla="*/ 2 w 21"/>
                  <a:gd name="T55" fmla="*/ 5 h 27"/>
                  <a:gd name="T56" fmla="*/ 0 w 21"/>
                  <a:gd name="T57" fmla="*/ 10 h 27"/>
                  <a:gd name="T58" fmla="*/ 0 w 21"/>
                  <a:gd name="T59" fmla="*/ 15 h 27"/>
                  <a:gd name="T60" fmla="*/ 1 w 21"/>
                  <a:gd name="T61" fmla="*/ 19 h 27"/>
                  <a:gd name="T62" fmla="*/ 3 w 21"/>
                  <a:gd name="T63" fmla="*/ 23 h 27"/>
                  <a:gd name="T64" fmla="*/ 8 w 21"/>
                  <a:gd name="T65" fmla="*/ 24 h 27"/>
                  <a:gd name="T66" fmla="*/ 12 w 21"/>
                  <a:gd name="T67" fmla="*/ 24 h 27"/>
                  <a:gd name="T68" fmla="*/ 15 w 21"/>
                  <a:gd name="T69" fmla="*/ 23 h 27"/>
                  <a:gd name="T70" fmla="*/ 15 w 21"/>
                  <a:gd name="T71" fmla="*/ 2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1" h="27">
                    <a:moveTo>
                      <a:pt x="15" y="25"/>
                    </a:moveTo>
                    <a:lnTo>
                      <a:pt x="18" y="27"/>
                    </a:lnTo>
                    <a:lnTo>
                      <a:pt x="20" y="13"/>
                    </a:lnTo>
                    <a:lnTo>
                      <a:pt x="12" y="11"/>
                    </a:lnTo>
                    <a:lnTo>
                      <a:pt x="10" y="16"/>
                    </a:lnTo>
                    <a:lnTo>
                      <a:pt x="15" y="17"/>
                    </a:lnTo>
                    <a:lnTo>
                      <a:pt x="14" y="18"/>
                    </a:lnTo>
                    <a:lnTo>
                      <a:pt x="13" y="19"/>
                    </a:lnTo>
                    <a:lnTo>
                      <a:pt x="10" y="21"/>
                    </a:lnTo>
                    <a:lnTo>
                      <a:pt x="9" y="21"/>
                    </a:lnTo>
                    <a:lnTo>
                      <a:pt x="7" y="19"/>
                    </a:lnTo>
                    <a:lnTo>
                      <a:pt x="4" y="17"/>
                    </a:lnTo>
                    <a:lnTo>
                      <a:pt x="4" y="15"/>
                    </a:lnTo>
                    <a:lnTo>
                      <a:pt x="4" y="11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12" y="4"/>
                    </a:lnTo>
                    <a:lnTo>
                      <a:pt x="15" y="6"/>
                    </a:lnTo>
                    <a:lnTo>
                      <a:pt x="16" y="9"/>
                    </a:lnTo>
                    <a:lnTo>
                      <a:pt x="21" y="10"/>
                    </a:lnTo>
                    <a:lnTo>
                      <a:pt x="20" y="6"/>
                    </a:lnTo>
                    <a:lnTo>
                      <a:pt x="19" y="4"/>
                    </a:lnTo>
                    <a:lnTo>
                      <a:pt x="16" y="1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4" y="1"/>
                    </a:lnTo>
                    <a:lnTo>
                      <a:pt x="2" y="5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9"/>
                    </a:lnTo>
                    <a:lnTo>
                      <a:pt x="3" y="23"/>
                    </a:lnTo>
                    <a:lnTo>
                      <a:pt x="8" y="24"/>
                    </a:lnTo>
                    <a:lnTo>
                      <a:pt x="12" y="24"/>
                    </a:lnTo>
                    <a:lnTo>
                      <a:pt x="15" y="23"/>
                    </a:lnTo>
                    <a:lnTo>
                      <a:pt x="15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28" name="Freeform 295">
                <a:extLst>
                  <a:ext uri="{FF2B5EF4-FFF2-40B4-BE49-F238E27FC236}">
                    <a16:creationId xmlns:a16="http://schemas.microsoft.com/office/drawing/2014/main" id="{3BA9A09C-0F65-32D1-7140-F097353DB47A}"/>
                  </a:ext>
                </a:extLst>
              </p:cNvPr>
              <p:cNvSpPr/>
              <p:nvPr/>
            </p:nvSpPr>
            <p:spPr bwMode="auto">
              <a:xfrm>
                <a:off x="1834" y="1591"/>
                <a:ext cx="20" cy="26"/>
              </a:xfrm>
              <a:custGeom>
                <a:avLst/>
                <a:gdLst>
                  <a:gd name="T0" fmla="*/ 14 w 20"/>
                  <a:gd name="T1" fmla="*/ 16 h 26"/>
                  <a:gd name="T2" fmla="*/ 8 w 20"/>
                  <a:gd name="T3" fmla="*/ 14 h 26"/>
                  <a:gd name="T4" fmla="*/ 13 w 20"/>
                  <a:gd name="T5" fmla="*/ 5 h 26"/>
                  <a:gd name="T6" fmla="*/ 14 w 20"/>
                  <a:gd name="T7" fmla="*/ 16 h 26"/>
                  <a:gd name="T8" fmla="*/ 0 w 20"/>
                  <a:gd name="T9" fmla="*/ 22 h 26"/>
                  <a:gd name="T10" fmla="*/ 5 w 20"/>
                  <a:gd name="T11" fmla="*/ 23 h 26"/>
                  <a:gd name="T12" fmla="*/ 7 w 20"/>
                  <a:gd name="T13" fmla="*/ 18 h 26"/>
                  <a:gd name="T14" fmla="*/ 16 w 20"/>
                  <a:gd name="T15" fmla="*/ 20 h 26"/>
                  <a:gd name="T16" fmla="*/ 16 w 20"/>
                  <a:gd name="T17" fmla="*/ 25 h 26"/>
                  <a:gd name="T18" fmla="*/ 20 w 20"/>
                  <a:gd name="T19" fmla="*/ 26 h 26"/>
                  <a:gd name="T20" fmla="*/ 17 w 20"/>
                  <a:gd name="T21" fmla="*/ 1 h 26"/>
                  <a:gd name="T22" fmla="*/ 12 w 20"/>
                  <a:gd name="T23" fmla="*/ 0 h 26"/>
                  <a:gd name="T24" fmla="*/ 0 w 20"/>
                  <a:gd name="T25" fmla="*/ 22 h 26"/>
                  <a:gd name="T26" fmla="*/ 14 w 20"/>
                  <a:gd name="T27" fmla="*/ 1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" h="26">
                    <a:moveTo>
                      <a:pt x="14" y="16"/>
                    </a:moveTo>
                    <a:lnTo>
                      <a:pt x="8" y="14"/>
                    </a:lnTo>
                    <a:lnTo>
                      <a:pt x="13" y="5"/>
                    </a:lnTo>
                    <a:lnTo>
                      <a:pt x="14" y="16"/>
                    </a:lnTo>
                    <a:lnTo>
                      <a:pt x="0" y="22"/>
                    </a:lnTo>
                    <a:lnTo>
                      <a:pt x="5" y="23"/>
                    </a:lnTo>
                    <a:lnTo>
                      <a:pt x="7" y="18"/>
                    </a:lnTo>
                    <a:lnTo>
                      <a:pt x="16" y="20"/>
                    </a:lnTo>
                    <a:lnTo>
                      <a:pt x="16" y="25"/>
                    </a:lnTo>
                    <a:lnTo>
                      <a:pt x="20" y="26"/>
                    </a:lnTo>
                    <a:lnTo>
                      <a:pt x="17" y="1"/>
                    </a:lnTo>
                    <a:lnTo>
                      <a:pt x="12" y="0"/>
                    </a:lnTo>
                    <a:lnTo>
                      <a:pt x="0" y="22"/>
                    </a:lnTo>
                    <a:lnTo>
                      <a:pt x="14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29" name="Freeform 296">
                <a:extLst>
                  <a:ext uri="{FF2B5EF4-FFF2-40B4-BE49-F238E27FC236}">
                    <a16:creationId xmlns:a16="http://schemas.microsoft.com/office/drawing/2014/main" id="{79E44A8C-1279-D229-B6A1-11526108A825}"/>
                  </a:ext>
                </a:extLst>
              </p:cNvPr>
              <p:cNvSpPr/>
              <p:nvPr/>
            </p:nvSpPr>
            <p:spPr bwMode="auto">
              <a:xfrm>
                <a:off x="2030" y="1386"/>
                <a:ext cx="24" cy="27"/>
              </a:xfrm>
              <a:custGeom>
                <a:avLst/>
                <a:gdLst>
                  <a:gd name="T0" fmla="*/ 15 w 24"/>
                  <a:gd name="T1" fmla="*/ 17 h 27"/>
                  <a:gd name="T2" fmla="*/ 8 w 24"/>
                  <a:gd name="T3" fmla="*/ 17 h 27"/>
                  <a:gd name="T4" fmla="*/ 12 w 24"/>
                  <a:gd name="T5" fmla="*/ 6 h 27"/>
                  <a:gd name="T6" fmla="*/ 15 w 24"/>
                  <a:gd name="T7" fmla="*/ 17 h 27"/>
                  <a:gd name="T8" fmla="*/ 0 w 24"/>
                  <a:gd name="T9" fmla="*/ 27 h 27"/>
                  <a:gd name="T10" fmla="*/ 6 w 24"/>
                  <a:gd name="T11" fmla="*/ 27 h 27"/>
                  <a:gd name="T12" fmla="*/ 7 w 24"/>
                  <a:gd name="T13" fmla="*/ 21 h 27"/>
                  <a:gd name="T14" fmla="*/ 16 w 24"/>
                  <a:gd name="T15" fmla="*/ 21 h 27"/>
                  <a:gd name="T16" fmla="*/ 19 w 24"/>
                  <a:gd name="T17" fmla="*/ 27 h 27"/>
                  <a:gd name="T18" fmla="*/ 24 w 24"/>
                  <a:gd name="T19" fmla="*/ 27 h 27"/>
                  <a:gd name="T20" fmla="*/ 15 w 24"/>
                  <a:gd name="T21" fmla="*/ 0 h 27"/>
                  <a:gd name="T22" fmla="*/ 9 w 24"/>
                  <a:gd name="T23" fmla="*/ 0 h 27"/>
                  <a:gd name="T24" fmla="*/ 0 w 24"/>
                  <a:gd name="T25" fmla="*/ 27 h 27"/>
                  <a:gd name="T26" fmla="*/ 15 w 24"/>
                  <a:gd name="T27" fmla="*/ 1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4" h="27">
                    <a:moveTo>
                      <a:pt x="15" y="17"/>
                    </a:moveTo>
                    <a:lnTo>
                      <a:pt x="8" y="17"/>
                    </a:lnTo>
                    <a:lnTo>
                      <a:pt x="12" y="6"/>
                    </a:lnTo>
                    <a:lnTo>
                      <a:pt x="15" y="17"/>
                    </a:lnTo>
                    <a:lnTo>
                      <a:pt x="0" y="27"/>
                    </a:lnTo>
                    <a:lnTo>
                      <a:pt x="6" y="27"/>
                    </a:lnTo>
                    <a:lnTo>
                      <a:pt x="7" y="21"/>
                    </a:lnTo>
                    <a:lnTo>
                      <a:pt x="16" y="21"/>
                    </a:lnTo>
                    <a:lnTo>
                      <a:pt x="19" y="27"/>
                    </a:lnTo>
                    <a:lnTo>
                      <a:pt x="24" y="27"/>
                    </a:lnTo>
                    <a:lnTo>
                      <a:pt x="15" y="0"/>
                    </a:lnTo>
                    <a:lnTo>
                      <a:pt x="9" y="0"/>
                    </a:lnTo>
                    <a:lnTo>
                      <a:pt x="0" y="27"/>
                    </a:lnTo>
                    <a:lnTo>
                      <a:pt x="15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30" name="Freeform 297">
                <a:extLst>
                  <a:ext uri="{FF2B5EF4-FFF2-40B4-BE49-F238E27FC236}">
                    <a16:creationId xmlns:a16="http://schemas.microsoft.com/office/drawing/2014/main" id="{40897787-C4F7-B7C6-A938-43284A13F8CE}"/>
                  </a:ext>
                </a:extLst>
              </p:cNvPr>
              <p:cNvSpPr/>
              <p:nvPr/>
            </p:nvSpPr>
            <p:spPr bwMode="auto">
              <a:xfrm>
                <a:off x="2057" y="1386"/>
                <a:ext cx="17" cy="27"/>
              </a:xfrm>
              <a:custGeom>
                <a:avLst/>
                <a:gdLst>
                  <a:gd name="T0" fmla="*/ 17 w 17"/>
                  <a:gd name="T1" fmla="*/ 27 h 27"/>
                  <a:gd name="T2" fmla="*/ 17 w 17"/>
                  <a:gd name="T3" fmla="*/ 23 h 27"/>
                  <a:gd name="T4" fmla="*/ 5 w 17"/>
                  <a:gd name="T5" fmla="*/ 23 h 27"/>
                  <a:gd name="T6" fmla="*/ 5 w 17"/>
                  <a:gd name="T7" fmla="*/ 0 h 27"/>
                  <a:gd name="T8" fmla="*/ 0 w 17"/>
                  <a:gd name="T9" fmla="*/ 0 h 27"/>
                  <a:gd name="T10" fmla="*/ 0 w 17"/>
                  <a:gd name="T11" fmla="*/ 27 h 27"/>
                  <a:gd name="T12" fmla="*/ 17 w 17"/>
                  <a:gd name="T1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27">
                    <a:moveTo>
                      <a:pt x="17" y="27"/>
                    </a:moveTo>
                    <a:lnTo>
                      <a:pt x="17" y="23"/>
                    </a:lnTo>
                    <a:lnTo>
                      <a:pt x="5" y="23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17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31" name="Freeform 298">
                <a:extLst>
                  <a:ext uri="{FF2B5EF4-FFF2-40B4-BE49-F238E27FC236}">
                    <a16:creationId xmlns:a16="http://schemas.microsoft.com/office/drawing/2014/main" id="{F62FA6D2-5B87-25B5-1153-C12517AF0074}"/>
                  </a:ext>
                </a:extLst>
              </p:cNvPr>
              <p:cNvSpPr/>
              <p:nvPr/>
            </p:nvSpPr>
            <p:spPr bwMode="auto">
              <a:xfrm>
                <a:off x="2078" y="1386"/>
                <a:ext cx="16" cy="27"/>
              </a:xfrm>
              <a:custGeom>
                <a:avLst/>
                <a:gdLst>
                  <a:gd name="T0" fmla="*/ 16 w 16"/>
                  <a:gd name="T1" fmla="*/ 27 h 27"/>
                  <a:gd name="T2" fmla="*/ 16 w 16"/>
                  <a:gd name="T3" fmla="*/ 23 h 27"/>
                  <a:gd name="T4" fmla="*/ 4 w 16"/>
                  <a:gd name="T5" fmla="*/ 23 h 27"/>
                  <a:gd name="T6" fmla="*/ 4 w 16"/>
                  <a:gd name="T7" fmla="*/ 0 h 27"/>
                  <a:gd name="T8" fmla="*/ 0 w 16"/>
                  <a:gd name="T9" fmla="*/ 0 h 27"/>
                  <a:gd name="T10" fmla="*/ 0 w 16"/>
                  <a:gd name="T11" fmla="*/ 27 h 27"/>
                  <a:gd name="T12" fmla="*/ 16 w 16"/>
                  <a:gd name="T1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27">
                    <a:moveTo>
                      <a:pt x="16" y="27"/>
                    </a:moveTo>
                    <a:lnTo>
                      <a:pt x="16" y="23"/>
                    </a:lnTo>
                    <a:lnTo>
                      <a:pt x="4" y="2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16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32" name="Freeform 299">
                <a:extLst>
                  <a:ext uri="{FF2B5EF4-FFF2-40B4-BE49-F238E27FC236}">
                    <a16:creationId xmlns:a16="http://schemas.microsoft.com/office/drawing/2014/main" id="{2F874277-20BA-E6FF-FA57-28883613EB7E}"/>
                  </a:ext>
                </a:extLst>
              </p:cNvPr>
              <p:cNvSpPr/>
              <p:nvPr/>
            </p:nvSpPr>
            <p:spPr bwMode="auto">
              <a:xfrm>
                <a:off x="2098" y="1386"/>
                <a:ext cx="19" cy="27"/>
              </a:xfrm>
              <a:custGeom>
                <a:avLst/>
                <a:gdLst>
                  <a:gd name="T0" fmla="*/ 19 w 19"/>
                  <a:gd name="T1" fmla="*/ 27 h 27"/>
                  <a:gd name="T2" fmla="*/ 19 w 19"/>
                  <a:gd name="T3" fmla="*/ 23 h 27"/>
                  <a:gd name="T4" fmla="*/ 5 w 19"/>
                  <a:gd name="T5" fmla="*/ 23 h 27"/>
                  <a:gd name="T6" fmla="*/ 5 w 19"/>
                  <a:gd name="T7" fmla="*/ 15 h 27"/>
                  <a:gd name="T8" fmla="*/ 17 w 19"/>
                  <a:gd name="T9" fmla="*/ 15 h 27"/>
                  <a:gd name="T10" fmla="*/ 17 w 19"/>
                  <a:gd name="T11" fmla="*/ 11 h 27"/>
                  <a:gd name="T12" fmla="*/ 5 w 19"/>
                  <a:gd name="T13" fmla="*/ 11 h 27"/>
                  <a:gd name="T14" fmla="*/ 5 w 19"/>
                  <a:gd name="T15" fmla="*/ 5 h 27"/>
                  <a:gd name="T16" fmla="*/ 18 w 19"/>
                  <a:gd name="T17" fmla="*/ 5 h 27"/>
                  <a:gd name="T18" fmla="*/ 18 w 19"/>
                  <a:gd name="T19" fmla="*/ 0 h 27"/>
                  <a:gd name="T20" fmla="*/ 0 w 19"/>
                  <a:gd name="T21" fmla="*/ 0 h 27"/>
                  <a:gd name="T22" fmla="*/ 0 w 19"/>
                  <a:gd name="T23" fmla="*/ 27 h 27"/>
                  <a:gd name="T24" fmla="*/ 19 w 19"/>
                  <a:gd name="T2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" h="27">
                    <a:moveTo>
                      <a:pt x="19" y="27"/>
                    </a:moveTo>
                    <a:lnTo>
                      <a:pt x="19" y="23"/>
                    </a:lnTo>
                    <a:lnTo>
                      <a:pt x="5" y="23"/>
                    </a:lnTo>
                    <a:lnTo>
                      <a:pt x="5" y="15"/>
                    </a:lnTo>
                    <a:lnTo>
                      <a:pt x="17" y="15"/>
                    </a:lnTo>
                    <a:lnTo>
                      <a:pt x="17" y="11"/>
                    </a:lnTo>
                    <a:lnTo>
                      <a:pt x="5" y="11"/>
                    </a:lnTo>
                    <a:lnTo>
                      <a:pt x="5" y="5"/>
                    </a:lnTo>
                    <a:lnTo>
                      <a:pt x="18" y="5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19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33" name="Freeform 300">
                <a:extLst>
                  <a:ext uri="{FF2B5EF4-FFF2-40B4-BE49-F238E27FC236}">
                    <a16:creationId xmlns:a16="http://schemas.microsoft.com/office/drawing/2014/main" id="{CF974345-877F-75D8-8238-C3D52254B823}"/>
                  </a:ext>
                </a:extLst>
              </p:cNvPr>
              <p:cNvSpPr/>
              <p:nvPr/>
            </p:nvSpPr>
            <p:spPr bwMode="auto">
              <a:xfrm>
                <a:off x="2120" y="1385"/>
                <a:ext cx="24" cy="30"/>
              </a:xfrm>
              <a:custGeom>
                <a:avLst/>
                <a:gdLst>
                  <a:gd name="T0" fmla="*/ 20 w 24"/>
                  <a:gd name="T1" fmla="*/ 28 h 30"/>
                  <a:gd name="T2" fmla="*/ 24 w 24"/>
                  <a:gd name="T3" fmla="*/ 28 h 30"/>
                  <a:gd name="T4" fmla="*/ 24 w 24"/>
                  <a:gd name="T5" fmla="*/ 14 h 30"/>
                  <a:gd name="T6" fmla="*/ 13 w 24"/>
                  <a:gd name="T7" fmla="*/ 14 h 30"/>
                  <a:gd name="T8" fmla="*/ 13 w 24"/>
                  <a:gd name="T9" fmla="*/ 19 h 30"/>
                  <a:gd name="T10" fmla="*/ 19 w 24"/>
                  <a:gd name="T11" fmla="*/ 19 h 30"/>
                  <a:gd name="T12" fmla="*/ 18 w 24"/>
                  <a:gd name="T13" fmla="*/ 21 h 30"/>
                  <a:gd name="T14" fmla="*/ 16 w 24"/>
                  <a:gd name="T15" fmla="*/ 22 h 30"/>
                  <a:gd name="T16" fmla="*/ 14 w 24"/>
                  <a:gd name="T17" fmla="*/ 24 h 30"/>
                  <a:gd name="T18" fmla="*/ 13 w 24"/>
                  <a:gd name="T19" fmla="*/ 25 h 30"/>
                  <a:gd name="T20" fmla="*/ 9 w 24"/>
                  <a:gd name="T21" fmla="*/ 24 h 30"/>
                  <a:gd name="T22" fmla="*/ 7 w 24"/>
                  <a:gd name="T23" fmla="*/ 21 h 30"/>
                  <a:gd name="T24" fmla="*/ 6 w 24"/>
                  <a:gd name="T25" fmla="*/ 19 h 30"/>
                  <a:gd name="T26" fmla="*/ 6 w 24"/>
                  <a:gd name="T27" fmla="*/ 15 h 30"/>
                  <a:gd name="T28" fmla="*/ 6 w 24"/>
                  <a:gd name="T29" fmla="*/ 10 h 30"/>
                  <a:gd name="T30" fmla="*/ 7 w 24"/>
                  <a:gd name="T31" fmla="*/ 8 h 30"/>
                  <a:gd name="T32" fmla="*/ 9 w 24"/>
                  <a:gd name="T33" fmla="*/ 6 h 30"/>
                  <a:gd name="T34" fmla="*/ 12 w 24"/>
                  <a:gd name="T35" fmla="*/ 6 h 30"/>
                  <a:gd name="T36" fmla="*/ 16 w 24"/>
                  <a:gd name="T37" fmla="*/ 7 h 30"/>
                  <a:gd name="T38" fmla="*/ 18 w 24"/>
                  <a:gd name="T39" fmla="*/ 9 h 30"/>
                  <a:gd name="T40" fmla="*/ 24 w 24"/>
                  <a:gd name="T41" fmla="*/ 9 h 30"/>
                  <a:gd name="T42" fmla="*/ 22 w 24"/>
                  <a:gd name="T43" fmla="*/ 6 h 30"/>
                  <a:gd name="T44" fmla="*/ 20 w 24"/>
                  <a:gd name="T45" fmla="*/ 3 h 30"/>
                  <a:gd name="T46" fmla="*/ 16 w 24"/>
                  <a:gd name="T47" fmla="*/ 1 h 30"/>
                  <a:gd name="T48" fmla="*/ 12 w 24"/>
                  <a:gd name="T49" fmla="*/ 0 h 30"/>
                  <a:gd name="T50" fmla="*/ 7 w 24"/>
                  <a:gd name="T51" fmla="*/ 1 h 30"/>
                  <a:gd name="T52" fmla="*/ 3 w 24"/>
                  <a:gd name="T53" fmla="*/ 4 h 30"/>
                  <a:gd name="T54" fmla="*/ 1 w 24"/>
                  <a:gd name="T55" fmla="*/ 9 h 30"/>
                  <a:gd name="T56" fmla="*/ 0 w 24"/>
                  <a:gd name="T57" fmla="*/ 15 h 30"/>
                  <a:gd name="T58" fmla="*/ 1 w 24"/>
                  <a:gd name="T59" fmla="*/ 21 h 30"/>
                  <a:gd name="T60" fmla="*/ 3 w 24"/>
                  <a:gd name="T61" fmla="*/ 25 h 30"/>
                  <a:gd name="T62" fmla="*/ 7 w 24"/>
                  <a:gd name="T63" fmla="*/ 28 h 30"/>
                  <a:gd name="T64" fmla="*/ 12 w 24"/>
                  <a:gd name="T65" fmla="*/ 30 h 30"/>
                  <a:gd name="T66" fmla="*/ 16 w 24"/>
                  <a:gd name="T67" fmla="*/ 28 h 30"/>
                  <a:gd name="T68" fmla="*/ 19 w 24"/>
                  <a:gd name="T69" fmla="*/ 25 h 30"/>
                  <a:gd name="T70" fmla="*/ 20 w 24"/>
                  <a:gd name="T71" fmla="*/ 2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4" h="30">
                    <a:moveTo>
                      <a:pt x="20" y="28"/>
                    </a:moveTo>
                    <a:lnTo>
                      <a:pt x="24" y="28"/>
                    </a:lnTo>
                    <a:lnTo>
                      <a:pt x="24" y="14"/>
                    </a:lnTo>
                    <a:lnTo>
                      <a:pt x="13" y="14"/>
                    </a:lnTo>
                    <a:lnTo>
                      <a:pt x="13" y="19"/>
                    </a:lnTo>
                    <a:lnTo>
                      <a:pt x="19" y="19"/>
                    </a:lnTo>
                    <a:lnTo>
                      <a:pt x="18" y="21"/>
                    </a:lnTo>
                    <a:lnTo>
                      <a:pt x="16" y="22"/>
                    </a:lnTo>
                    <a:lnTo>
                      <a:pt x="14" y="24"/>
                    </a:lnTo>
                    <a:lnTo>
                      <a:pt x="13" y="25"/>
                    </a:lnTo>
                    <a:lnTo>
                      <a:pt x="9" y="24"/>
                    </a:lnTo>
                    <a:lnTo>
                      <a:pt x="7" y="21"/>
                    </a:lnTo>
                    <a:lnTo>
                      <a:pt x="6" y="19"/>
                    </a:lnTo>
                    <a:lnTo>
                      <a:pt x="6" y="15"/>
                    </a:lnTo>
                    <a:lnTo>
                      <a:pt x="6" y="10"/>
                    </a:lnTo>
                    <a:lnTo>
                      <a:pt x="7" y="8"/>
                    </a:lnTo>
                    <a:lnTo>
                      <a:pt x="9" y="6"/>
                    </a:lnTo>
                    <a:lnTo>
                      <a:pt x="12" y="6"/>
                    </a:lnTo>
                    <a:lnTo>
                      <a:pt x="16" y="7"/>
                    </a:lnTo>
                    <a:lnTo>
                      <a:pt x="18" y="9"/>
                    </a:lnTo>
                    <a:lnTo>
                      <a:pt x="24" y="9"/>
                    </a:lnTo>
                    <a:lnTo>
                      <a:pt x="22" y="6"/>
                    </a:lnTo>
                    <a:lnTo>
                      <a:pt x="20" y="3"/>
                    </a:lnTo>
                    <a:lnTo>
                      <a:pt x="16" y="1"/>
                    </a:lnTo>
                    <a:lnTo>
                      <a:pt x="12" y="0"/>
                    </a:lnTo>
                    <a:lnTo>
                      <a:pt x="7" y="1"/>
                    </a:lnTo>
                    <a:lnTo>
                      <a:pt x="3" y="4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1" y="21"/>
                    </a:lnTo>
                    <a:lnTo>
                      <a:pt x="3" y="25"/>
                    </a:lnTo>
                    <a:lnTo>
                      <a:pt x="7" y="28"/>
                    </a:lnTo>
                    <a:lnTo>
                      <a:pt x="12" y="30"/>
                    </a:lnTo>
                    <a:lnTo>
                      <a:pt x="16" y="28"/>
                    </a:lnTo>
                    <a:lnTo>
                      <a:pt x="19" y="25"/>
                    </a:lnTo>
                    <a:lnTo>
                      <a:pt x="20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34" name="Freeform 301">
                <a:extLst>
                  <a:ext uri="{FF2B5EF4-FFF2-40B4-BE49-F238E27FC236}">
                    <a16:creationId xmlns:a16="http://schemas.microsoft.com/office/drawing/2014/main" id="{07202AB8-C90B-C58B-9831-AFA4A32D7897}"/>
                  </a:ext>
                </a:extLst>
              </p:cNvPr>
              <p:cNvSpPr/>
              <p:nvPr/>
            </p:nvSpPr>
            <p:spPr bwMode="auto">
              <a:xfrm>
                <a:off x="2148" y="1386"/>
                <a:ext cx="21" cy="27"/>
              </a:xfrm>
              <a:custGeom>
                <a:avLst/>
                <a:gdLst>
                  <a:gd name="T0" fmla="*/ 5 w 21"/>
                  <a:gd name="T1" fmla="*/ 27 h 27"/>
                  <a:gd name="T2" fmla="*/ 5 w 21"/>
                  <a:gd name="T3" fmla="*/ 15 h 27"/>
                  <a:gd name="T4" fmla="*/ 16 w 21"/>
                  <a:gd name="T5" fmla="*/ 15 h 27"/>
                  <a:gd name="T6" fmla="*/ 16 w 21"/>
                  <a:gd name="T7" fmla="*/ 27 h 27"/>
                  <a:gd name="T8" fmla="*/ 21 w 21"/>
                  <a:gd name="T9" fmla="*/ 27 h 27"/>
                  <a:gd name="T10" fmla="*/ 21 w 21"/>
                  <a:gd name="T11" fmla="*/ 0 h 27"/>
                  <a:gd name="T12" fmla="*/ 16 w 21"/>
                  <a:gd name="T13" fmla="*/ 0 h 27"/>
                  <a:gd name="T14" fmla="*/ 16 w 21"/>
                  <a:gd name="T15" fmla="*/ 11 h 27"/>
                  <a:gd name="T16" fmla="*/ 5 w 21"/>
                  <a:gd name="T17" fmla="*/ 11 h 27"/>
                  <a:gd name="T18" fmla="*/ 5 w 21"/>
                  <a:gd name="T19" fmla="*/ 0 h 27"/>
                  <a:gd name="T20" fmla="*/ 0 w 21"/>
                  <a:gd name="T21" fmla="*/ 0 h 27"/>
                  <a:gd name="T22" fmla="*/ 0 w 21"/>
                  <a:gd name="T23" fmla="*/ 27 h 27"/>
                  <a:gd name="T24" fmla="*/ 5 w 21"/>
                  <a:gd name="T2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27">
                    <a:moveTo>
                      <a:pt x="5" y="27"/>
                    </a:moveTo>
                    <a:lnTo>
                      <a:pt x="5" y="15"/>
                    </a:lnTo>
                    <a:lnTo>
                      <a:pt x="16" y="15"/>
                    </a:lnTo>
                    <a:lnTo>
                      <a:pt x="16" y="27"/>
                    </a:lnTo>
                    <a:lnTo>
                      <a:pt x="21" y="27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16" y="11"/>
                    </a:lnTo>
                    <a:lnTo>
                      <a:pt x="5" y="11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5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35" name="Freeform 302">
                <a:extLst>
                  <a:ext uri="{FF2B5EF4-FFF2-40B4-BE49-F238E27FC236}">
                    <a16:creationId xmlns:a16="http://schemas.microsoft.com/office/drawing/2014/main" id="{91997717-ED4E-09C0-18AB-F403A0490508}"/>
                  </a:ext>
                </a:extLst>
              </p:cNvPr>
              <p:cNvSpPr/>
              <p:nvPr/>
            </p:nvSpPr>
            <p:spPr bwMode="auto">
              <a:xfrm>
                <a:off x="2172" y="1386"/>
                <a:ext cx="24" cy="27"/>
              </a:xfrm>
              <a:custGeom>
                <a:avLst/>
                <a:gdLst>
                  <a:gd name="T0" fmla="*/ 16 w 24"/>
                  <a:gd name="T1" fmla="*/ 17 h 27"/>
                  <a:gd name="T2" fmla="*/ 9 w 24"/>
                  <a:gd name="T3" fmla="*/ 17 h 27"/>
                  <a:gd name="T4" fmla="*/ 12 w 24"/>
                  <a:gd name="T5" fmla="*/ 6 h 27"/>
                  <a:gd name="T6" fmla="*/ 16 w 24"/>
                  <a:gd name="T7" fmla="*/ 17 h 27"/>
                  <a:gd name="T8" fmla="*/ 0 w 24"/>
                  <a:gd name="T9" fmla="*/ 27 h 27"/>
                  <a:gd name="T10" fmla="*/ 5 w 24"/>
                  <a:gd name="T11" fmla="*/ 27 h 27"/>
                  <a:gd name="T12" fmla="*/ 8 w 24"/>
                  <a:gd name="T13" fmla="*/ 21 h 27"/>
                  <a:gd name="T14" fmla="*/ 17 w 24"/>
                  <a:gd name="T15" fmla="*/ 21 h 27"/>
                  <a:gd name="T16" fmla="*/ 18 w 24"/>
                  <a:gd name="T17" fmla="*/ 27 h 27"/>
                  <a:gd name="T18" fmla="*/ 24 w 24"/>
                  <a:gd name="T19" fmla="*/ 27 h 27"/>
                  <a:gd name="T20" fmla="*/ 15 w 24"/>
                  <a:gd name="T21" fmla="*/ 0 h 27"/>
                  <a:gd name="T22" fmla="*/ 9 w 24"/>
                  <a:gd name="T23" fmla="*/ 0 h 27"/>
                  <a:gd name="T24" fmla="*/ 0 w 24"/>
                  <a:gd name="T25" fmla="*/ 27 h 27"/>
                  <a:gd name="T26" fmla="*/ 16 w 24"/>
                  <a:gd name="T27" fmla="*/ 1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4" h="27">
                    <a:moveTo>
                      <a:pt x="16" y="17"/>
                    </a:moveTo>
                    <a:lnTo>
                      <a:pt x="9" y="17"/>
                    </a:lnTo>
                    <a:lnTo>
                      <a:pt x="12" y="6"/>
                    </a:lnTo>
                    <a:lnTo>
                      <a:pt x="16" y="17"/>
                    </a:lnTo>
                    <a:lnTo>
                      <a:pt x="0" y="27"/>
                    </a:lnTo>
                    <a:lnTo>
                      <a:pt x="5" y="27"/>
                    </a:lnTo>
                    <a:lnTo>
                      <a:pt x="8" y="21"/>
                    </a:lnTo>
                    <a:lnTo>
                      <a:pt x="17" y="21"/>
                    </a:lnTo>
                    <a:lnTo>
                      <a:pt x="18" y="27"/>
                    </a:lnTo>
                    <a:lnTo>
                      <a:pt x="24" y="27"/>
                    </a:lnTo>
                    <a:lnTo>
                      <a:pt x="15" y="0"/>
                    </a:lnTo>
                    <a:lnTo>
                      <a:pt x="9" y="0"/>
                    </a:lnTo>
                    <a:lnTo>
                      <a:pt x="0" y="27"/>
                    </a:lnTo>
                    <a:lnTo>
                      <a:pt x="16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36" name="Freeform 303">
                <a:extLst>
                  <a:ext uri="{FF2B5EF4-FFF2-40B4-BE49-F238E27FC236}">
                    <a16:creationId xmlns:a16="http://schemas.microsoft.com/office/drawing/2014/main" id="{25FA0C3D-405B-976B-0576-E2D4E88A327B}"/>
                  </a:ext>
                </a:extLst>
              </p:cNvPr>
              <p:cNvSpPr/>
              <p:nvPr/>
            </p:nvSpPr>
            <p:spPr bwMode="auto">
              <a:xfrm>
                <a:off x="2199" y="1386"/>
                <a:ext cx="20" cy="27"/>
              </a:xfrm>
              <a:custGeom>
                <a:avLst/>
                <a:gdLst>
                  <a:gd name="T0" fmla="*/ 5 w 20"/>
                  <a:gd name="T1" fmla="*/ 27 h 27"/>
                  <a:gd name="T2" fmla="*/ 5 w 20"/>
                  <a:gd name="T3" fmla="*/ 8 h 27"/>
                  <a:gd name="T4" fmla="*/ 15 w 20"/>
                  <a:gd name="T5" fmla="*/ 27 h 27"/>
                  <a:gd name="T6" fmla="*/ 20 w 20"/>
                  <a:gd name="T7" fmla="*/ 27 h 27"/>
                  <a:gd name="T8" fmla="*/ 20 w 20"/>
                  <a:gd name="T9" fmla="*/ 0 h 27"/>
                  <a:gd name="T10" fmla="*/ 15 w 20"/>
                  <a:gd name="T11" fmla="*/ 0 h 27"/>
                  <a:gd name="T12" fmla="*/ 15 w 20"/>
                  <a:gd name="T13" fmla="*/ 19 h 27"/>
                  <a:gd name="T14" fmla="*/ 6 w 20"/>
                  <a:gd name="T15" fmla="*/ 0 h 27"/>
                  <a:gd name="T16" fmla="*/ 0 w 20"/>
                  <a:gd name="T17" fmla="*/ 0 h 27"/>
                  <a:gd name="T18" fmla="*/ 0 w 20"/>
                  <a:gd name="T19" fmla="*/ 27 h 27"/>
                  <a:gd name="T20" fmla="*/ 5 w 20"/>
                  <a:gd name="T21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" h="27">
                    <a:moveTo>
                      <a:pt x="5" y="27"/>
                    </a:moveTo>
                    <a:lnTo>
                      <a:pt x="5" y="8"/>
                    </a:lnTo>
                    <a:lnTo>
                      <a:pt x="15" y="27"/>
                    </a:lnTo>
                    <a:lnTo>
                      <a:pt x="20" y="27"/>
                    </a:lnTo>
                    <a:lnTo>
                      <a:pt x="20" y="0"/>
                    </a:lnTo>
                    <a:lnTo>
                      <a:pt x="15" y="0"/>
                    </a:lnTo>
                    <a:lnTo>
                      <a:pt x="15" y="1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5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37" name="Freeform 304">
                <a:extLst>
                  <a:ext uri="{FF2B5EF4-FFF2-40B4-BE49-F238E27FC236}">
                    <a16:creationId xmlns:a16="http://schemas.microsoft.com/office/drawing/2014/main" id="{414FAEDC-110A-8CEA-14D6-D9F056A585BF}"/>
                  </a:ext>
                </a:extLst>
              </p:cNvPr>
              <p:cNvSpPr/>
              <p:nvPr/>
            </p:nvSpPr>
            <p:spPr bwMode="auto">
              <a:xfrm>
                <a:off x="2222" y="1386"/>
                <a:ext cx="22" cy="27"/>
              </a:xfrm>
              <a:custGeom>
                <a:avLst/>
                <a:gdLst>
                  <a:gd name="T0" fmla="*/ 14 w 22"/>
                  <a:gd name="T1" fmla="*/ 18 h 27"/>
                  <a:gd name="T2" fmla="*/ 22 w 22"/>
                  <a:gd name="T3" fmla="*/ 0 h 27"/>
                  <a:gd name="T4" fmla="*/ 16 w 22"/>
                  <a:gd name="T5" fmla="*/ 0 h 27"/>
                  <a:gd name="T6" fmla="*/ 12 w 22"/>
                  <a:gd name="T7" fmla="*/ 12 h 27"/>
                  <a:gd name="T8" fmla="*/ 7 w 22"/>
                  <a:gd name="T9" fmla="*/ 0 h 27"/>
                  <a:gd name="T10" fmla="*/ 0 w 22"/>
                  <a:gd name="T11" fmla="*/ 0 h 27"/>
                  <a:gd name="T12" fmla="*/ 9 w 22"/>
                  <a:gd name="T13" fmla="*/ 18 h 27"/>
                  <a:gd name="T14" fmla="*/ 9 w 22"/>
                  <a:gd name="T15" fmla="*/ 27 h 27"/>
                  <a:gd name="T16" fmla="*/ 14 w 22"/>
                  <a:gd name="T17" fmla="*/ 27 h 27"/>
                  <a:gd name="T18" fmla="*/ 14 w 22"/>
                  <a:gd name="T19" fmla="*/ 18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" h="27">
                    <a:moveTo>
                      <a:pt x="14" y="18"/>
                    </a:moveTo>
                    <a:lnTo>
                      <a:pt x="22" y="0"/>
                    </a:lnTo>
                    <a:lnTo>
                      <a:pt x="16" y="0"/>
                    </a:lnTo>
                    <a:lnTo>
                      <a:pt x="12" y="12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9" y="18"/>
                    </a:lnTo>
                    <a:lnTo>
                      <a:pt x="9" y="27"/>
                    </a:lnTo>
                    <a:lnTo>
                      <a:pt x="14" y="27"/>
                    </a:lnTo>
                    <a:lnTo>
                      <a:pt x="14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38" name="Freeform 305">
                <a:extLst>
                  <a:ext uri="{FF2B5EF4-FFF2-40B4-BE49-F238E27FC236}">
                    <a16:creationId xmlns:a16="http://schemas.microsoft.com/office/drawing/2014/main" id="{AEF9F217-A541-60E6-9821-8F4021B3A64A}"/>
                  </a:ext>
                </a:extLst>
              </p:cNvPr>
              <p:cNvSpPr/>
              <p:nvPr/>
            </p:nvSpPr>
            <p:spPr bwMode="auto">
              <a:xfrm>
                <a:off x="2034" y="1592"/>
                <a:ext cx="41" cy="31"/>
              </a:xfrm>
              <a:custGeom>
                <a:avLst/>
                <a:gdLst>
                  <a:gd name="T0" fmla="*/ 16 w 41"/>
                  <a:gd name="T1" fmla="*/ 31 h 31"/>
                  <a:gd name="T2" fmla="*/ 21 w 41"/>
                  <a:gd name="T3" fmla="*/ 7 h 31"/>
                  <a:gd name="T4" fmla="*/ 26 w 41"/>
                  <a:gd name="T5" fmla="*/ 31 h 31"/>
                  <a:gd name="T6" fmla="*/ 32 w 41"/>
                  <a:gd name="T7" fmla="*/ 31 h 31"/>
                  <a:gd name="T8" fmla="*/ 41 w 41"/>
                  <a:gd name="T9" fmla="*/ 0 h 31"/>
                  <a:gd name="T10" fmla="*/ 34 w 41"/>
                  <a:gd name="T11" fmla="*/ 0 h 31"/>
                  <a:gd name="T12" fmla="*/ 28 w 41"/>
                  <a:gd name="T13" fmla="*/ 22 h 31"/>
                  <a:gd name="T14" fmla="*/ 24 w 41"/>
                  <a:gd name="T15" fmla="*/ 0 h 31"/>
                  <a:gd name="T16" fmla="*/ 17 w 41"/>
                  <a:gd name="T17" fmla="*/ 0 h 31"/>
                  <a:gd name="T18" fmla="*/ 12 w 41"/>
                  <a:gd name="T19" fmla="*/ 22 h 31"/>
                  <a:gd name="T20" fmla="*/ 6 w 41"/>
                  <a:gd name="T21" fmla="*/ 0 h 31"/>
                  <a:gd name="T22" fmla="*/ 0 w 41"/>
                  <a:gd name="T23" fmla="*/ 0 h 31"/>
                  <a:gd name="T24" fmla="*/ 9 w 41"/>
                  <a:gd name="T25" fmla="*/ 31 h 31"/>
                  <a:gd name="T26" fmla="*/ 16 w 41"/>
                  <a:gd name="T2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" h="31">
                    <a:moveTo>
                      <a:pt x="16" y="31"/>
                    </a:moveTo>
                    <a:lnTo>
                      <a:pt x="21" y="7"/>
                    </a:lnTo>
                    <a:lnTo>
                      <a:pt x="26" y="31"/>
                    </a:lnTo>
                    <a:lnTo>
                      <a:pt x="32" y="31"/>
                    </a:lnTo>
                    <a:lnTo>
                      <a:pt x="41" y="0"/>
                    </a:lnTo>
                    <a:lnTo>
                      <a:pt x="34" y="0"/>
                    </a:lnTo>
                    <a:lnTo>
                      <a:pt x="28" y="22"/>
                    </a:lnTo>
                    <a:lnTo>
                      <a:pt x="24" y="0"/>
                    </a:lnTo>
                    <a:lnTo>
                      <a:pt x="17" y="0"/>
                    </a:lnTo>
                    <a:lnTo>
                      <a:pt x="12" y="2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9" y="31"/>
                    </a:lnTo>
                    <a:lnTo>
                      <a:pt x="1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39" name="Rectangle 306">
                <a:extLst>
                  <a:ext uri="{FF2B5EF4-FFF2-40B4-BE49-F238E27FC236}">
                    <a16:creationId xmlns:a16="http://schemas.microsoft.com/office/drawing/2014/main" id="{224897D1-F1AC-83E2-8921-D9513CFE0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9" y="1592"/>
                <a:ext cx="6" cy="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40" name="Freeform 307">
                <a:extLst>
                  <a:ext uri="{FF2B5EF4-FFF2-40B4-BE49-F238E27FC236}">
                    <a16:creationId xmlns:a16="http://schemas.microsoft.com/office/drawing/2014/main" id="{DF2CC6AC-51A3-3E53-8C2B-0AD5A07B745C}"/>
                  </a:ext>
                </a:extLst>
              </p:cNvPr>
              <p:cNvSpPr/>
              <p:nvPr/>
            </p:nvSpPr>
            <p:spPr bwMode="auto">
              <a:xfrm>
                <a:off x="2092" y="1592"/>
                <a:ext cx="22" cy="31"/>
              </a:xfrm>
              <a:custGeom>
                <a:avLst/>
                <a:gdLst>
                  <a:gd name="T0" fmla="*/ 22 w 22"/>
                  <a:gd name="T1" fmla="*/ 31 h 31"/>
                  <a:gd name="T2" fmla="*/ 22 w 22"/>
                  <a:gd name="T3" fmla="*/ 25 h 31"/>
                  <a:gd name="T4" fmla="*/ 6 w 22"/>
                  <a:gd name="T5" fmla="*/ 25 h 31"/>
                  <a:gd name="T6" fmla="*/ 6 w 22"/>
                  <a:gd name="T7" fmla="*/ 0 h 31"/>
                  <a:gd name="T8" fmla="*/ 0 w 22"/>
                  <a:gd name="T9" fmla="*/ 0 h 31"/>
                  <a:gd name="T10" fmla="*/ 0 w 22"/>
                  <a:gd name="T11" fmla="*/ 31 h 31"/>
                  <a:gd name="T12" fmla="*/ 22 w 22"/>
                  <a:gd name="T1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31">
                    <a:moveTo>
                      <a:pt x="22" y="31"/>
                    </a:moveTo>
                    <a:lnTo>
                      <a:pt x="22" y="25"/>
                    </a:lnTo>
                    <a:lnTo>
                      <a:pt x="6" y="25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2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41" name="Freeform 308">
                <a:extLst>
                  <a:ext uri="{FF2B5EF4-FFF2-40B4-BE49-F238E27FC236}">
                    <a16:creationId xmlns:a16="http://schemas.microsoft.com/office/drawing/2014/main" id="{3B849AF9-B127-04B8-EB2E-05E03EC9E0B0}"/>
                  </a:ext>
                </a:extLst>
              </p:cNvPr>
              <p:cNvSpPr/>
              <p:nvPr/>
            </p:nvSpPr>
            <p:spPr bwMode="auto">
              <a:xfrm>
                <a:off x="2117" y="1592"/>
                <a:ext cx="29" cy="31"/>
              </a:xfrm>
              <a:custGeom>
                <a:avLst/>
                <a:gdLst>
                  <a:gd name="T0" fmla="*/ 7 w 29"/>
                  <a:gd name="T1" fmla="*/ 31 h 31"/>
                  <a:gd name="T2" fmla="*/ 7 w 29"/>
                  <a:gd name="T3" fmla="*/ 19 h 31"/>
                  <a:gd name="T4" fmla="*/ 11 w 29"/>
                  <a:gd name="T5" fmla="*/ 17 h 31"/>
                  <a:gd name="T6" fmla="*/ 21 w 29"/>
                  <a:gd name="T7" fmla="*/ 31 h 31"/>
                  <a:gd name="T8" fmla="*/ 29 w 29"/>
                  <a:gd name="T9" fmla="*/ 31 h 31"/>
                  <a:gd name="T10" fmla="*/ 15 w 29"/>
                  <a:gd name="T11" fmla="*/ 12 h 31"/>
                  <a:gd name="T12" fmla="*/ 28 w 29"/>
                  <a:gd name="T13" fmla="*/ 0 h 31"/>
                  <a:gd name="T14" fmla="*/ 19 w 29"/>
                  <a:gd name="T15" fmla="*/ 0 h 31"/>
                  <a:gd name="T16" fmla="*/ 7 w 29"/>
                  <a:gd name="T17" fmla="*/ 12 h 31"/>
                  <a:gd name="T18" fmla="*/ 7 w 29"/>
                  <a:gd name="T19" fmla="*/ 0 h 31"/>
                  <a:gd name="T20" fmla="*/ 0 w 29"/>
                  <a:gd name="T21" fmla="*/ 0 h 31"/>
                  <a:gd name="T22" fmla="*/ 0 w 29"/>
                  <a:gd name="T23" fmla="*/ 31 h 31"/>
                  <a:gd name="T24" fmla="*/ 7 w 29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31">
                    <a:moveTo>
                      <a:pt x="7" y="31"/>
                    </a:moveTo>
                    <a:lnTo>
                      <a:pt x="7" y="19"/>
                    </a:lnTo>
                    <a:lnTo>
                      <a:pt x="11" y="17"/>
                    </a:lnTo>
                    <a:lnTo>
                      <a:pt x="21" y="31"/>
                    </a:lnTo>
                    <a:lnTo>
                      <a:pt x="29" y="31"/>
                    </a:lnTo>
                    <a:lnTo>
                      <a:pt x="15" y="12"/>
                    </a:lnTo>
                    <a:lnTo>
                      <a:pt x="28" y="0"/>
                    </a:lnTo>
                    <a:lnTo>
                      <a:pt x="19" y="0"/>
                    </a:lnTo>
                    <a:lnTo>
                      <a:pt x="7" y="12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7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42" name="Freeform 309">
                <a:extLst>
                  <a:ext uri="{FF2B5EF4-FFF2-40B4-BE49-F238E27FC236}">
                    <a16:creationId xmlns:a16="http://schemas.microsoft.com/office/drawing/2014/main" id="{2176C493-E9C6-B771-6D88-D251A6DEE5EC}"/>
                  </a:ext>
                </a:extLst>
              </p:cNvPr>
              <p:cNvSpPr/>
              <p:nvPr/>
            </p:nvSpPr>
            <p:spPr bwMode="auto">
              <a:xfrm>
                <a:off x="2148" y="1592"/>
                <a:ext cx="24" cy="31"/>
              </a:xfrm>
              <a:custGeom>
                <a:avLst/>
                <a:gdLst>
                  <a:gd name="T0" fmla="*/ 24 w 24"/>
                  <a:gd name="T1" fmla="*/ 31 h 31"/>
                  <a:gd name="T2" fmla="*/ 24 w 24"/>
                  <a:gd name="T3" fmla="*/ 25 h 31"/>
                  <a:gd name="T4" fmla="*/ 8 w 24"/>
                  <a:gd name="T5" fmla="*/ 25 h 31"/>
                  <a:gd name="T6" fmla="*/ 8 w 24"/>
                  <a:gd name="T7" fmla="*/ 17 h 31"/>
                  <a:gd name="T8" fmla="*/ 22 w 24"/>
                  <a:gd name="T9" fmla="*/ 17 h 31"/>
                  <a:gd name="T10" fmla="*/ 22 w 24"/>
                  <a:gd name="T11" fmla="*/ 12 h 31"/>
                  <a:gd name="T12" fmla="*/ 8 w 24"/>
                  <a:gd name="T13" fmla="*/ 12 h 31"/>
                  <a:gd name="T14" fmla="*/ 8 w 24"/>
                  <a:gd name="T15" fmla="*/ 5 h 31"/>
                  <a:gd name="T16" fmla="*/ 24 w 24"/>
                  <a:gd name="T17" fmla="*/ 5 h 31"/>
                  <a:gd name="T18" fmla="*/ 24 w 24"/>
                  <a:gd name="T19" fmla="*/ 0 h 31"/>
                  <a:gd name="T20" fmla="*/ 0 w 24"/>
                  <a:gd name="T21" fmla="*/ 0 h 31"/>
                  <a:gd name="T22" fmla="*/ 0 w 24"/>
                  <a:gd name="T23" fmla="*/ 31 h 31"/>
                  <a:gd name="T24" fmla="*/ 24 w 24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31">
                    <a:moveTo>
                      <a:pt x="24" y="31"/>
                    </a:moveTo>
                    <a:lnTo>
                      <a:pt x="24" y="25"/>
                    </a:lnTo>
                    <a:lnTo>
                      <a:pt x="8" y="25"/>
                    </a:lnTo>
                    <a:lnTo>
                      <a:pt x="8" y="17"/>
                    </a:lnTo>
                    <a:lnTo>
                      <a:pt x="22" y="17"/>
                    </a:lnTo>
                    <a:lnTo>
                      <a:pt x="22" y="12"/>
                    </a:lnTo>
                    <a:lnTo>
                      <a:pt x="8" y="12"/>
                    </a:lnTo>
                    <a:lnTo>
                      <a:pt x="8" y="5"/>
                    </a:lnTo>
                    <a:lnTo>
                      <a:pt x="24" y="5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4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43" name="Freeform 310">
                <a:extLst>
                  <a:ext uri="{FF2B5EF4-FFF2-40B4-BE49-F238E27FC236}">
                    <a16:creationId xmlns:a16="http://schemas.microsoft.com/office/drawing/2014/main" id="{0889868A-F4D0-17B9-9717-D58AA1B49061}"/>
                  </a:ext>
                </a:extLst>
              </p:cNvPr>
              <p:cNvSpPr/>
              <p:nvPr/>
            </p:nvSpPr>
            <p:spPr bwMode="auto">
              <a:xfrm>
                <a:off x="2176" y="1591"/>
                <a:ext cx="26" cy="32"/>
              </a:xfrm>
              <a:custGeom>
                <a:avLst/>
                <a:gdLst>
                  <a:gd name="T0" fmla="*/ 4 w 26"/>
                  <a:gd name="T1" fmla="*/ 30 h 32"/>
                  <a:gd name="T2" fmla="*/ 8 w 26"/>
                  <a:gd name="T3" fmla="*/ 32 h 32"/>
                  <a:gd name="T4" fmla="*/ 13 w 26"/>
                  <a:gd name="T5" fmla="*/ 32 h 32"/>
                  <a:gd name="T6" fmla="*/ 19 w 26"/>
                  <a:gd name="T7" fmla="*/ 32 h 32"/>
                  <a:gd name="T8" fmla="*/ 23 w 26"/>
                  <a:gd name="T9" fmla="*/ 30 h 32"/>
                  <a:gd name="T10" fmla="*/ 25 w 26"/>
                  <a:gd name="T11" fmla="*/ 26 h 32"/>
                  <a:gd name="T12" fmla="*/ 26 w 26"/>
                  <a:gd name="T13" fmla="*/ 23 h 32"/>
                  <a:gd name="T14" fmla="*/ 25 w 26"/>
                  <a:gd name="T15" fmla="*/ 18 h 32"/>
                  <a:gd name="T16" fmla="*/ 22 w 26"/>
                  <a:gd name="T17" fmla="*/ 16 h 32"/>
                  <a:gd name="T18" fmla="*/ 19 w 26"/>
                  <a:gd name="T19" fmla="*/ 14 h 32"/>
                  <a:gd name="T20" fmla="*/ 14 w 26"/>
                  <a:gd name="T21" fmla="*/ 13 h 32"/>
                  <a:gd name="T22" fmla="*/ 12 w 26"/>
                  <a:gd name="T23" fmla="*/ 13 h 32"/>
                  <a:gd name="T24" fmla="*/ 8 w 26"/>
                  <a:gd name="T25" fmla="*/ 11 h 32"/>
                  <a:gd name="T26" fmla="*/ 7 w 26"/>
                  <a:gd name="T27" fmla="*/ 8 h 32"/>
                  <a:gd name="T28" fmla="*/ 7 w 26"/>
                  <a:gd name="T29" fmla="*/ 7 h 32"/>
                  <a:gd name="T30" fmla="*/ 8 w 26"/>
                  <a:gd name="T31" fmla="*/ 6 h 32"/>
                  <a:gd name="T32" fmla="*/ 12 w 26"/>
                  <a:gd name="T33" fmla="*/ 5 h 32"/>
                  <a:gd name="T34" fmla="*/ 14 w 26"/>
                  <a:gd name="T35" fmla="*/ 6 h 32"/>
                  <a:gd name="T36" fmla="*/ 17 w 26"/>
                  <a:gd name="T37" fmla="*/ 6 h 32"/>
                  <a:gd name="T38" fmla="*/ 18 w 26"/>
                  <a:gd name="T39" fmla="*/ 7 h 32"/>
                  <a:gd name="T40" fmla="*/ 19 w 26"/>
                  <a:gd name="T41" fmla="*/ 10 h 32"/>
                  <a:gd name="T42" fmla="*/ 25 w 26"/>
                  <a:gd name="T43" fmla="*/ 10 h 32"/>
                  <a:gd name="T44" fmla="*/ 24 w 26"/>
                  <a:gd name="T45" fmla="*/ 6 h 32"/>
                  <a:gd name="T46" fmla="*/ 22 w 26"/>
                  <a:gd name="T47" fmla="*/ 2 h 32"/>
                  <a:gd name="T48" fmla="*/ 18 w 26"/>
                  <a:gd name="T49" fmla="*/ 0 h 32"/>
                  <a:gd name="T50" fmla="*/ 13 w 26"/>
                  <a:gd name="T51" fmla="*/ 0 h 32"/>
                  <a:gd name="T52" fmla="*/ 7 w 26"/>
                  <a:gd name="T53" fmla="*/ 0 h 32"/>
                  <a:gd name="T54" fmla="*/ 4 w 26"/>
                  <a:gd name="T55" fmla="*/ 2 h 32"/>
                  <a:gd name="T56" fmla="*/ 1 w 26"/>
                  <a:gd name="T57" fmla="*/ 5 h 32"/>
                  <a:gd name="T58" fmla="*/ 1 w 26"/>
                  <a:gd name="T59" fmla="*/ 10 h 32"/>
                  <a:gd name="T60" fmla="*/ 1 w 26"/>
                  <a:gd name="T61" fmla="*/ 13 h 32"/>
                  <a:gd name="T62" fmla="*/ 4 w 26"/>
                  <a:gd name="T63" fmla="*/ 17 h 32"/>
                  <a:gd name="T64" fmla="*/ 11 w 26"/>
                  <a:gd name="T65" fmla="*/ 18 h 32"/>
                  <a:gd name="T66" fmla="*/ 11 w 26"/>
                  <a:gd name="T67" fmla="*/ 19 h 32"/>
                  <a:gd name="T68" fmla="*/ 18 w 26"/>
                  <a:gd name="T69" fmla="*/ 20 h 32"/>
                  <a:gd name="T70" fmla="*/ 19 w 26"/>
                  <a:gd name="T71" fmla="*/ 22 h 32"/>
                  <a:gd name="T72" fmla="*/ 19 w 26"/>
                  <a:gd name="T73" fmla="*/ 23 h 32"/>
                  <a:gd name="T74" fmla="*/ 19 w 26"/>
                  <a:gd name="T75" fmla="*/ 25 h 32"/>
                  <a:gd name="T76" fmla="*/ 18 w 26"/>
                  <a:gd name="T77" fmla="*/ 26 h 32"/>
                  <a:gd name="T78" fmla="*/ 14 w 26"/>
                  <a:gd name="T79" fmla="*/ 28 h 32"/>
                  <a:gd name="T80" fmla="*/ 11 w 26"/>
                  <a:gd name="T81" fmla="*/ 26 h 32"/>
                  <a:gd name="T82" fmla="*/ 8 w 26"/>
                  <a:gd name="T83" fmla="*/ 26 h 32"/>
                  <a:gd name="T84" fmla="*/ 7 w 26"/>
                  <a:gd name="T85" fmla="*/ 24 h 32"/>
                  <a:gd name="T86" fmla="*/ 7 w 26"/>
                  <a:gd name="T87" fmla="*/ 23 h 32"/>
                  <a:gd name="T88" fmla="*/ 0 w 26"/>
                  <a:gd name="T89" fmla="*/ 23 h 32"/>
                  <a:gd name="T90" fmla="*/ 1 w 26"/>
                  <a:gd name="T91" fmla="*/ 26 h 32"/>
                  <a:gd name="T92" fmla="*/ 4 w 26"/>
                  <a:gd name="T93" fmla="*/ 3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6" h="32">
                    <a:moveTo>
                      <a:pt x="4" y="30"/>
                    </a:moveTo>
                    <a:lnTo>
                      <a:pt x="8" y="32"/>
                    </a:lnTo>
                    <a:lnTo>
                      <a:pt x="13" y="32"/>
                    </a:lnTo>
                    <a:lnTo>
                      <a:pt x="19" y="32"/>
                    </a:lnTo>
                    <a:lnTo>
                      <a:pt x="23" y="30"/>
                    </a:lnTo>
                    <a:lnTo>
                      <a:pt x="25" y="26"/>
                    </a:lnTo>
                    <a:lnTo>
                      <a:pt x="26" y="23"/>
                    </a:lnTo>
                    <a:lnTo>
                      <a:pt x="25" y="18"/>
                    </a:lnTo>
                    <a:lnTo>
                      <a:pt x="22" y="16"/>
                    </a:lnTo>
                    <a:lnTo>
                      <a:pt x="19" y="14"/>
                    </a:lnTo>
                    <a:lnTo>
                      <a:pt x="14" y="13"/>
                    </a:lnTo>
                    <a:lnTo>
                      <a:pt x="12" y="13"/>
                    </a:lnTo>
                    <a:lnTo>
                      <a:pt x="8" y="11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8" y="6"/>
                    </a:lnTo>
                    <a:lnTo>
                      <a:pt x="12" y="5"/>
                    </a:lnTo>
                    <a:lnTo>
                      <a:pt x="14" y="6"/>
                    </a:lnTo>
                    <a:lnTo>
                      <a:pt x="17" y="6"/>
                    </a:lnTo>
                    <a:lnTo>
                      <a:pt x="18" y="7"/>
                    </a:lnTo>
                    <a:lnTo>
                      <a:pt x="19" y="10"/>
                    </a:lnTo>
                    <a:lnTo>
                      <a:pt x="25" y="10"/>
                    </a:lnTo>
                    <a:lnTo>
                      <a:pt x="24" y="6"/>
                    </a:lnTo>
                    <a:lnTo>
                      <a:pt x="22" y="2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1" y="5"/>
                    </a:lnTo>
                    <a:lnTo>
                      <a:pt x="1" y="10"/>
                    </a:lnTo>
                    <a:lnTo>
                      <a:pt x="1" y="13"/>
                    </a:lnTo>
                    <a:lnTo>
                      <a:pt x="4" y="17"/>
                    </a:lnTo>
                    <a:lnTo>
                      <a:pt x="11" y="18"/>
                    </a:lnTo>
                    <a:lnTo>
                      <a:pt x="11" y="19"/>
                    </a:lnTo>
                    <a:lnTo>
                      <a:pt x="18" y="20"/>
                    </a:lnTo>
                    <a:lnTo>
                      <a:pt x="19" y="22"/>
                    </a:lnTo>
                    <a:lnTo>
                      <a:pt x="19" y="23"/>
                    </a:lnTo>
                    <a:lnTo>
                      <a:pt x="19" y="25"/>
                    </a:lnTo>
                    <a:lnTo>
                      <a:pt x="18" y="26"/>
                    </a:lnTo>
                    <a:lnTo>
                      <a:pt x="14" y="28"/>
                    </a:lnTo>
                    <a:lnTo>
                      <a:pt x="11" y="26"/>
                    </a:lnTo>
                    <a:lnTo>
                      <a:pt x="8" y="26"/>
                    </a:lnTo>
                    <a:lnTo>
                      <a:pt x="7" y="24"/>
                    </a:lnTo>
                    <a:lnTo>
                      <a:pt x="7" y="23"/>
                    </a:lnTo>
                    <a:lnTo>
                      <a:pt x="0" y="23"/>
                    </a:lnTo>
                    <a:lnTo>
                      <a:pt x="1" y="26"/>
                    </a:lnTo>
                    <a:lnTo>
                      <a:pt x="4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44" name="Freeform 311">
                <a:extLst>
                  <a:ext uri="{FF2B5EF4-FFF2-40B4-BE49-F238E27FC236}">
                    <a16:creationId xmlns:a16="http://schemas.microsoft.com/office/drawing/2014/main" id="{0F5C169C-6DAE-C36D-631D-33D359A06B07}"/>
                  </a:ext>
                </a:extLst>
              </p:cNvPr>
              <p:cNvSpPr/>
              <p:nvPr/>
            </p:nvSpPr>
            <p:spPr bwMode="auto">
              <a:xfrm>
                <a:off x="2353" y="1449"/>
                <a:ext cx="23" cy="34"/>
              </a:xfrm>
              <a:custGeom>
                <a:avLst/>
                <a:gdLst>
                  <a:gd name="T0" fmla="*/ 3 w 23"/>
                  <a:gd name="T1" fmla="*/ 32 h 34"/>
                  <a:gd name="T2" fmla="*/ 6 w 23"/>
                  <a:gd name="T3" fmla="*/ 33 h 34"/>
                  <a:gd name="T4" fmla="*/ 11 w 23"/>
                  <a:gd name="T5" fmla="*/ 34 h 34"/>
                  <a:gd name="T6" fmla="*/ 16 w 23"/>
                  <a:gd name="T7" fmla="*/ 33 h 34"/>
                  <a:gd name="T8" fmla="*/ 20 w 23"/>
                  <a:gd name="T9" fmla="*/ 32 h 34"/>
                  <a:gd name="T10" fmla="*/ 22 w 23"/>
                  <a:gd name="T11" fmla="*/ 28 h 34"/>
                  <a:gd name="T12" fmla="*/ 23 w 23"/>
                  <a:gd name="T13" fmla="*/ 23 h 34"/>
                  <a:gd name="T14" fmla="*/ 22 w 23"/>
                  <a:gd name="T15" fmla="*/ 20 h 34"/>
                  <a:gd name="T16" fmla="*/ 20 w 23"/>
                  <a:gd name="T17" fmla="*/ 16 h 34"/>
                  <a:gd name="T18" fmla="*/ 17 w 23"/>
                  <a:gd name="T19" fmla="*/ 16 h 34"/>
                  <a:gd name="T20" fmla="*/ 12 w 23"/>
                  <a:gd name="T21" fmla="*/ 14 h 34"/>
                  <a:gd name="T22" fmla="*/ 11 w 23"/>
                  <a:gd name="T23" fmla="*/ 14 h 34"/>
                  <a:gd name="T24" fmla="*/ 8 w 23"/>
                  <a:gd name="T25" fmla="*/ 12 h 34"/>
                  <a:gd name="T26" fmla="*/ 6 w 23"/>
                  <a:gd name="T27" fmla="*/ 10 h 34"/>
                  <a:gd name="T28" fmla="*/ 6 w 23"/>
                  <a:gd name="T29" fmla="*/ 9 h 34"/>
                  <a:gd name="T30" fmla="*/ 8 w 23"/>
                  <a:gd name="T31" fmla="*/ 8 h 34"/>
                  <a:gd name="T32" fmla="*/ 11 w 23"/>
                  <a:gd name="T33" fmla="*/ 6 h 34"/>
                  <a:gd name="T34" fmla="*/ 14 w 23"/>
                  <a:gd name="T35" fmla="*/ 6 h 34"/>
                  <a:gd name="T36" fmla="*/ 15 w 23"/>
                  <a:gd name="T37" fmla="*/ 8 h 34"/>
                  <a:gd name="T38" fmla="*/ 16 w 23"/>
                  <a:gd name="T39" fmla="*/ 9 h 34"/>
                  <a:gd name="T40" fmla="*/ 16 w 23"/>
                  <a:gd name="T41" fmla="*/ 11 h 34"/>
                  <a:gd name="T42" fmla="*/ 22 w 23"/>
                  <a:gd name="T43" fmla="*/ 11 h 34"/>
                  <a:gd name="T44" fmla="*/ 21 w 23"/>
                  <a:gd name="T45" fmla="*/ 6 h 34"/>
                  <a:gd name="T46" fmla="*/ 20 w 23"/>
                  <a:gd name="T47" fmla="*/ 4 h 34"/>
                  <a:gd name="T48" fmla="*/ 16 w 23"/>
                  <a:gd name="T49" fmla="*/ 2 h 34"/>
                  <a:gd name="T50" fmla="*/ 11 w 23"/>
                  <a:gd name="T51" fmla="*/ 0 h 34"/>
                  <a:gd name="T52" fmla="*/ 6 w 23"/>
                  <a:gd name="T53" fmla="*/ 2 h 34"/>
                  <a:gd name="T54" fmla="*/ 3 w 23"/>
                  <a:gd name="T55" fmla="*/ 3 h 34"/>
                  <a:gd name="T56" fmla="*/ 0 w 23"/>
                  <a:gd name="T57" fmla="*/ 6 h 34"/>
                  <a:gd name="T58" fmla="*/ 0 w 23"/>
                  <a:gd name="T59" fmla="*/ 10 h 34"/>
                  <a:gd name="T60" fmla="*/ 2 w 23"/>
                  <a:gd name="T61" fmla="*/ 15 h 34"/>
                  <a:gd name="T62" fmla="*/ 3 w 23"/>
                  <a:gd name="T63" fmla="*/ 17 h 34"/>
                  <a:gd name="T64" fmla="*/ 9 w 23"/>
                  <a:gd name="T65" fmla="*/ 20 h 34"/>
                  <a:gd name="T66" fmla="*/ 10 w 23"/>
                  <a:gd name="T67" fmla="*/ 20 h 34"/>
                  <a:gd name="T68" fmla="*/ 16 w 23"/>
                  <a:gd name="T69" fmla="*/ 22 h 34"/>
                  <a:gd name="T70" fmla="*/ 17 w 23"/>
                  <a:gd name="T71" fmla="*/ 23 h 34"/>
                  <a:gd name="T72" fmla="*/ 17 w 23"/>
                  <a:gd name="T73" fmla="*/ 24 h 34"/>
                  <a:gd name="T74" fmla="*/ 17 w 23"/>
                  <a:gd name="T75" fmla="*/ 26 h 34"/>
                  <a:gd name="T76" fmla="*/ 16 w 23"/>
                  <a:gd name="T77" fmla="*/ 27 h 34"/>
                  <a:gd name="T78" fmla="*/ 12 w 23"/>
                  <a:gd name="T79" fmla="*/ 28 h 34"/>
                  <a:gd name="T80" fmla="*/ 10 w 23"/>
                  <a:gd name="T81" fmla="*/ 28 h 34"/>
                  <a:gd name="T82" fmla="*/ 8 w 23"/>
                  <a:gd name="T83" fmla="*/ 27 h 34"/>
                  <a:gd name="T84" fmla="*/ 6 w 23"/>
                  <a:gd name="T85" fmla="*/ 26 h 34"/>
                  <a:gd name="T86" fmla="*/ 5 w 23"/>
                  <a:gd name="T87" fmla="*/ 23 h 34"/>
                  <a:gd name="T88" fmla="*/ 0 w 23"/>
                  <a:gd name="T89" fmla="*/ 23 h 34"/>
                  <a:gd name="T90" fmla="*/ 0 w 23"/>
                  <a:gd name="T91" fmla="*/ 28 h 34"/>
                  <a:gd name="T92" fmla="*/ 3 w 23"/>
                  <a:gd name="T93" fmla="*/ 3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" h="34">
                    <a:moveTo>
                      <a:pt x="3" y="32"/>
                    </a:moveTo>
                    <a:lnTo>
                      <a:pt x="6" y="33"/>
                    </a:lnTo>
                    <a:lnTo>
                      <a:pt x="11" y="34"/>
                    </a:lnTo>
                    <a:lnTo>
                      <a:pt x="16" y="33"/>
                    </a:lnTo>
                    <a:lnTo>
                      <a:pt x="20" y="32"/>
                    </a:lnTo>
                    <a:lnTo>
                      <a:pt x="22" y="28"/>
                    </a:lnTo>
                    <a:lnTo>
                      <a:pt x="23" y="23"/>
                    </a:lnTo>
                    <a:lnTo>
                      <a:pt x="22" y="20"/>
                    </a:lnTo>
                    <a:lnTo>
                      <a:pt x="20" y="16"/>
                    </a:lnTo>
                    <a:lnTo>
                      <a:pt x="17" y="16"/>
                    </a:lnTo>
                    <a:lnTo>
                      <a:pt x="12" y="14"/>
                    </a:lnTo>
                    <a:lnTo>
                      <a:pt x="11" y="14"/>
                    </a:lnTo>
                    <a:lnTo>
                      <a:pt x="8" y="12"/>
                    </a:lnTo>
                    <a:lnTo>
                      <a:pt x="6" y="10"/>
                    </a:lnTo>
                    <a:lnTo>
                      <a:pt x="6" y="9"/>
                    </a:lnTo>
                    <a:lnTo>
                      <a:pt x="8" y="8"/>
                    </a:lnTo>
                    <a:lnTo>
                      <a:pt x="11" y="6"/>
                    </a:lnTo>
                    <a:lnTo>
                      <a:pt x="14" y="6"/>
                    </a:lnTo>
                    <a:lnTo>
                      <a:pt x="15" y="8"/>
                    </a:lnTo>
                    <a:lnTo>
                      <a:pt x="16" y="9"/>
                    </a:lnTo>
                    <a:lnTo>
                      <a:pt x="16" y="11"/>
                    </a:lnTo>
                    <a:lnTo>
                      <a:pt x="22" y="11"/>
                    </a:lnTo>
                    <a:lnTo>
                      <a:pt x="21" y="6"/>
                    </a:lnTo>
                    <a:lnTo>
                      <a:pt x="20" y="4"/>
                    </a:lnTo>
                    <a:lnTo>
                      <a:pt x="16" y="2"/>
                    </a:lnTo>
                    <a:lnTo>
                      <a:pt x="11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2" y="15"/>
                    </a:lnTo>
                    <a:lnTo>
                      <a:pt x="3" y="17"/>
                    </a:lnTo>
                    <a:lnTo>
                      <a:pt x="9" y="20"/>
                    </a:lnTo>
                    <a:lnTo>
                      <a:pt x="10" y="20"/>
                    </a:lnTo>
                    <a:lnTo>
                      <a:pt x="16" y="22"/>
                    </a:lnTo>
                    <a:lnTo>
                      <a:pt x="17" y="23"/>
                    </a:lnTo>
                    <a:lnTo>
                      <a:pt x="17" y="24"/>
                    </a:lnTo>
                    <a:lnTo>
                      <a:pt x="17" y="26"/>
                    </a:lnTo>
                    <a:lnTo>
                      <a:pt x="16" y="27"/>
                    </a:lnTo>
                    <a:lnTo>
                      <a:pt x="12" y="28"/>
                    </a:lnTo>
                    <a:lnTo>
                      <a:pt x="10" y="28"/>
                    </a:lnTo>
                    <a:lnTo>
                      <a:pt x="8" y="27"/>
                    </a:lnTo>
                    <a:lnTo>
                      <a:pt x="6" y="26"/>
                    </a:lnTo>
                    <a:lnTo>
                      <a:pt x="5" y="23"/>
                    </a:lnTo>
                    <a:lnTo>
                      <a:pt x="0" y="23"/>
                    </a:lnTo>
                    <a:lnTo>
                      <a:pt x="0" y="28"/>
                    </a:lnTo>
                    <a:lnTo>
                      <a:pt x="3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45" name="Freeform 312">
                <a:extLst>
                  <a:ext uri="{FF2B5EF4-FFF2-40B4-BE49-F238E27FC236}">
                    <a16:creationId xmlns:a16="http://schemas.microsoft.com/office/drawing/2014/main" id="{7A7D5BFB-04A8-F5EE-36A8-9D522B6ED2B7}"/>
                  </a:ext>
                </a:extLst>
              </p:cNvPr>
              <p:cNvSpPr/>
              <p:nvPr/>
            </p:nvSpPr>
            <p:spPr bwMode="auto">
              <a:xfrm>
                <a:off x="2381" y="1451"/>
                <a:ext cx="23" cy="32"/>
              </a:xfrm>
              <a:custGeom>
                <a:avLst/>
                <a:gdLst>
                  <a:gd name="T0" fmla="*/ 0 w 23"/>
                  <a:gd name="T1" fmla="*/ 20 h 32"/>
                  <a:gd name="T2" fmla="*/ 0 w 23"/>
                  <a:gd name="T3" fmla="*/ 25 h 32"/>
                  <a:gd name="T4" fmla="*/ 2 w 23"/>
                  <a:gd name="T5" fmla="*/ 28 h 32"/>
                  <a:gd name="T6" fmla="*/ 6 w 23"/>
                  <a:gd name="T7" fmla="*/ 31 h 32"/>
                  <a:gd name="T8" fmla="*/ 11 w 23"/>
                  <a:gd name="T9" fmla="*/ 32 h 32"/>
                  <a:gd name="T10" fmla="*/ 16 w 23"/>
                  <a:gd name="T11" fmla="*/ 31 h 32"/>
                  <a:gd name="T12" fmla="*/ 19 w 23"/>
                  <a:gd name="T13" fmla="*/ 28 h 32"/>
                  <a:gd name="T14" fmla="*/ 22 w 23"/>
                  <a:gd name="T15" fmla="*/ 25 h 32"/>
                  <a:gd name="T16" fmla="*/ 23 w 23"/>
                  <a:gd name="T17" fmla="*/ 20 h 32"/>
                  <a:gd name="T18" fmla="*/ 23 w 23"/>
                  <a:gd name="T19" fmla="*/ 0 h 32"/>
                  <a:gd name="T20" fmla="*/ 17 w 23"/>
                  <a:gd name="T21" fmla="*/ 0 h 32"/>
                  <a:gd name="T22" fmla="*/ 17 w 23"/>
                  <a:gd name="T23" fmla="*/ 19 h 32"/>
                  <a:gd name="T24" fmla="*/ 16 w 23"/>
                  <a:gd name="T25" fmla="*/ 22 h 32"/>
                  <a:gd name="T26" fmla="*/ 16 w 23"/>
                  <a:gd name="T27" fmla="*/ 25 h 32"/>
                  <a:gd name="T28" fmla="*/ 13 w 23"/>
                  <a:gd name="T29" fmla="*/ 26 h 32"/>
                  <a:gd name="T30" fmla="*/ 11 w 23"/>
                  <a:gd name="T31" fmla="*/ 26 h 32"/>
                  <a:gd name="T32" fmla="*/ 8 w 23"/>
                  <a:gd name="T33" fmla="*/ 26 h 32"/>
                  <a:gd name="T34" fmla="*/ 7 w 23"/>
                  <a:gd name="T35" fmla="*/ 25 h 32"/>
                  <a:gd name="T36" fmla="*/ 6 w 23"/>
                  <a:gd name="T37" fmla="*/ 22 h 32"/>
                  <a:gd name="T38" fmla="*/ 6 w 23"/>
                  <a:gd name="T39" fmla="*/ 19 h 32"/>
                  <a:gd name="T40" fmla="*/ 6 w 23"/>
                  <a:gd name="T41" fmla="*/ 0 h 32"/>
                  <a:gd name="T42" fmla="*/ 0 w 23"/>
                  <a:gd name="T43" fmla="*/ 0 h 32"/>
                  <a:gd name="T44" fmla="*/ 0 w 23"/>
                  <a:gd name="T45" fmla="*/ 2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3" h="32">
                    <a:moveTo>
                      <a:pt x="0" y="20"/>
                    </a:moveTo>
                    <a:lnTo>
                      <a:pt x="0" y="25"/>
                    </a:lnTo>
                    <a:lnTo>
                      <a:pt x="2" y="28"/>
                    </a:lnTo>
                    <a:lnTo>
                      <a:pt x="6" y="31"/>
                    </a:lnTo>
                    <a:lnTo>
                      <a:pt x="11" y="32"/>
                    </a:lnTo>
                    <a:lnTo>
                      <a:pt x="16" y="31"/>
                    </a:lnTo>
                    <a:lnTo>
                      <a:pt x="19" y="28"/>
                    </a:lnTo>
                    <a:lnTo>
                      <a:pt x="22" y="25"/>
                    </a:lnTo>
                    <a:lnTo>
                      <a:pt x="23" y="20"/>
                    </a:lnTo>
                    <a:lnTo>
                      <a:pt x="23" y="0"/>
                    </a:lnTo>
                    <a:lnTo>
                      <a:pt x="17" y="0"/>
                    </a:lnTo>
                    <a:lnTo>
                      <a:pt x="17" y="19"/>
                    </a:lnTo>
                    <a:lnTo>
                      <a:pt x="16" y="22"/>
                    </a:lnTo>
                    <a:lnTo>
                      <a:pt x="16" y="25"/>
                    </a:lnTo>
                    <a:lnTo>
                      <a:pt x="13" y="26"/>
                    </a:lnTo>
                    <a:lnTo>
                      <a:pt x="11" y="26"/>
                    </a:lnTo>
                    <a:lnTo>
                      <a:pt x="8" y="26"/>
                    </a:lnTo>
                    <a:lnTo>
                      <a:pt x="7" y="25"/>
                    </a:lnTo>
                    <a:lnTo>
                      <a:pt x="6" y="22"/>
                    </a:lnTo>
                    <a:lnTo>
                      <a:pt x="6" y="1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46" name="Freeform 313">
                <a:extLst>
                  <a:ext uri="{FF2B5EF4-FFF2-40B4-BE49-F238E27FC236}">
                    <a16:creationId xmlns:a16="http://schemas.microsoft.com/office/drawing/2014/main" id="{922CC494-369A-E11F-A90B-3893F82F857A}"/>
                  </a:ext>
                </a:extLst>
              </p:cNvPr>
              <p:cNvSpPr/>
              <p:nvPr/>
            </p:nvSpPr>
            <p:spPr bwMode="auto">
              <a:xfrm>
                <a:off x="2409" y="1451"/>
                <a:ext cx="24" cy="31"/>
              </a:xfrm>
              <a:custGeom>
                <a:avLst/>
                <a:gdLst>
                  <a:gd name="T0" fmla="*/ 6 w 24"/>
                  <a:gd name="T1" fmla="*/ 6 h 31"/>
                  <a:gd name="T2" fmla="*/ 13 w 24"/>
                  <a:gd name="T3" fmla="*/ 6 h 31"/>
                  <a:gd name="T4" fmla="*/ 16 w 24"/>
                  <a:gd name="T5" fmla="*/ 7 h 31"/>
                  <a:gd name="T6" fmla="*/ 18 w 24"/>
                  <a:gd name="T7" fmla="*/ 9 h 31"/>
                  <a:gd name="T8" fmla="*/ 16 w 24"/>
                  <a:gd name="T9" fmla="*/ 13 h 31"/>
                  <a:gd name="T10" fmla="*/ 13 w 24"/>
                  <a:gd name="T11" fmla="*/ 13 h 31"/>
                  <a:gd name="T12" fmla="*/ 6 w 24"/>
                  <a:gd name="T13" fmla="*/ 13 h 31"/>
                  <a:gd name="T14" fmla="*/ 6 w 24"/>
                  <a:gd name="T15" fmla="*/ 6 h 31"/>
                  <a:gd name="T16" fmla="*/ 6 w 24"/>
                  <a:gd name="T17" fmla="*/ 31 h 31"/>
                  <a:gd name="T18" fmla="*/ 6 w 24"/>
                  <a:gd name="T19" fmla="*/ 19 h 31"/>
                  <a:gd name="T20" fmla="*/ 13 w 24"/>
                  <a:gd name="T21" fmla="*/ 19 h 31"/>
                  <a:gd name="T22" fmla="*/ 15 w 24"/>
                  <a:gd name="T23" fmla="*/ 20 h 31"/>
                  <a:gd name="T24" fmla="*/ 16 w 24"/>
                  <a:gd name="T25" fmla="*/ 24 h 31"/>
                  <a:gd name="T26" fmla="*/ 16 w 24"/>
                  <a:gd name="T27" fmla="*/ 27 h 31"/>
                  <a:gd name="T28" fmla="*/ 16 w 24"/>
                  <a:gd name="T29" fmla="*/ 30 h 31"/>
                  <a:gd name="T30" fmla="*/ 18 w 24"/>
                  <a:gd name="T31" fmla="*/ 31 h 31"/>
                  <a:gd name="T32" fmla="*/ 24 w 24"/>
                  <a:gd name="T33" fmla="*/ 31 h 31"/>
                  <a:gd name="T34" fmla="*/ 24 w 24"/>
                  <a:gd name="T35" fmla="*/ 30 h 31"/>
                  <a:gd name="T36" fmla="*/ 22 w 24"/>
                  <a:gd name="T37" fmla="*/ 28 h 31"/>
                  <a:gd name="T38" fmla="*/ 22 w 24"/>
                  <a:gd name="T39" fmla="*/ 26 h 31"/>
                  <a:gd name="T40" fmla="*/ 22 w 24"/>
                  <a:gd name="T41" fmla="*/ 22 h 31"/>
                  <a:gd name="T42" fmla="*/ 21 w 24"/>
                  <a:gd name="T43" fmla="*/ 18 h 31"/>
                  <a:gd name="T44" fmla="*/ 19 w 24"/>
                  <a:gd name="T45" fmla="*/ 16 h 31"/>
                  <a:gd name="T46" fmla="*/ 21 w 24"/>
                  <a:gd name="T47" fmla="*/ 15 h 31"/>
                  <a:gd name="T48" fmla="*/ 22 w 24"/>
                  <a:gd name="T49" fmla="*/ 13 h 31"/>
                  <a:gd name="T50" fmla="*/ 24 w 24"/>
                  <a:gd name="T51" fmla="*/ 9 h 31"/>
                  <a:gd name="T52" fmla="*/ 22 w 24"/>
                  <a:gd name="T53" fmla="*/ 4 h 31"/>
                  <a:gd name="T54" fmla="*/ 21 w 24"/>
                  <a:gd name="T55" fmla="*/ 2 h 31"/>
                  <a:gd name="T56" fmla="*/ 18 w 24"/>
                  <a:gd name="T57" fmla="*/ 1 h 31"/>
                  <a:gd name="T58" fmla="*/ 14 w 24"/>
                  <a:gd name="T59" fmla="*/ 0 h 31"/>
                  <a:gd name="T60" fmla="*/ 0 w 24"/>
                  <a:gd name="T61" fmla="*/ 0 h 31"/>
                  <a:gd name="T62" fmla="*/ 0 w 24"/>
                  <a:gd name="T63" fmla="*/ 31 h 31"/>
                  <a:gd name="T64" fmla="*/ 6 w 24"/>
                  <a:gd name="T65" fmla="*/ 31 h 31"/>
                  <a:gd name="T66" fmla="*/ 6 w 24"/>
                  <a:gd name="T67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31">
                    <a:moveTo>
                      <a:pt x="6" y="6"/>
                    </a:moveTo>
                    <a:lnTo>
                      <a:pt x="13" y="6"/>
                    </a:lnTo>
                    <a:lnTo>
                      <a:pt x="16" y="7"/>
                    </a:lnTo>
                    <a:lnTo>
                      <a:pt x="18" y="9"/>
                    </a:lnTo>
                    <a:lnTo>
                      <a:pt x="16" y="13"/>
                    </a:lnTo>
                    <a:lnTo>
                      <a:pt x="13" y="13"/>
                    </a:lnTo>
                    <a:lnTo>
                      <a:pt x="6" y="13"/>
                    </a:lnTo>
                    <a:lnTo>
                      <a:pt x="6" y="6"/>
                    </a:lnTo>
                    <a:lnTo>
                      <a:pt x="6" y="31"/>
                    </a:lnTo>
                    <a:lnTo>
                      <a:pt x="6" y="19"/>
                    </a:lnTo>
                    <a:lnTo>
                      <a:pt x="13" y="19"/>
                    </a:lnTo>
                    <a:lnTo>
                      <a:pt x="15" y="20"/>
                    </a:lnTo>
                    <a:lnTo>
                      <a:pt x="16" y="24"/>
                    </a:lnTo>
                    <a:lnTo>
                      <a:pt x="16" y="27"/>
                    </a:lnTo>
                    <a:lnTo>
                      <a:pt x="16" y="30"/>
                    </a:lnTo>
                    <a:lnTo>
                      <a:pt x="18" y="31"/>
                    </a:lnTo>
                    <a:lnTo>
                      <a:pt x="24" y="31"/>
                    </a:lnTo>
                    <a:lnTo>
                      <a:pt x="24" y="30"/>
                    </a:lnTo>
                    <a:lnTo>
                      <a:pt x="22" y="28"/>
                    </a:lnTo>
                    <a:lnTo>
                      <a:pt x="22" y="26"/>
                    </a:lnTo>
                    <a:lnTo>
                      <a:pt x="22" y="22"/>
                    </a:lnTo>
                    <a:lnTo>
                      <a:pt x="21" y="18"/>
                    </a:lnTo>
                    <a:lnTo>
                      <a:pt x="19" y="16"/>
                    </a:lnTo>
                    <a:lnTo>
                      <a:pt x="21" y="15"/>
                    </a:lnTo>
                    <a:lnTo>
                      <a:pt x="22" y="13"/>
                    </a:lnTo>
                    <a:lnTo>
                      <a:pt x="24" y="9"/>
                    </a:lnTo>
                    <a:lnTo>
                      <a:pt x="22" y="4"/>
                    </a:lnTo>
                    <a:lnTo>
                      <a:pt x="21" y="2"/>
                    </a:lnTo>
                    <a:lnTo>
                      <a:pt x="18" y="1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47" name="Freeform 314">
                <a:extLst>
                  <a:ext uri="{FF2B5EF4-FFF2-40B4-BE49-F238E27FC236}">
                    <a16:creationId xmlns:a16="http://schemas.microsoft.com/office/drawing/2014/main" id="{6C5CA61F-9F58-D7CA-0608-119B6FDBEBB6}"/>
                  </a:ext>
                </a:extLst>
              </p:cNvPr>
              <p:cNvSpPr/>
              <p:nvPr/>
            </p:nvSpPr>
            <p:spPr bwMode="auto">
              <a:xfrm>
                <a:off x="2437" y="1451"/>
                <a:ext cx="24" cy="31"/>
              </a:xfrm>
              <a:custGeom>
                <a:avLst/>
                <a:gdLst>
                  <a:gd name="T0" fmla="*/ 6 w 24"/>
                  <a:gd name="T1" fmla="*/ 6 h 31"/>
                  <a:gd name="T2" fmla="*/ 14 w 24"/>
                  <a:gd name="T3" fmla="*/ 6 h 31"/>
                  <a:gd name="T4" fmla="*/ 17 w 24"/>
                  <a:gd name="T5" fmla="*/ 7 h 31"/>
                  <a:gd name="T6" fmla="*/ 17 w 24"/>
                  <a:gd name="T7" fmla="*/ 9 h 31"/>
                  <a:gd name="T8" fmla="*/ 17 w 24"/>
                  <a:gd name="T9" fmla="*/ 13 h 31"/>
                  <a:gd name="T10" fmla="*/ 14 w 24"/>
                  <a:gd name="T11" fmla="*/ 13 h 31"/>
                  <a:gd name="T12" fmla="*/ 6 w 24"/>
                  <a:gd name="T13" fmla="*/ 13 h 31"/>
                  <a:gd name="T14" fmla="*/ 6 w 24"/>
                  <a:gd name="T15" fmla="*/ 6 h 31"/>
                  <a:gd name="T16" fmla="*/ 6 w 24"/>
                  <a:gd name="T17" fmla="*/ 31 h 31"/>
                  <a:gd name="T18" fmla="*/ 6 w 24"/>
                  <a:gd name="T19" fmla="*/ 19 h 31"/>
                  <a:gd name="T20" fmla="*/ 12 w 24"/>
                  <a:gd name="T21" fmla="*/ 19 h 31"/>
                  <a:gd name="T22" fmla="*/ 16 w 24"/>
                  <a:gd name="T23" fmla="*/ 20 h 31"/>
                  <a:gd name="T24" fmla="*/ 17 w 24"/>
                  <a:gd name="T25" fmla="*/ 24 h 31"/>
                  <a:gd name="T26" fmla="*/ 17 w 24"/>
                  <a:gd name="T27" fmla="*/ 27 h 31"/>
                  <a:gd name="T28" fmla="*/ 17 w 24"/>
                  <a:gd name="T29" fmla="*/ 30 h 31"/>
                  <a:gd name="T30" fmla="*/ 17 w 24"/>
                  <a:gd name="T31" fmla="*/ 31 h 31"/>
                  <a:gd name="T32" fmla="*/ 24 w 24"/>
                  <a:gd name="T33" fmla="*/ 31 h 31"/>
                  <a:gd name="T34" fmla="*/ 24 w 24"/>
                  <a:gd name="T35" fmla="*/ 30 h 31"/>
                  <a:gd name="T36" fmla="*/ 23 w 24"/>
                  <a:gd name="T37" fmla="*/ 28 h 31"/>
                  <a:gd name="T38" fmla="*/ 23 w 24"/>
                  <a:gd name="T39" fmla="*/ 26 h 31"/>
                  <a:gd name="T40" fmla="*/ 23 w 24"/>
                  <a:gd name="T41" fmla="*/ 22 h 31"/>
                  <a:gd name="T42" fmla="*/ 22 w 24"/>
                  <a:gd name="T43" fmla="*/ 18 h 31"/>
                  <a:gd name="T44" fmla="*/ 20 w 24"/>
                  <a:gd name="T45" fmla="*/ 16 h 31"/>
                  <a:gd name="T46" fmla="*/ 21 w 24"/>
                  <a:gd name="T47" fmla="*/ 15 h 31"/>
                  <a:gd name="T48" fmla="*/ 22 w 24"/>
                  <a:gd name="T49" fmla="*/ 13 h 31"/>
                  <a:gd name="T50" fmla="*/ 23 w 24"/>
                  <a:gd name="T51" fmla="*/ 9 h 31"/>
                  <a:gd name="T52" fmla="*/ 23 w 24"/>
                  <a:gd name="T53" fmla="*/ 4 h 31"/>
                  <a:gd name="T54" fmla="*/ 21 w 24"/>
                  <a:gd name="T55" fmla="*/ 2 h 31"/>
                  <a:gd name="T56" fmla="*/ 18 w 24"/>
                  <a:gd name="T57" fmla="*/ 1 h 31"/>
                  <a:gd name="T58" fmla="*/ 15 w 24"/>
                  <a:gd name="T59" fmla="*/ 0 h 31"/>
                  <a:gd name="T60" fmla="*/ 0 w 24"/>
                  <a:gd name="T61" fmla="*/ 0 h 31"/>
                  <a:gd name="T62" fmla="*/ 0 w 24"/>
                  <a:gd name="T63" fmla="*/ 31 h 31"/>
                  <a:gd name="T64" fmla="*/ 6 w 24"/>
                  <a:gd name="T65" fmla="*/ 31 h 31"/>
                  <a:gd name="T66" fmla="*/ 6 w 24"/>
                  <a:gd name="T67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31">
                    <a:moveTo>
                      <a:pt x="6" y="6"/>
                    </a:moveTo>
                    <a:lnTo>
                      <a:pt x="14" y="6"/>
                    </a:lnTo>
                    <a:lnTo>
                      <a:pt x="17" y="7"/>
                    </a:lnTo>
                    <a:lnTo>
                      <a:pt x="17" y="9"/>
                    </a:lnTo>
                    <a:lnTo>
                      <a:pt x="17" y="13"/>
                    </a:lnTo>
                    <a:lnTo>
                      <a:pt x="14" y="13"/>
                    </a:lnTo>
                    <a:lnTo>
                      <a:pt x="6" y="13"/>
                    </a:lnTo>
                    <a:lnTo>
                      <a:pt x="6" y="6"/>
                    </a:lnTo>
                    <a:lnTo>
                      <a:pt x="6" y="31"/>
                    </a:lnTo>
                    <a:lnTo>
                      <a:pt x="6" y="19"/>
                    </a:lnTo>
                    <a:lnTo>
                      <a:pt x="12" y="19"/>
                    </a:lnTo>
                    <a:lnTo>
                      <a:pt x="16" y="20"/>
                    </a:lnTo>
                    <a:lnTo>
                      <a:pt x="17" y="24"/>
                    </a:lnTo>
                    <a:lnTo>
                      <a:pt x="17" y="27"/>
                    </a:lnTo>
                    <a:lnTo>
                      <a:pt x="17" y="30"/>
                    </a:lnTo>
                    <a:lnTo>
                      <a:pt x="17" y="31"/>
                    </a:lnTo>
                    <a:lnTo>
                      <a:pt x="24" y="31"/>
                    </a:lnTo>
                    <a:lnTo>
                      <a:pt x="24" y="30"/>
                    </a:lnTo>
                    <a:lnTo>
                      <a:pt x="23" y="28"/>
                    </a:lnTo>
                    <a:lnTo>
                      <a:pt x="23" y="26"/>
                    </a:lnTo>
                    <a:lnTo>
                      <a:pt x="23" y="22"/>
                    </a:lnTo>
                    <a:lnTo>
                      <a:pt x="22" y="18"/>
                    </a:lnTo>
                    <a:lnTo>
                      <a:pt x="20" y="16"/>
                    </a:lnTo>
                    <a:lnTo>
                      <a:pt x="21" y="15"/>
                    </a:lnTo>
                    <a:lnTo>
                      <a:pt x="22" y="13"/>
                    </a:lnTo>
                    <a:lnTo>
                      <a:pt x="23" y="9"/>
                    </a:lnTo>
                    <a:lnTo>
                      <a:pt x="23" y="4"/>
                    </a:lnTo>
                    <a:lnTo>
                      <a:pt x="21" y="2"/>
                    </a:lnTo>
                    <a:lnTo>
                      <a:pt x="18" y="1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48" name="Freeform 315">
                <a:extLst>
                  <a:ext uri="{FF2B5EF4-FFF2-40B4-BE49-F238E27FC236}">
                    <a16:creationId xmlns:a16="http://schemas.microsoft.com/office/drawing/2014/main" id="{FB2AF235-661F-29EF-744E-FE7BD3ADA96E}"/>
                  </a:ext>
                </a:extLst>
              </p:cNvPr>
              <p:cNvSpPr/>
              <p:nvPr/>
            </p:nvSpPr>
            <p:spPr bwMode="auto">
              <a:xfrm>
                <a:off x="2463" y="1451"/>
                <a:ext cx="25" cy="31"/>
              </a:xfrm>
              <a:custGeom>
                <a:avLst/>
                <a:gdLst>
                  <a:gd name="T0" fmla="*/ 15 w 25"/>
                  <a:gd name="T1" fmla="*/ 19 h 31"/>
                  <a:gd name="T2" fmla="*/ 25 w 25"/>
                  <a:gd name="T3" fmla="*/ 0 h 31"/>
                  <a:gd name="T4" fmla="*/ 19 w 25"/>
                  <a:gd name="T5" fmla="*/ 0 h 31"/>
                  <a:gd name="T6" fmla="*/ 13 w 25"/>
                  <a:gd name="T7" fmla="*/ 13 h 31"/>
                  <a:gd name="T8" fmla="*/ 7 w 25"/>
                  <a:gd name="T9" fmla="*/ 0 h 31"/>
                  <a:gd name="T10" fmla="*/ 0 w 25"/>
                  <a:gd name="T11" fmla="*/ 0 h 31"/>
                  <a:gd name="T12" fmla="*/ 10 w 25"/>
                  <a:gd name="T13" fmla="*/ 19 h 31"/>
                  <a:gd name="T14" fmla="*/ 10 w 25"/>
                  <a:gd name="T15" fmla="*/ 31 h 31"/>
                  <a:gd name="T16" fmla="*/ 15 w 25"/>
                  <a:gd name="T17" fmla="*/ 31 h 31"/>
                  <a:gd name="T18" fmla="*/ 15 w 25"/>
                  <a:gd name="T19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" h="31">
                    <a:moveTo>
                      <a:pt x="15" y="19"/>
                    </a:moveTo>
                    <a:lnTo>
                      <a:pt x="25" y="0"/>
                    </a:lnTo>
                    <a:lnTo>
                      <a:pt x="19" y="0"/>
                    </a:lnTo>
                    <a:lnTo>
                      <a:pt x="13" y="13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10" y="19"/>
                    </a:lnTo>
                    <a:lnTo>
                      <a:pt x="10" y="31"/>
                    </a:lnTo>
                    <a:lnTo>
                      <a:pt x="15" y="31"/>
                    </a:lnTo>
                    <a:lnTo>
                      <a:pt x="15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49" name="Freeform 316">
                <a:extLst>
                  <a:ext uri="{FF2B5EF4-FFF2-40B4-BE49-F238E27FC236}">
                    <a16:creationId xmlns:a16="http://schemas.microsoft.com/office/drawing/2014/main" id="{F022EC4B-8CEF-E4B6-C216-70EB3DA5B305}"/>
                  </a:ext>
                </a:extLst>
              </p:cNvPr>
              <p:cNvSpPr/>
              <p:nvPr/>
            </p:nvSpPr>
            <p:spPr bwMode="auto">
              <a:xfrm>
                <a:off x="2315" y="1634"/>
                <a:ext cx="25" cy="31"/>
              </a:xfrm>
              <a:custGeom>
                <a:avLst/>
                <a:gdLst>
                  <a:gd name="T0" fmla="*/ 17 w 25"/>
                  <a:gd name="T1" fmla="*/ 21 h 31"/>
                  <a:gd name="T2" fmla="*/ 25 w 25"/>
                  <a:gd name="T3" fmla="*/ 0 h 31"/>
                  <a:gd name="T4" fmla="*/ 19 w 25"/>
                  <a:gd name="T5" fmla="*/ 0 h 31"/>
                  <a:gd name="T6" fmla="*/ 13 w 25"/>
                  <a:gd name="T7" fmla="*/ 15 h 31"/>
                  <a:gd name="T8" fmla="*/ 7 w 25"/>
                  <a:gd name="T9" fmla="*/ 0 h 31"/>
                  <a:gd name="T10" fmla="*/ 0 w 25"/>
                  <a:gd name="T11" fmla="*/ 0 h 31"/>
                  <a:gd name="T12" fmla="*/ 11 w 25"/>
                  <a:gd name="T13" fmla="*/ 21 h 31"/>
                  <a:gd name="T14" fmla="*/ 11 w 25"/>
                  <a:gd name="T15" fmla="*/ 31 h 31"/>
                  <a:gd name="T16" fmla="*/ 17 w 25"/>
                  <a:gd name="T17" fmla="*/ 31 h 31"/>
                  <a:gd name="T18" fmla="*/ 17 w 25"/>
                  <a:gd name="T19" fmla="*/ 2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" h="31">
                    <a:moveTo>
                      <a:pt x="17" y="21"/>
                    </a:moveTo>
                    <a:lnTo>
                      <a:pt x="25" y="0"/>
                    </a:lnTo>
                    <a:lnTo>
                      <a:pt x="19" y="0"/>
                    </a:lnTo>
                    <a:lnTo>
                      <a:pt x="13" y="15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11" y="21"/>
                    </a:lnTo>
                    <a:lnTo>
                      <a:pt x="11" y="31"/>
                    </a:lnTo>
                    <a:lnTo>
                      <a:pt x="17" y="31"/>
                    </a:lnTo>
                    <a:lnTo>
                      <a:pt x="17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50" name="Freeform 317">
                <a:extLst>
                  <a:ext uri="{FF2B5EF4-FFF2-40B4-BE49-F238E27FC236}">
                    <a16:creationId xmlns:a16="http://schemas.microsoft.com/office/drawing/2014/main" id="{2330D953-D5E1-A443-D4E4-53D9B4C359FE}"/>
                  </a:ext>
                </a:extLst>
              </p:cNvPr>
              <p:cNvSpPr/>
              <p:nvPr/>
            </p:nvSpPr>
            <p:spPr bwMode="auto">
              <a:xfrm>
                <a:off x="2337" y="1634"/>
                <a:ext cx="27" cy="31"/>
              </a:xfrm>
              <a:custGeom>
                <a:avLst/>
                <a:gdLst>
                  <a:gd name="T0" fmla="*/ 18 w 27"/>
                  <a:gd name="T1" fmla="*/ 21 h 31"/>
                  <a:gd name="T2" fmla="*/ 9 w 27"/>
                  <a:gd name="T3" fmla="*/ 21 h 31"/>
                  <a:gd name="T4" fmla="*/ 14 w 27"/>
                  <a:gd name="T5" fmla="*/ 7 h 31"/>
                  <a:gd name="T6" fmla="*/ 18 w 27"/>
                  <a:gd name="T7" fmla="*/ 21 h 31"/>
                  <a:gd name="T8" fmla="*/ 0 w 27"/>
                  <a:gd name="T9" fmla="*/ 31 h 31"/>
                  <a:gd name="T10" fmla="*/ 7 w 27"/>
                  <a:gd name="T11" fmla="*/ 31 h 31"/>
                  <a:gd name="T12" fmla="*/ 8 w 27"/>
                  <a:gd name="T13" fmla="*/ 25 h 31"/>
                  <a:gd name="T14" fmla="*/ 19 w 27"/>
                  <a:gd name="T15" fmla="*/ 25 h 31"/>
                  <a:gd name="T16" fmla="*/ 21 w 27"/>
                  <a:gd name="T17" fmla="*/ 31 h 31"/>
                  <a:gd name="T18" fmla="*/ 27 w 27"/>
                  <a:gd name="T19" fmla="*/ 31 h 31"/>
                  <a:gd name="T20" fmla="*/ 18 w 27"/>
                  <a:gd name="T21" fmla="*/ 0 h 31"/>
                  <a:gd name="T22" fmla="*/ 10 w 27"/>
                  <a:gd name="T23" fmla="*/ 0 h 31"/>
                  <a:gd name="T24" fmla="*/ 0 w 27"/>
                  <a:gd name="T25" fmla="*/ 31 h 31"/>
                  <a:gd name="T26" fmla="*/ 18 w 27"/>
                  <a:gd name="T27" fmla="*/ 2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" h="31">
                    <a:moveTo>
                      <a:pt x="18" y="21"/>
                    </a:moveTo>
                    <a:lnTo>
                      <a:pt x="9" y="21"/>
                    </a:lnTo>
                    <a:lnTo>
                      <a:pt x="14" y="7"/>
                    </a:lnTo>
                    <a:lnTo>
                      <a:pt x="18" y="21"/>
                    </a:lnTo>
                    <a:lnTo>
                      <a:pt x="0" y="31"/>
                    </a:lnTo>
                    <a:lnTo>
                      <a:pt x="7" y="31"/>
                    </a:lnTo>
                    <a:lnTo>
                      <a:pt x="8" y="25"/>
                    </a:lnTo>
                    <a:lnTo>
                      <a:pt x="19" y="25"/>
                    </a:lnTo>
                    <a:lnTo>
                      <a:pt x="21" y="31"/>
                    </a:lnTo>
                    <a:lnTo>
                      <a:pt x="27" y="31"/>
                    </a:lnTo>
                    <a:lnTo>
                      <a:pt x="18" y="0"/>
                    </a:lnTo>
                    <a:lnTo>
                      <a:pt x="10" y="0"/>
                    </a:lnTo>
                    <a:lnTo>
                      <a:pt x="0" y="31"/>
                    </a:lnTo>
                    <a:lnTo>
                      <a:pt x="1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51" name="Freeform 318">
                <a:extLst>
                  <a:ext uri="{FF2B5EF4-FFF2-40B4-BE49-F238E27FC236}">
                    <a16:creationId xmlns:a16="http://schemas.microsoft.com/office/drawing/2014/main" id="{5A7D1529-7912-8DCD-A822-B1E490DDD9FF}"/>
                  </a:ext>
                </a:extLst>
              </p:cNvPr>
              <p:cNvSpPr/>
              <p:nvPr/>
            </p:nvSpPr>
            <p:spPr bwMode="auto">
              <a:xfrm>
                <a:off x="2368" y="1634"/>
                <a:ext cx="24" cy="31"/>
              </a:xfrm>
              <a:custGeom>
                <a:avLst/>
                <a:gdLst>
                  <a:gd name="T0" fmla="*/ 5 w 24"/>
                  <a:gd name="T1" fmla="*/ 6 h 31"/>
                  <a:gd name="T2" fmla="*/ 11 w 24"/>
                  <a:gd name="T3" fmla="*/ 6 h 31"/>
                  <a:gd name="T4" fmla="*/ 14 w 24"/>
                  <a:gd name="T5" fmla="*/ 6 h 31"/>
                  <a:gd name="T6" fmla="*/ 15 w 24"/>
                  <a:gd name="T7" fmla="*/ 9 h 31"/>
                  <a:gd name="T8" fmla="*/ 17 w 24"/>
                  <a:gd name="T9" fmla="*/ 12 h 31"/>
                  <a:gd name="T10" fmla="*/ 18 w 24"/>
                  <a:gd name="T11" fmla="*/ 16 h 31"/>
                  <a:gd name="T12" fmla="*/ 17 w 24"/>
                  <a:gd name="T13" fmla="*/ 21 h 31"/>
                  <a:gd name="T14" fmla="*/ 15 w 24"/>
                  <a:gd name="T15" fmla="*/ 24 h 31"/>
                  <a:gd name="T16" fmla="*/ 13 w 24"/>
                  <a:gd name="T17" fmla="*/ 25 h 31"/>
                  <a:gd name="T18" fmla="*/ 9 w 24"/>
                  <a:gd name="T19" fmla="*/ 27 h 31"/>
                  <a:gd name="T20" fmla="*/ 5 w 24"/>
                  <a:gd name="T21" fmla="*/ 27 h 31"/>
                  <a:gd name="T22" fmla="*/ 5 w 24"/>
                  <a:gd name="T23" fmla="*/ 6 h 31"/>
                  <a:gd name="T24" fmla="*/ 9 w 24"/>
                  <a:gd name="T25" fmla="*/ 31 h 31"/>
                  <a:gd name="T26" fmla="*/ 15 w 24"/>
                  <a:gd name="T27" fmla="*/ 31 h 31"/>
                  <a:gd name="T28" fmla="*/ 19 w 24"/>
                  <a:gd name="T29" fmla="*/ 29 h 31"/>
                  <a:gd name="T30" fmla="*/ 21 w 24"/>
                  <a:gd name="T31" fmla="*/ 27 h 31"/>
                  <a:gd name="T32" fmla="*/ 23 w 24"/>
                  <a:gd name="T33" fmla="*/ 24 h 31"/>
                  <a:gd name="T34" fmla="*/ 24 w 24"/>
                  <a:gd name="T35" fmla="*/ 16 h 31"/>
                  <a:gd name="T36" fmla="*/ 23 w 24"/>
                  <a:gd name="T37" fmla="*/ 10 h 31"/>
                  <a:gd name="T38" fmla="*/ 20 w 24"/>
                  <a:gd name="T39" fmla="*/ 5 h 31"/>
                  <a:gd name="T40" fmla="*/ 17 w 24"/>
                  <a:gd name="T41" fmla="*/ 1 h 31"/>
                  <a:gd name="T42" fmla="*/ 11 w 24"/>
                  <a:gd name="T43" fmla="*/ 0 h 31"/>
                  <a:gd name="T44" fmla="*/ 0 w 24"/>
                  <a:gd name="T45" fmla="*/ 0 h 31"/>
                  <a:gd name="T46" fmla="*/ 0 w 24"/>
                  <a:gd name="T47" fmla="*/ 31 h 31"/>
                  <a:gd name="T48" fmla="*/ 9 w 24"/>
                  <a:gd name="T49" fmla="*/ 31 h 31"/>
                  <a:gd name="T50" fmla="*/ 5 w 24"/>
                  <a:gd name="T51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" h="31">
                    <a:moveTo>
                      <a:pt x="5" y="6"/>
                    </a:moveTo>
                    <a:lnTo>
                      <a:pt x="11" y="6"/>
                    </a:lnTo>
                    <a:lnTo>
                      <a:pt x="14" y="6"/>
                    </a:lnTo>
                    <a:lnTo>
                      <a:pt x="15" y="9"/>
                    </a:lnTo>
                    <a:lnTo>
                      <a:pt x="17" y="12"/>
                    </a:lnTo>
                    <a:lnTo>
                      <a:pt x="18" y="16"/>
                    </a:lnTo>
                    <a:lnTo>
                      <a:pt x="17" y="21"/>
                    </a:lnTo>
                    <a:lnTo>
                      <a:pt x="15" y="24"/>
                    </a:lnTo>
                    <a:lnTo>
                      <a:pt x="13" y="25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5" y="6"/>
                    </a:lnTo>
                    <a:lnTo>
                      <a:pt x="9" y="31"/>
                    </a:lnTo>
                    <a:lnTo>
                      <a:pt x="15" y="31"/>
                    </a:lnTo>
                    <a:lnTo>
                      <a:pt x="19" y="29"/>
                    </a:lnTo>
                    <a:lnTo>
                      <a:pt x="21" y="27"/>
                    </a:lnTo>
                    <a:lnTo>
                      <a:pt x="23" y="24"/>
                    </a:lnTo>
                    <a:lnTo>
                      <a:pt x="24" y="16"/>
                    </a:lnTo>
                    <a:lnTo>
                      <a:pt x="23" y="10"/>
                    </a:lnTo>
                    <a:lnTo>
                      <a:pt x="20" y="5"/>
                    </a:lnTo>
                    <a:lnTo>
                      <a:pt x="17" y="1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9" y="31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52" name="Freeform 319">
                <a:extLst>
                  <a:ext uri="{FF2B5EF4-FFF2-40B4-BE49-F238E27FC236}">
                    <a16:creationId xmlns:a16="http://schemas.microsoft.com/office/drawing/2014/main" id="{31B4D617-615A-4296-38AE-5B5DCBAC8FAD}"/>
                  </a:ext>
                </a:extLst>
              </p:cNvPr>
              <p:cNvSpPr/>
              <p:nvPr/>
            </p:nvSpPr>
            <p:spPr bwMode="auto">
              <a:xfrm>
                <a:off x="2397" y="1634"/>
                <a:ext cx="25" cy="31"/>
              </a:xfrm>
              <a:custGeom>
                <a:avLst/>
                <a:gdLst>
                  <a:gd name="T0" fmla="*/ 6 w 25"/>
                  <a:gd name="T1" fmla="*/ 31 h 31"/>
                  <a:gd name="T2" fmla="*/ 6 w 25"/>
                  <a:gd name="T3" fmla="*/ 21 h 31"/>
                  <a:gd name="T4" fmla="*/ 8 w 25"/>
                  <a:gd name="T5" fmla="*/ 17 h 31"/>
                  <a:gd name="T6" fmla="*/ 18 w 25"/>
                  <a:gd name="T7" fmla="*/ 31 h 31"/>
                  <a:gd name="T8" fmla="*/ 25 w 25"/>
                  <a:gd name="T9" fmla="*/ 31 h 31"/>
                  <a:gd name="T10" fmla="*/ 12 w 25"/>
                  <a:gd name="T11" fmla="*/ 13 h 31"/>
                  <a:gd name="T12" fmla="*/ 24 w 25"/>
                  <a:gd name="T13" fmla="*/ 0 h 31"/>
                  <a:gd name="T14" fmla="*/ 16 w 25"/>
                  <a:gd name="T15" fmla="*/ 0 h 31"/>
                  <a:gd name="T16" fmla="*/ 6 w 25"/>
                  <a:gd name="T17" fmla="*/ 13 h 31"/>
                  <a:gd name="T18" fmla="*/ 6 w 25"/>
                  <a:gd name="T19" fmla="*/ 0 h 31"/>
                  <a:gd name="T20" fmla="*/ 0 w 25"/>
                  <a:gd name="T21" fmla="*/ 0 h 31"/>
                  <a:gd name="T22" fmla="*/ 0 w 25"/>
                  <a:gd name="T23" fmla="*/ 31 h 31"/>
                  <a:gd name="T24" fmla="*/ 6 w 25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31">
                    <a:moveTo>
                      <a:pt x="6" y="31"/>
                    </a:moveTo>
                    <a:lnTo>
                      <a:pt x="6" y="21"/>
                    </a:lnTo>
                    <a:lnTo>
                      <a:pt x="8" y="17"/>
                    </a:lnTo>
                    <a:lnTo>
                      <a:pt x="18" y="31"/>
                    </a:lnTo>
                    <a:lnTo>
                      <a:pt x="25" y="31"/>
                    </a:lnTo>
                    <a:lnTo>
                      <a:pt x="12" y="13"/>
                    </a:lnTo>
                    <a:lnTo>
                      <a:pt x="24" y="0"/>
                    </a:lnTo>
                    <a:lnTo>
                      <a:pt x="16" y="0"/>
                    </a:lnTo>
                    <a:lnTo>
                      <a:pt x="6" y="13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53" name="Rectangle 320">
                <a:extLst>
                  <a:ext uri="{FF2B5EF4-FFF2-40B4-BE49-F238E27FC236}">
                    <a16:creationId xmlns:a16="http://schemas.microsoft.com/office/drawing/2014/main" id="{8172BC51-FD83-48EE-2DA1-C0E66036D5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4" y="1634"/>
                <a:ext cx="6" cy="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54" name="Freeform 321">
                <a:extLst>
                  <a:ext uri="{FF2B5EF4-FFF2-40B4-BE49-F238E27FC236}">
                    <a16:creationId xmlns:a16="http://schemas.microsoft.com/office/drawing/2014/main" id="{F88C5901-DAE2-847E-DD0D-536348A3060F}"/>
                  </a:ext>
                </a:extLst>
              </p:cNvPr>
              <p:cNvSpPr/>
              <p:nvPr/>
            </p:nvSpPr>
            <p:spPr bwMode="auto">
              <a:xfrm>
                <a:off x="2436" y="1634"/>
                <a:ext cx="24" cy="31"/>
              </a:xfrm>
              <a:custGeom>
                <a:avLst/>
                <a:gdLst>
                  <a:gd name="T0" fmla="*/ 6 w 24"/>
                  <a:gd name="T1" fmla="*/ 31 h 31"/>
                  <a:gd name="T2" fmla="*/ 6 w 24"/>
                  <a:gd name="T3" fmla="*/ 11 h 31"/>
                  <a:gd name="T4" fmla="*/ 18 w 24"/>
                  <a:gd name="T5" fmla="*/ 31 h 31"/>
                  <a:gd name="T6" fmla="*/ 24 w 24"/>
                  <a:gd name="T7" fmla="*/ 31 h 31"/>
                  <a:gd name="T8" fmla="*/ 24 w 24"/>
                  <a:gd name="T9" fmla="*/ 0 h 31"/>
                  <a:gd name="T10" fmla="*/ 18 w 24"/>
                  <a:gd name="T11" fmla="*/ 0 h 31"/>
                  <a:gd name="T12" fmla="*/ 18 w 24"/>
                  <a:gd name="T13" fmla="*/ 22 h 31"/>
                  <a:gd name="T14" fmla="*/ 6 w 24"/>
                  <a:gd name="T15" fmla="*/ 0 h 31"/>
                  <a:gd name="T16" fmla="*/ 0 w 24"/>
                  <a:gd name="T17" fmla="*/ 0 h 31"/>
                  <a:gd name="T18" fmla="*/ 0 w 24"/>
                  <a:gd name="T19" fmla="*/ 31 h 31"/>
                  <a:gd name="T20" fmla="*/ 6 w 24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31">
                    <a:moveTo>
                      <a:pt x="6" y="31"/>
                    </a:moveTo>
                    <a:lnTo>
                      <a:pt x="6" y="11"/>
                    </a:lnTo>
                    <a:lnTo>
                      <a:pt x="18" y="31"/>
                    </a:lnTo>
                    <a:lnTo>
                      <a:pt x="24" y="31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2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55" name="Freeform 322">
                <a:extLst>
                  <a:ext uri="{FF2B5EF4-FFF2-40B4-BE49-F238E27FC236}">
                    <a16:creationId xmlns:a16="http://schemas.microsoft.com/office/drawing/2014/main" id="{057D9960-C428-2EE8-E665-FBF8EF1F3B04}"/>
                  </a:ext>
                </a:extLst>
              </p:cNvPr>
              <p:cNvSpPr/>
              <p:nvPr/>
            </p:nvSpPr>
            <p:spPr bwMode="auto">
              <a:xfrm>
                <a:off x="2439" y="1803"/>
                <a:ext cx="24" cy="31"/>
              </a:xfrm>
              <a:custGeom>
                <a:avLst/>
                <a:gdLst>
                  <a:gd name="T0" fmla="*/ 6 w 24"/>
                  <a:gd name="T1" fmla="*/ 6 h 31"/>
                  <a:gd name="T2" fmla="*/ 12 w 24"/>
                  <a:gd name="T3" fmla="*/ 6 h 31"/>
                  <a:gd name="T4" fmla="*/ 14 w 24"/>
                  <a:gd name="T5" fmla="*/ 6 h 31"/>
                  <a:gd name="T6" fmla="*/ 16 w 24"/>
                  <a:gd name="T7" fmla="*/ 9 h 31"/>
                  <a:gd name="T8" fmla="*/ 18 w 24"/>
                  <a:gd name="T9" fmla="*/ 11 h 31"/>
                  <a:gd name="T10" fmla="*/ 18 w 24"/>
                  <a:gd name="T11" fmla="*/ 16 h 31"/>
                  <a:gd name="T12" fmla="*/ 18 w 24"/>
                  <a:gd name="T13" fmla="*/ 21 h 31"/>
                  <a:gd name="T14" fmla="*/ 16 w 24"/>
                  <a:gd name="T15" fmla="*/ 24 h 31"/>
                  <a:gd name="T16" fmla="*/ 14 w 24"/>
                  <a:gd name="T17" fmla="*/ 25 h 31"/>
                  <a:gd name="T18" fmla="*/ 10 w 24"/>
                  <a:gd name="T19" fmla="*/ 25 h 31"/>
                  <a:gd name="T20" fmla="*/ 6 w 24"/>
                  <a:gd name="T21" fmla="*/ 25 h 31"/>
                  <a:gd name="T22" fmla="*/ 6 w 24"/>
                  <a:gd name="T23" fmla="*/ 6 h 31"/>
                  <a:gd name="T24" fmla="*/ 9 w 24"/>
                  <a:gd name="T25" fmla="*/ 31 h 31"/>
                  <a:gd name="T26" fmla="*/ 15 w 24"/>
                  <a:gd name="T27" fmla="*/ 31 h 31"/>
                  <a:gd name="T28" fmla="*/ 20 w 24"/>
                  <a:gd name="T29" fmla="*/ 29 h 31"/>
                  <a:gd name="T30" fmla="*/ 21 w 24"/>
                  <a:gd name="T31" fmla="*/ 27 h 31"/>
                  <a:gd name="T32" fmla="*/ 22 w 24"/>
                  <a:gd name="T33" fmla="*/ 23 h 31"/>
                  <a:gd name="T34" fmla="*/ 24 w 24"/>
                  <a:gd name="T35" fmla="*/ 16 h 31"/>
                  <a:gd name="T36" fmla="*/ 24 w 24"/>
                  <a:gd name="T37" fmla="*/ 10 h 31"/>
                  <a:gd name="T38" fmla="*/ 21 w 24"/>
                  <a:gd name="T39" fmla="*/ 4 h 31"/>
                  <a:gd name="T40" fmla="*/ 16 w 24"/>
                  <a:gd name="T41" fmla="*/ 1 h 31"/>
                  <a:gd name="T42" fmla="*/ 12 w 24"/>
                  <a:gd name="T43" fmla="*/ 0 h 31"/>
                  <a:gd name="T44" fmla="*/ 0 w 24"/>
                  <a:gd name="T45" fmla="*/ 0 h 31"/>
                  <a:gd name="T46" fmla="*/ 0 w 24"/>
                  <a:gd name="T47" fmla="*/ 31 h 31"/>
                  <a:gd name="T48" fmla="*/ 9 w 24"/>
                  <a:gd name="T49" fmla="*/ 31 h 31"/>
                  <a:gd name="T50" fmla="*/ 6 w 24"/>
                  <a:gd name="T51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" h="31">
                    <a:moveTo>
                      <a:pt x="6" y="6"/>
                    </a:moveTo>
                    <a:lnTo>
                      <a:pt x="12" y="6"/>
                    </a:lnTo>
                    <a:lnTo>
                      <a:pt x="14" y="6"/>
                    </a:lnTo>
                    <a:lnTo>
                      <a:pt x="16" y="9"/>
                    </a:lnTo>
                    <a:lnTo>
                      <a:pt x="18" y="11"/>
                    </a:lnTo>
                    <a:lnTo>
                      <a:pt x="18" y="16"/>
                    </a:lnTo>
                    <a:lnTo>
                      <a:pt x="18" y="21"/>
                    </a:lnTo>
                    <a:lnTo>
                      <a:pt x="16" y="24"/>
                    </a:lnTo>
                    <a:lnTo>
                      <a:pt x="14" y="25"/>
                    </a:lnTo>
                    <a:lnTo>
                      <a:pt x="10" y="25"/>
                    </a:lnTo>
                    <a:lnTo>
                      <a:pt x="6" y="25"/>
                    </a:lnTo>
                    <a:lnTo>
                      <a:pt x="6" y="6"/>
                    </a:lnTo>
                    <a:lnTo>
                      <a:pt x="9" y="31"/>
                    </a:lnTo>
                    <a:lnTo>
                      <a:pt x="15" y="31"/>
                    </a:lnTo>
                    <a:lnTo>
                      <a:pt x="20" y="29"/>
                    </a:lnTo>
                    <a:lnTo>
                      <a:pt x="21" y="27"/>
                    </a:lnTo>
                    <a:lnTo>
                      <a:pt x="22" y="23"/>
                    </a:lnTo>
                    <a:lnTo>
                      <a:pt x="24" y="16"/>
                    </a:lnTo>
                    <a:lnTo>
                      <a:pt x="24" y="10"/>
                    </a:lnTo>
                    <a:lnTo>
                      <a:pt x="21" y="4"/>
                    </a:lnTo>
                    <a:lnTo>
                      <a:pt x="16" y="1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9" y="31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56" name="Freeform 323">
                <a:extLst>
                  <a:ext uri="{FF2B5EF4-FFF2-40B4-BE49-F238E27FC236}">
                    <a16:creationId xmlns:a16="http://schemas.microsoft.com/office/drawing/2014/main" id="{A0FC24F8-C3C4-C175-105F-18B1B4E320C2}"/>
                  </a:ext>
                </a:extLst>
              </p:cNvPr>
              <p:cNvSpPr/>
              <p:nvPr/>
            </p:nvSpPr>
            <p:spPr bwMode="auto">
              <a:xfrm>
                <a:off x="2464" y="1803"/>
                <a:ext cx="26" cy="31"/>
              </a:xfrm>
              <a:custGeom>
                <a:avLst/>
                <a:gdLst>
                  <a:gd name="T0" fmla="*/ 17 w 26"/>
                  <a:gd name="T1" fmla="*/ 19 h 31"/>
                  <a:gd name="T2" fmla="*/ 9 w 26"/>
                  <a:gd name="T3" fmla="*/ 19 h 31"/>
                  <a:gd name="T4" fmla="*/ 13 w 26"/>
                  <a:gd name="T5" fmla="*/ 6 h 31"/>
                  <a:gd name="T6" fmla="*/ 17 w 26"/>
                  <a:gd name="T7" fmla="*/ 19 h 31"/>
                  <a:gd name="T8" fmla="*/ 0 w 26"/>
                  <a:gd name="T9" fmla="*/ 31 h 31"/>
                  <a:gd name="T10" fmla="*/ 6 w 26"/>
                  <a:gd name="T11" fmla="*/ 31 h 31"/>
                  <a:gd name="T12" fmla="*/ 7 w 26"/>
                  <a:gd name="T13" fmla="*/ 25 h 31"/>
                  <a:gd name="T14" fmla="*/ 19 w 26"/>
                  <a:gd name="T15" fmla="*/ 25 h 31"/>
                  <a:gd name="T16" fmla="*/ 20 w 26"/>
                  <a:gd name="T17" fmla="*/ 31 h 31"/>
                  <a:gd name="T18" fmla="*/ 26 w 26"/>
                  <a:gd name="T19" fmla="*/ 31 h 31"/>
                  <a:gd name="T20" fmla="*/ 17 w 26"/>
                  <a:gd name="T21" fmla="*/ 0 h 31"/>
                  <a:gd name="T22" fmla="*/ 9 w 26"/>
                  <a:gd name="T23" fmla="*/ 0 h 31"/>
                  <a:gd name="T24" fmla="*/ 0 w 26"/>
                  <a:gd name="T25" fmla="*/ 31 h 31"/>
                  <a:gd name="T26" fmla="*/ 17 w 26"/>
                  <a:gd name="T27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" h="31">
                    <a:moveTo>
                      <a:pt x="17" y="19"/>
                    </a:moveTo>
                    <a:lnTo>
                      <a:pt x="9" y="19"/>
                    </a:lnTo>
                    <a:lnTo>
                      <a:pt x="13" y="6"/>
                    </a:lnTo>
                    <a:lnTo>
                      <a:pt x="17" y="19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7" y="25"/>
                    </a:lnTo>
                    <a:lnTo>
                      <a:pt x="19" y="25"/>
                    </a:lnTo>
                    <a:lnTo>
                      <a:pt x="20" y="31"/>
                    </a:lnTo>
                    <a:lnTo>
                      <a:pt x="26" y="31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0" y="31"/>
                    </a:lnTo>
                    <a:lnTo>
                      <a:pt x="17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57" name="Freeform 324">
                <a:extLst>
                  <a:ext uri="{FF2B5EF4-FFF2-40B4-BE49-F238E27FC236}">
                    <a16:creationId xmlns:a16="http://schemas.microsoft.com/office/drawing/2014/main" id="{2B3286FE-3E7F-DF38-3A4D-692CBC28BFAD}"/>
                  </a:ext>
                </a:extLst>
              </p:cNvPr>
              <p:cNvSpPr/>
              <p:nvPr/>
            </p:nvSpPr>
            <p:spPr bwMode="auto">
              <a:xfrm>
                <a:off x="2489" y="1803"/>
                <a:ext cx="25" cy="31"/>
              </a:xfrm>
              <a:custGeom>
                <a:avLst/>
                <a:gdLst>
                  <a:gd name="T0" fmla="*/ 16 w 25"/>
                  <a:gd name="T1" fmla="*/ 31 h 31"/>
                  <a:gd name="T2" fmla="*/ 25 w 25"/>
                  <a:gd name="T3" fmla="*/ 0 h 31"/>
                  <a:gd name="T4" fmla="*/ 18 w 25"/>
                  <a:gd name="T5" fmla="*/ 0 h 31"/>
                  <a:gd name="T6" fmla="*/ 12 w 25"/>
                  <a:gd name="T7" fmla="*/ 24 h 31"/>
                  <a:gd name="T8" fmla="*/ 6 w 25"/>
                  <a:gd name="T9" fmla="*/ 0 h 31"/>
                  <a:gd name="T10" fmla="*/ 0 w 25"/>
                  <a:gd name="T11" fmla="*/ 0 h 31"/>
                  <a:gd name="T12" fmla="*/ 10 w 25"/>
                  <a:gd name="T13" fmla="*/ 31 h 31"/>
                  <a:gd name="T14" fmla="*/ 16 w 25"/>
                  <a:gd name="T1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31">
                    <a:moveTo>
                      <a:pt x="16" y="31"/>
                    </a:moveTo>
                    <a:lnTo>
                      <a:pt x="25" y="0"/>
                    </a:lnTo>
                    <a:lnTo>
                      <a:pt x="18" y="0"/>
                    </a:lnTo>
                    <a:lnTo>
                      <a:pt x="12" y="2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0" y="31"/>
                    </a:lnTo>
                    <a:lnTo>
                      <a:pt x="1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58" name="Rectangle 325">
                <a:extLst>
                  <a:ext uri="{FF2B5EF4-FFF2-40B4-BE49-F238E27FC236}">
                    <a16:creationId xmlns:a16="http://schemas.microsoft.com/office/drawing/2014/main" id="{2EDEBDB8-4E33-D08B-C42B-E09F579944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7" y="1803"/>
                <a:ext cx="6" cy="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59" name="Freeform 326">
                <a:extLst>
                  <a:ext uri="{FF2B5EF4-FFF2-40B4-BE49-F238E27FC236}">
                    <a16:creationId xmlns:a16="http://schemas.microsoft.com/office/drawing/2014/main" id="{8992F024-0103-F470-B162-9D93D1D78C59}"/>
                  </a:ext>
                </a:extLst>
              </p:cNvPr>
              <p:cNvSpPr/>
              <p:nvPr/>
            </p:nvSpPr>
            <p:spPr bwMode="auto">
              <a:xfrm>
                <a:off x="2529" y="1803"/>
                <a:ext cx="21" cy="31"/>
              </a:xfrm>
              <a:custGeom>
                <a:avLst/>
                <a:gdLst>
                  <a:gd name="T0" fmla="*/ 21 w 21"/>
                  <a:gd name="T1" fmla="*/ 31 h 31"/>
                  <a:gd name="T2" fmla="*/ 21 w 21"/>
                  <a:gd name="T3" fmla="*/ 25 h 31"/>
                  <a:gd name="T4" fmla="*/ 6 w 21"/>
                  <a:gd name="T5" fmla="*/ 25 h 31"/>
                  <a:gd name="T6" fmla="*/ 6 w 21"/>
                  <a:gd name="T7" fmla="*/ 18 h 31"/>
                  <a:gd name="T8" fmla="*/ 19 w 21"/>
                  <a:gd name="T9" fmla="*/ 18 h 31"/>
                  <a:gd name="T10" fmla="*/ 19 w 21"/>
                  <a:gd name="T11" fmla="*/ 12 h 31"/>
                  <a:gd name="T12" fmla="*/ 6 w 21"/>
                  <a:gd name="T13" fmla="*/ 12 h 31"/>
                  <a:gd name="T14" fmla="*/ 6 w 21"/>
                  <a:gd name="T15" fmla="*/ 6 h 31"/>
                  <a:gd name="T16" fmla="*/ 20 w 21"/>
                  <a:gd name="T17" fmla="*/ 6 h 31"/>
                  <a:gd name="T18" fmla="*/ 20 w 21"/>
                  <a:gd name="T19" fmla="*/ 0 h 31"/>
                  <a:gd name="T20" fmla="*/ 0 w 21"/>
                  <a:gd name="T21" fmla="*/ 0 h 31"/>
                  <a:gd name="T22" fmla="*/ 0 w 21"/>
                  <a:gd name="T23" fmla="*/ 31 h 31"/>
                  <a:gd name="T24" fmla="*/ 21 w 21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1">
                    <a:moveTo>
                      <a:pt x="21" y="31"/>
                    </a:moveTo>
                    <a:lnTo>
                      <a:pt x="21" y="25"/>
                    </a:lnTo>
                    <a:lnTo>
                      <a:pt x="6" y="25"/>
                    </a:lnTo>
                    <a:lnTo>
                      <a:pt x="6" y="18"/>
                    </a:lnTo>
                    <a:lnTo>
                      <a:pt x="19" y="18"/>
                    </a:lnTo>
                    <a:lnTo>
                      <a:pt x="19" y="12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20" y="6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1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60" name="Rectangle 327">
                <a:extLst>
                  <a:ext uri="{FF2B5EF4-FFF2-40B4-BE49-F238E27FC236}">
                    <a16:creationId xmlns:a16="http://schemas.microsoft.com/office/drawing/2014/main" id="{17B11118-AED7-E93B-BB00-E975E125CB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4" y="1882"/>
                <a:ext cx="6" cy="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61" name="Freeform 328">
                <a:extLst>
                  <a:ext uri="{FF2B5EF4-FFF2-40B4-BE49-F238E27FC236}">
                    <a16:creationId xmlns:a16="http://schemas.microsoft.com/office/drawing/2014/main" id="{61B6EF62-8971-D8C3-38BB-2549E930A436}"/>
                  </a:ext>
                </a:extLst>
              </p:cNvPr>
              <p:cNvSpPr/>
              <p:nvPr/>
            </p:nvSpPr>
            <p:spPr bwMode="auto">
              <a:xfrm>
                <a:off x="2206" y="1882"/>
                <a:ext cx="24" cy="32"/>
              </a:xfrm>
              <a:custGeom>
                <a:avLst/>
                <a:gdLst>
                  <a:gd name="T0" fmla="*/ 6 w 24"/>
                  <a:gd name="T1" fmla="*/ 5 h 32"/>
                  <a:gd name="T2" fmla="*/ 13 w 24"/>
                  <a:gd name="T3" fmla="*/ 5 h 32"/>
                  <a:gd name="T4" fmla="*/ 16 w 24"/>
                  <a:gd name="T5" fmla="*/ 6 h 32"/>
                  <a:gd name="T6" fmla="*/ 17 w 24"/>
                  <a:gd name="T7" fmla="*/ 10 h 32"/>
                  <a:gd name="T8" fmla="*/ 16 w 24"/>
                  <a:gd name="T9" fmla="*/ 12 h 32"/>
                  <a:gd name="T10" fmla="*/ 13 w 24"/>
                  <a:gd name="T11" fmla="*/ 14 h 32"/>
                  <a:gd name="T12" fmla="*/ 6 w 24"/>
                  <a:gd name="T13" fmla="*/ 14 h 32"/>
                  <a:gd name="T14" fmla="*/ 6 w 24"/>
                  <a:gd name="T15" fmla="*/ 5 h 32"/>
                  <a:gd name="T16" fmla="*/ 6 w 24"/>
                  <a:gd name="T17" fmla="*/ 32 h 32"/>
                  <a:gd name="T18" fmla="*/ 6 w 24"/>
                  <a:gd name="T19" fmla="*/ 20 h 32"/>
                  <a:gd name="T20" fmla="*/ 12 w 24"/>
                  <a:gd name="T21" fmla="*/ 20 h 32"/>
                  <a:gd name="T22" fmla="*/ 16 w 24"/>
                  <a:gd name="T23" fmla="*/ 20 h 32"/>
                  <a:gd name="T24" fmla="*/ 17 w 24"/>
                  <a:gd name="T25" fmla="*/ 24 h 32"/>
                  <a:gd name="T26" fmla="*/ 17 w 24"/>
                  <a:gd name="T27" fmla="*/ 27 h 32"/>
                  <a:gd name="T28" fmla="*/ 17 w 24"/>
                  <a:gd name="T29" fmla="*/ 29 h 32"/>
                  <a:gd name="T30" fmla="*/ 17 w 24"/>
                  <a:gd name="T31" fmla="*/ 32 h 32"/>
                  <a:gd name="T32" fmla="*/ 24 w 24"/>
                  <a:gd name="T33" fmla="*/ 32 h 32"/>
                  <a:gd name="T34" fmla="*/ 24 w 24"/>
                  <a:gd name="T35" fmla="*/ 30 h 32"/>
                  <a:gd name="T36" fmla="*/ 23 w 24"/>
                  <a:gd name="T37" fmla="*/ 29 h 32"/>
                  <a:gd name="T38" fmla="*/ 23 w 24"/>
                  <a:gd name="T39" fmla="*/ 27 h 32"/>
                  <a:gd name="T40" fmla="*/ 23 w 24"/>
                  <a:gd name="T41" fmla="*/ 23 h 32"/>
                  <a:gd name="T42" fmla="*/ 22 w 24"/>
                  <a:gd name="T43" fmla="*/ 18 h 32"/>
                  <a:gd name="T44" fmla="*/ 19 w 24"/>
                  <a:gd name="T45" fmla="*/ 16 h 32"/>
                  <a:gd name="T46" fmla="*/ 20 w 24"/>
                  <a:gd name="T47" fmla="*/ 15 h 32"/>
                  <a:gd name="T48" fmla="*/ 22 w 24"/>
                  <a:gd name="T49" fmla="*/ 14 h 32"/>
                  <a:gd name="T50" fmla="*/ 23 w 24"/>
                  <a:gd name="T51" fmla="*/ 9 h 32"/>
                  <a:gd name="T52" fmla="*/ 23 w 24"/>
                  <a:gd name="T53" fmla="*/ 5 h 32"/>
                  <a:gd name="T54" fmla="*/ 20 w 24"/>
                  <a:gd name="T55" fmla="*/ 3 h 32"/>
                  <a:gd name="T56" fmla="*/ 18 w 24"/>
                  <a:gd name="T57" fmla="*/ 0 h 32"/>
                  <a:gd name="T58" fmla="*/ 14 w 24"/>
                  <a:gd name="T59" fmla="*/ 0 h 32"/>
                  <a:gd name="T60" fmla="*/ 0 w 24"/>
                  <a:gd name="T61" fmla="*/ 0 h 32"/>
                  <a:gd name="T62" fmla="*/ 0 w 24"/>
                  <a:gd name="T63" fmla="*/ 32 h 32"/>
                  <a:gd name="T64" fmla="*/ 6 w 24"/>
                  <a:gd name="T65" fmla="*/ 32 h 32"/>
                  <a:gd name="T66" fmla="*/ 6 w 24"/>
                  <a:gd name="T67" fmla="*/ 5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32">
                    <a:moveTo>
                      <a:pt x="6" y="5"/>
                    </a:moveTo>
                    <a:lnTo>
                      <a:pt x="13" y="5"/>
                    </a:lnTo>
                    <a:lnTo>
                      <a:pt x="16" y="6"/>
                    </a:lnTo>
                    <a:lnTo>
                      <a:pt x="17" y="10"/>
                    </a:lnTo>
                    <a:lnTo>
                      <a:pt x="16" y="12"/>
                    </a:lnTo>
                    <a:lnTo>
                      <a:pt x="13" y="14"/>
                    </a:lnTo>
                    <a:lnTo>
                      <a:pt x="6" y="14"/>
                    </a:lnTo>
                    <a:lnTo>
                      <a:pt x="6" y="5"/>
                    </a:lnTo>
                    <a:lnTo>
                      <a:pt x="6" y="32"/>
                    </a:lnTo>
                    <a:lnTo>
                      <a:pt x="6" y="20"/>
                    </a:lnTo>
                    <a:lnTo>
                      <a:pt x="12" y="20"/>
                    </a:lnTo>
                    <a:lnTo>
                      <a:pt x="16" y="20"/>
                    </a:lnTo>
                    <a:lnTo>
                      <a:pt x="17" y="24"/>
                    </a:lnTo>
                    <a:lnTo>
                      <a:pt x="17" y="27"/>
                    </a:lnTo>
                    <a:lnTo>
                      <a:pt x="17" y="29"/>
                    </a:lnTo>
                    <a:lnTo>
                      <a:pt x="17" y="32"/>
                    </a:lnTo>
                    <a:lnTo>
                      <a:pt x="24" y="32"/>
                    </a:lnTo>
                    <a:lnTo>
                      <a:pt x="24" y="30"/>
                    </a:lnTo>
                    <a:lnTo>
                      <a:pt x="23" y="29"/>
                    </a:lnTo>
                    <a:lnTo>
                      <a:pt x="23" y="27"/>
                    </a:lnTo>
                    <a:lnTo>
                      <a:pt x="23" y="23"/>
                    </a:lnTo>
                    <a:lnTo>
                      <a:pt x="22" y="18"/>
                    </a:lnTo>
                    <a:lnTo>
                      <a:pt x="19" y="16"/>
                    </a:lnTo>
                    <a:lnTo>
                      <a:pt x="20" y="15"/>
                    </a:lnTo>
                    <a:lnTo>
                      <a:pt x="22" y="14"/>
                    </a:lnTo>
                    <a:lnTo>
                      <a:pt x="23" y="9"/>
                    </a:lnTo>
                    <a:lnTo>
                      <a:pt x="23" y="5"/>
                    </a:lnTo>
                    <a:lnTo>
                      <a:pt x="20" y="3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6" y="32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62" name="Freeform 329">
                <a:extLst>
                  <a:ext uri="{FF2B5EF4-FFF2-40B4-BE49-F238E27FC236}">
                    <a16:creationId xmlns:a16="http://schemas.microsoft.com/office/drawing/2014/main" id="{EA7F8A67-5797-D01E-A057-BA95554A9E6D}"/>
                  </a:ext>
                </a:extLst>
              </p:cNvPr>
              <p:cNvSpPr/>
              <p:nvPr/>
            </p:nvSpPr>
            <p:spPr bwMode="auto">
              <a:xfrm>
                <a:off x="2235" y="1882"/>
                <a:ext cx="21" cy="32"/>
              </a:xfrm>
              <a:custGeom>
                <a:avLst/>
                <a:gdLst>
                  <a:gd name="T0" fmla="*/ 21 w 21"/>
                  <a:gd name="T1" fmla="*/ 32 h 32"/>
                  <a:gd name="T2" fmla="*/ 21 w 21"/>
                  <a:gd name="T3" fmla="*/ 26 h 32"/>
                  <a:gd name="T4" fmla="*/ 6 w 21"/>
                  <a:gd name="T5" fmla="*/ 26 h 32"/>
                  <a:gd name="T6" fmla="*/ 6 w 21"/>
                  <a:gd name="T7" fmla="*/ 17 h 32"/>
                  <a:gd name="T8" fmla="*/ 19 w 21"/>
                  <a:gd name="T9" fmla="*/ 17 h 32"/>
                  <a:gd name="T10" fmla="*/ 19 w 21"/>
                  <a:gd name="T11" fmla="*/ 12 h 32"/>
                  <a:gd name="T12" fmla="*/ 6 w 21"/>
                  <a:gd name="T13" fmla="*/ 12 h 32"/>
                  <a:gd name="T14" fmla="*/ 6 w 21"/>
                  <a:gd name="T15" fmla="*/ 5 h 32"/>
                  <a:gd name="T16" fmla="*/ 20 w 21"/>
                  <a:gd name="T17" fmla="*/ 5 h 32"/>
                  <a:gd name="T18" fmla="*/ 20 w 21"/>
                  <a:gd name="T19" fmla="*/ 0 h 32"/>
                  <a:gd name="T20" fmla="*/ 0 w 21"/>
                  <a:gd name="T21" fmla="*/ 0 h 32"/>
                  <a:gd name="T22" fmla="*/ 0 w 21"/>
                  <a:gd name="T23" fmla="*/ 32 h 32"/>
                  <a:gd name="T24" fmla="*/ 21 w 21"/>
                  <a:gd name="T25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2">
                    <a:moveTo>
                      <a:pt x="21" y="32"/>
                    </a:moveTo>
                    <a:lnTo>
                      <a:pt x="21" y="26"/>
                    </a:lnTo>
                    <a:lnTo>
                      <a:pt x="6" y="26"/>
                    </a:lnTo>
                    <a:lnTo>
                      <a:pt x="6" y="17"/>
                    </a:lnTo>
                    <a:lnTo>
                      <a:pt x="19" y="17"/>
                    </a:lnTo>
                    <a:lnTo>
                      <a:pt x="19" y="12"/>
                    </a:lnTo>
                    <a:lnTo>
                      <a:pt x="6" y="12"/>
                    </a:lnTo>
                    <a:lnTo>
                      <a:pt x="6" y="5"/>
                    </a:lnTo>
                    <a:lnTo>
                      <a:pt x="20" y="5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21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63" name="Freeform 330">
                <a:extLst>
                  <a:ext uri="{FF2B5EF4-FFF2-40B4-BE49-F238E27FC236}">
                    <a16:creationId xmlns:a16="http://schemas.microsoft.com/office/drawing/2014/main" id="{B23E698A-7CC5-4564-15EA-617D1A220A8E}"/>
                  </a:ext>
                </a:extLst>
              </p:cNvPr>
              <p:cNvSpPr/>
              <p:nvPr/>
            </p:nvSpPr>
            <p:spPr bwMode="auto">
              <a:xfrm>
                <a:off x="2260" y="1882"/>
                <a:ext cx="24" cy="32"/>
              </a:xfrm>
              <a:custGeom>
                <a:avLst/>
                <a:gdLst>
                  <a:gd name="T0" fmla="*/ 6 w 24"/>
                  <a:gd name="T1" fmla="*/ 5 h 32"/>
                  <a:gd name="T2" fmla="*/ 12 w 24"/>
                  <a:gd name="T3" fmla="*/ 5 h 32"/>
                  <a:gd name="T4" fmla="*/ 14 w 24"/>
                  <a:gd name="T5" fmla="*/ 6 h 32"/>
                  <a:gd name="T6" fmla="*/ 17 w 24"/>
                  <a:gd name="T7" fmla="*/ 8 h 32"/>
                  <a:gd name="T8" fmla="*/ 18 w 24"/>
                  <a:gd name="T9" fmla="*/ 11 h 32"/>
                  <a:gd name="T10" fmla="*/ 18 w 24"/>
                  <a:gd name="T11" fmla="*/ 16 h 32"/>
                  <a:gd name="T12" fmla="*/ 18 w 24"/>
                  <a:gd name="T13" fmla="*/ 20 h 32"/>
                  <a:gd name="T14" fmla="*/ 17 w 24"/>
                  <a:gd name="T15" fmla="*/ 23 h 32"/>
                  <a:gd name="T16" fmla="*/ 14 w 24"/>
                  <a:gd name="T17" fmla="*/ 24 h 32"/>
                  <a:gd name="T18" fmla="*/ 11 w 24"/>
                  <a:gd name="T19" fmla="*/ 26 h 32"/>
                  <a:gd name="T20" fmla="*/ 6 w 24"/>
                  <a:gd name="T21" fmla="*/ 26 h 32"/>
                  <a:gd name="T22" fmla="*/ 6 w 24"/>
                  <a:gd name="T23" fmla="*/ 5 h 32"/>
                  <a:gd name="T24" fmla="*/ 10 w 24"/>
                  <a:gd name="T25" fmla="*/ 32 h 32"/>
                  <a:gd name="T26" fmla="*/ 16 w 24"/>
                  <a:gd name="T27" fmla="*/ 30 h 32"/>
                  <a:gd name="T28" fmla="*/ 20 w 24"/>
                  <a:gd name="T29" fmla="*/ 28 h 32"/>
                  <a:gd name="T30" fmla="*/ 22 w 24"/>
                  <a:gd name="T31" fmla="*/ 26 h 32"/>
                  <a:gd name="T32" fmla="*/ 24 w 24"/>
                  <a:gd name="T33" fmla="*/ 23 h 32"/>
                  <a:gd name="T34" fmla="*/ 24 w 24"/>
                  <a:gd name="T35" fmla="*/ 16 h 32"/>
                  <a:gd name="T36" fmla="*/ 24 w 24"/>
                  <a:gd name="T37" fmla="*/ 9 h 32"/>
                  <a:gd name="T38" fmla="*/ 22 w 24"/>
                  <a:gd name="T39" fmla="*/ 4 h 32"/>
                  <a:gd name="T40" fmla="*/ 17 w 24"/>
                  <a:gd name="T41" fmla="*/ 2 h 32"/>
                  <a:gd name="T42" fmla="*/ 12 w 24"/>
                  <a:gd name="T43" fmla="*/ 0 h 32"/>
                  <a:gd name="T44" fmla="*/ 0 w 24"/>
                  <a:gd name="T45" fmla="*/ 0 h 32"/>
                  <a:gd name="T46" fmla="*/ 0 w 24"/>
                  <a:gd name="T47" fmla="*/ 32 h 32"/>
                  <a:gd name="T48" fmla="*/ 10 w 24"/>
                  <a:gd name="T49" fmla="*/ 32 h 32"/>
                  <a:gd name="T50" fmla="*/ 6 w 24"/>
                  <a:gd name="T51" fmla="*/ 5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" h="32">
                    <a:moveTo>
                      <a:pt x="6" y="5"/>
                    </a:moveTo>
                    <a:lnTo>
                      <a:pt x="12" y="5"/>
                    </a:lnTo>
                    <a:lnTo>
                      <a:pt x="14" y="6"/>
                    </a:lnTo>
                    <a:lnTo>
                      <a:pt x="17" y="8"/>
                    </a:lnTo>
                    <a:lnTo>
                      <a:pt x="18" y="11"/>
                    </a:lnTo>
                    <a:lnTo>
                      <a:pt x="18" y="16"/>
                    </a:lnTo>
                    <a:lnTo>
                      <a:pt x="18" y="20"/>
                    </a:lnTo>
                    <a:lnTo>
                      <a:pt x="17" y="23"/>
                    </a:lnTo>
                    <a:lnTo>
                      <a:pt x="14" y="24"/>
                    </a:lnTo>
                    <a:lnTo>
                      <a:pt x="11" y="26"/>
                    </a:lnTo>
                    <a:lnTo>
                      <a:pt x="6" y="26"/>
                    </a:lnTo>
                    <a:lnTo>
                      <a:pt x="6" y="5"/>
                    </a:lnTo>
                    <a:lnTo>
                      <a:pt x="10" y="32"/>
                    </a:lnTo>
                    <a:lnTo>
                      <a:pt x="16" y="30"/>
                    </a:lnTo>
                    <a:lnTo>
                      <a:pt x="20" y="28"/>
                    </a:lnTo>
                    <a:lnTo>
                      <a:pt x="22" y="26"/>
                    </a:lnTo>
                    <a:lnTo>
                      <a:pt x="24" y="23"/>
                    </a:lnTo>
                    <a:lnTo>
                      <a:pt x="24" y="16"/>
                    </a:lnTo>
                    <a:lnTo>
                      <a:pt x="24" y="9"/>
                    </a:lnTo>
                    <a:lnTo>
                      <a:pt x="22" y="4"/>
                    </a:lnTo>
                    <a:lnTo>
                      <a:pt x="17" y="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10" y="32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64" name="Freeform 331">
                <a:extLst>
                  <a:ext uri="{FF2B5EF4-FFF2-40B4-BE49-F238E27FC236}">
                    <a16:creationId xmlns:a16="http://schemas.microsoft.com/office/drawing/2014/main" id="{64D4AECA-E042-E0B3-AD4B-222452E53196}"/>
                  </a:ext>
                </a:extLst>
              </p:cNvPr>
              <p:cNvSpPr/>
              <p:nvPr/>
            </p:nvSpPr>
            <p:spPr bwMode="auto">
              <a:xfrm>
                <a:off x="2289" y="1882"/>
                <a:ext cx="21" cy="32"/>
              </a:xfrm>
              <a:custGeom>
                <a:avLst/>
                <a:gdLst>
                  <a:gd name="T0" fmla="*/ 21 w 21"/>
                  <a:gd name="T1" fmla="*/ 32 h 32"/>
                  <a:gd name="T2" fmla="*/ 21 w 21"/>
                  <a:gd name="T3" fmla="*/ 26 h 32"/>
                  <a:gd name="T4" fmla="*/ 6 w 21"/>
                  <a:gd name="T5" fmla="*/ 26 h 32"/>
                  <a:gd name="T6" fmla="*/ 6 w 21"/>
                  <a:gd name="T7" fmla="*/ 17 h 32"/>
                  <a:gd name="T8" fmla="*/ 20 w 21"/>
                  <a:gd name="T9" fmla="*/ 17 h 32"/>
                  <a:gd name="T10" fmla="*/ 20 w 21"/>
                  <a:gd name="T11" fmla="*/ 12 h 32"/>
                  <a:gd name="T12" fmla="*/ 6 w 21"/>
                  <a:gd name="T13" fmla="*/ 12 h 32"/>
                  <a:gd name="T14" fmla="*/ 6 w 21"/>
                  <a:gd name="T15" fmla="*/ 5 h 32"/>
                  <a:gd name="T16" fmla="*/ 21 w 21"/>
                  <a:gd name="T17" fmla="*/ 5 h 32"/>
                  <a:gd name="T18" fmla="*/ 21 w 21"/>
                  <a:gd name="T19" fmla="*/ 0 h 32"/>
                  <a:gd name="T20" fmla="*/ 0 w 21"/>
                  <a:gd name="T21" fmla="*/ 0 h 32"/>
                  <a:gd name="T22" fmla="*/ 0 w 21"/>
                  <a:gd name="T23" fmla="*/ 32 h 32"/>
                  <a:gd name="T24" fmla="*/ 21 w 21"/>
                  <a:gd name="T25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2">
                    <a:moveTo>
                      <a:pt x="21" y="32"/>
                    </a:moveTo>
                    <a:lnTo>
                      <a:pt x="21" y="26"/>
                    </a:lnTo>
                    <a:lnTo>
                      <a:pt x="6" y="26"/>
                    </a:lnTo>
                    <a:lnTo>
                      <a:pt x="6" y="17"/>
                    </a:lnTo>
                    <a:lnTo>
                      <a:pt x="20" y="17"/>
                    </a:lnTo>
                    <a:lnTo>
                      <a:pt x="20" y="12"/>
                    </a:lnTo>
                    <a:lnTo>
                      <a:pt x="6" y="12"/>
                    </a:lnTo>
                    <a:lnTo>
                      <a:pt x="6" y="5"/>
                    </a:lnTo>
                    <a:lnTo>
                      <a:pt x="21" y="5"/>
                    </a:lnTo>
                    <a:lnTo>
                      <a:pt x="21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21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65" name="Freeform 332">
                <a:extLst>
                  <a:ext uri="{FF2B5EF4-FFF2-40B4-BE49-F238E27FC236}">
                    <a16:creationId xmlns:a16="http://schemas.microsoft.com/office/drawing/2014/main" id="{CA252CDB-BB27-0572-56A1-F2FB3EB077E8}"/>
                  </a:ext>
                </a:extLst>
              </p:cNvPr>
              <p:cNvSpPr/>
              <p:nvPr/>
            </p:nvSpPr>
            <p:spPr bwMode="auto">
              <a:xfrm>
                <a:off x="2315" y="1882"/>
                <a:ext cx="20" cy="32"/>
              </a:xfrm>
              <a:custGeom>
                <a:avLst/>
                <a:gdLst>
                  <a:gd name="T0" fmla="*/ 20 w 20"/>
                  <a:gd name="T1" fmla="*/ 32 h 32"/>
                  <a:gd name="T2" fmla="*/ 20 w 20"/>
                  <a:gd name="T3" fmla="*/ 26 h 32"/>
                  <a:gd name="T4" fmla="*/ 6 w 20"/>
                  <a:gd name="T5" fmla="*/ 26 h 32"/>
                  <a:gd name="T6" fmla="*/ 6 w 20"/>
                  <a:gd name="T7" fmla="*/ 0 h 32"/>
                  <a:gd name="T8" fmla="*/ 0 w 20"/>
                  <a:gd name="T9" fmla="*/ 0 h 32"/>
                  <a:gd name="T10" fmla="*/ 0 w 20"/>
                  <a:gd name="T11" fmla="*/ 32 h 32"/>
                  <a:gd name="T12" fmla="*/ 20 w 20"/>
                  <a:gd name="T1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32">
                    <a:moveTo>
                      <a:pt x="20" y="32"/>
                    </a:moveTo>
                    <a:lnTo>
                      <a:pt x="20" y="26"/>
                    </a:lnTo>
                    <a:lnTo>
                      <a:pt x="6" y="2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2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66" name="Freeform 333">
                <a:extLst>
                  <a:ext uri="{FF2B5EF4-FFF2-40B4-BE49-F238E27FC236}">
                    <a16:creationId xmlns:a16="http://schemas.microsoft.com/office/drawing/2014/main" id="{B2423305-8B03-CC00-4933-6AC7B3581FD9}"/>
                  </a:ext>
                </a:extLst>
              </p:cNvPr>
              <p:cNvSpPr/>
              <p:nvPr/>
            </p:nvSpPr>
            <p:spPr bwMode="auto">
              <a:xfrm>
                <a:off x="2338" y="1882"/>
                <a:ext cx="20" cy="32"/>
              </a:xfrm>
              <a:custGeom>
                <a:avLst/>
                <a:gdLst>
                  <a:gd name="T0" fmla="*/ 20 w 20"/>
                  <a:gd name="T1" fmla="*/ 32 h 32"/>
                  <a:gd name="T2" fmla="*/ 20 w 20"/>
                  <a:gd name="T3" fmla="*/ 26 h 32"/>
                  <a:gd name="T4" fmla="*/ 6 w 20"/>
                  <a:gd name="T5" fmla="*/ 26 h 32"/>
                  <a:gd name="T6" fmla="*/ 6 w 20"/>
                  <a:gd name="T7" fmla="*/ 0 h 32"/>
                  <a:gd name="T8" fmla="*/ 0 w 20"/>
                  <a:gd name="T9" fmla="*/ 0 h 32"/>
                  <a:gd name="T10" fmla="*/ 0 w 20"/>
                  <a:gd name="T11" fmla="*/ 32 h 32"/>
                  <a:gd name="T12" fmla="*/ 20 w 20"/>
                  <a:gd name="T1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32">
                    <a:moveTo>
                      <a:pt x="20" y="32"/>
                    </a:moveTo>
                    <a:lnTo>
                      <a:pt x="20" y="26"/>
                    </a:lnTo>
                    <a:lnTo>
                      <a:pt x="6" y="2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2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67" name="Freeform 334">
                <a:extLst>
                  <a:ext uri="{FF2B5EF4-FFF2-40B4-BE49-F238E27FC236}">
                    <a16:creationId xmlns:a16="http://schemas.microsoft.com/office/drawing/2014/main" id="{4A2BA921-AF4A-BB64-AF97-9408A3CD1F43}"/>
                  </a:ext>
                </a:extLst>
              </p:cNvPr>
              <p:cNvSpPr/>
              <p:nvPr/>
            </p:nvSpPr>
            <p:spPr bwMode="auto">
              <a:xfrm>
                <a:off x="2052" y="1849"/>
                <a:ext cx="22" cy="24"/>
              </a:xfrm>
              <a:custGeom>
                <a:avLst/>
                <a:gdLst>
                  <a:gd name="T0" fmla="*/ 12 w 22"/>
                  <a:gd name="T1" fmla="*/ 11 h 24"/>
                  <a:gd name="T2" fmla="*/ 8 w 22"/>
                  <a:gd name="T3" fmla="*/ 13 h 24"/>
                  <a:gd name="T4" fmla="*/ 5 w 22"/>
                  <a:gd name="T5" fmla="*/ 5 h 24"/>
                  <a:gd name="T6" fmla="*/ 12 w 22"/>
                  <a:gd name="T7" fmla="*/ 11 h 24"/>
                  <a:gd name="T8" fmla="*/ 5 w 22"/>
                  <a:gd name="T9" fmla="*/ 24 h 24"/>
                  <a:gd name="T10" fmla="*/ 9 w 22"/>
                  <a:gd name="T11" fmla="*/ 21 h 24"/>
                  <a:gd name="T12" fmla="*/ 8 w 22"/>
                  <a:gd name="T13" fmla="*/ 17 h 24"/>
                  <a:gd name="T14" fmla="*/ 15 w 22"/>
                  <a:gd name="T15" fmla="*/ 13 h 24"/>
                  <a:gd name="T16" fmla="*/ 18 w 22"/>
                  <a:gd name="T17" fmla="*/ 15 h 24"/>
                  <a:gd name="T18" fmla="*/ 22 w 22"/>
                  <a:gd name="T19" fmla="*/ 13 h 24"/>
                  <a:gd name="T20" fmla="*/ 5 w 22"/>
                  <a:gd name="T21" fmla="*/ 0 h 24"/>
                  <a:gd name="T22" fmla="*/ 0 w 22"/>
                  <a:gd name="T23" fmla="*/ 2 h 24"/>
                  <a:gd name="T24" fmla="*/ 5 w 22"/>
                  <a:gd name="T25" fmla="*/ 24 h 24"/>
                  <a:gd name="T26" fmla="*/ 12 w 22"/>
                  <a:gd name="T27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2" h="24">
                    <a:moveTo>
                      <a:pt x="12" y="11"/>
                    </a:moveTo>
                    <a:lnTo>
                      <a:pt x="8" y="13"/>
                    </a:lnTo>
                    <a:lnTo>
                      <a:pt x="5" y="5"/>
                    </a:lnTo>
                    <a:lnTo>
                      <a:pt x="12" y="11"/>
                    </a:lnTo>
                    <a:lnTo>
                      <a:pt x="5" y="24"/>
                    </a:lnTo>
                    <a:lnTo>
                      <a:pt x="9" y="21"/>
                    </a:lnTo>
                    <a:lnTo>
                      <a:pt x="8" y="17"/>
                    </a:lnTo>
                    <a:lnTo>
                      <a:pt x="15" y="13"/>
                    </a:lnTo>
                    <a:lnTo>
                      <a:pt x="18" y="15"/>
                    </a:lnTo>
                    <a:lnTo>
                      <a:pt x="22" y="13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5" y="24"/>
                    </a:lnTo>
                    <a:lnTo>
                      <a:pt x="12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68" name="Freeform 335">
                <a:extLst>
                  <a:ext uri="{FF2B5EF4-FFF2-40B4-BE49-F238E27FC236}">
                    <a16:creationId xmlns:a16="http://schemas.microsoft.com/office/drawing/2014/main" id="{FF551559-4A40-1C43-058E-5FCED4B8894F}"/>
                  </a:ext>
                </a:extLst>
              </p:cNvPr>
              <p:cNvSpPr/>
              <p:nvPr/>
            </p:nvSpPr>
            <p:spPr bwMode="auto">
              <a:xfrm>
                <a:off x="2066" y="1842"/>
                <a:ext cx="21" cy="20"/>
              </a:xfrm>
              <a:custGeom>
                <a:avLst/>
                <a:gdLst>
                  <a:gd name="T0" fmla="*/ 21 w 21"/>
                  <a:gd name="T1" fmla="*/ 12 h 20"/>
                  <a:gd name="T2" fmla="*/ 20 w 21"/>
                  <a:gd name="T3" fmla="*/ 9 h 20"/>
                  <a:gd name="T4" fmla="*/ 12 w 21"/>
                  <a:gd name="T5" fmla="*/ 14 h 20"/>
                  <a:gd name="T6" fmla="*/ 3 w 21"/>
                  <a:gd name="T7" fmla="*/ 0 h 20"/>
                  <a:gd name="T8" fmla="*/ 0 w 21"/>
                  <a:gd name="T9" fmla="*/ 2 h 20"/>
                  <a:gd name="T10" fmla="*/ 9 w 21"/>
                  <a:gd name="T11" fmla="*/ 20 h 20"/>
                  <a:gd name="T12" fmla="*/ 21 w 21"/>
                  <a:gd name="T13" fmla="*/ 1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20">
                    <a:moveTo>
                      <a:pt x="21" y="12"/>
                    </a:moveTo>
                    <a:lnTo>
                      <a:pt x="20" y="9"/>
                    </a:lnTo>
                    <a:lnTo>
                      <a:pt x="12" y="14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9" y="20"/>
                    </a:lnTo>
                    <a:lnTo>
                      <a:pt x="21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69" name="Freeform 336">
                <a:extLst>
                  <a:ext uri="{FF2B5EF4-FFF2-40B4-BE49-F238E27FC236}">
                    <a16:creationId xmlns:a16="http://schemas.microsoft.com/office/drawing/2014/main" id="{F0621762-777D-85A5-E595-DAFD29D73AC2}"/>
                  </a:ext>
                </a:extLst>
              </p:cNvPr>
              <p:cNvSpPr/>
              <p:nvPr/>
            </p:nvSpPr>
            <p:spPr bwMode="auto">
              <a:xfrm>
                <a:off x="2079" y="1827"/>
                <a:ext cx="24" cy="25"/>
              </a:xfrm>
              <a:custGeom>
                <a:avLst/>
                <a:gdLst>
                  <a:gd name="T0" fmla="*/ 24 w 24"/>
                  <a:gd name="T1" fmla="*/ 18 h 25"/>
                  <a:gd name="T2" fmla="*/ 21 w 24"/>
                  <a:gd name="T3" fmla="*/ 15 h 25"/>
                  <a:gd name="T4" fmla="*/ 12 w 24"/>
                  <a:gd name="T5" fmla="*/ 21 h 25"/>
                  <a:gd name="T6" fmla="*/ 9 w 24"/>
                  <a:gd name="T7" fmla="*/ 16 h 25"/>
                  <a:gd name="T8" fmla="*/ 18 w 24"/>
                  <a:gd name="T9" fmla="*/ 11 h 25"/>
                  <a:gd name="T10" fmla="*/ 15 w 24"/>
                  <a:gd name="T11" fmla="*/ 7 h 25"/>
                  <a:gd name="T12" fmla="*/ 8 w 24"/>
                  <a:gd name="T13" fmla="*/ 12 h 25"/>
                  <a:gd name="T14" fmla="*/ 6 w 24"/>
                  <a:gd name="T15" fmla="*/ 9 h 25"/>
                  <a:gd name="T16" fmla="*/ 14 w 24"/>
                  <a:gd name="T17" fmla="*/ 4 h 25"/>
                  <a:gd name="T18" fmla="*/ 13 w 24"/>
                  <a:gd name="T19" fmla="*/ 0 h 25"/>
                  <a:gd name="T20" fmla="*/ 0 w 24"/>
                  <a:gd name="T21" fmla="*/ 7 h 25"/>
                  <a:gd name="T22" fmla="*/ 11 w 24"/>
                  <a:gd name="T23" fmla="*/ 25 h 25"/>
                  <a:gd name="T24" fmla="*/ 24 w 24"/>
                  <a:gd name="T25" fmla="*/ 1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25">
                    <a:moveTo>
                      <a:pt x="24" y="18"/>
                    </a:moveTo>
                    <a:lnTo>
                      <a:pt x="21" y="15"/>
                    </a:lnTo>
                    <a:lnTo>
                      <a:pt x="12" y="21"/>
                    </a:lnTo>
                    <a:lnTo>
                      <a:pt x="9" y="16"/>
                    </a:lnTo>
                    <a:lnTo>
                      <a:pt x="18" y="11"/>
                    </a:lnTo>
                    <a:lnTo>
                      <a:pt x="15" y="7"/>
                    </a:lnTo>
                    <a:lnTo>
                      <a:pt x="8" y="12"/>
                    </a:lnTo>
                    <a:lnTo>
                      <a:pt x="6" y="9"/>
                    </a:lnTo>
                    <a:lnTo>
                      <a:pt x="14" y="4"/>
                    </a:lnTo>
                    <a:lnTo>
                      <a:pt x="13" y="0"/>
                    </a:lnTo>
                    <a:lnTo>
                      <a:pt x="0" y="7"/>
                    </a:lnTo>
                    <a:lnTo>
                      <a:pt x="11" y="25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70" name="Freeform 337">
                <a:extLst>
                  <a:ext uri="{FF2B5EF4-FFF2-40B4-BE49-F238E27FC236}">
                    <a16:creationId xmlns:a16="http://schemas.microsoft.com/office/drawing/2014/main" id="{C9DC5D76-A6B0-C61A-ACB3-A9D3AE924860}"/>
                  </a:ext>
                </a:extLst>
              </p:cNvPr>
              <p:cNvSpPr/>
              <p:nvPr/>
            </p:nvSpPr>
            <p:spPr bwMode="auto">
              <a:xfrm>
                <a:off x="2093" y="1818"/>
                <a:ext cx="25" cy="26"/>
              </a:xfrm>
              <a:custGeom>
                <a:avLst/>
                <a:gdLst>
                  <a:gd name="T0" fmla="*/ 15 w 25"/>
                  <a:gd name="T1" fmla="*/ 24 h 26"/>
                  <a:gd name="T2" fmla="*/ 15 w 25"/>
                  <a:gd name="T3" fmla="*/ 15 h 26"/>
                  <a:gd name="T4" fmla="*/ 22 w 25"/>
                  <a:gd name="T5" fmla="*/ 20 h 26"/>
                  <a:gd name="T6" fmla="*/ 25 w 25"/>
                  <a:gd name="T7" fmla="*/ 16 h 26"/>
                  <a:gd name="T8" fmla="*/ 15 w 25"/>
                  <a:gd name="T9" fmla="*/ 12 h 26"/>
                  <a:gd name="T10" fmla="*/ 16 w 25"/>
                  <a:gd name="T11" fmla="*/ 0 h 26"/>
                  <a:gd name="T12" fmla="*/ 11 w 25"/>
                  <a:gd name="T13" fmla="*/ 2 h 26"/>
                  <a:gd name="T14" fmla="*/ 11 w 25"/>
                  <a:gd name="T15" fmla="*/ 10 h 26"/>
                  <a:gd name="T16" fmla="*/ 4 w 25"/>
                  <a:gd name="T17" fmla="*/ 6 h 26"/>
                  <a:gd name="T18" fmla="*/ 0 w 25"/>
                  <a:gd name="T19" fmla="*/ 8 h 26"/>
                  <a:gd name="T20" fmla="*/ 11 w 25"/>
                  <a:gd name="T21" fmla="*/ 14 h 26"/>
                  <a:gd name="T22" fmla="*/ 10 w 25"/>
                  <a:gd name="T23" fmla="*/ 26 h 26"/>
                  <a:gd name="T24" fmla="*/ 15 w 25"/>
                  <a:gd name="T25" fmla="*/ 2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26">
                    <a:moveTo>
                      <a:pt x="15" y="24"/>
                    </a:moveTo>
                    <a:lnTo>
                      <a:pt x="15" y="15"/>
                    </a:lnTo>
                    <a:lnTo>
                      <a:pt x="22" y="20"/>
                    </a:lnTo>
                    <a:lnTo>
                      <a:pt x="25" y="16"/>
                    </a:lnTo>
                    <a:lnTo>
                      <a:pt x="15" y="12"/>
                    </a:lnTo>
                    <a:lnTo>
                      <a:pt x="16" y="0"/>
                    </a:lnTo>
                    <a:lnTo>
                      <a:pt x="11" y="2"/>
                    </a:lnTo>
                    <a:lnTo>
                      <a:pt x="11" y="10"/>
                    </a:lnTo>
                    <a:lnTo>
                      <a:pt x="4" y="6"/>
                    </a:lnTo>
                    <a:lnTo>
                      <a:pt x="0" y="8"/>
                    </a:lnTo>
                    <a:lnTo>
                      <a:pt x="11" y="14"/>
                    </a:lnTo>
                    <a:lnTo>
                      <a:pt x="10" y="26"/>
                    </a:lnTo>
                    <a:lnTo>
                      <a:pt x="15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71" name="Freeform 338">
                <a:extLst>
                  <a:ext uri="{FF2B5EF4-FFF2-40B4-BE49-F238E27FC236}">
                    <a16:creationId xmlns:a16="http://schemas.microsoft.com/office/drawing/2014/main" id="{1B96D38E-4037-24C0-8526-DD6EFBF43D38}"/>
                  </a:ext>
                </a:extLst>
              </p:cNvPr>
              <p:cNvSpPr/>
              <p:nvPr/>
            </p:nvSpPr>
            <p:spPr bwMode="auto">
              <a:xfrm>
                <a:off x="2115" y="1810"/>
                <a:ext cx="20" cy="26"/>
              </a:xfrm>
              <a:custGeom>
                <a:avLst/>
                <a:gdLst>
                  <a:gd name="T0" fmla="*/ 11 w 20"/>
                  <a:gd name="T1" fmla="*/ 11 h 26"/>
                  <a:gd name="T2" fmla="*/ 6 w 20"/>
                  <a:gd name="T3" fmla="*/ 15 h 26"/>
                  <a:gd name="T4" fmla="*/ 3 w 20"/>
                  <a:gd name="T5" fmla="*/ 5 h 26"/>
                  <a:gd name="T6" fmla="*/ 11 w 20"/>
                  <a:gd name="T7" fmla="*/ 11 h 26"/>
                  <a:gd name="T8" fmla="*/ 3 w 20"/>
                  <a:gd name="T9" fmla="*/ 26 h 26"/>
                  <a:gd name="T10" fmla="*/ 7 w 20"/>
                  <a:gd name="T11" fmla="*/ 23 h 26"/>
                  <a:gd name="T12" fmla="*/ 6 w 20"/>
                  <a:gd name="T13" fmla="*/ 18 h 26"/>
                  <a:gd name="T14" fmla="*/ 13 w 20"/>
                  <a:gd name="T15" fmla="*/ 15 h 26"/>
                  <a:gd name="T16" fmla="*/ 17 w 20"/>
                  <a:gd name="T17" fmla="*/ 17 h 26"/>
                  <a:gd name="T18" fmla="*/ 20 w 20"/>
                  <a:gd name="T19" fmla="*/ 15 h 26"/>
                  <a:gd name="T20" fmla="*/ 3 w 20"/>
                  <a:gd name="T21" fmla="*/ 0 h 26"/>
                  <a:gd name="T22" fmla="*/ 0 w 20"/>
                  <a:gd name="T23" fmla="*/ 3 h 26"/>
                  <a:gd name="T24" fmla="*/ 3 w 20"/>
                  <a:gd name="T25" fmla="*/ 26 h 26"/>
                  <a:gd name="T26" fmla="*/ 11 w 20"/>
                  <a:gd name="T27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" h="26">
                    <a:moveTo>
                      <a:pt x="11" y="11"/>
                    </a:moveTo>
                    <a:lnTo>
                      <a:pt x="6" y="15"/>
                    </a:lnTo>
                    <a:lnTo>
                      <a:pt x="3" y="5"/>
                    </a:lnTo>
                    <a:lnTo>
                      <a:pt x="11" y="11"/>
                    </a:lnTo>
                    <a:lnTo>
                      <a:pt x="3" y="26"/>
                    </a:lnTo>
                    <a:lnTo>
                      <a:pt x="7" y="23"/>
                    </a:lnTo>
                    <a:lnTo>
                      <a:pt x="6" y="18"/>
                    </a:lnTo>
                    <a:lnTo>
                      <a:pt x="13" y="15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3" y="26"/>
                    </a:lnTo>
                    <a:lnTo>
                      <a:pt x="11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72" name="Freeform 339">
                <a:extLst>
                  <a:ext uri="{FF2B5EF4-FFF2-40B4-BE49-F238E27FC236}">
                    <a16:creationId xmlns:a16="http://schemas.microsoft.com/office/drawing/2014/main" id="{DEEE5C27-F9D2-230B-7CF1-0611EC8C4FE3}"/>
                  </a:ext>
                </a:extLst>
              </p:cNvPr>
              <p:cNvSpPr/>
              <p:nvPr/>
            </p:nvSpPr>
            <p:spPr bwMode="auto">
              <a:xfrm>
                <a:off x="2127" y="1797"/>
                <a:ext cx="24" cy="27"/>
              </a:xfrm>
              <a:custGeom>
                <a:avLst/>
                <a:gdLst>
                  <a:gd name="T0" fmla="*/ 13 w 24"/>
                  <a:gd name="T1" fmla="*/ 24 h 27"/>
                  <a:gd name="T2" fmla="*/ 6 w 24"/>
                  <a:gd name="T3" fmla="*/ 12 h 27"/>
                  <a:gd name="T4" fmla="*/ 20 w 24"/>
                  <a:gd name="T5" fmla="*/ 21 h 27"/>
                  <a:gd name="T6" fmla="*/ 24 w 24"/>
                  <a:gd name="T7" fmla="*/ 18 h 27"/>
                  <a:gd name="T8" fmla="*/ 14 w 24"/>
                  <a:gd name="T9" fmla="*/ 0 h 27"/>
                  <a:gd name="T10" fmla="*/ 11 w 24"/>
                  <a:gd name="T11" fmla="*/ 3 h 27"/>
                  <a:gd name="T12" fmla="*/ 18 w 24"/>
                  <a:gd name="T13" fmla="*/ 15 h 27"/>
                  <a:gd name="T14" fmla="*/ 3 w 24"/>
                  <a:gd name="T15" fmla="*/ 6 h 27"/>
                  <a:gd name="T16" fmla="*/ 0 w 24"/>
                  <a:gd name="T17" fmla="*/ 9 h 27"/>
                  <a:gd name="T18" fmla="*/ 9 w 24"/>
                  <a:gd name="T19" fmla="*/ 27 h 27"/>
                  <a:gd name="T20" fmla="*/ 13 w 24"/>
                  <a:gd name="T21" fmla="*/ 2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7">
                    <a:moveTo>
                      <a:pt x="13" y="24"/>
                    </a:moveTo>
                    <a:lnTo>
                      <a:pt x="6" y="12"/>
                    </a:lnTo>
                    <a:lnTo>
                      <a:pt x="20" y="21"/>
                    </a:lnTo>
                    <a:lnTo>
                      <a:pt x="24" y="18"/>
                    </a:lnTo>
                    <a:lnTo>
                      <a:pt x="14" y="0"/>
                    </a:lnTo>
                    <a:lnTo>
                      <a:pt x="11" y="3"/>
                    </a:lnTo>
                    <a:lnTo>
                      <a:pt x="18" y="15"/>
                    </a:lnTo>
                    <a:lnTo>
                      <a:pt x="3" y="6"/>
                    </a:lnTo>
                    <a:lnTo>
                      <a:pt x="0" y="9"/>
                    </a:lnTo>
                    <a:lnTo>
                      <a:pt x="9" y="27"/>
                    </a:lnTo>
                    <a:lnTo>
                      <a:pt x="13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73" name="Freeform 340">
                <a:extLst>
                  <a:ext uri="{FF2B5EF4-FFF2-40B4-BE49-F238E27FC236}">
                    <a16:creationId xmlns:a16="http://schemas.microsoft.com/office/drawing/2014/main" id="{762F25C8-424A-CE61-4A0C-B539B3AAD5C2}"/>
                  </a:ext>
                </a:extLst>
              </p:cNvPr>
              <p:cNvSpPr/>
              <p:nvPr/>
            </p:nvSpPr>
            <p:spPr bwMode="auto">
              <a:xfrm>
                <a:off x="2145" y="1789"/>
                <a:ext cx="21" cy="24"/>
              </a:xfrm>
              <a:custGeom>
                <a:avLst/>
                <a:gdLst>
                  <a:gd name="T0" fmla="*/ 5 w 21"/>
                  <a:gd name="T1" fmla="*/ 7 h 24"/>
                  <a:gd name="T2" fmla="*/ 8 w 21"/>
                  <a:gd name="T3" fmla="*/ 5 h 24"/>
                  <a:gd name="T4" fmla="*/ 11 w 21"/>
                  <a:gd name="T5" fmla="*/ 5 h 24"/>
                  <a:gd name="T6" fmla="*/ 12 w 21"/>
                  <a:gd name="T7" fmla="*/ 5 h 24"/>
                  <a:gd name="T8" fmla="*/ 14 w 21"/>
                  <a:gd name="T9" fmla="*/ 6 h 24"/>
                  <a:gd name="T10" fmla="*/ 15 w 21"/>
                  <a:gd name="T11" fmla="*/ 8 h 24"/>
                  <a:gd name="T12" fmla="*/ 17 w 21"/>
                  <a:gd name="T13" fmla="*/ 11 h 24"/>
                  <a:gd name="T14" fmla="*/ 17 w 21"/>
                  <a:gd name="T15" fmla="*/ 13 h 24"/>
                  <a:gd name="T16" fmla="*/ 17 w 21"/>
                  <a:gd name="T17" fmla="*/ 15 h 24"/>
                  <a:gd name="T18" fmla="*/ 14 w 21"/>
                  <a:gd name="T19" fmla="*/ 17 h 24"/>
                  <a:gd name="T20" fmla="*/ 12 w 21"/>
                  <a:gd name="T21" fmla="*/ 19 h 24"/>
                  <a:gd name="T22" fmla="*/ 5 w 21"/>
                  <a:gd name="T23" fmla="*/ 7 h 24"/>
                  <a:gd name="T24" fmla="*/ 15 w 21"/>
                  <a:gd name="T25" fmla="*/ 20 h 24"/>
                  <a:gd name="T26" fmla="*/ 19 w 21"/>
                  <a:gd name="T27" fmla="*/ 18 h 24"/>
                  <a:gd name="T28" fmla="*/ 20 w 21"/>
                  <a:gd name="T29" fmla="*/ 15 h 24"/>
                  <a:gd name="T30" fmla="*/ 21 w 21"/>
                  <a:gd name="T31" fmla="*/ 11 h 24"/>
                  <a:gd name="T32" fmla="*/ 19 w 21"/>
                  <a:gd name="T33" fmla="*/ 6 h 24"/>
                  <a:gd name="T34" fmla="*/ 17 w 21"/>
                  <a:gd name="T35" fmla="*/ 2 h 24"/>
                  <a:gd name="T36" fmla="*/ 13 w 21"/>
                  <a:gd name="T37" fmla="*/ 0 h 24"/>
                  <a:gd name="T38" fmla="*/ 11 w 21"/>
                  <a:gd name="T39" fmla="*/ 0 h 24"/>
                  <a:gd name="T40" fmla="*/ 6 w 21"/>
                  <a:gd name="T41" fmla="*/ 2 h 24"/>
                  <a:gd name="T42" fmla="*/ 0 w 21"/>
                  <a:gd name="T43" fmla="*/ 6 h 24"/>
                  <a:gd name="T44" fmla="*/ 9 w 21"/>
                  <a:gd name="T45" fmla="*/ 24 h 24"/>
                  <a:gd name="T46" fmla="*/ 15 w 21"/>
                  <a:gd name="T47" fmla="*/ 20 h 24"/>
                  <a:gd name="T48" fmla="*/ 5 w 21"/>
                  <a:gd name="T49" fmla="*/ 7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" h="24">
                    <a:moveTo>
                      <a:pt x="5" y="7"/>
                    </a:moveTo>
                    <a:lnTo>
                      <a:pt x="8" y="5"/>
                    </a:lnTo>
                    <a:lnTo>
                      <a:pt x="11" y="5"/>
                    </a:lnTo>
                    <a:lnTo>
                      <a:pt x="12" y="5"/>
                    </a:lnTo>
                    <a:lnTo>
                      <a:pt x="14" y="6"/>
                    </a:lnTo>
                    <a:lnTo>
                      <a:pt x="15" y="8"/>
                    </a:lnTo>
                    <a:lnTo>
                      <a:pt x="17" y="11"/>
                    </a:lnTo>
                    <a:lnTo>
                      <a:pt x="17" y="13"/>
                    </a:lnTo>
                    <a:lnTo>
                      <a:pt x="17" y="15"/>
                    </a:lnTo>
                    <a:lnTo>
                      <a:pt x="14" y="17"/>
                    </a:lnTo>
                    <a:lnTo>
                      <a:pt x="12" y="19"/>
                    </a:lnTo>
                    <a:lnTo>
                      <a:pt x="5" y="7"/>
                    </a:lnTo>
                    <a:lnTo>
                      <a:pt x="15" y="20"/>
                    </a:lnTo>
                    <a:lnTo>
                      <a:pt x="19" y="18"/>
                    </a:lnTo>
                    <a:lnTo>
                      <a:pt x="20" y="15"/>
                    </a:lnTo>
                    <a:lnTo>
                      <a:pt x="21" y="11"/>
                    </a:lnTo>
                    <a:lnTo>
                      <a:pt x="19" y="6"/>
                    </a:lnTo>
                    <a:lnTo>
                      <a:pt x="17" y="2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6" y="2"/>
                    </a:lnTo>
                    <a:lnTo>
                      <a:pt x="0" y="6"/>
                    </a:lnTo>
                    <a:lnTo>
                      <a:pt x="9" y="24"/>
                    </a:lnTo>
                    <a:lnTo>
                      <a:pt x="15" y="20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74" name="Freeform 341">
                <a:extLst>
                  <a:ext uri="{FF2B5EF4-FFF2-40B4-BE49-F238E27FC236}">
                    <a16:creationId xmlns:a16="http://schemas.microsoft.com/office/drawing/2014/main" id="{BE3224BE-A0D3-3D10-7F4A-8E8BA19917BD}"/>
                  </a:ext>
                </a:extLst>
              </p:cNvPr>
              <p:cNvSpPr/>
              <p:nvPr/>
            </p:nvSpPr>
            <p:spPr bwMode="auto">
              <a:xfrm>
                <a:off x="2162" y="1777"/>
                <a:ext cx="24" cy="25"/>
              </a:xfrm>
              <a:custGeom>
                <a:avLst/>
                <a:gdLst>
                  <a:gd name="T0" fmla="*/ 24 w 24"/>
                  <a:gd name="T1" fmla="*/ 17 h 25"/>
                  <a:gd name="T2" fmla="*/ 21 w 24"/>
                  <a:gd name="T3" fmla="*/ 14 h 25"/>
                  <a:gd name="T4" fmla="*/ 12 w 24"/>
                  <a:gd name="T5" fmla="*/ 19 h 25"/>
                  <a:gd name="T6" fmla="*/ 9 w 24"/>
                  <a:gd name="T7" fmla="*/ 15 h 25"/>
                  <a:gd name="T8" fmla="*/ 18 w 24"/>
                  <a:gd name="T9" fmla="*/ 9 h 25"/>
                  <a:gd name="T10" fmla="*/ 16 w 24"/>
                  <a:gd name="T11" fmla="*/ 7 h 25"/>
                  <a:gd name="T12" fmla="*/ 8 w 24"/>
                  <a:gd name="T13" fmla="*/ 12 h 25"/>
                  <a:gd name="T14" fmla="*/ 6 w 24"/>
                  <a:gd name="T15" fmla="*/ 8 h 25"/>
                  <a:gd name="T16" fmla="*/ 14 w 24"/>
                  <a:gd name="T17" fmla="*/ 2 h 25"/>
                  <a:gd name="T18" fmla="*/ 13 w 24"/>
                  <a:gd name="T19" fmla="*/ 0 h 25"/>
                  <a:gd name="T20" fmla="*/ 0 w 24"/>
                  <a:gd name="T21" fmla="*/ 7 h 25"/>
                  <a:gd name="T22" fmla="*/ 10 w 24"/>
                  <a:gd name="T23" fmla="*/ 25 h 25"/>
                  <a:gd name="T24" fmla="*/ 24 w 24"/>
                  <a:gd name="T25" fmla="*/ 1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25">
                    <a:moveTo>
                      <a:pt x="24" y="17"/>
                    </a:moveTo>
                    <a:lnTo>
                      <a:pt x="21" y="14"/>
                    </a:lnTo>
                    <a:lnTo>
                      <a:pt x="12" y="19"/>
                    </a:lnTo>
                    <a:lnTo>
                      <a:pt x="9" y="15"/>
                    </a:lnTo>
                    <a:lnTo>
                      <a:pt x="18" y="9"/>
                    </a:lnTo>
                    <a:lnTo>
                      <a:pt x="16" y="7"/>
                    </a:lnTo>
                    <a:lnTo>
                      <a:pt x="8" y="12"/>
                    </a:lnTo>
                    <a:lnTo>
                      <a:pt x="6" y="8"/>
                    </a:lnTo>
                    <a:lnTo>
                      <a:pt x="14" y="2"/>
                    </a:lnTo>
                    <a:lnTo>
                      <a:pt x="13" y="0"/>
                    </a:lnTo>
                    <a:lnTo>
                      <a:pt x="0" y="7"/>
                    </a:lnTo>
                    <a:lnTo>
                      <a:pt x="10" y="25"/>
                    </a:lnTo>
                    <a:lnTo>
                      <a:pt x="24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75" name="Freeform 342">
                <a:extLst>
                  <a:ext uri="{FF2B5EF4-FFF2-40B4-BE49-F238E27FC236}">
                    <a16:creationId xmlns:a16="http://schemas.microsoft.com/office/drawing/2014/main" id="{F2FF606E-75BB-5263-397E-1C769F538A6A}"/>
                  </a:ext>
                </a:extLst>
              </p:cNvPr>
              <p:cNvSpPr/>
              <p:nvPr/>
            </p:nvSpPr>
            <p:spPr bwMode="auto">
              <a:xfrm>
                <a:off x="2177" y="1768"/>
                <a:ext cx="25" cy="24"/>
              </a:xfrm>
              <a:custGeom>
                <a:avLst/>
                <a:gdLst>
                  <a:gd name="T0" fmla="*/ 6 w 25"/>
                  <a:gd name="T1" fmla="*/ 8 h 24"/>
                  <a:gd name="T2" fmla="*/ 11 w 25"/>
                  <a:gd name="T3" fmla="*/ 5 h 24"/>
                  <a:gd name="T4" fmla="*/ 12 w 25"/>
                  <a:gd name="T5" fmla="*/ 4 h 24"/>
                  <a:gd name="T6" fmla="*/ 15 w 25"/>
                  <a:gd name="T7" fmla="*/ 5 h 24"/>
                  <a:gd name="T8" fmla="*/ 15 w 25"/>
                  <a:gd name="T9" fmla="*/ 8 h 24"/>
                  <a:gd name="T10" fmla="*/ 13 w 25"/>
                  <a:gd name="T11" fmla="*/ 10 h 24"/>
                  <a:gd name="T12" fmla="*/ 9 w 25"/>
                  <a:gd name="T13" fmla="*/ 12 h 24"/>
                  <a:gd name="T14" fmla="*/ 6 w 25"/>
                  <a:gd name="T15" fmla="*/ 8 h 24"/>
                  <a:gd name="T16" fmla="*/ 15 w 25"/>
                  <a:gd name="T17" fmla="*/ 22 h 24"/>
                  <a:gd name="T18" fmla="*/ 11 w 25"/>
                  <a:gd name="T19" fmla="*/ 15 h 24"/>
                  <a:gd name="T20" fmla="*/ 15 w 25"/>
                  <a:gd name="T21" fmla="*/ 12 h 24"/>
                  <a:gd name="T22" fmla="*/ 17 w 25"/>
                  <a:gd name="T23" fmla="*/ 12 h 24"/>
                  <a:gd name="T24" fmla="*/ 18 w 25"/>
                  <a:gd name="T25" fmla="*/ 14 h 24"/>
                  <a:gd name="T26" fmla="*/ 19 w 25"/>
                  <a:gd name="T27" fmla="*/ 16 h 24"/>
                  <a:gd name="T28" fmla="*/ 21 w 25"/>
                  <a:gd name="T29" fmla="*/ 17 h 24"/>
                  <a:gd name="T30" fmla="*/ 22 w 25"/>
                  <a:gd name="T31" fmla="*/ 18 h 24"/>
                  <a:gd name="T32" fmla="*/ 25 w 25"/>
                  <a:gd name="T33" fmla="*/ 16 h 24"/>
                  <a:gd name="T34" fmla="*/ 25 w 25"/>
                  <a:gd name="T35" fmla="*/ 15 h 24"/>
                  <a:gd name="T36" fmla="*/ 23 w 25"/>
                  <a:gd name="T37" fmla="*/ 14 h 24"/>
                  <a:gd name="T38" fmla="*/ 22 w 25"/>
                  <a:gd name="T39" fmla="*/ 11 h 24"/>
                  <a:gd name="T40" fmla="*/ 19 w 25"/>
                  <a:gd name="T41" fmla="*/ 9 h 24"/>
                  <a:gd name="T42" fmla="*/ 17 w 25"/>
                  <a:gd name="T43" fmla="*/ 9 h 24"/>
                  <a:gd name="T44" fmla="*/ 18 w 25"/>
                  <a:gd name="T45" fmla="*/ 6 h 24"/>
                  <a:gd name="T46" fmla="*/ 18 w 25"/>
                  <a:gd name="T47" fmla="*/ 3 h 24"/>
                  <a:gd name="T48" fmla="*/ 16 w 25"/>
                  <a:gd name="T49" fmla="*/ 0 h 24"/>
                  <a:gd name="T50" fmla="*/ 15 w 25"/>
                  <a:gd name="T51" fmla="*/ 0 h 24"/>
                  <a:gd name="T52" fmla="*/ 12 w 25"/>
                  <a:gd name="T53" fmla="*/ 0 h 24"/>
                  <a:gd name="T54" fmla="*/ 10 w 25"/>
                  <a:gd name="T55" fmla="*/ 2 h 24"/>
                  <a:gd name="T56" fmla="*/ 0 w 25"/>
                  <a:gd name="T57" fmla="*/ 6 h 24"/>
                  <a:gd name="T58" fmla="*/ 11 w 25"/>
                  <a:gd name="T59" fmla="*/ 24 h 24"/>
                  <a:gd name="T60" fmla="*/ 15 w 25"/>
                  <a:gd name="T61" fmla="*/ 22 h 24"/>
                  <a:gd name="T62" fmla="*/ 6 w 25"/>
                  <a:gd name="T63" fmla="*/ 8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5" h="24">
                    <a:moveTo>
                      <a:pt x="6" y="8"/>
                    </a:moveTo>
                    <a:lnTo>
                      <a:pt x="11" y="5"/>
                    </a:lnTo>
                    <a:lnTo>
                      <a:pt x="12" y="4"/>
                    </a:lnTo>
                    <a:lnTo>
                      <a:pt x="15" y="5"/>
                    </a:lnTo>
                    <a:lnTo>
                      <a:pt x="15" y="8"/>
                    </a:lnTo>
                    <a:lnTo>
                      <a:pt x="13" y="10"/>
                    </a:lnTo>
                    <a:lnTo>
                      <a:pt x="9" y="12"/>
                    </a:lnTo>
                    <a:lnTo>
                      <a:pt x="6" y="8"/>
                    </a:lnTo>
                    <a:lnTo>
                      <a:pt x="15" y="22"/>
                    </a:lnTo>
                    <a:lnTo>
                      <a:pt x="11" y="15"/>
                    </a:lnTo>
                    <a:lnTo>
                      <a:pt x="15" y="12"/>
                    </a:lnTo>
                    <a:lnTo>
                      <a:pt x="17" y="12"/>
                    </a:lnTo>
                    <a:lnTo>
                      <a:pt x="18" y="14"/>
                    </a:lnTo>
                    <a:lnTo>
                      <a:pt x="19" y="16"/>
                    </a:lnTo>
                    <a:lnTo>
                      <a:pt x="21" y="17"/>
                    </a:lnTo>
                    <a:lnTo>
                      <a:pt x="22" y="18"/>
                    </a:lnTo>
                    <a:lnTo>
                      <a:pt x="25" y="16"/>
                    </a:lnTo>
                    <a:lnTo>
                      <a:pt x="25" y="15"/>
                    </a:lnTo>
                    <a:lnTo>
                      <a:pt x="23" y="14"/>
                    </a:lnTo>
                    <a:lnTo>
                      <a:pt x="22" y="11"/>
                    </a:lnTo>
                    <a:lnTo>
                      <a:pt x="19" y="9"/>
                    </a:lnTo>
                    <a:lnTo>
                      <a:pt x="17" y="9"/>
                    </a:lnTo>
                    <a:lnTo>
                      <a:pt x="18" y="6"/>
                    </a:lnTo>
                    <a:lnTo>
                      <a:pt x="18" y="3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10" y="2"/>
                    </a:lnTo>
                    <a:lnTo>
                      <a:pt x="0" y="6"/>
                    </a:lnTo>
                    <a:lnTo>
                      <a:pt x="11" y="24"/>
                    </a:lnTo>
                    <a:lnTo>
                      <a:pt x="15" y="22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76" name="Freeform 343">
                <a:extLst>
                  <a:ext uri="{FF2B5EF4-FFF2-40B4-BE49-F238E27FC236}">
                    <a16:creationId xmlns:a16="http://schemas.microsoft.com/office/drawing/2014/main" id="{7B3784CA-B441-77A3-099B-F9AF7987479D}"/>
                  </a:ext>
                </a:extLst>
              </p:cNvPr>
              <p:cNvSpPr/>
              <p:nvPr/>
            </p:nvSpPr>
            <p:spPr bwMode="auto">
              <a:xfrm>
                <a:off x="2424" y="1990"/>
                <a:ext cx="23" cy="32"/>
              </a:xfrm>
              <a:custGeom>
                <a:avLst/>
                <a:gdLst>
                  <a:gd name="T0" fmla="*/ 6 w 23"/>
                  <a:gd name="T1" fmla="*/ 6 h 32"/>
                  <a:gd name="T2" fmla="*/ 13 w 23"/>
                  <a:gd name="T3" fmla="*/ 6 h 32"/>
                  <a:gd name="T4" fmla="*/ 16 w 23"/>
                  <a:gd name="T5" fmla="*/ 8 h 32"/>
                  <a:gd name="T6" fmla="*/ 17 w 23"/>
                  <a:gd name="T7" fmla="*/ 10 h 32"/>
                  <a:gd name="T8" fmla="*/ 16 w 23"/>
                  <a:gd name="T9" fmla="*/ 14 h 32"/>
                  <a:gd name="T10" fmla="*/ 12 w 23"/>
                  <a:gd name="T11" fmla="*/ 15 h 32"/>
                  <a:gd name="T12" fmla="*/ 6 w 23"/>
                  <a:gd name="T13" fmla="*/ 15 h 32"/>
                  <a:gd name="T14" fmla="*/ 6 w 23"/>
                  <a:gd name="T15" fmla="*/ 6 h 32"/>
                  <a:gd name="T16" fmla="*/ 6 w 23"/>
                  <a:gd name="T17" fmla="*/ 32 h 32"/>
                  <a:gd name="T18" fmla="*/ 6 w 23"/>
                  <a:gd name="T19" fmla="*/ 20 h 32"/>
                  <a:gd name="T20" fmla="*/ 12 w 23"/>
                  <a:gd name="T21" fmla="*/ 20 h 32"/>
                  <a:gd name="T22" fmla="*/ 16 w 23"/>
                  <a:gd name="T23" fmla="*/ 21 h 32"/>
                  <a:gd name="T24" fmla="*/ 16 w 23"/>
                  <a:gd name="T25" fmla="*/ 24 h 32"/>
                  <a:gd name="T26" fmla="*/ 17 w 23"/>
                  <a:gd name="T27" fmla="*/ 28 h 32"/>
                  <a:gd name="T28" fmla="*/ 17 w 23"/>
                  <a:gd name="T29" fmla="*/ 30 h 32"/>
                  <a:gd name="T30" fmla="*/ 17 w 23"/>
                  <a:gd name="T31" fmla="*/ 32 h 32"/>
                  <a:gd name="T32" fmla="*/ 23 w 23"/>
                  <a:gd name="T33" fmla="*/ 32 h 32"/>
                  <a:gd name="T34" fmla="*/ 23 w 23"/>
                  <a:gd name="T35" fmla="*/ 30 h 32"/>
                  <a:gd name="T36" fmla="*/ 23 w 23"/>
                  <a:gd name="T37" fmla="*/ 29 h 32"/>
                  <a:gd name="T38" fmla="*/ 23 w 23"/>
                  <a:gd name="T39" fmla="*/ 28 h 32"/>
                  <a:gd name="T40" fmla="*/ 23 w 23"/>
                  <a:gd name="T41" fmla="*/ 27 h 32"/>
                  <a:gd name="T42" fmla="*/ 22 w 23"/>
                  <a:gd name="T43" fmla="*/ 23 h 32"/>
                  <a:gd name="T44" fmla="*/ 22 w 23"/>
                  <a:gd name="T45" fmla="*/ 20 h 32"/>
                  <a:gd name="T46" fmla="*/ 18 w 23"/>
                  <a:gd name="T47" fmla="*/ 17 h 32"/>
                  <a:gd name="T48" fmla="*/ 21 w 23"/>
                  <a:gd name="T49" fmla="*/ 16 h 32"/>
                  <a:gd name="T50" fmla="*/ 22 w 23"/>
                  <a:gd name="T51" fmla="*/ 15 h 32"/>
                  <a:gd name="T52" fmla="*/ 23 w 23"/>
                  <a:gd name="T53" fmla="*/ 10 h 32"/>
                  <a:gd name="T54" fmla="*/ 23 w 23"/>
                  <a:gd name="T55" fmla="*/ 5 h 32"/>
                  <a:gd name="T56" fmla="*/ 21 w 23"/>
                  <a:gd name="T57" fmla="*/ 3 h 32"/>
                  <a:gd name="T58" fmla="*/ 18 w 23"/>
                  <a:gd name="T59" fmla="*/ 2 h 32"/>
                  <a:gd name="T60" fmla="*/ 13 w 23"/>
                  <a:gd name="T61" fmla="*/ 0 h 32"/>
                  <a:gd name="T62" fmla="*/ 0 w 23"/>
                  <a:gd name="T63" fmla="*/ 0 h 32"/>
                  <a:gd name="T64" fmla="*/ 0 w 23"/>
                  <a:gd name="T65" fmla="*/ 32 h 32"/>
                  <a:gd name="T66" fmla="*/ 6 w 23"/>
                  <a:gd name="T67" fmla="*/ 32 h 32"/>
                  <a:gd name="T68" fmla="*/ 6 w 23"/>
                  <a:gd name="T69" fmla="*/ 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" h="32">
                    <a:moveTo>
                      <a:pt x="6" y="6"/>
                    </a:moveTo>
                    <a:lnTo>
                      <a:pt x="13" y="6"/>
                    </a:lnTo>
                    <a:lnTo>
                      <a:pt x="16" y="8"/>
                    </a:lnTo>
                    <a:lnTo>
                      <a:pt x="17" y="10"/>
                    </a:lnTo>
                    <a:lnTo>
                      <a:pt x="16" y="14"/>
                    </a:lnTo>
                    <a:lnTo>
                      <a:pt x="12" y="15"/>
                    </a:lnTo>
                    <a:lnTo>
                      <a:pt x="6" y="15"/>
                    </a:lnTo>
                    <a:lnTo>
                      <a:pt x="6" y="6"/>
                    </a:lnTo>
                    <a:lnTo>
                      <a:pt x="6" y="32"/>
                    </a:lnTo>
                    <a:lnTo>
                      <a:pt x="6" y="20"/>
                    </a:lnTo>
                    <a:lnTo>
                      <a:pt x="12" y="20"/>
                    </a:lnTo>
                    <a:lnTo>
                      <a:pt x="16" y="21"/>
                    </a:lnTo>
                    <a:lnTo>
                      <a:pt x="16" y="24"/>
                    </a:lnTo>
                    <a:lnTo>
                      <a:pt x="17" y="28"/>
                    </a:lnTo>
                    <a:lnTo>
                      <a:pt x="17" y="30"/>
                    </a:lnTo>
                    <a:lnTo>
                      <a:pt x="17" y="32"/>
                    </a:lnTo>
                    <a:lnTo>
                      <a:pt x="23" y="32"/>
                    </a:lnTo>
                    <a:lnTo>
                      <a:pt x="23" y="30"/>
                    </a:lnTo>
                    <a:lnTo>
                      <a:pt x="23" y="29"/>
                    </a:lnTo>
                    <a:lnTo>
                      <a:pt x="23" y="28"/>
                    </a:lnTo>
                    <a:lnTo>
                      <a:pt x="23" y="27"/>
                    </a:lnTo>
                    <a:lnTo>
                      <a:pt x="22" y="23"/>
                    </a:lnTo>
                    <a:lnTo>
                      <a:pt x="22" y="20"/>
                    </a:lnTo>
                    <a:lnTo>
                      <a:pt x="18" y="17"/>
                    </a:lnTo>
                    <a:lnTo>
                      <a:pt x="21" y="16"/>
                    </a:lnTo>
                    <a:lnTo>
                      <a:pt x="22" y="15"/>
                    </a:lnTo>
                    <a:lnTo>
                      <a:pt x="23" y="10"/>
                    </a:lnTo>
                    <a:lnTo>
                      <a:pt x="23" y="5"/>
                    </a:lnTo>
                    <a:lnTo>
                      <a:pt x="21" y="3"/>
                    </a:lnTo>
                    <a:lnTo>
                      <a:pt x="18" y="2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6" y="3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77" name="Freeform 344">
                <a:extLst>
                  <a:ext uri="{FF2B5EF4-FFF2-40B4-BE49-F238E27FC236}">
                    <a16:creationId xmlns:a16="http://schemas.microsoft.com/office/drawing/2014/main" id="{7527CA1C-18D4-A463-0357-FEA108EC1048}"/>
                  </a:ext>
                </a:extLst>
              </p:cNvPr>
              <p:cNvSpPr/>
              <p:nvPr/>
            </p:nvSpPr>
            <p:spPr bwMode="auto">
              <a:xfrm>
                <a:off x="2451" y="1990"/>
                <a:ext cx="28" cy="33"/>
              </a:xfrm>
              <a:custGeom>
                <a:avLst/>
                <a:gdLst>
                  <a:gd name="T0" fmla="*/ 8 w 28"/>
                  <a:gd name="T1" fmla="*/ 9 h 33"/>
                  <a:gd name="T2" fmla="*/ 10 w 28"/>
                  <a:gd name="T3" fmla="*/ 6 h 33"/>
                  <a:gd name="T4" fmla="*/ 14 w 28"/>
                  <a:gd name="T5" fmla="*/ 5 h 33"/>
                  <a:gd name="T6" fmla="*/ 18 w 28"/>
                  <a:gd name="T7" fmla="*/ 6 h 33"/>
                  <a:gd name="T8" fmla="*/ 20 w 28"/>
                  <a:gd name="T9" fmla="*/ 9 h 33"/>
                  <a:gd name="T10" fmla="*/ 21 w 28"/>
                  <a:gd name="T11" fmla="*/ 11 h 33"/>
                  <a:gd name="T12" fmla="*/ 22 w 28"/>
                  <a:gd name="T13" fmla="*/ 16 h 33"/>
                  <a:gd name="T14" fmla="*/ 21 w 28"/>
                  <a:gd name="T15" fmla="*/ 21 h 33"/>
                  <a:gd name="T16" fmla="*/ 20 w 28"/>
                  <a:gd name="T17" fmla="*/ 24 h 33"/>
                  <a:gd name="T18" fmla="*/ 18 w 28"/>
                  <a:gd name="T19" fmla="*/ 27 h 33"/>
                  <a:gd name="T20" fmla="*/ 14 w 28"/>
                  <a:gd name="T21" fmla="*/ 27 h 33"/>
                  <a:gd name="T22" fmla="*/ 10 w 28"/>
                  <a:gd name="T23" fmla="*/ 27 h 33"/>
                  <a:gd name="T24" fmla="*/ 8 w 28"/>
                  <a:gd name="T25" fmla="*/ 24 h 33"/>
                  <a:gd name="T26" fmla="*/ 7 w 28"/>
                  <a:gd name="T27" fmla="*/ 21 h 33"/>
                  <a:gd name="T28" fmla="*/ 6 w 28"/>
                  <a:gd name="T29" fmla="*/ 16 h 33"/>
                  <a:gd name="T30" fmla="*/ 7 w 28"/>
                  <a:gd name="T31" fmla="*/ 11 h 33"/>
                  <a:gd name="T32" fmla="*/ 8 w 28"/>
                  <a:gd name="T33" fmla="*/ 9 h 33"/>
                  <a:gd name="T34" fmla="*/ 4 w 28"/>
                  <a:gd name="T35" fmla="*/ 28 h 33"/>
                  <a:gd name="T36" fmla="*/ 8 w 28"/>
                  <a:gd name="T37" fmla="*/ 32 h 33"/>
                  <a:gd name="T38" fmla="*/ 14 w 28"/>
                  <a:gd name="T39" fmla="*/ 33 h 33"/>
                  <a:gd name="T40" fmla="*/ 20 w 28"/>
                  <a:gd name="T41" fmla="*/ 32 h 33"/>
                  <a:gd name="T42" fmla="*/ 25 w 28"/>
                  <a:gd name="T43" fmla="*/ 28 h 33"/>
                  <a:gd name="T44" fmla="*/ 27 w 28"/>
                  <a:gd name="T45" fmla="*/ 23 h 33"/>
                  <a:gd name="T46" fmla="*/ 28 w 28"/>
                  <a:gd name="T47" fmla="*/ 16 h 33"/>
                  <a:gd name="T48" fmla="*/ 27 w 28"/>
                  <a:gd name="T49" fmla="*/ 10 h 33"/>
                  <a:gd name="T50" fmla="*/ 25 w 28"/>
                  <a:gd name="T51" fmla="*/ 4 h 33"/>
                  <a:gd name="T52" fmla="*/ 20 w 28"/>
                  <a:gd name="T53" fmla="*/ 2 h 33"/>
                  <a:gd name="T54" fmla="*/ 14 w 28"/>
                  <a:gd name="T55" fmla="*/ 0 h 33"/>
                  <a:gd name="T56" fmla="*/ 8 w 28"/>
                  <a:gd name="T57" fmla="*/ 2 h 33"/>
                  <a:gd name="T58" fmla="*/ 4 w 28"/>
                  <a:gd name="T59" fmla="*/ 4 h 33"/>
                  <a:gd name="T60" fmla="*/ 1 w 28"/>
                  <a:gd name="T61" fmla="*/ 10 h 33"/>
                  <a:gd name="T62" fmla="*/ 0 w 28"/>
                  <a:gd name="T63" fmla="*/ 16 h 33"/>
                  <a:gd name="T64" fmla="*/ 1 w 28"/>
                  <a:gd name="T65" fmla="*/ 23 h 33"/>
                  <a:gd name="T66" fmla="*/ 4 w 28"/>
                  <a:gd name="T67" fmla="*/ 28 h 33"/>
                  <a:gd name="T68" fmla="*/ 8 w 28"/>
                  <a:gd name="T69" fmla="*/ 9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3">
                    <a:moveTo>
                      <a:pt x="8" y="9"/>
                    </a:moveTo>
                    <a:lnTo>
                      <a:pt x="10" y="6"/>
                    </a:lnTo>
                    <a:lnTo>
                      <a:pt x="14" y="5"/>
                    </a:lnTo>
                    <a:lnTo>
                      <a:pt x="18" y="6"/>
                    </a:lnTo>
                    <a:lnTo>
                      <a:pt x="20" y="9"/>
                    </a:lnTo>
                    <a:lnTo>
                      <a:pt x="21" y="11"/>
                    </a:lnTo>
                    <a:lnTo>
                      <a:pt x="22" y="16"/>
                    </a:lnTo>
                    <a:lnTo>
                      <a:pt x="21" y="21"/>
                    </a:lnTo>
                    <a:lnTo>
                      <a:pt x="20" y="24"/>
                    </a:lnTo>
                    <a:lnTo>
                      <a:pt x="18" y="27"/>
                    </a:lnTo>
                    <a:lnTo>
                      <a:pt x="14" y="27"/>
                    </a:lnTo>
                    <a:lnTo>
                      <a:pt x="10" y="27"/>
                    </a:lnTo>
                    <a:lnTo>
                      <a:pt x="8" y="24"/>
                    </a:lnTo>
                    <a:lnTo>
                      <a:pt x="7" y="21"/>
                    </a:lnTo>
                    <a:lnTo>
                      <a:pt x="6" y="16"/>
                    </a:lnTo>
                    <a:lnTo>
                      <a:pt x="7" y="11"/>
                    </a:lnTo>
                    <a:lnTo>
                      <a:pt x="8" y="9"/>
                    </a:lnTo>
                    <a:lnTo>
                      <a:pt x="4" y="28"/>
                    </a:lnTo>
                    <a:lnTo>
                      <a:pt x="8" y="32"/>
                    </a:lnTo>
                    <a:lnTo>
                      <a:pt x="14" y="33"/>
                    </a:lnTo>
                    <a:lnTo>
                      <a:pt x="20" y="32"/>
                    </a:lnTo>
                    <a:lnTo>
                      <a:pt x="25" y="28"/>
                    </a:lnTo>
                    <a:lnTo>
                      <a:pt x="27" y="23"/>
                    </a:lnTo>
                    <a:lnTo>
                      <a:pt x="28" y="16"/>
                    </a:lnTo>
                    <a:lnTo>
                      <a:pt x="27" y="10"/>
                    </a:lnTo>
                    <a:lnTo>
                      <a:pt x="25" y="4"/>
                    </a:lnTo>
                    <a:lnTo>
                      <a:pt x="20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6"/>
                    </a:lnTo>
                    <a:lnTo>
                      <a:pt x="1" y="23"/>
                    </a:lnTo>
                    <a:lnTo>
                      <a:pt x="4" y="28"/>
                    </a:lnTo>
                    <a:lnTo>
                      <a:pt x="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78" name="Freeform 345">
                <a:extLst>
                  <a:ext uri="{FF2B5EF4-FFF2-40B4-BE49-F238E27FC236}">
                    <a16:creationId xmlns:a16="http://schemas.microsoft.com/office/drawing/2014/main" id="{90D3ACDF-E8F0-E91A-3F61-01525C48CF5C}"/>
                  </a:ext>
                </a:extLst>
              </p:cNvPr>
              <p:cNvSpPr/>
              <p:nvPr/>
            </p:nvSpPr>
            <p:spPr bwMode="auto">
              <a:xfrm>
                <a:off x="2478" y="1990"/>
                <a:ext cx="37" cy="32"/>
              </a:xfrm>
              <a:custGeom>
                <a:avLst/>
                <a:gdLst>
                  <a:gd name="T0" fmla="*/ 15 w 37"/>
                  <a:gd name="T1" fmla="*/ 32 h 32"/>
                  <a:gd name="T2" fmla="*/ 19 w 37"/>
                  <a:gd name="T3" fmla="*/ 8 h 32"/>
                  <a:gd name="T4" fmla="*/ 23 w 37"/>
                  <a:gd name="T5" fmla="*/ 32 h 32"/>
                  <a:gd name="T6" fmla="*/ 29 w 37"/>
                  <a:gd name="T7" fmla="*/ 32 h 32"/>
                  <a:gd name="T8" fmla="*/ 37 w 37"/>
                  <a:gd name="T9" fmla="*/ 0 h 32"/>
                  <a:gd name="T10" fmla="*/ 31 w 37"/>
                  <a:gd name="T11" fmla="*/ 0 h 32"/>
                  <a:gd name="T12" fmla="*/ 27 w 37"/>
                  <a:gd name="T13" fmla="*/ 23 h 32"/>
                  <a:gd name="T14" fmla="*/ 22 w 37"/>
                  <a:gd name="T15" fmla="*/ 0 h 32"/>
                  <a:gd name="T16" fmla="*/ 16 w 37"/>
                  <a:gd name="T17" fmla="*/ 0 h 32"/>
                  <a:gd name="T18" fmla="*/ 12 w 37"/>
                  <a:gd name="T19" fmla="*/ 23 h 32"/>
                  <a:gd name="T20" fmla="*/ 6 w 37"/>
                  <a:gd name="T21" fmla="*/ 0 h 32"/>
                  <a:gd name="T22" fmla="*/ 0 w 37"/>
                  <a:gd name="T23" fmla="*/ 0 h 32"/>
                  <a:gd name="T24" fmla="*/ 9 w 37"/>
                  <a:gd name="T25" fmla="*/ 32 h 32"/>
                  <a:gd name="T26" fmla="*/ 15 w 37"/>
                  <a:gd name="T27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7" h="32">
                    <a:moveTo>
                      <a:pt x="15" y="32"/>
                    </a:moveTo>
                    <a:lnTo>
                      <a:pt x="19" y="8"/>
                    </a:lnTo>
                    <a:lnTo>
                      <a:pt x="23" y="32"/>
                    </a:lnTo>
                    <a:lnTo>
                      <a:pt x="29" y="32"/>
                    </a:lnTo>
                    <a:lnTo>
                      <a:pt x="37" y="0"/>
                    </a:lnTo>
                    <a:lnTo>
                      <a:pt x="31" y="0"/>
                    </a:lnTo>
                    <a:lnTo>
                      <a:pt x="27" y="23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12" y="23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9" y="32"/>
                    </a:lnTo>
                    <a:lnTo>
                      <a:pt x="15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79" name="Freeform 346">
                <a:extLst>
                  <a:ext uri="{FF2B5EF4-FFF2-40B4-BE49-F238E27FC236}">
                    <a16:creationId xmlns:a16="http://schemas.microsoft.com/office/drawing/2014/main" id="{FFD8DA58-B015-FA07-C7DE-9DCA74DA628B}"/>
                  </a:ext>
                </a:extLst>
              </p:cNvPr>
              <p:cNvSpPr/>
              <p:nvPr/>
            </p:nvSpPr>
            <p:spPr bwMode="auto">
              <a:xfrm>
                <a:off x="2513" y="1990"/>
                <a:ext cx="28" cy="32"/>
              </a:xfrm>
              <a:custGeom>
                <a:avLst/>
                <a:gdLst>
                  <a:gd name="T0" fmla="*/ 18 w 28"/>
                  <a:gd name="T1" fmla="*/ 21 h 32"/>
                  <a:gd name="T2" fmla="*/ 10 w 28"/>
                  <a:gd name="T3" fmla="*/ 21 h 32"/>
                  <a:gd name="T4" fmla="*/ 14 w 28"/>
                  <a:gd name="T5" fmla="*/ 6 h 32"/>
                  <a:gd name="T6" fmla="*/ 18 w 28"/>
                  <a:gd name="T7" fmla="*/ 21 h 32"/>
                  <a:gd name="T8" fmla="*/ 0 w 28"/>
                  <a:gd name="T9" fmla="*/ 32 h 32"/>
                  <a:gd name="T10" fmla="*/ 6 w 28"/>
                  <a:gd name="T11" fmla="*/ 32 h 32"/>
                  <a:gd name="T12" fmla="*/ 8 w 28"/>
                  <a:gd name="T13" fmla="*/ 26 h 32"/>
                  <a:gd name="T14" fmla="*/ 19 w 28"/>
                  <a:gd name="T15" fmla="*/ 26 h 32"/>
                  <a:gd name="T16" fmla="*/ 22 w 28"/>
                  <a:gd name="T17" fmla="*/ 32 h 32"/>
                  <a:gd name="T18" fmla="*/ 28 w 28"/>
                  <a:gd name="T19" fmla="*/ 32 h 32"/>
                  <a:gd name="T20" fmla="*/ 17 w 28"/>
                  <a:gd name="T21" fmla="*/ 0 h 32"/>
                  <a:gd name="T22" fmla="*/ 11 w 28"/>
                  <a:gd name="T23" fmla="*/ 0 h 32"/>
                  <a:gd name="T24" fmla="*/ 0 w 28"/>
                  <a:gd name="T25" fmla="*/ 32 h 32"/>
                  <a:gd name="T26" fmla="*/ 18 w 28"/>
                  <a:gd name="T27" fmla="*/ 2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2">
                    <a:moveTo>
                      <a:pt x="18" y="21"/>
                    </a:moveTo>
                    <a:lnTo>
                      <a:pt x="10" y="21"/>
                    </a:lnTo>
                    <a:lnTo>
                      <a:pt x="14" y="6"/>
                    </a:lnTo>
                    <a:lnTo>
                      <a:pt x="18" y="21"/>
                    </a:lnTo>
                    <a:lnTo>
                      <a:pt x="0" y="32"/>
                    </a:lnTo>
                    <a:lnTo>
                      <a:pt x="6" y="32"/>
                    </a:lnTo>
                    <a:lnTo>
                      <a:pt x="8" y="26"/>
                    </a:lnTo>
                    <a:lnTo>
                      <a:pt x="19" y="26"/>
                    </a:lnTo>
                    <a:lnTo>
                      <a:pt x="22" y="32"/>
                    </a:lnTo>
                    <a:lnTo>
                      <a:pt x="28" y="32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0" y="32"/>
                    </a:lnTo>
                    <a:lnTo>
                      <a:pt x="1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80" name="Freeform 347">
                <a:extLst>
                  <a:ext uri="{FF2B5EF4-FFF2-40B4-BE49-F238E27FC236}">
                    <a16:creationId xmlns:a16="http://schemas.microsoft.com/office/drawing/2014/main" id="{28E32381-143F-D640-D5E8-3DF5F997D3AB}"/>
                  </a:ext>
                </a:extLst>
              </p:cNvPr>
              <p:cNvSpPr/>
              <p:nvPr/>
            </p:nvSpPr>
            <p:spPr bwMode="auto">
              <a:xfrm>
                <a:off x="2543" y="1990"/>
                <a:ext cx="24" cy="32"/>
              </a:xfrm>
              <a:custGeom>
                <a:avLst/>
                <a:gdLst>
                  <a:gd name="T0" fmla="*/ 6 w 24"/>
                  <a:gd name="T1" fmla="*/ 32 h 32"/>
                  <a:gd name="T2" fmla="*/ 6 w 24"/>
                  <a:gd name="T3" fmla="*/ 10 h 32"/>
                  <a:gd name="T4" fmla="*/ 18 w 24"/>
                  <a:gd name="T5" fmla="*/ 32 h 32"/>
                  <a:gd name="T6" fmla="*/ 24 w 24"/>
                  <a:gd name="T7" fmla="*/ 32 h 32"/>
                  <a:gd name="T8" fmla="*/ 24 w 24"/>
                  <a:gd name="T9" fmla="*/ 0 h 32"/>
                  <a:gd name="T10" fmla="*/ 18 w 24"/>
                  <a:gd name="T11" fmla="*/ 0 h 32"/>
                  <a:gd name="T12" fmla="*/ 18 w 24"/>
                  <a:gd name="T13" fmla="*/ 22 h 32"/>
                  <a:gd name="T14" fmla="*/ 7 w 24"/>
                  <a:gd name="T15" fmla="*/ 0 h 32"/>
                  <a:gd name="T16" fmla="*/ 0 w 24"/>
                  <a:gd name="T17" fmla="*/ 0 h 32"/>
                  <a:gd name="T18" fmla="*/ 0 w 24"/>
                  <a:gd name="T19" fmla="*/ 32 h 32"/>
                  <a:gd name="T20" fmla="*/ 6 w 24"/>
                  <a:gd name="T2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32">
                    <a:moveTo>
                      <a:pt x="6" y="32"/>
                    </a:moveTo>
                    <a:lnTo>
                      <a:pt x="6" y="10"/>
                    </a:lnTo>
                    <a:lnTo>
                      <a:pt x="18" y="32"/>
                    </a:lnTo>
                    <a:lnTo>
                      <a:pt x="24" y="3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22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6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81" name="Freeform 348">
                <a:extLst>
                  <a:ext uri="{FF2B5EF4-FFF2-40B4-BE49-F238E27FC236}">
                    <a16:creationId xmlns:a16="http://schemas.microsoft.com/office/drawing/2014/main" id="{7EB967EB-35AA-1AF4-5EAB-061181367428}"/>
                  </a:ext>
                </a:extLst>
              </p:cNvPr>
              <p:cNvSpPr/>
              <p:nvPr/>
            </p:nvSpPr>
            <p:spPr bwMode="auto">
              <a:xfrm>
                <a:off x="2620" y="1503"/>
                <a:ext cx="23" cy="34"/>
              </a:xfrm>
              <a:custGeom>
                <a:avLst/>
                <a:gdLst>
                  <a:gd name="T0" fmla="*/ 2 w 23"/>
                  <a:gd name="T1" fmla="*/ 30 h 34"/>
                  <a:gd name="T2" fmla="*/ 6 w 23"/>
                  <a:gd name="T3" fmla="*/ 33 h 34"/>
                  <a:gd name="T4" fmla="*/ 11 w 23"/>
                  <a:gd name="T5" fmla="*/ 34 h 34"/>
                  <a:gd name="T6" fmla="*/ 15 w 23"/>
                  <a:gd name="T7" fmla="*/ 33 h 34"/>
                  <a:gd name="T8" fmla="*/ 19 w 23"/>
                  <a:gd name="T9" fmla="*/ 32 h 34"/>
                  <a:gd name="T10" fmla="*/ 21 w 23"/>
                  <a:gd name="T11" fmla="*/ 28 h 34"/>
                  <a:gd name="T12" fmla="*/ 23 w 23"/>
                  <a:gd name="T13" fmla="*/ 23 h 34"/>
                  <a:gd name="T14" fmla="*/ 21 w 23"/>
                  <a:gd name="T15" fmla="*/ 20 h 34"/>
                  <a:gd name="T16" fmla="*/ 19 w 23"/>
                  <a:gd name="T17" fmla="*/ 16 h 34"/>
                  <a:gd name="T18" fmla="*/ 17 w 23"/>
                  <a:gd name="T19" fmla="*/ 16 h 34"/>
                  <a:gd name="T20" fmla="*/ 12 w 23"/>
                  <a:gd name="T21" fmla="*/ 14 h 34"/>
                  <a:gd name="T22" fmla="*/ 11 w 23"/>
                  <a:gd name="T23" fmla="*/ 14 h 34"/>
                  <a:gd name="T24" fmla="*/ 7 w 23"/>
                  <a:gd name="T25" fmla="*/ 12 h 34"/>
                  <a:gd name="T26" fmla="*/ 6 w 23"/>
                  <a:gd name="T27" fmla="*/ 10 h 34"/>
                  <a:gd name="T28" fmla="*/ 6 w 23"/>
                  <a:gd name="T29" fmla="*/ 9 h 34"/>
                  <a:gd name="T30" fmla="*/ 7 w 23"/>
                  <a:gd name="T31" fmla="*/ 8 h 34"/>
                  <a:gd name="T32" fmla="*/ 11 w 23"/>
                  <a:gd name="T33" fmla="*/ 6 h 34"/>
                  <a:gd name="T34" fmla="*/ 13 w 23"/>
                  <a:gd name="T35" fmla="*/ 6 h 34"/>
                  <a:gd name="T36" fmla="*/ 14 w 23"/>
                  <a:gd name="T37" fmla="*/ 8 h 34"/>
                  <a:gd name="T38" fmla="*/ 15 w 23"/>
                  <a:gd name="T39" fmla="*/ 9 h 34"/>
                  <a:gd name="T40" fmla="*/ 15 w 23"/>
                  <a:gd name="T41" fmla="*/ 11 h 34"/>
                  <a:gd name="T42" fmla="*/ 21 w 23"/>
                  <a:gd name="T43" fmla="*/ 11 h 34"/>
                  <a:gd name="T44" fmla="*/ 20 w 23"/>
                  <a:gd name="T45" fmla="*/ 6 h 34"/>
                  <a:gd name="T46" fmla="*/ 19 w 23"/>
                  <a:gd name="T47" fmla="*/ 4 h 34"/>
                  <a:gd name="T48" fmla="*/ 15 w 23"/>
                  <a:gd name="T49" fmla="*/ 2 h 34"/>
                  <a:gd name="T50" fmla="*/ 11 w 23"/>
                  <a:gd name="T51" fmla="*/ 0 h 34"/>
                  <a:gd name="T52" fmla="*/ 6 w 23"/>
                  <a:gd name="T53" fmla="*/ 2 h 34"/>
                  <a:gd name="T54" fmla="*/ 2 w 23"/>
                  <a:gd name="T55" fmla="*/ 3 h 34"/>
                  <a:gd name="T56" fmla="*/ 0 w 23"/>
                  <a:gd name="T57" fmla="*/ 6 h 34"/>
                  <a:gd name="T58" fmla="*/ 0 w 23"/>
                  <a:gd name="T59" fmla="*/ 10 h 34"/>
                  <a:gd name="T60" fmla="*/ 1 w 23"/>
                  <a:gd name="T61" fmla="*/ 15 h 34"/>
                  <a:gd name="T62" fmla="*/ 2 w 23"/>
                  <a:gd name="T63" fmla="*/ 17 h 34"/>
                  <a:gd name="T64" fmla="*/ 8 w 23"/>
                  <a:gd name="T65" fmla="*/ 20 h 34"/>
                  <a:gd name="T66" fmla="*/ 9 w 23"/>
                  <a:gd name="T67" fmla="*/ 20 h 34"/>
                  <a:gd name="T68" fmla="*/ 15 w 23"/>
                  <a:gd name="T69" fmla="*/ 22 h 34"/>
                  <a:gd name="T70" fmla="*/ 17 w 23"/>
                  <a:gd name="T71" fmla="*/ 23 h 34"/>
                  <a:gd name="T72" fmla="*/ 17 w 23"/>
                  <a:gd name="T73" fmla="*/ 24 h 34"/>
                  <a:gd name="T74" fmla="*/ 17 w 23"/>
                  <a:gd name="T75" fmla="*/ 26 h 34"/>
                  <a:gd name="T76" fmla="*/ 15 w 23"/>
                  <a:gd name="T77" fmla="*/ 27 h 34"/>
                  <a:gd name="T78" fmla="*/ 12 w 23"/>
                  <a:gd name="T79" fmla="*/ 28 h 34"/>
                  <a:gd name="T80" fmla="*/ 9 w 23"/>
                  <a:gd name="T81" fmla="*/ 28 h 34"/>
                  <a:gd name="T82" fmla="*/ 7 w 23"/>
                  <a:gd name="T83" fmla="*/ 27 h 34"/>
                  <a:gd name="T84" fmla="*/ 6 w 23"/>
                  <a:gd name="T85" fmla="*/ 26 h 34"/>
                  <a:gd name="T86" fmla="*/ 5 w 23"/>
                  <a:gd name="T87" fmla="*/ 23 h 34"/>
                  <a:gd name="T88" fmla="*/ 0 w 23"/>
                  <a:gd name="T89" fmla="*/ 23 h 34"/>
                  <a:gd name="T90" fmla="*/ 0 w 23"/>
                  <a:gd name="T91" fmla="*/ 28 h 34"/>
                  <a:gd name="T92" fmla="*/ 2 w 23"/>
                  <a:gd name="T93" fmla="*/ 3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" h="34">
                    <a:moveTo>
                      <a:pt x="2" y="30"/>
                    </a:moveTo>
                    <a:lnTo>
                      <a:pt x="6" y="33"/>
                    </a:lnTo>
                    <a:lnTo>
                      <a:pt x="11" y="34"/>
                    </a:lnTo>
                    <a:lnTo>
                      <a:pt x="15" y="33"/>
                    </a:lnTo>
                    <a:lnTo>
                      <a:pt x="19" y="32"/>
                    </a:lnTo>
                    <a:lnTo>
                      <a:pt x="21" y="28"/>
                    </a:lnTo>
                    <a:lnTo>
                      <a:pt x="23" y="23"/>
                    </a:lnTo>
                    <a:lnTo>
                      <a:pt x="21" y="20"/>
                    </a:lnTo>
                    <a:lnTo>
                      <a:pt x="19" y="16"/>
                    </a:lnTo>
                    <a:lnTo>
                      <a:pt x="17" y="16"/>
                    </a:lnTo>
                    <a:lnTo>
                      <a:pt x="12" y="14"/>
                    </a:lnTo>
                    <a:lnTo>
                      <a:pt x="11" y="14"/>
                    </a:lnTo>
                    <a:lnTo>
                      <a:pt x="7" y="12"/>
                    </a:lnTo>
                    <a:lnTo>
                      <a:pt x="6" y="10"/>
                    </a:lnTo>
                    <a:lnTo>
                      <a:pt x="6" y="9"/>
                    </a:lnTo>
                    <a:lnTo>
                      <a:pt x="7" y="8"/>
                    </a:lnTo>
                    <a:lnTo>
                      <a:pt x="11" y="6"/>
                    </a:lnTo>
                    <a:lnTo>
                      <a:pt x="13" y="6"/>
                    </a:lnTo>
                    <a:lnTo>
                      <a:pt x="14" y="8"/>
                    </a:lnTo>
                    <a:lnTo>
                      <a:pt x="15" y="9"/>
                    </a:lnTo>
                    <a:lnTo>
                      <a:pt x="15" y="11"/>
                    </a:lnTo>
                    <a:lnTo>
                      <a:pt x="21" y="11"/>
                    </a:lnTo>
                    <a:lnTo>
                      <a:pt x="20" y="6"/>
                    </a:lnTo>
                    <a:lnTo>
                      <a:pt x="19" y="4"/>
                    </a:lnTo>
                    <a:lnTo>
                      <a:pt x="15" y="2"/>
                    </a:lnTo>
                    <a:lnTo>
                      <a:pt x="11" y="0"/>
                    </a:lnTo>
                    <a:lnTo>
                      <a:pt x="6" y="2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1" y="15"/>
                    </a:lnTo>
                    <a:lnTo>
                      <a:pt x="2" y="17"/>
                    </a:lnTo>
                    <a:lnTo>
                      <a:pt x="8" y="20"/>
                    </a:lnTo>
                    <a:lnTo>
                      <a:pt x="9" y="20"/>
                    </a:lnTo>
                    <a:lnTo>
                      <a:pt x="15" y="22"/>
                    </a:lnTo>
                    <a:lnTo>
                      <a:pt x="17" y="23"/>
                    </a:lnTo>
                    <a:lnTo>
                      <a:pt x="17" y="24"/>
                    </a:lnTo>
                    <a:lnTo>
                      <a:pt x="17" y="26"/>
                    </a:lnTo>
                    <a:lnTo>
                      <a:pt x="15" y="27"/>
                    </a:lnTo>
                    <a:lnTo>
                      <a:pt x="12" y="28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6" y="26"/>
                    </a:lnTo>
                    <a:lnTo>
                      <a:pt x="5" y="23"/>
                    </a:lnTo>
                    <a:lnTo>
                      <a:pt x="0" y="23"/>
                    </a:lnTo>
                    <a:lnTo>
                      <a:pt x="0" y="28"/>
                    </a:lnTo>
                    <a:lnTo>
                      <a:pt x="2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82" name="Freeform 349">
                <a:extLst>
                  <a:ext uri="{FF2B5EF4-FFF2-40B4-BE49-F238E27FC236}">
                    <a16:creationId xmlns:a16="http://schemas.microsoft.com/office/drawing/2014/main" id="{A0843414-AAE8-9DD3-868E-AD4EDA49CF54}"/>
                  </a:ext>
                </a:extLst>
              </p:cNvPr>
              <p:cNvSpPr/>
              <p:nvPr/>
            </p:nvSpPr>
            <p:spPr bwMode="auto">
              <a:xfrm>
                <a:off x="2645" y="1505"/>
                <a:ext cx="23" cy="31"/>
              </a:xfrm>
              <a:custGeom>
                <a:avLst/>
                <a:gdLst>
                  <a:gd name="T0" fmla="*/ 14 w 23"/>
                  <a:gd name="T1" fmla="*/ 31 h 31"/>
                  <a:gd name="T2" fmla="*/ 14 w 23"/>
                  <a:gd name="T3" fmla="*/ 6 h 31"/>
                  <a:gd name="T4" fmla="*/ 23 w 23"/>
                  <a:gd name="T5" fmla="*/ 6 h 31"/>
                  <a:gd name="T6" fmla="*/ 23 w 23"/>
                  <a:gd name="T7" fmla="*/ 0 h 31"/>
                  <a:gd name="T8" fmla="*/ 0 w 23"/>
                  <a:gd name="T9" fmla="*/ 0 h 31"/>
                  <a:gd name="T10" fmla="*/ 0 w 23"/>
                  <a:gd name="T11" fmla="*/ 6 h 31"/>
                  <a:gd name="T12" fmla="*/ 8 w 23"/>
                  <a:gd name="T13" fmla="*/ 6 h 31"/>
                  <a:gd name="T14" fmla="*/ 8 w 23"/>
                  <a:gd name="T15" fmla="*/ 31 h 31"/>
                  <a:gd name="T16" fmla="*/ 14 w 23"/>
                  <a:gd name="T1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31">
                    <a:moveTo>
                      <a:pt x="14" y="31"/>
                    </a:moveTo>
                    <a:lnTo>
                      <a:pt x="14" y="6"/>
                    </a:lnTo>
                    <a:lnTo>
                      <a:pt x="23" y="6"/>
                    </a:lnTo>
                    <a:lnTo>
                      <a:pt x="2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8" y="6"/>
                    </a:lnTo>
                    <a:lnTo>
                      <a:pt x="8" y="31"/>
                    </a:lnTo>
                    <a:lnTo>
                      <a:pt x="14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83" name="Freeform 350">
                <a:extLst>
                  <a:ext uri="{FF2B5EF4-FFF2-40B4-BE49-F238E27FC236}">
                    <a16:creationId xmlns:a16="http://schemas.microsoft.com/office/drawing/2014/main" id="{E6A2B4FB-03C7-DB02-83C4-29490AEF517F}"/>
                  </a:ext>
                </a:extLst>
              </p:cNvPr>
              <p:cNvSpPr/>
              <p:nvPr/>
            </p:nvSpPr>
            <p:spPr bwMode="auto">
              <a:xfrm>
                <a:off x="2669" y="1503"/>
                <a:ext cx="29" cy="34"/>
              </a:xfrm>
              <a:custGeom>
                <a:avLst/>
                <a:gdLst>
                  <a:gd name="T0" fmla="*/ 8 w 29"/>
                  <a:gd name="T1" fmla="*/ 9 h 34"/>
                  <a:gd name="T2" fmla="*/ 11 w 29"/>
                  <a:gd name="T3" fmla="*/ 8 h 34"/>
                  <a:gd name="T4" fmla="*/ 14 w 29"/>
                  <a:gd name="T5" fmla="*/ 6 h 34"/>
                  <a:gd name="T6" fmla="*/ 18 w 29"/>
                  <a:gd name="T7" fmla="*/ 8 h 34"/>
                  <a:gd name="T8" fmla="*/ 20 w 29"/>
                  <a:gd name="T9" fmla="*/ 9 h 34"/>
                  <a:gd name="T10" fmla="*/ 22 w 29"/>
                  <a:gd name="T11" fmla="*/ 12 h 34"/>
                  <a:gd name="T12" fmla="*/ 23 w 29"/>
                  <a:gd name="T13" fmla="*/ 17 h 34"/>
                  <a:gd name="T14" fmla="*/ 22 w 29"/>
                  <a:gd name="T15" fmla="*/ 22 h 34"/>
                  <a:gd name="T16" fmla="*/ 20 w 29"/>
                  <a:gd name="T17" fmla="*/ 26 h 34"/>
                  <a:gd name="T18" fmla="*/ 18 w 29"/>
                  <a:gd name="T19" fmla="*/ 28 h 34"/>
                  <a:gd name="T20" fmla="*/ 14 w 29"/>
                  <a:gd name="T21" fmla="*/ 28 h 34"/>
                  <a:gd name="T22" fmla="*/ 11 w 29"/>
                  <a:gd name="T23" fmla="*/ 28 h 34"/>
                  <a:gd name="T24" fmla="*/ 8 w 29"/>
                  <a:gd name="T25" fmla="*/ 26 h 34"/>
                  <a:gd name="T26" fmla="*/ 7 w 29"/>
                  <a:gd name="T27" fmla="*/ 22 h 34"/>
                  <a:gd name="T28" fmla="*/ 6 w 29"/>
                  <a:gd name="T29" fmla="*/ 17 h 34"/>
                  <a:gd name="T30" fmla="*/ 7 w 29"/>
                  <a:gd name="T31" fmla="*/ 12 h 34"/>
                  <a:gd name="T32" fmla="*/ 8 w 29"/>
                  <a:gd name="T33" fmla="*/ 9 h 34"/>
                  <a:gd name="T34" fmla="*/ 4 w 29"/>
                  <a:gd name="T35" fmla="*/ 29 h 34"/>
                  <a:gd name="T36" fmla="*/ 8 w 29"/>
                  <a:gd name="T37" fmla="*/ 33 h 34"/>
                  <a:gd name="T38" fmla="*/ 14 w 29"/>
                  <a:gd name="T39" fmla="*/ 34 h 34"/>
                  <a:gd name="T40" fmla="*/ 20 w 29"/>
                  <a:gd name="T41" fmla="*/ 33 h 34"/>
                  <a:gd name="T42" fmla="*/ 24 w 29"/>
                  <a:gd name="T43" fmla="*/ 29 h 34"/>
                  <a:gd name="T44" fmla="*/ 28 w 29"/>
                  <a:gd name="T45" fmla="*/ 24 h 34"/>
                  <a:gd name="T46" fmla="*/ 29 w 29"/>
                  <a:gd name="T47" fmla="*/ 17 h 34"/>
                  <a:gd name="T48" fmla="*/ 28 w 29"/>
                  <a:gd name="T49" fmla="*/ 10 h 34"/>
                  <a:gd name="T50" fmla="*/ 24 w 29"/>
                  <a:gd name="T51" fmla="*/ 5 h 34"/>
                  <a:gd name="T52" fmla="*/ 20 w 29"/>
                  <a:gd name="T53" fmla="*/ 2 h 34"/>
                  <a:gd name="T54" fmla="*/ 14 w 29"/>
                  <a:gd name="T55" fmla="*/ 0 h 34"/>
                  <a:gd name="T56" fmla="*/ 8 w 29"/>
                  <a:gd name="T57" fmla="*/ 2 h 34"/>
                  <a:gd name="T58" fmla="*/ 4 w 29"/>
                  <a:gd name="T59" fmla="*/ 5 h 34"/>
                  <a:gd name="T60" fmla="*/ 1 w 29"/>
                  <a:gd name="T61" fmla="*/ 10 h 34"/>
                  <a:gd name="T62" fmla="*/ 0 w 29"/>
                  <a:gd name="T63" fmla="*/ 17 h 34"/>
                  <a:gd name="T64" fmla="*/ 1 w 29"/>
                  <a:gd name="T65" fmla="*/ 24 h 34"/>
                  <a:gd name="T66" fmla="*/ 4 w 29"/>
                  <a:gd name="T67" fmla="*/ 29 h 34"/>
                  <a:gd name="T68" fmla="*/ 8 w 29"/>
                  <a:gd name="T69" fmla="*/ 9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4">
                    <a:moveTo>
                      <a:pt x="8" y="9"/>
                    </a:moveTo>
                    <a:lnTo>
                      <a:pt x="11" y="8"/>
                    </a:lnTo>
                    <a:lnTo>
                      <a:pt x="14" y="6"/>
                    </a:lnTo>
                    <a:lnTo>
                      <a:pt x="18" y="8"/>
                    </a:lnTo>
                    <a:lnTo>
                      <a:pt x="20" y="9"/>
                    </a:lnTo>
                    <a:lnTo>
                      <a:pt x="22" y="12"/>
                    </a:lnTo>
                    <a:lnTo>
                      <a:pt x="23" y="17"/>
                    </a:lnTo>
                    <a:lnTo>
                      <a:pt x="22" y="22"/>
                    </a:lnTo>
                    <a:lnTo>
                      <a:pt x="20" y="26"/>
                    </a:lnTo>
                    <a:lnTo>
                      <a:pt x="18" y="28"/>
                    </a:lnTo>
                    <a:lnTo>
                      <a:pt x="14" y="28"/>
                    </a:lnTo>
                    <a:lnTo>
                      <a:pt x="11" y="28"/>
                    </a:lnTo>
                    <a:lnTo>
                      <a:pt x="8" y="26"/>
                    </a:lnTo>
                    <a:lnTo>
                      <a:pt x="7" y="22"/>
                    </a:lnTo>
                    <a:lnTo>
                      <a:pt x="6" y="17"/>
                    </a:lnTo>
                    <a:lnTo>
                      <a:pt x="7" y="12"/>
                    </a:lnTo>
                    <a:lnTo>
                      <a:pt x="8" y="9"/>
                    </a:lnTo>
                    <a:lnTo>
                      <a:pt x="4" y="29"/>
                    </a:lnTo>
                    <a:lnTo>
                      <a:pt x="8" y="33"/>
                    </a:lnTo>
                    <a:lnTo>
                      <a:pt x="14" y="34"/>
                    </a:lnTo>
                    <a:lnTo>
                      <a:pt x="20" y="33"/>
                    </a:lnTo>
                    <a:lnTo>
                      <a:pt x="24" y="29"/>
                    </a:lnTo>
                    <a:lnTo>
                      <a:pt x="28" y="24"/>
                    </a:lnTo>
                    <a:lnTo>
                      <a:pt x="29" y="17"/>
                    </a:lnTo>
                    <a:lnTo>
                      <a:pt x="28" y="10"/>
                    </a:lnTo>
                    <a:lnTo>
                      <a:pt x="24" y="5"/>
                    </a:lnTo>
                    <a:lnTo>
                      <a:pt x="20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5"/>
                    </a:lnTo>
                    <a:lnTo>
                      <a:pt x="1" y="10"/>
                    </a:lnTo>
                    <a:lnTo>
                      <a:pt x="0" y="17"/>
                    </a:lnTo>
                    <a:lnTo>
                      <a:pt x="1" y="24"/>
                    </a:lnTo>
                    <a:lnTo>
                      <a:pt x="4" y="29"/>
                    </a:lnTo>
                    <a:lnTo>
                      <a:pt x="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84" name="Freeform 351">
                <a:extLst>
                  <a:ext uri="{FF2B5EF4-FFF2-40B4-BE49-F238E27FC236}">
                    <a16:creationId xmlns:a16="http://schemas.microsoft.com/office/drawing/2014/main" id="{ACFB855B-0B47-266B-7551-6F83EEC9267C}"/>
                  </a:ext>
                </a:extLst>
              </p:cNvPr>
              <p:cNvSpPr/>
              <p:nvPr/>
            </p:nvSpPr>
            <p:spPr bwMode="auto">
              <a:xfrm>
                <a:off x="2703" y="1505"/>
                <a:ext cx="25" cy="31"/>
              </a:xfrm>
              <a:custGeom>
                <a:avLst/>
                <a:gdLst>
                  <a:gd name="T0" fmla="*/ 4 w 25"/>
                  <a:gd name="T1" fmla="*/ 31 h 31"/>
                  <a:gd name="T2" fmla="*/ 4 w 25"/>
                  <a:gd name="T3" fmla="*/ 20 h 31"/>
                  <a:gd name="T4" fmla="*/ 8 w 25"/>
                  <a:gd name="T5" fmla="*/ 16 h 31"/>
                  <a:gd name="T6" fmla="*/ 18 w 25"/>
                  <a:gd name="T7" fmla="*/ 31 h 31"/>
                  <a:gd name="T8" fmla="*/ 25 w 25"/>
                  <a:gd name="T9" fmla="*/ 31 h 31"/>
                  <a:gd name="T10" fmla="*/ 12 w 25"/>
                  <a:gd name="T11" fmla="*/ 13 h 31"/>
                  <a:gd name="T12" fmla="*/ 24 w 25"/>
                  <a:gd name="T13" fmla="*/ 0 h 31"/>
                  <a:gd name="T14" fmla="*/ 16 w 25"/>
                  <a:gd name="T15" fmla="*/ 0 h 31"/>
                  <a:gd name="T16" fmla="*/ 4 w 25"/>
                  <a:gd name="T17" fmla="*/ 13 h 31"/>
                  <a:gd name="T18" fmla="*/ 4 w 25"/>
                  <a:gd name="T19" fmla="*/ 0 h 31"/>
                  <a:gd name="T20" fmla="*/ 0 w 25"/>
                  <a:gd name="T21" fmla="*/ 0 h 31"/>
                  <a:gd name="T22" fmla="*/ 0 w 25"/>
                  <a:gd name="T23" fmla="*/ 31 h 31"/>
                  <a:gd name="T24" fmla="*/ 4 w 25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31">
                    <a:moveTo>
                      <a:pt x="4" y="31"/>
                    </a:moveTo>
                    <a:lnTo>
                      <a:pt x="4" y="20"/>
                    </a:lnTo>
                    <a:lnTo>
                      <a:pt x="8" y="16"/>
                    </a:lnTo>
                    <a:lnTo>
                      <a:pt x="18" y="31"/>
                    </a:lnTo>
                    <a:lnTo>
                      <a:pt x="25" y="31"/>
                    </a:lnTo>
                    <a:lnTo>
                      <a:pt x="12" y="13"/>
                    </a:lnTo>
                    <a:lnTo>
                      <a:pt x="24" y="0"/>
                    </a:lnTo>
                    <a:lnTo>
                      <a:pt x="16" y="0"/>
                    </a:lnTo>
                    <a:lnTo>
                      <a:pt x="4" y="1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4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85" name="Freeform 352">
                <a:extLst>
                  <a:ext uri="{FF2B5EF4-FFF2-40B4-BE49-F238E27FC236}">
                    <a16:creationId xmlns:a16="http://schemas.microsoft.com/office/drawing/2014/main" id="{89E554E4-6C01-3964-89A4-4693F53EE7F2}"/>
                  </a:ext>
                </a:extLst>
              </p:cNvPr>
              <p:cNvSpPr/>
              <p:nvPr/>
            </p:nvSpPr>
            <p:spPr bwMode="auto">
              <a:xfrm>
                <a:off x="2730" y="1505"/>
                <a:ext cx="22" cy="31"/>
              </a:xfrm>
              <a:custGeom>
                <a:avLst/>
                <a:gdLst>
                  <a:gd name="T0" fmla="*/ 22 w 22"/>
                  <a:gd name="T1" fmla="*/ 31 h 31"/>
                  <a:gd name="T2" fmla="*/ 22 w 22"/>
                  <a:gd name="T3" fmla="*/ 25 h 31"/>
                  <a:gd name="T4" fmla="*/ 6 w 22"/>
                  <a:gd name="T5" fmla="*/ 25 h 31"/>
                  <a:gd name="T6" fmla="*/ 6 w 22"/>
                  <a:gd name="T7" fmla="*/ 18 h 31"/>
                  <a:gd name="T8" fmla="*/ 19 w 22"/>
                  <a:gd name="T9" fmla="*/ 18 h 31"/>
                  <a:gd name="T10" fmla="*/ 19 w 22"/>
                  <a:gd name="T11" fmla="*/ 12 h 31"/>
                  <a:gd name="T12" fmla="*/ 6 w 22"/>
                  <a:gd name="T13" fmla="*/ 12 h 31"/>
                  <a:gd name="T14" fmla="*/ 6 w 22"/>
                  <a:gd name="T15" fmla="*/ 6 h 31"/>
                  <a:gd name="T16" fmla="*/ 21 w 22"/>
                  <a:gd name="T17" fmla="*/ 6 h 31"/>
                  <a:gd name="T18" fmla="*/ 21 w 22"/>
                  <a:gd name="T19" fmla="*/ 0 h 31"/>
                  <a:gd name="T20" fmla="*/ 0 w 22"/>
                  <a:gd name="T21" fmla="*/ 0 h 31"/>
                  <a:gd name="T22" fmla="*/ 0 w 22"/>
                  <a:gd name="T23" fmla="*/ 31 h 31"/>
                  <a:gd name="T24" fmla="*/ 22 w 22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31">
                    <a:moveTo>
                      <a:pt x="22" y="31"/>
                    </a:moveTo>
                    <a:lnTo>
                      <a:pt x="22" y="25"/>
                    </a:lnTo>
                    <a:lnTo>
                      <a:pt x="6" y="25"/>
                    </a:lnTo>
                    <a:lnTo>
                      <a:pt x="6" y="18"/>
                    </a:lnTo>
                    <a:lnTo>
                      <a:pt x="19" y="18"/>
                    </a:lnTo>
                    <a:lnTo>
                      <a:pt x="19" y="12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21" y="6"/>
                    </a:lnTo>
                    <a:lnTo>
                      <a:pt x="21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2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86" name="Freeform 353">
                <a:extLst>
                  <a:ext uri="{FF2B5EF4-FFF2-40B4-BE49-F238E27FC236}">
                    <a16:creationId xmlns:a16="http://schemas.microsoft.com/office/drawing/2014/main" id="{C6F0EF4F-74A5-45B7-B0F5-E88DF29C58D9}"/>
                  </a:ext>
                </a:extLst>
              </p:cNvPr>
              <p:cNvSpPr/>
              <p:nvPr/>
            </p:nvSpPr>
            <p:spPr bwMode="auto">
              <a:xfrm>
                <a:off x="2754" y="1503"/>
                <a:ext cx="24" cy="34"/>
              </a:xfrm>
              <a:custGeom>
                <a:avLst/>
                <a:gdLst>
                  <a:gd name="T0" fmla="*/ 4 w 24"/>
                  <a:gd name="T1" fmla="*/ 30 h 34"/>
                  <a:gd name="T2" fmla="*/ 7 w 24"/>
                  <a:gd name="T3" fmla="*/ 33 h 34"/>
                  <a:gd name="T4" fmla="*/ 12 w 24"/>
                  <a:gd name="T5" fmla="*/ 34 h 34"/>
                  <a:gd name="T6" fmla="*/ 17 w 24"/>
                  <a:gd name="T7" fmla="*/ 33 h 34"/>
                  <a:gd name="T8" fmla="*/ 21 w 24"/>
                  <a:gd name="T9" fmla="*/ 32 h 34"/>
                  <a:gd name="T10" fmla="*/ 23 w 24"/>
                  <a:gd name="T11" fmla="*/ 28 h 34"/>
                  <a:gd name="T12" fmla="*/ 24 w 24"/>
                  <a:gd name="T13" fmla="*/ 23 h 34"/>
                  <a:gd name="T14" fmla="*/ 23 w 24"/>
                  <a:gd name="T15" fmla="*/ 20 h 34"/>
                  <a:gd name="T16" fmla="*/ 21 w 24"/>
                  <a:gd name="T17" fmla="*/ 16 h 34"/>
                  <a:gd name="T18" fmla="*/ 18 w 24"/>
                  <a:gd name="T19" fmla="*/ 16 h 34"/>
                  <a:gd name="T20" fmla="*/ 13 w 24"/>
                  <a:gd name="T21" fmla="*/ 14 h 34"/>
                  <a:gd name="T22" fmla="*/ 11 w 24"/>
                  <a:gd name="T23" fmla="*/ 14 h 34"/>
                  <a:gd name="T24" fmla="*/ 7 w 24"/>
                  <a:gd name="T25" fmla="*/ 12 h 34"/>
                  <a:gd name="T26" fmla="*/ 6 w 24"/>
                  <a:gd name="T27" fmla="*/ 10 h 34"/>
                  <a:gd name="T28" fmla="*/ 7 w 24"/>
                  <a:gd name="T29" fmla="*/ 9 h 34"/>
                  <a:gd name="T30" fmla="*/ 7 w 24"/>
                  <a:gd name="T31" fmla="*/ 8 h 34"/>
                  <a:gd name="T32" fmla="*/ 11 w 24"/>
                  <a:gd name="T33" fmla="*/ 6 h 34"/>
                  <a:gd name="T34" fmla="*/ 13 w 24"/>
                  <a:gd name="T35" fmla="*/ 6 h 34"/>
                  <a:gd name="T36" fmla="*/ 16 w 24"/>
                  <a:gd name="T37" fmla="*/ 8 h 34"/>
                  <a:gd name="T38" fmla="*/ 17 w 24"/>
                  <a:gd name="T39" fmla="*/ 9 h 34"/>
                  <a:gd name="T40" fmla="*/ 17 w 24"/>
                  <a:gd name="T41" fmla="*/ 11 h 34"/>
                  <a:gd name="T42" fmla="*/ 23 w 24"/>
                  <a:gd name="T43" fmla="*/ 11 h 34"/>
                  <a:gd name="T44" fmla="*/ 22 w 24"/>
                  <a:gd name="T45" fmla="*/ 6 h 34"/>
                  <a:gd name="T46" fmla="*/ 19 w 24"/>
                  <a:gd name="T47" fmla="*/ 4 h 34"/>
                  <a:gd name="T48" fmla="*/ 17 w 24"/>
                  <a:gd name="T49" fmla="*/ 2 h 34"/>
                  <a:gd name="T50" fmla="*/ 12 w 24"/>
                  <a:gd name="T51" fmla="*/ 0 h 34"/>
                  <a:gd name="T52" fmla="*/ 7 w 24"/>
                  <a:gd name="T53" fmla="*/ 2 h 34"/>
                  <a:gd name="T54" fmla="*/ 4 w 24"/>
                  <a:gd name="T55" fmla="*/ 3 h 34"/>
                  <a:gd name="T56" fmla="*/ 1 w 24"/>
                  <a:gd name="T57" fmla="*/ 6 h 34"/>
                  <a:gd name="T58" fmla="*/ 1 w 24"/>
                  <a:gd name="T59" fmla="*/ 10 h 34"/>
                  <a:gd name="T60" fmla="*/ 1 w 24"/>
                  <a:gd name="T61" fmla="*/ 15 h 34"/>
                  <a:gd name="T62" fmla="*/ 4 w 24"/>
                  <a:gd name="T63" fmla="*/ 17 h 34"/>
                  <a:gd name="T64" fmla="*/ 10 w 24"/>
                  <a:gd name="T65" fmla="*/ 20 h 34"/>
                  <a:gd name="T66" fmla="*/ 11 w 24"/>
                  <a:gd name="T67" fmla="*/ 20 h 34"/>
                  <a:gd name="T68" fmla="*/ 16 w 24"/>
                  <a:gd name="T69" fmla="*/ 22 h 34"/>
                  <a:gd name="T70" fmla="*/ 18 w 24"/>
                  <a:gd name="T71" fmla="*/ 23 h 34"/>
                  <a:gd name="T72" fmla="*/ 18 w 24"/>
                  <a:gd name="T73" fmla="*/ 24 h 34"/>
                  <a:gd name="T74" fmla="*/ 18 w 24"/>
                  <a:gd name="T75" fmla="*/ 26 h 34"/>
                  <a:gd name="T76" fmla="*/ 17 w 24"/>
                  <a:gd name="T77" fmla="*/ 27 h 34"/>
                  <a:gd name="T78" fmla="*/ 13 w 24"/>
                  <a:gd name="T79" fmla="*/ 28 h 34"/>
                  <a:gd name="T80" fmla="*/ 10 w 24"/>
                  <a:gd name="T81" fmla="*/ 28 h 34"/>
                  <a:gd name="T82" fmla="*/ 9 w 24"/>
                  <a:gd name="T83" fmla="*/ 27 h 34"/>
                  <a:gd name="T84" fmla="*/ 7 w 24"/>
                  <a:gd name="T85" fmla="*/ 26 h 34"/>
                  <a:gd name="T86" fmla="*/ 6 w 24"/>
                  <a:gd name="T87" fmla="*/ 23 h 34"/>
                  <a:gd name="T88" fmla="*/ 0 w 24"/>
                  <a:gd name="T89" fmla="*/ 23 h 34"/>
                  <a:gd name="T90" fmla="*/ 1 w 24"/>
                  <a:gd name="T91" fmla="*/ 28 h 34"/>
                  <a:gd name="T92" fmla="*/ 4 w 24"/>
                  <a:gd name="T93" fmla="*/ 3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4" h="34">
                    <a:moveTo>
                      <a:pt x="4" y="30"/>
                    </a:moveTo>
                    <a:lnTo>
                      <a:pt x="7" y="33"/>
                    </a:lnTo>
                    <a:lnTo>
                      <a:pt x="12" y="34"/>
                    </a:lnTo>
                    <a:lnTo>
                      <a:pt x="17" y="33"/>
                    </a:lnTo>
                    <a:lnTo>
                      <a:pt x="21" y="32"/>
                    </a:lnTo>
                    <a:lnTo>
                      <a:pt x="23" y="28"/>
                    </a:lnTo>
                    <a:lnTo>
                      <a:pt x="24" y="23"/>
                    </a:lnTo>
                    <a:lnTo>
                      <a:pt x="23" y="20"/>
                    </a:lnTo>
                    <a:lnTo>
                      <a:pt x="21" y="16"/>
                    </a:lnTo>
                    <a:lnTo>
                      <a:pt x="18" y="16"/>
                    </a:lnTo>
                    <a:lnTo>
                      <a:pt x="13" y="14"/>
                    </a:lnTo>
                    <a:lnTo>
                      <a:pt x="11" y="14"/>
                    </a:lnTo>
                    <a:lnTo>
                      <a:pt x="7" y="12"/>
                    </a:lnTo>
                    <a:lnTo>
                      <a:pt x="6" y="10"/>
                    </a:lnTo>
                    <a:lnTo>
                      <a:pt x="7" y="9"/>
                    </a:lnTo>
                    <a:lnTo>
                      <a:pt x="7" y="8"/>
                    </a:lnTo>
                    <a:lnTo>
                      <a:pt x="11" y="6"/>
                    </a:lnTo>
                    <a:lnTo>
                      <a:pt x="13" y="6"/>
                    </a:lnTo>
                    <a:lnTo>
                      <a:pt x="16" y="8"/>
                    </a:lnTo>
                    <a:lnTo>
                      <a:pt x="17" y="9"/>
                    </a:lnTo>
                    <a:lnTo>
                      <a:pt x="17" y="11"/>
                    </a:lnTo>
                    <a:lnTo>
                      <a:pt x="23" y="11"/>
                    </a:lnTo>
                    <a:lnTo>
                      <a:pt x="22" y="6"/>
                    </a:lnTo>
                    <a:lnTo>
                      <a:pt x="19" y="4"/>
                    </a:lnTo>
                    <a:lnTo>
                      <a:pt x="17" y="2"/>
                    </a:lnTo>
                    <a:lnTo>
                      <a:pt x="12" y="0"/>
                    </a:lnTo>
                    <a:lnTo>
                      <a:pt x="7" y="2"/>
                    </a:lnTo>
                    <a:lnTo>
                      <a:pt x="4" y="3"/>
                    </a:lnTo>
                    <a:lnTo>
                      <a:pt x="1" y="6"/>
                    </a:lnTo>
                    <a:lnTo>
                      <a:pt x="1" y="10"/>
                    </a:lnTo>
                    <a:lnTo>
                      <a:pt x="1" y="15"/>
                    </a:lnTo>
                    <a:lnTo>
                      <a:pt x="4" y="17"/>
                    </a:lnTo>
                    <a:lnTo>
                      <a:pt x="10" y="20"/>
                    </a:lnTo>
                    <a:lnTo>
                      <a:pt x="11" y="20"/>
                    </a:lnTo>
                    <a:lnTo>
                      <a:pt x="16" y="22"/>
                    </a:lnTo>
                    <a:lnTo>
                      <a:pt x="18" y="23"/>
                    </a:lnTo>
                    <a:lnTo>
                      <a:pt x="18" y="24"/>
                    </a:lnTo>
                    <a:lnTo>
                      <a:pt x="18" y="26"/>
                    </a:lnTo>
                    <a:lnTo>
                      <a:pt x="17" y="27"/>
                    </a:lnTo>
                    <a:lnTo>
                      <a:pt x="13" y="28"/>
                    </a:lnTo>
                    <a:lnTo>
                      <a:pt x="10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6" y="23"/>
                    </a:lnTo>
                    <a:lnTo>
                      <a:pt x="0" y="23"/>
                    </a:lnTo>
                    <a:lnTo>
                      <a:pt x="1" y="28"/>
                    </a:lnTo>
                    <a:lnTo>
                      <a:pt x="4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87" name="Freeform 354">
                <a:extLst>
                  <a:ext uri="{FF2B5EF4-FFF2-40B4-BE49-F238E27FC236}">
                    <a16:creationId xmlns:a16="http://schemas.microsoft.com/office/drawing/2014/main" id="{C85939B3-B7F9-ADD7-F778-1DFA606E0D73}"/>
                  </a:ext>
                </a:extLst>
              </p:cNvPr>
              <p:cNvSpPr/>
              <p:nvPr/>
            </p:nvSpPr>
            <p:spPr bwMode="auto">
              <a:xfrm>
                <a:off x="2598" y="1677"/>
                <a:ext cx="21" cy="31"/>
              </a:xfrm>
              <a:custGeom>
                <a:avLst/>
                <a:gdLst>
                  <a:gd name="T0" fmla="*/ 6 w 21"/>
                  <a:gd name="T1" fmla="*/ 31 h 31"/>
                  <a:gd name="T2" fmla="*/ 6 w 21"/>
                  <a:gd name="T3" fmla="*/ 18 h 31"/>
                  <a:gd name="T4" fmla="*/ 18 w 21"/>
                  <a:gd name="T5" fmla="*/ 18 h 31"/>
                  <a:gd name="T6" fmla="*/ 18 w 21"/>
                  <a:gd name="T7" fmla="*/ 12 h 31"/>
                  <a:gd name="T8" fmla="*/ 6 w 21"/>
                  <a:gd name="T9" fmla="*/ 12 h 31"/>
                  <a:gd name="T10" fmla="*/ 6 w 21"/>
                  <a:gd name="T11" fmla="*/ 6 h 31"/>
                  <a:gd name="T12" fmla="*/ 21 w 21"/>
                  <a:gd name="T13" fmla="*/ 6 h 31"/>
                  <a:gd name="T14" fmla="*/ 21 w 21"/>
                  <a:gd name="T15" fmla="*/ 0 h 31"/>
                  <a:gd name="T16" fmla="*/ 0 w 21"/>
                  <a:gd name="T17" fmla="*/ 0 h 31"/>
                  <a:gd name="T18" fmla="*/ 0 w 21"/>
                  <a:gd name="T19" fmla="*/ 31 h 31"/>
                  <a:gd name="T20" fmla="*/ 6 w 21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31">
                    <a:moveTo>
                      <a:pt x="6" y="31"/>
                    </a:moveTo>
                    <a:lnTo>
                      <a:pt x="6" y="18"/>
                    </a:lnTo>
                    <a:lnTo>
                      <a:pt x="18" y="18"/>
                    </a:lnTo>
                    <a:lnTo>
                      <a:pt x="18" y="12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21" y="6"/>
                    </a:lnTo>
                    <a:lnTo>
                      <a:pt x="21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88" name="Freeform 355">
                <a:extLst>
                  <a:ext uri="{FF2B5EF4-FFF2-40B4-BE49-F238E27FC236}">
                    <a16:creationId xmlns:a16="http://schemas.microsoft.com/office/drawing/2014/main" id="{A84A90E4-A3DD-BF66-DA99-F08D20477569}"/>
                  </a:ext>
                </a:extLst>
              </p:cNvPr>
              <p:cNvSpPr/>
              <p:nvPr/>
            </p:nvSpPr>
            <p:spPr bwMode="auto">
              <a:xfrm>
                <a:off x="2621" y="1676"/>
                <a:ext cx="28" cy="34"/>
              </a:xfrm>
              <a:custGeom>
                <a:avLst/>
                <a:gdLst>
                  <a:gd name="T0" fmla="*/ 8 w 28"/>
                  <a:gd name="T1" fmla="*/ 9 h 34"/>
                  <a:gd name="T2" fmla="*/ 11 w 28"/>
                  <a:gd name="T3" fmla="*/ 7 h 34"/>
                  <a:gd name="T4" fmla="*/ 13 w 28"/>
                  <a:gd name="T5" fmla="*/ 6 h 34"/>
                  <a:gd name="T6" fmla="*/ 17 w 28"/>
                  <a:gd name="T7" fmla="*/ 7 h 34"/>
                  <a:gd name="T8" fmla="*/ 19 w 28"/>
                  <a:gd name="T9" fmla="*/ 9 h 34"/>
                  <a:gd name="T10" fmla="*/ 22 w 28"/>
                  <a:gd name="T11" fmla="*/ 12 h 34"/>
                  <a:gd name="T12" fmla="*/ 22 w 28"/>
                  <a:gd name="T13" fmla="*/ 17 h 34"/>
                  <a:gd name="T14" fmla="*/ 22 w 28"/>
                  <a:gd name="T15" fmla="*/ 22 h 34"/>
                  <a:gd name="T16" fmla="*/ 19 w 28"/>
                  <a:gd name="T17" fmla="*/ 25 h 34"/>
                  <a:gd name="T18" fmla="*/ 17 w 28"/>
                  <a:gd name="T19" fmla="*/ 26 h 34"/>
                  <a:gd name="T20" fmla="*/ 13 w 28"/>
                  <a:gd name="T21" fmla="*/ 28 h 34"/>
                  <a:gd name="T22" fmla="*/ 11 w 28"/>
                  <a:gd name="T23" fmla="*/ 26 h 34"/>
                  <a:gd name="T24" fmla="*/ 8 w 28"/>
                  <a:gd name="T25" fmla="*/ 25 h 34"/>
                  <a:gd name="T26" fmla="*/ 6 w 28"/>
                  <a:gd name="T27" fmla="*/ 22 h 34"/>
                  <a:gd name="T28" fmla="*/ 6 w 28"/>
                  <a:gd name="T29" fmla="*/ 17 h 34"/>
                  <a:gd name="T30" fmla="*/ 6 w 28"/>
                  <a:gd name="T31" fmla="*/ 12 h 34"/>
                  <a:gd name="T32" fmla="*/ 8 w 28"/>
                  <a:gd name="T33" fmla="*/ 9 h 34"/>
                  <a:gd name="T34" fmla="*/ 4 w 28"/>
                  <a:gd name="T35" fmla="*/ 29 h 34"/>
                  <a:gd name="T36" fmla="*/ 8 w 28"/>
                  <a:gd name="T37" fmla="*/ 32 h 34"/>
                  <a:gd name="T38" fmla="*/ 13 w 28"/>
                  <a:gd name="T39" fmla="*/ 34 h 34"/>
                  <a:gd name="T40" fmla="*/ 19 w 28"/>
                  <a:gd name="T41" fmla="*/ 32 h 34"/>
                  <a:gd name="T42" fmla="*/ 24 w 28"/>
                  <a:gd name="T43" fmla="*/ 29 h 34"/>
                  <a:gd name="T44" fmla="*/ 26 w 28"/>
                  <a:gd name="T45" fmla="*/ 24 h 34"/>
                  <a:gd name="T46" fmla="*/ 28 w 28"/>
                  <a:gd name="T47" fmla="*/ 17 h 34"/>
                  <a:gd name="T48" fmla="*/ 26 w 28"/>
                  <a:gd name="T49" fmla="*/ 10 h 34"/>
                  <a:gd name="T50" fmla="*/ 24 w 28"/>
                  <a:gd name="T51" fmla="*/ 5 h 34"/>
                  <a:gd name="T52" fmla="*/ 19 w 28"/>
                  <a:gd name="T53" fmla="*/ 1 h 34"/>
                  <a:gd name="T54" fmla="*/ 13 w 28"/>
                  <a:gd name="T55" fmla="*/ 0 h 34"/>
                  <a:gd name="T56" fmla="*/ 8 w 28"/>
                  <a:gd name="T57" fmla="*/ 1 h 34"/>
                  <a:gd name="T58" fmla="*/ 4 w 28"/>
                  <a:gd name="T59" fmla="*/ 5 h 34"/>
                  <a:gd name="T60" fmla="*/ 1 w 28"/>
                  <a:gd name="T61" fmla="*/ 10 h 34"/>
                  <a:gd name="T62" fmla="*/ 0 w 28"/>
                  <a:gd name="T63" fmla="*/ 17 h 34"/>
                  <a:gd name="T64" fmla="*/ 1 w 28"/>
                  <a:gd name="T65" fmla="*/ 24 h 34"/>
                  <a:gd name="T66" fmla="*/ 4 w 28"/>
                  <a:gd name="T67" fmla="*/ 29 h 34"/>
                  <a:gd name="T68" fmla="*/ 8 w 28"/>
                  <a:gd name="T69" fmla="*/ 9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4">
                    <a:moveTo>
                      <a:pt x="8" y="9"/>
                    </a:moveTo>
                    <a:lnTo>
                      <a:pt x="11" y="7"/>
                    </a:lnTo>
                    <a:lnTo>
                      <a:pt x="13" y="6"/>
                    </a:lnTo>
                    <a:lnTo>
                      <a:pt x="17" y="7"/>
                    </a:lnTo>
                    <a:lnTo>
                      <a:pt x="19" y="9"/>
                    </a:lnTo>
                    <a:lnTo>
                      <a:pt x="22" y="12"/>
                    </a:lnTo>
                    <a:lnTo>
                      <a:pt x="22" y="17"/>
                    </a:lnTo>
                    <a:lnTo>
                      <a:pt x="22" y="22"/>
                    </a:lnTo>
                    <a:lnTo>
                      <a:pt x="19" y="25"/>
                    </a:lnTo>
                    <a:lnTo>
                      <a:pt x="17" y="26"/>
                    </a:lnTo>
                    <a:lnTo>
                      <a:pt x="13" y="28"/>
                    </a:lnTo>
                    <a:lnTo>
                      <a:pt x="11" y="26"/>
                    </a:lnTo>
                    <a:lnTo>
                      <a:pt x="8" y="25"/>
                    </a:lnTo>
                    <a:lnTo>
                      <a:pt x="6" y="22"/>
                    </a:lnTo>
                    <a:lnTo>
                      <a:pt x="6" y="17"/>
                    </a:lnTo>
                    <a:lnTo>
                      <a:pt x="6" y="12"/>
                    </a:lnTo>
                    <a:lnTo>
                      <a:pt x="8" y="9"/>
                    </a:lnTo>
                    <a:lnTo>
                      <a:pt x="4" y="29"/>
                    </a:lnTo>
                    <a:lnTo>
                      <a:pt x="8" y="32"/>
                    </a:lnTo>
                    <a:lnTo>
                      <a:pt x="13" y="34"/>
                    </a:lnTo>
                    <a:lnTo>
                      <a:pt x="19" y="32"/>
                    </a:lnTo>
                    <a:lnTo>
                      <a:pt x="24" y="29"/>
                    </a:lnTo>
                    <a:lnTo>
                      <a:pt x="26" y="24"/>
                    </a:lnTo>
                    <a:lnTo>
                      <a:pt x="28" y="17"/>
                    </a:lnTo>
                    <a:lnTo>
                      <a:pt x="26" y="10"/>
                    </a:lnTo>
                    <a:lnTo>
                      <a:pt x="24" y="5"/>
                    </a:lnTo>
                    <a:lnTo>
                      <a:pt x="19" y="1"/>
                    </a:lnTo>
                    <a:lnTo>
                      <a:pt x="13" y="0"/>
                    </a:lnTo>
                    <a:lnTo>
                      <a:pt x="8" y="1"/>
                    </a:lnTo>
                    <a:lnTo>
                      <a:pt x="4" y="5"/>
                    </a:lnTo>
                    <a:lnTo>
                      <a:pt x="1" y="10"/>
                    </a:lnTo>
                    <a:lnTo>
                      <a:pt x="0" y="17"/>
                    </a:lnTo>
                    <a:lnTo>
                      <a:pt x="1" y="24"/>
                    </a:lnTo>
                    <a:lnTo>
                      <a:pt x="4" y="29"/>
                    </a:lnTo>
                    <a:lnTo>
                      <a:pt x="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89" name="Freeform 356">
                <a:extLst>
                  <a:ext uri="{FF2B5EF4-FFF2-40B4-BE49-F238E27FC236}">
                    <a16:creationId xmlns:a16="http://schemas.microsoft.com/office/drawing/2014/main" id="{4060642B-A802-C8FE-375A-C12A89C614F6}"/>
                  </a:ext>
                </a:extLst>
              </p:cNvPr>
              <p:cNvSpPr/>
              <p:nvPr/>
            </p:nvSpPr>
            <p:spPr bwMode="auto">
              <a:xfrm>
                <a:off x="2653" y="1677"/>
                <a:ext cx="24" cy="31"/>
              </a:xfrm>
              <a:custGeom>
                <a:avLst/>
                <a:gdLst>
                  <a:gd name="T0" fmla="*/ 6 w 24"/>
                  <a:gd name="T1" fmla="*/ 6 h 31"/>
                  <a:gd name="T2" fmla="*/ 14 w 24"/>
                  <a:gd name="T3" fmla="*/ 6 h 31"/>
                  <a:gd name="T4" fmla="*/ 16 w 24"/>
                  <a:gd name="T5" fmla="*/ 6 h 31"/>
                  <a:gd name="T6" fmla="*/ 17 w 24"/>
                  <a:gd name="T7" fmla="*/ 10 h 31"/>
                  <a:gd name="T8" fmla="*/ 16 w 24"/>
                  <a:gd name="T9" fmla="*/ 14 h 31"/>
                  <a:gd name="T10" fmla="*/ 14 w 24"/>
                  <a:gd name="T11" fmla="*/ 14 h 31"/>
                  <a:gd name="T12" fmla="*/ 6 w 24"/>
                  <a:gd name="T13" fmla="*/ 14 h 31"/>
                  <a:gd name="T14" fmla="*/ 6 w 24"/>
                  <a:gd name="T15" fmla="*/ 6 h 31"/>
                  <a:gd name="T16" fmla="*/ 6 w 24"/>
                  <a:gd name="T17" fmla="*/ 31 h 31"/>
                  <a:gd name="T18" fmla="*/ 6 w 24"/>
                  <a:gd name="T19" fmla="*/ 19 h 31"/>
                  <a:gd name="T20" fmla="*/ 12 w 24"/>
                  <a:gd name="T21" fmla="*/ 19 h 31"/>
                  <a:gd name="T22" fmla="*/ 16 w 24"/>
                  <a:gd name="T23" fmla="*/ 21 h 31"/>
                  <a:gd name="T24" fmla="*/ 17 w 24"/>
                  <a:gd name="T25" fmla="*/ 24 h 31"/>
                  <a:gd name="T26" fmla="*/ 17 w 24"/>
                  <a:gd name="T27" fmla="*/ 28 h 31"/>
                  <a:gd name="T28" fmla="*/ 17 w 24"/>
                  <a:gd name="T29" fmla="*/ 30 h 31"/>
                  <a:gd name="T30" fmla="*/ 17 w 24"/>
                  <a:gd name="T31" fmla="*/ 31 h 31"/>
                  <a:gd name="T32" fmla="*/ 24 w 24"/>
                  <a:gd name="T33" fmla="*/ 31 h 31"/>
                  <a:gd name="T34" fmla="*/ 24 w 24"/>
                  <a:gd name="T35" fmla="*/ 30 h 31"/>
                  <a:gd name="T36" fmla="*/ 23 w 24"/>
                  <a:gd name="T37" fmla="*/ 29 h 31"/>
                  <a:gd name="T38" fmla="*/ 23 w 24"/>
                  <a:gd name="T39" fmla="*/ 27 h 31"/>
                  <a:gd name="T40" fmla="*/ 23 w 24"/>
                  <a:gd name="T41" fmla="*/ 23 h 31"/>
                  <a:gd name="T42" fmla="*/ 22 w 24"/>
                  <a:gd name="T43" fmla="*/ 18 h 31"/>
                  <a:gd name="T44" fmla="*/ 20 w 24"/>
                  <a:gd name="T45" fmla="*/ 17 h 31"/>
                  <a:gd name="T46" fmla="*/ 21 w 24"/>
                  <a:gd name="T47" fmla="*/ 16 h 31"/>
                  <a:gd name="T48" fmla="*/ 22 w 24"/>
                  <a:gd name="T49" fmla="*/ 14 h 31"/>
                  <a:gd name="T50" fmla="*/ 23 w 24"/>
                  <a:gd name="T51" fmla="*/ 9 h 31"/>
                  <a:gd name="T52" fmla="*/ 23 w 24"/>
                  <a:gd name="T53" fmla="*/ 5 h 31"/>
                  <a:gd name="T54" fmla="*/ 21 w 24"/>
                  <a:gd name="T55" fmla="*/ 3 h 31"/>
                  <a:gd name="T56" fmla="*/ 18 w 24"/>
                  <a:gd name="T57" fmla="*/ 2 h 31"/>
                  <a:gd name="T58" fmla="*/ 15 w 24"/>
                  <a:gd name="T59" fmla="*/ 0 h 31"/>
                  <a:gd name="T60" fmla="*/ 0 w 24"/>
                  <a:gd name="T61" fmla="*/ 0 h 31"/>
                  <a:gd name="T62" fmla="*/ 0 w 24"/>
                  <a:gd name="T63" fmla="*/ 31 h 31"/>
                  <a:gd name="T64" fmla="*/ 6 w 24"/>
                  <a:gd name="T65" fmla="*/ 31 h 31"/>
                  <a:gd name="T66" fmla="*/ 6 w 24"/>
                  <a:gd name="T67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31">
                    <a:moveTo>
                      <a:pt x="6" y="6"/>
                    </a:moveTo>
                    <a:lnTo>
                      <a:pt x="14" y="6"/>
                    </a:lnTo>
                    <a:lnTo>
                      <a:pt x="16" y="6"/>
                    </a:lnTo>
                    <a:lnTo>
                      <a:pt x="17" y="10"/>
                    </a:lnTo>
                    <a:lnTo>
                      <a:pt x="16" y="14"/>
                    </a:lnTo>
                    <a:lnTo>
                      <a:pt x="14" y="14"/>
                    </a:lnTo>
                    <a:lnTo>
                      <a:pt x="6" y="14"/>
                    </a:lnTo>
                    <a:lnTo>
                      <a:pt x="6" y="6"/>
                    </a:lnTo>
                    <a:lnTo>
                      <a:pt x="6" y="31"/>
                    </a:lnTo>
                    <a:lnTo>
                      <a:pt x="6" y="19"/>
                    </a:lnTo>
                    <a:lnTo>
                      <a:pt x="12" y="19"/>
                    </a:lnTo>
                    <a:lnTo>
                      <a:pt x="16" y="21"/>
                    </a:lnTo>
                    <a:lnTo>
                      <a:pt x="17" y="24"/>
                    </a:lnTo>
                    <a:lnTo>
                      <a:pt x="17" y="28"/>
                    </a:lnTo>
                    <a:lnTo>
                      <a:pt x="17" y="30"/>
                    </a:lnTo>
                    <a:lnTo>
                      <a:pt x="17" y="31"/>
                    </a:lnTo>
                    <a:lnTo>
                      <a:pt x="24" y="31"/>
                    </a:lnTo>
                    <a:lnTo>
                      <a:pt x="24" y="30"/>
                    </a:lnTo>
                    <a:lnTo>
                      <a:pt x="23" y="29"/>
                    </a:lnTo>
                    <a:lnTo>
                      <a:pt x="23" y="27"/>
                    </a:lnTo>
                    <a:lnTo>
                      <a:pt x="23" y="23"/>
                    </a:lnTo>
                    <a:lnTo>
                      <a:pt x="22" y="18"/>
                    </a:lnTo>
                    <a:lnTo>
                      <a:pt x="20" y="17"/>
                    </a:lnTo>
                    <a:lnTo>
                      <a:pt x="21" y="16"/>
                    </a:lnTo>
                    <a:lnTo>
                      <a:pt x="22" y="14"/>
                    </a:lnTo>
                    <a:lnTo>
                      <a:pt x="23" y="9"/>
                    </a:lnTo>
                    <a:lnTo>
                      <a:pt x="23" y="5"/>
                    </a:lnTo>
                    <a:lnTo>
                      <a:pt x="21" y="3"/>
                    </a:lnTo>
                    <a:lnTo>
                      <a:pt x="18" y="2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90" name="Freeform 357">
                <a:extLst>
                  <a:ext uri="{FF2B5EF4-FFF2-40B4-BE49-F238E27FC236}">
                    <a16:creationId xmlns:a16="http://schemas.microsoft.com/office/drawing/2014/main" id="{ADDC45F5-6D63-62E4-F927-71AFFC5385A6}"/>
                  </a:ext>
                </a:extLst>
              </p:cNvPr>
              <p:cNvSpPr/>
              <p:nvPr/>
            </p:nvSpPr>
            <p:spPr bwMode="auto">
              <a:xfrm>
                <a:off x="2681" y="1676"/>
                <a:ext cx="23" cy="34"/>
              </a:xfrm>
              <a:custGeom>
                <a:avLst/>
                <a:gdLst>
                  <a:gd name="T0" fmla="*/ 2 w 23"/>
                  <a:gd name="T1" fmla="*/ 30 h 34"/>
                  <a:gd name="T2" fmla="*/ 6 w 23"/>
                  <a:gd name="T3" fmla="*/ 32 h 34"/>
                  <a:gd name="T4" fmla="*/ 11 w 23"/>
                  <a:gd name="T5" fmla="*/ 34 h 34"/>
                  <a:gd name="T6" fmla="*/ 16 w 23"/>
                  <a:gd name="T7" fmla="*/ 32 h 34"/>
                  <a:gd name="T8" fmla="*/ 19 w 23"/>
                  <a:gd name="T9" fmla="*/ 30 h 34"/>
                  <a:gd name="T10" fmla="*/ 22 w 23"/>
                  <a:gd name="T11" fmla="*/ 28 h 34"/>
                  <a:gd name="T12" fmla="*/ 23 w 23"/>
                  <a:gd name="T13" fmla="*/ 23 h 34"/>
                  <a:gd name="T14" fmla="*/ 22 w 23"/>
                  <a:gd name="T15" fmla="*/ 19 h 34"/>
                  <a:gd name="T16" fmla="*/ 19 w 23"/>
                  <a:gd name="T17" fmla="*/ 16 h 34"/>
                  <a:gd name="T18" fmla="*/ 17 w 23"/>
                  <a:gd name="T19" fmla="*/ 16 h 34"/>
                  <a:gd name="T20" fmla="*/ 12 w 23"/>
                  <a:gd name="T21" fmla="*/ 13 h 34"/>
                  <a:gd name="T22" fmla="*/ 11 w 23"/>
                  <a:gd name="T23" fmla="*/ 13 h 34"/>
                  <a:gd name="T24" fmla="*/ 7 w 23"/>
                  <a:gd name="T25" fmla="*/ 12 h 34"/>
                  <a:gd name="T26" fmla="*/ 6 w 23"/>
                  <a:gd name="T27" fmla="*/ 10 h 34"/>
                  <a:gd name="T28" fmla="*/ 6 w 23"/>
                  <a:gd name="T29" fmla="*/ 9 h 34"/>
                  <a:gd name="T30" fmla="*/ 7 w 23"/>
                  <a:gd name="T31" fmla="*/ 7 h 34"/>
                  <a:gd name="T32" fmla="*/ 11 w 23"/>
                  <a:gd name="T33" fmla="*/ 6 h 34"/>
                  <a:gd name="T34" fmla="*/ 13 w 23"/>
                  <a:gd name="T35" fmla="*/ 6 h 34"/>
                  <a:gd name="T36" fmla="*/ 14 w 23"/>
                  <a:gd name="T37" fmla="*/ 7 h 34"/>
                  <a:gd name="T38" fmla="*/ 16 w 23"/>
                  <a:gd name="T39" fmla="*/ 9 h 34"/>
                  <a:gd name="T40" fmla="*/ 16 w 23"/>
                  <a:gd name="T41" fmla="*/ 11 h 34"/>
                  <a:gd name="T42" fmla="*/ 22 w 23"/>
                  <a:gd name="T43" fmla="*/ 11 h 34"/>
                  <a:gd name="T44" fmla="*/ 20 w 23"/>
                  <a:gd name="T45" fmla="*/ 6 h 34"/>
                  <a:gd name="T46" fmla="*/ 19 w 23"/>
                  <a:gd name="T47" fmla="*/ 4 h 34"/>
                  <a:gd name="T48" fmla="*/ 16 w 23"/>
                  <a:gd name="T49" fmla="*/ 1 h 34"/>
                  <a:gd name="T50" fmla="*/ 11 w 23"/>
                  <a:gd name="T51" fmla="*/ 0 h 34"/>
                  <a:gd name="T52" fmla="*/ 6 w 23"/>
                  <a:gd name="T53" fmla="*/ 1 h 34"/>
                  <a:gd name="T54" fmla="*/ 2 w 23"/>
                  <a:gd name="T55" fmla="*/ 3 h 34"/>
                  <a:gd name="T56" fmla="*/ 1 w 23"/>
                  <a:gd name="T57" fmla="*/ 6 h 34"/>
                  <a:gd name="T58" fmla="*/ 0 w 23"/>
                  <a:gd name="T59" fmla="*/ 10 h 34"/>
                  <a:gd name="T60" fmla="*/ 1 w 23"/>
                  <a:gd name="T61" fmla="*/ 15 h 34"/>
                  <a:gd name="T62" fmla="*/ 4 w 23"/>
                  <a:gd name="T63" fmla="*/ 17 h 34"/>
                  <a:gd name="T64" fmla="*/ 8 w 23"/>
                  <a:gd name="T65" fmla="*/ 19 h 34"/>
                  <a:gd name="T66" fmla="*/ 10 w 23"/>
                  <a:gd name="T67" fmla="*/ 19 h 34"/>
                  <a:gd name="T68" fmla="*/ 16 w 23"/>
                  <a:gd name="T69" fmla="*/ 22 h 34"/>
                  <a:gd name="T70" fmla="*/ 17 w 23"/>
                  <a:gd name="T71" fmla="*/ 23 h 34"/>
                  <a:gd name="T72" fmla="*/ 17 w 23"/>
                  <a:gd name="T73" fmla="*/ 24 h 34"/>
                  <a:gd name="T74" fmla="*/ 17 w 23"/>
                  <a:gd name="T75" fmla="*/ 25 h 34"/>
                  <a:gd name="T76" fmla="*/ 16 w 23"/>
                  <a:gd name="T77" fmla="*/ 26 h 34"/>
                  <a:gd name="T78" fmla="*/ 12 w 23"/>
                  <a:gd name="T79" fmla="*/ 28 h 34"/>
                  <a:gd name="T80" fmla="*/ 10 w 23"/>
                  <a:gd name="T81" fmla="*/ 28 h 34"/>
                  <a:gd name="T82" fmla="*/ 7 w 23"/>
                  <a:gd name="T83" fmla="*/ 26 h 34"/>
                  <a:gd name="T84" fmla="*/ 6 w 23"/>
                  <a:gd name="T85" fmla="*/ 25 h 34"/>
                  <a:gd name="T86" fmla="*/ 5 w 23"/>
                  <a:gd name="T87" fmla="*/ 23 h 34"/>
                  <a:gd name="T88" fmla="*/ 0 w 23"/>
                  <a:gd name="T89" fmla="*/ 23 h 34"/>
                  <a:gd name="T90" fmla="*/ 0 w 23"/>
                  <a:gd name="T91" fmla="*/ 28 h 34"/>
                  <a:gd name="T92" fmla="*/ 2 w 23"/>
                  <a:gd name="T93" fmla="*/ 3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" h="34">
                    <a:moveTo>
                      <a:pt x="2" y="30"/>
                    </a:moveTo>
                    <a:lnTo>
                      <a:pt x="6" y="32"/>
                    </a:lnTo>
                    <a:lnTo>
                      <a:pt x="11" y="34"/>
                    </a:lnTo>
                    <a:lnTo>
                      <a:pt x="16" y="32"/>
                    </a:lnTo>
                    <a:lnTo>
                      <a:pt x="19" y="30"/>
                    </a:lnTo>
                    <a:lnTo>
                      <a:pt x="22" y="28"/>
                    </a:lnTo>
                    <a:lnTo>
                      <a:pt x="23" y="23"/>
                    </a:lnTo>
                    <a:lnTo>
                      <a:pt x="22" y="19"/>
                    </a:lnTo>
                    <a:lnTo>
                      <a:pt x="19" y="16"/>
                    </a:lnTo>
                    <a:lnTo>
                      <a:pt x="17" y="16"/>
                    </a:lnTo>
                    <a:lnTo>
                      <a:pt x="12" y="13"/>
                    </a:lnTo>
                    <a:lnTo>
                      <a:pt x="11" y="13"/>
                    </a:lnTo>
                    <a:lnTo>
                      <a:pt x="7" y="12"/>
                    </a:lnTo>
                    <a:lnTo>
                      <a:pt x="6" y="10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11" y="6"/>
                    </a:lnTo>
                    <a:lnTo>
                      <a:pt x="13" y="6"/>
                    </a:lnTo>
                    <a:lnTo>
                      <a:pt x="14" y="7"/>
                    </a:lnTo>
                    <a:lnTo>
                      <a:pt x="16" y="9"/>
                    </a:lnTo>
                    <a:lnTo>
                      <a:pt x="16" y="11"/>
                    </a:lnTo>
                    <a:lnTo>
                      <a:pt x="22" y="11"/>
                    </a:lnTo>
                    <a:lnTo>
                      <a:pt x="20" y="6"/>
                    </a:lnTo>
                    <a:lnTo>
                      <a:pt x="19" y="4"/>
                    </a:lnTo>
                    <a:lnTo>
                      <a:pt x="16" y="1"/>
                    </a:lnTo>
                    <a:lnTo>
                      <a:pt x="11" y="0"/>
                    </a:lnTo>
                    <a:lnTo>
                      <a:pt x="6" y="1"/>
                    </a:lnTo>
                    <a:lnTo>
                      <a:pt x="2" y="3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1" y="15"/>
                    </a:lnTo>
                    <a:lnTo>
                      <a:pt x="4" y="17"/>
                    </a:lnTo>
                    <a:lnTo>
                      <a:pt x="8" y="19"/>
                    </a:lnTo>
                    <a:lnTo>
                      <a:pt x="10" y="19"/>
                    </a:lnTo>
                    <a:lnTo>
                      <a:pt x="16" y="22"/>
                    </a:lnTo>
                    <a:lnTo>
                      <a:pt x="17" y="23"/>
                    </a:lnTo>
                    <a:lnTo>
                      <a:pt x="17" y="24"/>
                    </a:lnTo>
                    <a:lnTo>
                      <a:pt x="17" y="25"/>
                    </a:lnTo>
                    <a:lnTo>
                      <a:pt x="16" y="26"/>
                    </a:lnTo>
                    <a:lnTo>
                      <a:pt x="12" y="28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6" y="25"/>
                    </a:lnTo>
                    <a:lnTo>
                      <a:pt x="5" y="23"/>
                    </a:lnTo>
                    <a:lnTo>
                      <a:pt x="0" y="23"/>
                    </a:lnTo>
                    <a:lnTo>
                      <a:pt x="0" y="28"/>
                    </a:lnTo>
                    <a:lnTo>
                      <a:pt x="2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91" name="Freeform 358">
                <a:extLst>
                  <a:ext uri="{FF2B5EF4-FFF2-40B4-BE49-F238E27FC236}">
                    <a16:creationId xmlns:a16="http://schemas.microsoft.com/office/drawing/2014/main" id="{146CEBAF-0546-5891-420F-198408E6C0BB}"/>
                  </a:ext>
                </a:extLst>
              </p:cNvPr>
              <p:cNvSpPr/>
              <p:nvPr/>
            </p:nvSpPr>
            <p:spPr bwMode="auto">
              <a:xfrm>
                <a:off x="2705" y="1677"/>
                <a:ext cx="25" cy="31"/>
              </a:xfrm>
              <a:custGeom>
                <a:avLst/>
                <a:gdLst>
                  <a:gd name="T0" fmla="*/ 16 w 25"/>
                  <a:gd name="T1" fmla="*/ 19 h 31"/>
                  <a:gd name="T2" fmla="*/ 25 w 25"/>
                  <a:gd name="T3" fmla="*/ 0 h 31"/>
                  <a:gd name="T4" fmla="*/ 19 w 25"/>
                  <a:gd name="T5" fmla="*/ 0 h 31"/>
                  <a:gd name="T6" fmla="*/ 13 w 25"/>
                  <a:gd name="T7" fmla="*/ 14 h 31"/>
                  <a:gd name="T8" fmla="*/ 7 w 25"/>
                  <a:gd name="T9" fmla="*/ 0 h 31"/>
                  <a:gd name="T10" fmla="*/ 0 w 25"/>
                  <a:gd name="T11" fmla="*/ 0 h 31"/>
                  <a:gd name="T12" fmla="*/ 11 w 25"/>
                  <a:gd name="T13" fmla="*/ 19 h 31"/>
                  <a:gd name="T14" fmla="*/ 11 w 25"/>
                  <a:gd name="T15" fmla="*/ 31 h 31"/>
                  <a:gd name="T16" fmla="*/ 16 w 25"/>
                  <a:gd name="T17" fmla="*/ 31 h 31"/>
                  <a:gd name="T18" fmla="*/ 16 w 25"/>
                  <a:gd name="T19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" h="31">
                    <a:moveTo>
                      <a:pt x="16" y="19"/>
                    </a:moveTo>
                    <a:lnTo>
                      <a:pt x="25" y="0"/>
                    </a:lnTo>
                    <a:lnTo>
                      <a:pt x="19" y="0"/>
                    </a:lnTo>
                    <a:lnTo>
                      <a:pt x="13" y="14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11" y="19"/>
                    </a:lnTo>
                    <a:lnTo>
                      <a:pt x="11" y="31"/>
                    </a:lnTo>
                    <a:lnTo>
                      <a:pt x="16" y="31"/>
                    </a:lnTo>
                    <a:lnTo>
                      <a:pt x="16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92" name="Freeform 359">
                <a:extLst>
                  <a:ext uri="{FF2B5EF4-FFF2-40B4-BE49-F238E27FC236}">
                    <a16:creationId xmlns:a16="http://schemas.microsoft.com/office/drawing/2014/main" id="{9259C540-D18B-A9CC-11C0-5D9DF167C697}"/>
                  </a:ext>
                </a:extLst>
              </p:cNvPr>
              <p:cNvSpPr/>
              <p:nvPr/>
            </p:nvSpPr>
            <p:spPr bwMode="auto">
              <a:xfrm>
                <a:off x="2730" y="1677"/>
                <a:ext cx="23" cy="31"/>
              </a:xfrm>
              <a:custGeom>
                <a:avLst/>
                <a:gdLst>
                  <a:gd name="T0" fmla="*/ 15 w 23"/>
                  <a:gd name="T1" fmla="*/ 31 h 31"/>
                  <a:gd name="T2" fmla="*/ 15 w 23"/>
                  <a:gd name="T3" fmla="*/ 6 h 31"/>
                  <a:gd name="T4" fmla="*/ 23 w 23"/>
                  <a:gd name="T5" fmla="*/ 6 h 31"/>
                  <a:gd name="T6" fmla="*/ 23 w 23"/>
                  <a:gd name="T7" fmla="*/ 0 h 31"/>
                  <a:gd name="T8" fmla="*/ 0 w 23"/>
                  <a:gd name="T9" fmla="*/ 0 h 31"/>
                  <a:gd name="T10" fmla="*/ 0 w 23"/>
                  <a:gd name="T11" fmla="*/ 6 h 31"/>
                  <a:gd name="T12" fmla="*/ 9 w 23"/>
                  <a:gd name="T13" fmla="*/ 6 h 31"/>
                  <a:gd name="T14" fmla="*/ 9 w 23"/>
                  <a:gd name="T15" fmla="*/ 31 h 31"/>
                  <a:gd name="T16" fmla="*/ 15 w 23"/>
                  <a:gd name="T1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31">
                    <a:moveTo>
                      <a:pt x="15" y="31"/>
                    </a:moveTo>
                    <a:lnTo>
                      <a:pt x="15" y="6"/>
                    </a:lnTo>
                    <a:lnTo>
                      <a:pt x="23" y="6"/>
                    </a:lnTo>
                    <a:lnTo>
                      <a:pt x="2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9" y="6"/>
                    </a:lnTo>
                    <a:lnTo>
                      <a:pt x="9" y="31"/>
                    </a:lnTo>
                    <a:lnTo>
                      <a:pt x="15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93" name="Freeform 360">
                <a:extLst>
                  <a:ext uri="{FF2B5EF4-FFF2-40B4-BE49-F238E27FC236}">
                    <a16:creationId xmlns:a16="http://schemas.microsoft.com/office/drawing/2014/main" id="{2F2A14C3-BD06-C9C4-9A51-090BE9034FA3}"/>
                  </a:ext>
                </a:extLst>
              </p:cNvPr>
              <p:cNvSpPr/>
              <p:nvPr/>
            </p:nvSpPr>
            <p:spPr bwMode="auto">
              <a:xfrm>
                <a:off x="2757" y="1677"/>
                <a:ext cx="24" cy="31"/>
              </a:xfrm>
              <a:custGeom>
                <a:avLst/>
                <a:gdLst>
                  <a:gd name="T0" fmla="*/ 6 w 24"/>
                  <a:gd name="T1" fmla="*/ 31 h 31"/>
                  <a:gd name="T2" fmla="*/ 6 w 24"/>
                  <a:gd name="T3" fmla="*/ 18 h 31"/>
                  <a:gd name="T4" fmla="*/ 18 w 24"/>
                  <a:gd name="T5" fmla="*/ 18 h 31"/>
                  <a:gd name="T6" fmla="*/ 18 w 24"/>
                  <a:gd name="T7" fmla="*/ 31 h 31"/>
                  <a:gd name="T8" fmla="*/ 24 w 24"/>
                  <a:gd name="T9" fmla="*/ 31 h 31"/>
                  <a:gd name="T10" fmla="*/ 24 w 24"/>
                  <a:gd name="T11" fmla="*/ 0 h 31"/>
                  <a:gd name="T12" fmla="*/ 18 w 24"/>
                  <a:gd name="T13" fmla="*/ 0 h 31"/>
                  <a:gd name="T14" fmla="*/ 18 w 24"/>
                  <a:gd name="T15" fmla="*/ 12 h 31"/>
                  <a:gd name="T16" fmla="*/ 6 w 24"/>
                  <a:gd name="T17" fmla="*/ 12 h 31"/>
                  <a:gd name="T18" fmla="*/ 6 w 24"/>
                  <a:gd name="T19" fmla="*/ 0 h 31"/>
                  <a:gd name="T20" fmla="*/ 0 w 24"/>
                  <a:gd name="T21" fmla="*/ 0 h 31"/>
                  <a:gd name="T22" fmla="*/ 0 w 24"/>
                  <a:gd name="T23" fmla="*/ 31 h 31"/>
                  <a:gd name="T24" fmla="*/ 6 w 24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31">
                    <a:moveTo>
                      <a:pt x="6" y="31"/>
                    </a:moveTo>
                    <a:lnTo>
                      <a:pt x="6" y="18"/>
                    </a:lnTo>
                    <a:lnTo>
                      <a:pt x="18" y="18"/>
                    </a:lnTo>
                    <a:lnTo>
                      <a:pt x="18" y="31"/>
                    </a:lnTo>
                    <a:lnTo>
                      <a:pt x="24" y="31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94" name="Freeform 361">
                <a:extLst>
                  <a:ext uri="{FF2B5EF4-FFF2-40B4-BE49-F238E27FC236}">
                    <a16:creationId xmlns:a16="http://schemas.microsoft.com/office/drawing/2014/main" id="{59328C5E-2056-3EEF-0E20-E57BD7DA4997}"/>
                  </a:ext>
                </a:extLst>
              </p:cNvPr>
              <p:cNvSpPr/>
              <p:nvPr/>
            </p:nvSpPr>
            <p:spPr bwMode="auto">
              <a:xfrm>
                <a:off x="2878" y="1641"/>
                <a:ext cx="26" cy="34"/>
              </a:xfrm>
              <a:custGeom>
                <a:avLst/>
                <a:gdLst>
                  <a:gd name="T0" fmla="*/ 21 w 26"/>
                  <a:gd name="T1" fmla="*/ 33 h 34"/>
                  <a:gd name="T2" fmla="*/ 26 w 26"/>
                  <a:gd name="T3" fmla="*/ 33 h 34"/>
                  <a:gd name="T4" fmla="*/ 26 w 26"/>
                  <a:gd name="T5" fmla="*/ 16 h 34"/>
                  <a:gd name="T6" fmla="*/ 14 w 26"/>
                  <a:gd name="T7" fmla="*/ 16 h 34"/>
                  <a:gd name="T8" fmla="*/ 14 w 26"/>
                  <a:gd name="T9" fmla="*/ 21 h 34"/>
                  <a:gd name="T10" fmla="*/ 20 w 26"/>
                  <a:gd name="T11" fmla="*/ 21 h 34"/>
                  <a:gd name="T12" fmla="*/ 19 w 26"/>
                  <a:gd name="T13" fmla="*/ 24 h 34"/>
                  <a:gd name="T14" fmla="*/ 18 w 26"/>
                  <a:gd name="T15" fmla="*/ 26 h 34"/>
                  <a:gd name="T16" fmla="*/ 15 w 26"/>
                  <a:gd name="T17" fmla="*/ 27 h 34"/>
                  <a:gd name="T18" fmla="*/ 13 w 26"/>
                  <a:gd name="T19" fmla="*/ 28 h 34"/>
                  <a:gd name="T20" fmla="*/ 11 w 26"/>
                  <a:gd name="T21" fmla="*/ 27 h 34"/>
                  <a:gd name="T22" fmla="*/ 7 w 26"/>
                  <a:gd name="T23" fmla="*/ 24 h 34"/>
                  <a:gd name="T24" fmla="*/ 6 w 26"/>
                  <a:gd name="T25" fmla="*/ 22 h 34"/>
                  <a:gd name="T26" fmla="*/ 6 w 26"/>
                  <a:gd name="T27" fmla="*/ 17 h 34"/>
                  <a:gd name="T28" fmla="*/ 6 w 26"/>
                  <a:gd name="T29" fmla="*/ 12 h 34"/>
                  <a:gd name="T30" fmla="*/ 7 w 26"/>
                  <a:gd name="T31" fmla="*/ 9 h 34"/>
                  <a:gd name="T32" fmla="*/ 9 w 26"/>
                  <a:gd name="T33" fmla="*/ 6 h 34"/>
                  <a:gd name="T34" fmla="*/ 13 w 26"/>
                  <a:gd name="T35" fmla="*/ 6 h 34"/>
                  <a:gd name="T36" fmla="*/ 15 w 26"/>
                  <a:gd name="T37" fmla="*/ 6 h 34"/>
                  <a:gd name="T38" fmla="*/ 18 w 26"/>
                  <a:gd name="T39" fmla="*/ 8 h 34"/>
                  <a:gd name="T40" fmla="*/ 19 w 26"/>
                  <a:gd name="T41" fmla="*/ 9 h 34"/>
                  <a:gd name="T42" fmla="*/ 20 w 26"/>
                  <a:gd name="T43" fmla="*/ 11 h 34"/>
                  <a:gd name="T44" fmla="*/ 26 w 26"/>
                  <a:gd name="T45" fmla="*/ 11 h 34"/>
                  <a:gd name="T46" fmla="*/ 24 w 26"/>
                  <a:gd name="T47" fmla="*/ 6 h 34"/>
                  <a:gd name="T48" fmla="*/ 21 w 26"/>
                  <a:gd name="T49" fmla="*/ 4 h 34"/>
                  <a:gd name="T50" fmla="*/ 18 w 26"/>
                  <a:gd name="T51" fmla="*/ 2 h 34"/>
                  <a:gd name="T52" fmla="*/ 13 w 26"/>
                  <a:gd name="T53" fmla="*/ 0 h 34"/>
                  <a:gd name="T54" fmla="*/ 7 w 26"/>
                  <a:gd name="T55" fmla="*/ 2 h 34"/>
                  <a:gd name="T56" fmla="*/ 3 w 26"/>
                  <a:gd name="T57" fmla="*/ 5 h 34"/>
                  <a:gd name="T58" fmla="*/ 0 w 26"/>
                  <a:gd name="T59" fmla="*/ 10 h 34"/>
                  <a:gd name="T60" fmla="*/ 0 w 26"/>
                  <a:gd name="T61" fmla="*/ 17 h 34"/>
                  <a:gd name="T62" fmla="*/ 0 w 26"/>
                  <a:gd name="T63" fmla="*/ 23 h 34"/>
                  <a:gd name="T64" fmla="*/ 3 w 26"/>
                  <a:gd name="T65" fmla="*/ 29 h 34"/>
                  <a:gd name="T66" fmla="*/ 7 w 26"/>
                  <a:gd name="T67" fmla="*/ 33 h 34"/>
                  <a:gd name="T68" fmla="*/ 13 w 26"/>
                  <a:gd name="T69" fmla="*/ 34 h 34"/>
                  <a:gd name="T70" fmla="*/ 18 w 26"/>
                  <a:gd name="T71" fmla="*/ 33 h 34"/>
                  <a:gd name="T72" fmla="*/ 21 w 26"/>
                  <a:gd name="T73" fmla="*/ 29 h 34"/>
                  <a:gd name="T74" fmla="*/ 21 w 26"/>
                  <a:gd name="T75" fmla="*/ 3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6" h="34">
                    <a:moveTo>
                      <a:pt x="21" y="33"/>
                    </a:moveTo>
                    <a:lnTo>
                      <a:pt x="26" y="33"/>
                    </a:lnTo>
                    <a:lnTo>
                      <a:pt x="26" y="16"/>
                    </a:lnTo>
                    <a:lnTo>
                      <a:pt x="14" y="16"/>
                    </a:lnTo>
                    <a:lnTo>
                      <a:pt x="14" y="21"/>
                    </a:lnTo>
                    <a:lnTo>
                      <a:pt x="20" y="21"/>
                    </a:lnTo>
                    <a:lnTo>
                      <a:pt x="19" y="24"/>
                    </a:lnTo>
                    <a:lnTo>
                      <a:pt x="18" y="26"/>
                    </a:lnTo>
                    <a:lnTo>
                      <a:pt x="15" y="27"/>
                    </a:lnTo>
                    <a:lnTo>
                      <a:pt x="13" y="28"/>
                    </a:lnTo>
                    <a:lnTo>
                      <a:pt x="11" y="27"/>
                    </a:lnTo>
                    <a:lnTo>
                      <a:pt x="7" y="24"/>
                    </a:lnTo>
                    <a:lnTo>
                      <a:pt x="6" y="22"/>
                    </a:lnTo>
                    <a:lnTo>
                      <a:pt x="6" y="17"/>
                    </a:lnTo>
                    <a:lnTo>
                      <a:pt x="6" y="12"/>
                    </a:lnTo>
                    <a:lnTo>
                      <a:pt x="7" y="9"/>
                    </a:lnTo>
                    <a:lnTo>
                      <a:pt x="9" y="6"/>
                    </a:lnTo>
                    <a:lnTo>
                      <a:pt x="13" y="6"/>
                    </a:lnTo>
                    <a:lnTo>
                      <a:pt x="15" y="6"/>
                    </a:lnTo>
                    <a:lnTo>
                      <a:pt x="18" y="8"/>
                    </a:lnTo>
                    <a:lnTo>
                      <a:pt x="19" y="9"/>
                    </a:lnTo>
                    <a:lnTo>
                      <a:pt x="20" y="11"/>
                    </a:lnTo>
                    <a:lnTo>
                      <a:pt x="26" y="11"/>
                    </a:lnTo>
                    <a:lnTo>
                      <a:pt x="24" y="6"/>
                    </a:lnTo>
                    <a:lnTo>
                      <a:pt x="21" y="4"/>
                    </a:lnTo>
                    <a:lnTo>
                      <a:pt x="18" y="2"/>
                    </a:lnTo>
                    <a:lnTo>
                      <a:pt x="13" y="0"/>
                    </a:lnTo>
                    <a:lnTo>
                      <a:pt x="7" y="2"/>
                    </a:lnTo>
                    <a:lnTo>
                      <a:pt x="3" y="5"/>
                    </a:lnTo>
                    <a:lnTo>
                      <a:pt x="0" y="1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3" y="29"/>
                    </a:lnTo>
                    <a:lnTo>
                      <a:pt x="7" y="33"/>
                    </a:lnTo>
                    <a:lnTo>
                      <a:pt x="13" y="34"/>
                    </a:lnTo>
                    <a:lnTo>
                      <a:pt x="18" y="33"/>
                    </a:lnTo>
                    <a:lnTo>
                      <a:pt x="21" y="29"/>
                    </a:lnTo>
                    <a:lnTo>
                      <a:pt x="21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95" name="Freeform 362">
                <a:extLst>
                  <a:ext uri="{FF2B5EF4-FFF2-40B4-BE49-F238E27FC236}">
                    <a16:creationId xmlns:a16="http://schemas.microsoft.com/office/drawing/2014/main" id="{187D695F-F804-0F6C-AD33-E17A57BEB768}"/>
                  </a:ext>
                </a:extLst>
              </p:cNvPr>
              <p:cNvSpPr/>
              <p:nvPr/>
            </p:nvSpPr>
            <p:spPr bwMode="auto">
              <a:xfrm>
                <a:off x="2909" y="1643"/>
                <a:ext cx="23" cy="32"/>
              </a:xfrm>
              <a:custGeom>
                <a:avLst/>
                <a:gdLst>
                  <a:gd name="T0" fmla="*/ 0 w 23"/>
                  <a:gd name="T1" fmla="*/ 20 h 32"/>
                  <a:gd name="T2" fmla="*/ 1 w 23"/>
                  <a:gd name="T3" fmla="*/ 25 h 32"/>
                  <a:gd name="T4" fmla="*/ 4 w 23"/>
                  <a:gd name="T5" fmla="*/ 28 h 32"/>
                  <a:gd name="T6" fmla="*/ 7 w 23"/>
                  <a:gd name="T7" fmla="*/ 31 h 32"/>
                  <a:gd name="T8" fmla="*/ 12 w 23"/>
                  <a:gd name="T9" fmla="*/ 32 h 32"/>
                  <a:gd name="T10" fmla="*/ 17 w 23"/>
                  <a:gd name="T11" fmla="*/ 31 h 32"/>
                  <a:gd name="T12" fmla="*/ 20 w 23"/>
                  <a:gd name="T13" fmla="*/ 28 h 32"/>
                  <a:gd name="T14" fmla="*/ 23 w 23"/>
                  <a:gd name="T15" fmla="*/ 25 h 32"/>
                  <a:gd name="T16" fmla="*/ 23 w 23"/>
                  <a:gd name="T17" fmla="*/ 20 h 32"/>
                  <a:gd name="T18" fmla="*/ 23 w 23"/>
                  <a:gd name="T19" fmla="*/ 0 h 32"/>
                  <a:gd name="T20" fmla="*/ 17 w 23"/>
                  <a:gd name="T21" fmla="*/ 0 h 32"/>
                  <a:gd name="T22" fmla="*/ 17 w 23"/>
                  <a:gd name="T23" fmla="*/ 19 h 32"/>
                  <a:gd name="T24" fmla="*/ 17 w 23"/>
                  <a:gd name="T25" fmla="*/ 22 h 32"/>
                  <a:gd name="T26" fmla="*/ 16 w 23"/>
                  <a:gd name="T27" fmla="*/ 24 h 32"/>
                  <a:gd name="T28" fmla="*/ 14 w 23"/>
                  <a:gd name="T29" fmla="*/ 26 h 32"/>
                  <a:gd name="T30" fmla="*/ 12 w 23"/>
                  <a:gd name="T31" fmla="*/ 26 h 32"/>
                  <a:gd name="T32" fmla="*/ 10 w 23"/>
                  <a:gd name="T33" fmla="*/ 26 h 32"/>
                  <a:gd name="T34" fmla="*/ 7 w 23"/>
                  <a:gd name="T35" fmla="*/ 24 h 32"/>
                  <a:gd name="T36" fmla="*/ 6 w 23"/>
                  <a:gd name="T37" fmla="*/ 22 h 32"/>
                  <a:gd name="T38" fmla="*/ 6 w 23"/>
                  <a:gd name="T39" fmla="*/ 19 h 32"/>
                  <a:gd name="T40" fmla="*/ 6 w 23"/>
                  <a:gd name="T41" fmla="*/ 0 h 32"/>
                  <a:gd name="T42" fmla="*/ 0 w 23"/>
                  <a:gd name="T43" fmla="*/ 0 h 32"/>
                  <a:gd name="T44" fmla="*/ 0 w 23"/>
                  <a:gd name="T45" fmla="*/ 2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3" h="32">
                    <a:moveTo>
                      <a:pt x="0" y="20"/>
                    </a:moveTo>
                    <a:lnTo>
                      <a:pt x="1" y="25"/>
                    </a:lnTo>
                    <a:lnTo>
                      <a:pt x="4" y="28"/>
                    </a:lnTo>
                    <a:lnTo>
                      <a:pt x="7" y="31"/>
                    </a:lnTo>
                    <a:lnTo>
                      <a:pt x="12" y="32"/>
                    </a:lnTo>
                    <a:lnTo>
                      <a:pt x="17" y="31"/>
                    </a:lnTo>
                    <a:lnTo>
                      <a:pt x="20" y="28"/>
                    </a:lnTo>
                    <a:lnTo>
                      <a:pt x="23" y="25"/>
                    </a:lnTo>
                    <a:lnTo>
                      <a:pt x="23" y="20"/>
                    </a:lnTo>
                    <a:lnTo>
                      <a:pt x="23" y="0"/>
                    </a:lnTo>
                    <a:lnTo>
                      <a:pt x="17" y="0"/>
                    </a:lnTo>
                    <a:lnTo>
                      <a:pt x="17" y="19"/>
                    </a:lnTo>
                    <a:lnTo>
                      <a:pt x="17" y="22"/>
                    </a:lnTo>
                    <a:lnTo>
                      <a:pt x="16" y="24"/>
                    </a:lnTo>
                    <a:lnTo>
                      <a:pt x="14" y="26"/>
                    </a:lnTo>
                    <a:lnTo>
                      <a:pt x="12" y="26"/>
                    </a:lnTo>
                    <a:lnTo>
                      <a:pt x="10" y="26"/>
                    </a:lnTo>
                    <a:lnTo>
                      <a:pt x="7" y="24"/>
                    </a:lnTo>
                    <a:lnTo>
                      <a:pt x="6" y="22"/>
                    </a:lnTo>
                    <a:lnTo>
                      <a:pt x="6" y="1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96" name="Rectangle 363">
                <a:extLst>
                  <a:ext uri="{FF2B5EF4-FFF2-40B4-BE49-F238E27FC236}">
                    <a16:creationId xmlns:a16="http://schemas.microsoft.com/office/drawing/2014/main" id="{E23AC295-C5BB-6A03-8EFD-1621EDCD44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8" y="1643"/>
                <a:ext cx="6" cy="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97" name="Freeform 364">
                <a:extLst>
                  <a:ext uri="{FF2B5EF4-FFF2-40B4-BE49-F238E27FC236}">
                    <a16:creationId xmlns:a16="http://schemas.microsoft.com/office/drawing/2014/main" id="{45175FD4-F476-0FF4-1421-E4A01141C8E5}"/>
                  </a:ext>
                </a:extLst>
              </p:cNvPr>
              <p:cNvSpPr/>
              <p:nvPr/>
            </p:nvSpPr>
            <p:spPr bwMode="auto">
              <a:xfrm>
                <a:off x="2950" y="1643"/>
                <a:ext cx="20" cy="31"/>
              </a:xfrm>
              <a:custGeom>
                <a:avLst/>
                <a:gdLst>
                  <a:gd name="T0" fmla="*/ 20 w 20"/>
                  <a:gd name="T1" fmla="*/ 31 h 31"/>
                  <a:gd name="T2" fmla="*/ 20 w 20"/>
                  <a:gd name="T3" fmla="*/ 25 h 31"/>
                  <a:gd name="T4" fmla="*/ 6 w 20"/>
                  <a:gd name="T5" fmla="*/ 25 h 31"/>
                  <a:gd name="T6" fmla="*/ 6 w 20"/>
                  <a:gd name="T7" fmla="*/ 0 h 31"/>
                  <a:gd name="T8" fmla="*/ 0 w 20"/>
                  <a:gd name="T9" fmla="*/ 0 h 31"/>
                  <a:gd name="T10" fmla="*/ 0 w 20"/>
                  <a:gd name="T11" fmla="*/ 31 h 31"/>
                  <a:gd name="T12" fmla="*/ 20 w 20"/>
                  <a:gd name="T1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31">
                    <a:moveTo>
                      <a:pt x="20" y="31"/>
                    </a:moveTo>
                    <a:lnTo>
                      <a:pt x="20" y="25"/>
                    </a:lnTo>
                    <a:lnTo>
                      <a:pt x="6" y="25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98" name="Freeform 365">
                <a:extLst>
                  <a:ext uri="{FF2B5EF4-FFF2-40B4-BE49-F238E27FC236}">
                    <a16:creationId xmlns:a16="http://schemas.microsoft.com/office/drawing/2014/main" id="{1DE23045-76F2-0E5C-F2D8-B6F079A6ADC6}"/>
                  </a:ext>
                </a:extLst>
              </p:cNvPr>
              <p:cNvSpPr/>
              <p:nvPr/>
            </p:nvSpPr>
            <p:spPr bwMode="auto">
              <a:xfrm>
                <a:off x="2972" y="1643"/>
                <a:ext cx="21" cy="31"/>
              </a:xfrm>
              <a:custGeom>
                <a:avLst/>
                <a:gdLst>
                  <a:gd name="T0" fmla="*/ 6 w 21"/>
                  <a:gd name="T1" fmla="*/ 31 h 31"/>
                  <a:gd name="T2" fmla="*/ 6 w 21"/>
                  <a:gd name="T3" fmla="*/ 18 h 31"/>
                  <a:gd name="T4" fmla="*/ 20 w 21"/>
                  <a:gd name="T5" fmla="*/ 18 h 31"/>
                  <a:gd name="T6" fmla="*/ 20 w 21"/>
                  <a:gd name="T7" fmla="*/ 12 h 31"/>
                  <a:gd name="T8" fmla="*/ 6 w 21"/>
                  <a:gd name="T9" fmla="*/ 12 h 31"/>
                  <a:gd name="T10" fmla="*/ 6 w 21"/>
                  <a:gd name="T11" fmla="*/ 4 h 31"/>
                  <a:gd name="T12" fmla="*/ 21 w 21"/>
                  <a:gd name="T13" fmla="*/ 4 h 31"/>
                  <a:gd name="T14" fmla="*/ 21 w 21"/>
                  <a:gd name="T15" fmla="*/ 0 h 31"/>
                  <a:gd name="T16" fmla="*/ 0 w 21"/>
                  <a:gd name="T17" fmla="*/ 0 h 31"/>
                  <a:gd name="T18" fmla="*/ 0 w 21"/>
                  <a:gd name="T19" fmla="*/ 31 h 31"/>
                  <a:gd name="T20" fmla="*/ 6 w 21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31">
                    <a:moveTo>
                      <a:pt x="6" y="31"/>
                    </a:moveTo>
                    <a:lnTo>
                      <a:pt x="6" y="18"/>
                    </a:lnTo>
                    <a:lnTo>
                      <a:pt x="20" y="18"/>
                    </a:lnTo>
                    <a:lnTo>
                      <a:pt x="20" y="12"/>
                    </a:lnTo>
                    <a:lnTo>
                      <a:pt x="6" y="12"/>
                    </a:lnTo>
                    <a:lnTo>
                      <a:pt x="6" y="4"/>
                    </a:lnTo>
                    <a:lnTo>
                      <a:pt x="21" y="4"/>
                    </a:lnTo>
                    <a:lnTo>
                      <a:pt x="21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799" name="Freeform 366">
                <a:extLst>
                  <a:ext uri="{FF2B5EF4-FFF2-40B4-BE49-F238E27FC236}">
                    <a16:creationId xmlns:a16="http://schemas.microsoft.com/office/drawing/2014/main" id="{C49AF83D-B24F-B607-A2E9-3576E53F88D6}"/>
                  </a:ext>
                </a:extLst>
              </p:cNvPr>
              <p:cNvSpPr/>
              <p:nvPr/>
            </p:nvSpPr>
            <p:spPr bwMode="auto">
              <a:xfrm>
                <a:off x="2995" y="1641"/>
                <a:ext cx="29" cy="34"/>
              </a:xfrm>
              <a:custGeom>
                <a:avLst/>
                <a:gdLst>
                  <a:gd name="T0" fmla="*/ 9 w 29"/>
                  <a:gd name="T1" fmla="*/ 9 h 34"/>
                  <a:gd name="T2" fmla="*/ 11 w 29"/>
                  <a:gd name="T3" fmla="*/ 6 h 34"/>
                  <a:gd name="T4" fmla="*/ 15 w 29"/>
                  <a:gd name="T5" fmla="*/ 6 h 34"/>
                  <a:gd name="T6" fmla="*/ 18 w 29"/>
                  <a:gd name="T7" fmla="*/ 6 h 34"/>
                  <a:gd name="T8" fmla="*/ 21 w 29"/>
                  <a:gd name="T9" fmla="*/ 9 h 34"/>
                  <a:gd name="T10" fmla="*/ 22 w 29"/>
                  <a:gd name="T11" fmla="*/ 12 h 34"/>
                  <a:gd name="T12" fmla="*/ 23 w 29"/>
                  <a:gd name="T13" fmla="*/ 17 h 34"/>
                  <a:gd name="T14" fmla="*/ 22 w 29"/>
                  <a:gd name="T15" fmla="*/ 22 h 34"/>
                  <a:gd name="T16" fmla="*/ 21 w 29"/>
                  <a:gd name="T17" fmla="*/ 26 h 34"/>
                  <a:gd name="T18" fmla="*/ 18 w 29"/>
                  <a:gd name="T19" fmla="*/ 27 h 34"/>
                  <a:gd name="T20" fmla="*/ 15 w 29"/>
                  <a:gd name="T21" fmla="*/ 28 h 34"/>
                  <a:gd name="T22" fmla="*/ 11 w 29"/>
                  <a:gd name="T23" fmla="*/ 27 h 34"/>
                  <a:gd name="T24" fmla="*/ 9 w 29"/>
                  <a:gd name="T25" fmla="*/ 26 h 34"/>
                  <a:gd name="T26" fmla="*/ 7 w 29"/>
                  <a:gd name="T27" fmla="*/ 22 h 34"/>
                  <a:gd name="T28" fmla="*/ 6 w 29"/>
                  <a:gd name="T29" fmla="*/ 17 h 34"/>
                  <a:gd name="T30" fmla="*/ 7 w 29"/>
                  <a:gd name="T31" fmla="*/ 12 h 34"/>
                  <a:gd name="T32" fmla="*/ 9 w 29"/>
                  <a:gd name="T33" fmla="*/ 9 h 34"/>
                  <a:gd name="T34" fmla="*/ 4 w 29"/>
                  <a:gd name="T35" fmla="*/ 29 h 34"/>
                  <a:gd name="T36" fmla="*/ 9 w 29"/>
                  <a:gd name="T37" fmla="*/ 33 h 34"/>
                  <a:gd name="T38" fmla="*/ 15 w 29"/>
                  <a:gd name="T39" fmla="*/ 34 h 34"/>
                  <a:gd name="T40" fmla="*/ 21 w 29"/>
                  <a:gd name="T41" fmla="*/ 33 h 34"/>
                  <a:gd name="T42" fmla="*/ 24 w 29"/>
                  <a:gd name="T43" fmla="*/ 29 h 34"/>
                  <a:gd name="T44" fmla="*/ 28 w 29"/>
                  <a:gd name="T45" fmla="*/ 24 h 34"/>
                  <a:gd name="T46" fmla="*/ 29 w 29"/>
                  <a:gd name="T47" fmla="*/ 17 h 34"/>
                  <a:gd name="T48" fmla="*/ 28 w 29"/>
                  <a:gd name="T49" fmla="*/ 10 h 34"/>
                  <a:gd name="T50" fmla="*/ 24 w 29"/>
                  <a:gd name="T51" fmla="*/ 5 h 34"/>
                  <a:gd name="T52" fmla="*/ 21 w 29"/>
                  <a:gd name="T53" fmla="*/ 2 h 34"/>
                  <a:gd name="T54" fmla="*/ 15 w 29"/>
                  <a:gd name="T55" fmla="*/ 0 h 34"/>
                  <a:gd name="T56" fmla="*/ 9 w 29"/>
                  <a:gd name="T57" fmla="*/ 2 h 34"/>
                  <a:gd name="T58" fmla="*/ 4 w 29"/>
                  <a:gd name="T59" fmla="*/ 5 h 34"/>
                  <a:gd name="T60" fmla="*/ 1 w 29"/>
                  <a:gd name="T61" fmla="*/ 10 h 34"/>
                  <a:gd name="T62" fmla="*/ 0 w 29"/>
                  <a:gd name="T63" fmla="*/ 17 h 34"/>
                  <a:gd name="T64" fmla="*/ 1 w 29"/>
                  <a:gd name="T65" fmla="*/ 24 h 34"/>
                  <a:gd name="T66" fmla="*/ 4 w 29"/>
                  <a:gd name="T67" fmla="*/ 29 h 34"/>
                  <a:gd name="T68" fmla="*/ 9 w 29"/>
                  <a:gd name="T69" fmla="*/ 9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4">
                    <a:moveTo>
                      <a:pt x="9" y="9"/>
                    </a:moveTo>
                    <a:lnTo>
                      <a:pt x="11" y="6"/>
                    </a:lnTo>
                    <a:lnTo>
                      <a:pt x="15" y="6"/>
                    </a:lnTo>
                    <a:lnTo>
                      <a:pt x="18" y="6"/>
                    </a:lnTo>
                    <a:lnTo>
                      <a:pt x="21" y="9"/>
                    </a:lnTo>
                    <a:lnTo>
                      <a:pt x="22" y="12"/>
                    </a:lnTo>
                    <a:lnTo>
                      <a:pt x="23" y="17"/>
                    </a:lnTo>
                    <a:lnTo>
                      <a:pt x="22" y="22"/>
                    </a:lnTo>
                    <a:lnTo>
                      <a:pt x="21" y="26"/>
                    </a:lnTo>
                    <a:lnTo>
                      <a:pt x="18" y="27"/>
                    </a:lnTo>
                    <a:lnTo>
                      <a:pt x="15" y="28"/>
                    </a:lnTo>
                    <a:lnTo>
                      <a:pt x="11" y="27"/>
                    </a:lnTo>
                    <a:lnTo>
                      <a:pt x="9" y="26"/>
                    </a:lnTo>
                    <a:lnTo>
                      <a:pt x="7" y="22"/>
                    </a:lnTo>
                    <a:lnTo>
                      <a:pt x="6" y="17"/>
                    </a:lnTo>
                    <a:lnTo>
                      <a:pt x="7" y="12"/>
                    </a:lnTo>
                    <a:lnTo>
                      <a:pt x="9" y="9"/>
                    </a:lnTo>
                    <a:lnTo>
                      <a:pt x="4" y="29"/>
                    </a:lnTo>
                    <a:lnTo>
                      <a:pt x="9" y="33"/>
                    </a:lnTo>
                    <a:lnTo>
                      <a:pt x="15" y="34"/>
                    </a:lnTo>
                    <a:lnTo>
                      <a:pt x="21" y="33"/>
                    </a:lnTo>
                    <a:lnTo>
                      <a:pt x="24" y="29"/>
                    </a:lnTo>
                    <a:lnTo>
                      <a:pt x="28" y="24"/>
                    </a:lnTo>
                    <a:lnTo>
                      <a:pt x="29" y="17"/>
                    </a:lnTo>
                    <a:lnTo>
                      <a:pt x="28" y="10"/>
                    </a:lnTo>
                    <a:lnTo>
                      <a:pt x="24" y="5"/>
                    </a:lnTo>
                    <a:lnTo>
                      <a:pt x="21" y="2"/>
                    </a:lnTo>
                    <a:lnTo>
                      <a:pt x="15" y="0"/>
                    </a:lnTo>
                    <a:lnTo>
                      <a:pt x="9" y="2"/>
                    </a:lnTo>
                    <a:lnTo>
                      <a:pt x="4" y="5"/>
                    </a:lnTo>
                    <a:lnTo>
                      <a:pt x="1" y="10"/>
                    </a:lnTo>
                    <a:lnTo>
                      <a:pt x="0" y="17"/>
                    </a:lnTo>
                    <a:lnTo>
                      <a:pt x="1" y="24"/>
                    </a:lnTo>
                    <a:lnTo>
                      <a:pt x="4" y="29"/>
                    </a:lnTo>
                    <a:lnTo>
                      <a:pt x="9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00" name="Freeform 367">
                <a:extLst>
                  <a:ext uri="{FF2B5EF4-FFF2-40B4-BE49-F238E27FC236}">
                    <a16:creationId xmlns:a16="http://schemas.microsoft.com/office/drawing/2014/main" id="{78AF5083-59C6-26D2-88C7-033D90FB45C5}"/>
                  </a:ext>
                </a:extLst>
              </p:cNvPr>
              <p:cNvSpPr/>
              <p:nvPr/>
            </p:nvSpPr>
            <p:spPr bwMode="auto">
              <a:xfrm>
                <a:off x="3028" y="1643"/>
                <a:ext cx="24" cy="31"/>
              </a:xfrm>
              <a:custGeom>
                <a:avLst/>
                <a:gdLst>
                  <a:gd name="T0" fmla="*/ 6 w 24"/>
                  <a:gd name="T1" fmla="*/ 4 h 31"/>
                  <a:gd name="T2" fmla="*/ 13 w 24"/>
                  <a:gd name="T3" fmla="*/ 4 h 31"/>
                  <a:gd name="T4" fmla="*/ 16 w 24"/>
                  <a:gd name="T5" fmla="*/ 6 h 31"/>
                  <a:gd name="T6" fmla="*/ 18 w 24"/>
                  <a:gd name="T7" fmla="*/ 9 h 31"/>
                  <a:gd name="T8" fmla="*/ 16 w 24"/>
                  <a:gd name="T9" fmla="*/ 12 h 31"/>
                  <a:gd name="T10" fmla="*/ 13 w 24"/>
                  <a:gd name="T11" fmla="*/ 13 h 31"/>
                  <a:gd name="T12" fmla="*/ 6 w 24"/>
                  <a:gd name="T13" fmla="*/ 13 h 31"/>
                  <a:gd name="T14" fmla="*/ 6 w 24"/>
                  <a:gd name="T15" fmla="*/ 4 h 31"/>
                  <a:gd name="T16" fmla="*/ 6 w 24"/>
                  <a:gd name="T17" fmla="*/ 31 h 31"/>
                  <a:gd name="T18" fmla="*/ 6 w 24"/>
                  <a:gd name="T19" fmla="*/ 19 h 31"/>
                  <a:gd name="T20" fmla="*/ 13 w 24"/>
                  <a:gd name="T21" fmla="*/ 19 h 31"/>
                  <a:gd name="T22" fmla="*/ 15 w 24"/>
                  <a:gd name="T23" fmla="*/ 20 h 31"/>
                  <a:gd name="T24" fmla="*/ 16 w 24"/>
                  <a:gd name="T25" fmla="*/ 24 h 31"/>
                  <a:gd name="T26" fmla="*/ 16 w 24"/>
                  <a:gd name="T27" fmla="*/ 27 h 31"/>
                  <a:gd name="T28" fmla="*/ 16 w 24"/>
                  <a:gd name="T29" fmla="*/ 28 h 31"/>
                  <a:gd name="T30" fmla="*/ 18 w 24"/>
                  <a:gd name="T31" fmla="*/ 31 h 31"/>
                  <a:gd name="T32" fmla="*/ 24 w 24"/>
                  <a:gd name="T33" fmla="*/ 31 h 31"/>
                  <a:gd name="T34" fmla="*/ 24 w 24"/>
                  <a:gd name="T35" fmla="*/ 30 h 31"/>
                  <a:gd name="T36" fmla="*/ 22 w 24"/>
                  <a:gd name="T37" fmla="*/ 28 h 31"/>
                  <a:gd name="T38" fmla="*/ 22 w 24"/>
                  <a:gd name="T39" fmla="*/ 26 h 31"/>
                  <a:gd name="T40" fmla="*/ 22 w 24"/>
                  <a:gd name="T41" fmla="*/ 22 h 31"/>
                  <a:gd name="T42" fmla="*/ 21 w 24"/>
                  <a:gd name="T43" fmla="*/ 18 h 31"/>
                  <a:gd name="T44" fmla="*/ 19 w 24"/>
                  <a:gd name="T45" fmla="*/ 15 h 31"/>
                  <a:gd name="T46" fmla="*/ 21 w 24"/>
                  <a:gd name="T47" fmla="*/ 15 h 31"/>
                  <a:gd name="T48" fmla="*/ 22 w 24"/>
                  <a:gd name="T49" fmla="*/ 13 h 31"/>
                  <a:gd name="T50" fmla="*/ 24 w 24"/>
                  <a:gd name="T51" fmla="*/ 8 h 31"/>
                  <a:gd name="T52" fmla="*/ 22 w 24"/>
                  <a:gd name="T53" fmla="*/ 4 h 31"/>
                  <a:gd name="T54" fmla="*/ 21 w 24"/>
                  <a:gd name="T55" fmla="*/ 2 h 31"/>
                  <a:gd name="T56" fmla="*/ 18 w 24"/>
                  <a:gd name="T57" fmla="*/ 0 h 31"/>
                  <a:gd name="T58" fmla="*/ 14 w 24"/>
                  <a:gd name="T59" fmla="*/ 0 h 31"/>
                  <a:gd name="T60" fmla="*/ 0 w 24"/>
                  <a:gd name="T61" fmla="*/ 0 h 31"/>
                  <a:gd name="T62" fmla="*/ 0 w 24"/>
                  <a:gd name="T63" fmla="*/ 31 h 31"/>
                  <a:gd name="T64" fmla="*/ 6 w 24"/>
                  <a:gd name="T65" fmla="*/ 31 h 31"/>
                  <a:gd name="T66" fmla="*/ 6 w 24"/>
                  <a:gd name="T67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31">
                    <a:moveTo>
                      <a:pt x="6" y="4"/>
                    </a:moveTo>
                    <a:lnTo>
                      <a:pt x="13" y="4"/>
                    </a:lnTo>
                    <a:lnTo>
                      <a:pt x="16" y="6"/>
                    </a:lnTo>
                    <a:lnTo>
                      <a:pt x="18" y="9"/>
                    </a:lnTo>
                    <a:lnTo>
                      <a:pt x="16" y="12"/>
                    </a:lnTo>
                    <a:lnTo>
                      <a:pt x="13" y="13"/>
                    </a:lnTo>
                    <a:lnTo>
                      <a:pt x="6" y="13"/>
                    </a:lnTo>
                    <a:lnTo>
                      <a:pt x="6" y="4"/>
                    </a:lnTo>
                    <a:lnTo>
                      <a:pt x="6" y="31"/>
                    </a:lnTo>
                    <a:lnTo>
                      <a:pt x="6" y="19"/>
                    </a:lnTo>
                    <a:lnTo>
                      <a:pt x="13" y="19"/>
                    </a:lnTo>
                    <a:lnTo>
                      <a:pt x="15" y="20"/>
                    </a:lnTo>
                    <a:lnTo>
                      <a:pt x="16" y="24"/>
                    </a:lnTo>
                    <a:lnTo>
                      <a:pt x="16" y="27"/>
                    </a:lnTo>
                    <a:lnTo>
                      <a:pt x="16" y="28"/>
                    </a:lnTo>
                    <a:lnTo>
                      <a:pt x="18" y="31"/>
                    </a:lnTo>
                    <a:lnTo>
                      <a:pt x="24" y="31"/>
                    </a:lnTo>
                    <a:lnTo>
                      <a:pt x="24" y="30"/>
                    </a:lnTo>
                    <a:lnTo>
                      <a:pt x="22" y="28"/>
                    </a:lnTo>
                    <a:lnTo>
                      <a:pt x="22" y="26"/>
                    </a:lnTo>
                    <a:lnTo>
                      <a:pt x="22" y="22"/>
                    </a:lnTo>
                    <a:lnTo>
                      <a:pt x="21" y="18"/>
                    </a:lnTo>
                    <a:lnTo>
                      <a:pt x="19" y="15"/>
                    </a:lnTo>
                    <a:lnTo>
                      <a:pt x="21" y="15"/>
                    </a:lnTo>
                    <a:lnTo>
                      <a:pt x="22" y="13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21" y="2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01" name="Freeform 368">
                <a:extLst>
                  <a:ext uri="{FF2B5EF4-FFF2-40B4-BE49-F238E27FC236}">
                    <a16:creationId xmlns:a16="http://schemas.microsoft.com/office/drawing/2014/main" id="{B2FC02E7-C63C-8F24-3B4B-3A423078CB4C}"/>
                  </a:ext>
                </a:extLst>
              </p:cNvPr>
              <p:cNvSpPr/>
              <p:nvPr/>
            </p:nvSpPr>
            <p:spPr bwMode="auto">
              <a:xfrm>
                <a:off x="3056" y="1643"/>
                <a:ext cx="24" cy="31"/>
              </a:xfrm>
              <a:custGeom>
                <a:avLst/>
                <a:gdLst>
                  <a:gd name="T0" fmla="*/ 6 w 24"/>
                  <a:gd name="T1" fmla="*/ 4 h 31"/>
                  <a:gd name="T2" fmla="*/ 11 w 24"/>
                  <a:gd name="T3" fmla="*/ 4 h 31"/>
                  <a:gd name="T4" fmla="*/ 15 w 24"/>
                  <a:gd name="T5" fmla="*/ 6 h 31"/>
                  <a:gd name="T6" fmla="*/ 17 w 24"/>
                  <a:gd name="T7" fmla="*/ 8 h 31"/>
                  <a:gd name="T8" fmla="*/ 18 w 24"/>
                  <a:gd name="T9" fmla="*/ 10 h 31"/>
                  <a:gd name="T10" fmla="*/ 18 w 24"/>
                  <a:gd name="T11" fmla="*/ 15 h 31"/>
                  <a:gd name="T12" fmla="*/ 18 w 24"/>
                  <a:gd name="T13" fmla="*/ 20 h 31"/>
                  <a:gd name="T14" fmla="*/ 17 w 24"/>
                  <a:gd name="T15" fmla="*/ 22 h 31"/>
                  <a:gd name="T16" fmla="*/ 15 w 24"/>
                  <a:gd name="T17" fmla="*/ 25 h 31"/>
                  <a:gd name="T18" fmla="*/ 11 w 24"/>
                  <a:gd name="T19" fmla="*/ 25 h 31"/>
                  <a:gd name="T20" fmla="*/ 6 w 24"/>
                  <a:gd name="T21" fmla="*/ 25 h 31"/>
                  <a:gd name="T22" fmla="*/ 6 w 24"/>
                  <a:gd name="T23" fmla="*/ 4 h 31"/>
                  <a:gd name="T24" fmla="*/ 10 w 24"/>
                  <a:gd name="T25" fmla="*/ 31 h 31"/>
                  <a:gd name="T26" fmla="*/ 16 w 24"/>
                  <a:gd name="T27" fmla="*/ 30 h 31"/>
                  <a:gd name="T28" fmla="*/ 20 w 24"/>
                  <a:gd name="T29" fmla="*/ 28 h 31"/>
                  <a:gd name="T30" fmla="*/ 22 w 24"/>
                  <a:gd name="T31" fmla="*/ 26 h 31"/>
                  <a:gd name="T32" fmla="*/ 23 w 24"/>
                  <a:gd name="T33" fmla="*/ 22 h 31"/>
                  <a:gd name="T34" fmla="*/ 24 w 24"/>
                  <a:gd name="T35" fmla="*/ 15 h 31"/>
                  <a:gd name="T36" fmla="*/ 24 w 24"/>
                  <a:gd name="T37" fmla="*/ 8 h 31"/>
                  <a:gd name="T38" fmla="*/ 22 w 24"/>
                  <a:gd name="T39" fmla="*/ 3 h 31"/>
                  <a:gd name="T40" fmla="*/ 17 w 24"/>
                  <a:gd name="T41" fmla="*/ 1 h 31"/>
                  <a:gd name="T42" fmla="*/ 11 w 24"/>
                  <a:gd name="T43" fmla="*/ 0 h 31"/>
                  <a:gd name="T44" fmla="*/ 0 w 24"/>
                  <a:gd name="T45" fmla="*/ 0 h 31"/>
                  <a:gd name="T46" fmla="*/ 0 w 24"/>
                  <a:gd name="T47" fmla="*/ 31 h 31"/>
                  <a:gd name="T48" fmla="*/ 10 w 24"/>
                  <a:gd name="T49" fmla="*/ 31 h 31"/>
                  <a:gd name="T50" fmla="*/ 6 w 24"/>
                  <a:gd name="T51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" h="31">
                    <a:moveTo>
                      <a:pt x="6" y="4"/>
                    </a:moveTo>
                    <a:lnTo>
                      <a:pt x="11" y="4"/>
                    </a:lnTo>
                    <a:lnTo>
                      <a:pt x="15" y="6"/>
                    </a:lnTo>
                    <a:lnTo>
                      <a:pt x="17" y="8"/>
                    </a:lnTo>
                    <a:lnTo>
                      <a:pt x="18" y="10"/>
                    </a:lnTo>
                    <a:lnTo>
                      <a:pt x="18" y="15"/>
                    </a:lnTo>
                    <a:lnTo>
                      <a:pt x="18" y="20"/>
                    </a:lnTo>
                    <a:lnTo>
                      <a:pt x="17" y="22"/>
                    </a:lnTo>
                    <a:lnTo>
                      <a:pt x="15" y="25"/>
                    </a:lnTo>
                    <a:lnTo>
                      <a:pt x="11" y="25"/>
                    </a:lnTo>
                    <a:lnTo>
                      <a:pt x="6" y="25"/>
                    </a:lnTo>
                    <a:lnTo>
                      <a:pt x="6" y="4"/>
                    </a:lnTo>
                    <a:lnTo>
                      <a:pt x="10" y="31"/>
                    </a:lnTo>
                    <a:lnTo>
                      <a:pt x="16" y="30"/>
                    </a:lnTo>
                    <a:lnTo>
                      <a:pt x="20" y="28"/>
                    </a:lnTo>
                    <a:lnTo>
                      <a:pt x="22" y="26"/>
                    </a:lnTo>
                    <a:lnTo>
                      <a:pt x="23" y="22"/>
                    </a:lnTo>
                    <a:lnTo>
                      <a:pt x="24" y="15"/>
                    </a:lnTo>
                    <a:lnTo>
                      <a:pt x="24" y="8"/>
                    </a:lnTo>
                    <a:lnTo>
                      <a:pt x="22" y="3"/>
                    </a:lnTo>
                    <a:lnTo>
                      <a:pt x="17" y="1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0" y="31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02" name="Freeform 369">
                <a:extLst>
                  <a:ext uri="{FF2B5EF4-FFF2-40B4-BE49-F238E27FC236}">
                    <a16:creationId xmlns:a16="http://schemas.microsoft.com/office/drawing/2014/main" id="{14808BEF-62BB-BE95-D442-7C6CA3D6A5C4}"/>
                  </a:ext>
                </a:extLst>
              </p:cNvPr>
              <p:cNvSpPr/>
              <p:nvPr/>
            </p:nvSpPr>
            <p:spPr bwMode="auto">
              <a:xfrm>
                <a:off x="2839" y="1509"/>
                <a:ext cx="23" cy="32"/>
              </a:xfrm>
              <a:custGeom>
                <a:avLst/>
                <a:gdLst>
                  <a:gd name="T0" fmla="*/ 6 w 23"/>
                  <a:gd name="T1" fmla="*/ 6 h 32"/>
                  <a:gd name="T2" fmla="*/ 14 w 23"/>
                  <a:gd name="T3" fmla="*/ 6 h 32"/>
                  <a:gd name="T4" fmla="*/ 16 w 23"/>
                  <a:gd name="T5" fmla="*/ 8 h 32"/>
                  <a:gd name="T6" fmla="*/ 17 w 23"/>
                  <a:gd name="T7" fmla="*/ 10 h 32"/>
                  <a:gd name="T8" fmla="*/ 16 w 23"/>
                  <a:gd name="T9" fmla="*/ 14 h 32"/>
                  <a:gd name="T10" fmla="*/ 12 w 23"/>
                  <a:gd name="T11" fmla="*/ 15 h 32"/>
                  <a:gd name="T12" fmla="*/ 6 w 23"/>
                  <a:gd name="T13" fmla="*/ 15 h 32"/>
                  <a:gd name="T14" fmla="*/ 6 w 23"/>
                  <a:gd name="T15" fmla="*/ 6 h 32"/>
                  <a:gd name="T16" fmla="*/ 6 w 23"/>
                  <a:gd name="T17" fmla="*/ 32 h 32"/>
                  <a:gd name="T18" fmla="*/ 6 w 23"/>
                  <a:gd name="T19" fmla="*/ 20 h 32"/>
                  <a:gd name="T20" fmla="*/ 12 w 23"/>
                  <a:gd name="T21" fmla="*/ 20 h 32"/>
                  <a:gd name="T22" fmla="*/ 16 w 23"/>
                  <a:gd name="T23" fmla="*/ 21 h 32"/>
                  <a:gd name="T24" fmla="*/ 16 w 23"/>
                  <a:gd name="T25" fmla="*/ 24 h 32"/>
                  <a:gd name="T26" fmla="*/ 16 w 23"/>
                  <a:gd name="T27" fmla="*/ 28 h 32"/>
                  <a:gd name="T28" fmla="*/ 17 w 23"/>
                  <a:gd name="T29" fmla="*/ 30 h 32"/>
                  <a:gd name="T30" fmla="*/ 17 w 23"/>
                  <a:gd name="T31" fmla="*/ 32 h 32"/>
                  <a:gd name="T32" fmla="*/ 23 w 23"/>
                  <a:gd name="T33" fmla="*/ 32 h 32"/>
                  <a:gd name="T34" fmla="*/ 23 w 23"/>
                  <a:gd name="T35" fmla="*/ 30 h 32"/>
                  <a:gd name="T36" fmla="*/ 23 w 23"/>
                  <a:gd name="T37" fmla="*/ 29 h 32"/>
                  <a:gd name="T38" fmla="*/ 22 w 23"/>
                  <a:gd name="T39" fmla="*/ 28 h 32"/>
                  <a:gd name="T40" fmla="*/ 22 w 23"/>
                  <a:gd name="T41" fmla="*/ 27 h 32"/>
                  <a:gd name="T42" fmla="*/ 22 w 23"/>
                  <a:gd name="T43" fmla="*/ 23 h 32"/>
                  <a:gd name="T44" fmla="*/ 22 w 23"/>
                  <a:gd name="T45" fmla="*/ 20 h 32"/>
                  <a:gd name="T46" fmla="*/ 18 w 23"/>
                  <a:gd name="T47" fmla="*/ 17 h 32"/>
                  <a:gd name="T48" fmla="*/ 21 w 23"/>
                  <a:gd name="T49" fmla="*/ 16 h 32"/>
                  <a:gd name="T50" fmla="*/ 22 w 23"/>
                  <a:gd name="T51" fmla="*/ 15 h 32"/>
                  <a:gd name="T52" fmla="*/ 23 w 23"/>
                  <a:gd name="T53" fmla="*/ 10 h 32"/>
                  <a:gd name="T54" fmla="*/ 22 w 23"/>
                  <a:gd name="T55" fmla="*/ 5 h 32"/>
                  <a:gd name="T56" fmla="*/ 21 w 23"/>
                  <a:gd name="T57" fmla="*/ 3 h 32"/>
                  <a:gd name="T58" fmla="*/ 18 w 23"/>
                  <a:gd name="T59" fmla="*/ 2 h 32"/>
                  <a:gd name="T60" fmla="*/ 14 w 23"/>
                  <a:gd name="T61" fmla="*/ 0 h 32"/>
                  <a:gd name="T62" fmla="*/ 0 w 23"/>
                  <a:gd name="T63" fmla="*/ 0 h 32"/>
                  <a:gd name="T64" fmla="*/ 0 w 23"/>
                  <a:gd name="T65" fmla="*/ 32 h 32"/>
                  <a:gd name="T66" fmla="*/ 6 w 23"/>
                  <a:gd name="T67" fmla="*/ 32 h 32"/>
                  <a:gd name="T68" fmla="*/ 6 w 23"/>
                  <a:gd name="T69" fmla="*/ 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" h="32">
                    <a:moveTo>
                      <a:pt x="6" y="6"/>
                    </a:moveTo>
                    <a:lnTo>
                      <a:pt x="14" y="6"/>
                    </a:lnTo>
                    <a:lnTo>
                      <a:pt x="16" y="8"/>
                    </a:lnTo>
                    <a:lnTo>
                      <a:pt x="17" y="10"/>
                    </a:lnTo>
                    <a:lnTo>
                      <a:pt x="16" y="14"/>
                    </a:lnTo>
                    <a:lnTo>
                      <a:pt x="12" y="15"/>
                    </a:lnTo>
                    <a:lnTo>
                      <a:pt x="6" y="15"/>
                    </a:lnTo>
                    <a:lnTo>
                      <a:pt x="6" y="6"/>
                    </a:lnTo>
                    <a:lnTo>
                      <a:pt x="6" y="32"/>
                    </a:lnTo>
                    <a:lnTo>
                      <a:pt x="6" y="20"/>
                    </a:lnTo>
                    <a:lnTo>
                      <a:pt x="12" y="20"/>
                    </a:lnTo>
                    <a:lnTo>
                      <a:pt x="16" y="21"/>
                    </a:lnTo>
                    <a:lnTo>
                      <a:pt x="16" y="24"/>
                    </a:lnTo>
                    <a:lnTo>
                      <a:pt x="16" y="28"/>
                    </a:lnTo>
                    <a:lnTo>
                      <a:pt x="17" y="30"/>
                    </a:lnTo>
                    <a:lnTo>
                      <a:pt x="17" y="32"/>
                    </a:lnTo>
                    <a:lnTo>
                      <a:pt x="23" y="32"/>
                    </a:lnTo>
                    <a:lnTo>
                      <a:pt x="23" y="30"/>
                    </a:lnTo>
                    <a:lnTo>
                      <a:pt x="23" y="29"/>
                    </a:lnTo>
                    <a:lnTo>
                      <a:pt x="22" y="28"/>
                    </a:lnTo>
                    <a:lnTo>
                      <a:pt x="22" y="27"/>
                    </a:lnTo>
                    <a:lnTo>
                      <a:pt x="22" y="23"/>
                    </a:lnTo>
                    <a:lnTo>
                      <a:pt x="22" y="20"/>
                    </a:lnTo>
                    <a:lnTo>
                      <a:pt x="18" y="17"/>
                    </a:lnTo>
                    <a:lnTo>
                      <a:pt x="21" y="16"/>
                    </a:lnTo>
                    <a:lnTo>
                      <a:pt x="22" y="15"/>
                    </a:lnTo>
                    <a:lnTo>
                      <a:pt x="23" y="10"/>
                    </a:lnTo>
                    <a:lnTo>
                      <a:pt x="22" y="5"/>
                    </a:lnTo>
                    <a:lnTo>
                      <a:pt x="21" y="3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6" y="3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03" name="Freeform 370">
                <a:extLst>
                  <a:ext uri="{FF2B5EF4-FFF2-40B4-BE49-F238E27FC236}">
                    <a16:creationId xmlns:a16="http://schemas.microsoft.com/office/drawing/2014/main" id="{D5CDE39C-869E-6E20-21FE-8F9817152175}"/>
                  </a:ext>
                </a:extLst>
              </p:cNvPr>
              <p:cNvSpPr/>
              <p:nvPr/>
            </p:nvSpPr>
            <p:spPr bwMode="auto">
              <a:xfrm>
                <a:off x="2866" y="1509"/>
                <a:ext cx="29" cy="33"/>
              </a:xfrm>
              <a:custGeom>
                <a:avLst/>
                <a:gdLst>
                  <a:gd name="T0" fmla="*/ 8 w 29"/>
                  <a:gd name="T1" fmla="*/ 9 h 33"/>
                  <a:gd name="T2" fmla="*/ 11 w 29"/>
                  <a:gd name="T3" fmla="*/ 6 h 33"/>
                  <a:gd name="T4" fmla="*/ 14 w 29"/>
                  <a:gd name="T5" fmla="*/ 5 h 33"/>
                  <a:gd name="T6" fmla="*/ 18 w 29"/>
                  <a:gd name="T7" fmla="*/ 6 h 33"/>
                  <a:gd name="T8" fmla="*/ 20 w 29"/>
                  <a:gd name="T9" fmla="*/ 9 h 33"/>
                  <a:gd name="T10" fmla="*/ 21 w 29"/>
                  <a:gd name="T11" fmla="*/ 11 h 33"/>
                  <a:gd name="T12" fmla="*/ 23 w 29"/>
                  <a:gd name="T13" fmla="*/ 16 h 33"/>
                  <a:gd name="T14" fmla="*/ 21 w 29"/>
                  <a:gd name="T15" fmla="*/ 21 h 33"/>
                  <a:gd name="T16" fmla="*/ 20 w 29"/>
                  <a:gd name="T17" fmla="*/ 24 h 33"/>
                  <a:gd name="T18" fmla="*/ 18 w 29"/>
                  <a:gd name="T19" fmla="*/ 27 h 33"/>
                  <a:gd name="T20" fmla="*/ 14 w 29"/>
                  <a:gd name="T21" fmla="*/ 27 h 33"/>
                  <a:gd name="T22" fmla="*/ 11 w 29"/>
                  <a:gd name="T23" fmla="*/ 27 h 33"/>
                  <a:gd name="T24" fmla="*/ 8 w 29"/>
                  <a:gd name="T25" fmla="*/ 24 h 33"/>
                  <a:gd name="T26" fmla="*/ 7 w 29"/>
                  <a:gd name="T27" fmla="*/ 21 h 33"/>
                  <a:gd name="T28" fmla="*/ 6 w 29"/>
                  <a:gd name="T29" fmla="*/ 16 h 33"/>
                  <a:gd name="T30" fmla="*/ 7 w 29"/>
                  <a:gd name="T31" fmla="*/ 11 h 33"/>
                  <a:gd name="T32" fmla="*/ 8 w 29"/>
                  <a:gd name="T33" fmla="*/ 9 h 33"/>
                  <a:gd name="T34" fmla="*/ 3 w 29"/>
                  <a:gd name="T35" fmla="*/ 28 h 33"/>
                  <a:gd name="T36" fmla="*/ 8 w 29"/>
                  <a:gd name="T37" fmla="*/ 32 h 33"/>
                  <a:gd name="T38" fmla="*/ 14 w 29"/>
                  <a:gd name="T39" fmla="*/ 33 h 33"/>
                  <a:gd name="T40" fmla="*/ 20 w 29"/>
                  <a:gd name="T41" fmla="*/ 32 h 33"/>
                  <a:gd name="T42" fmla="*/ 24 w 29"/>
                  <a:gd name="T43" fmla="*/ 28 h 33"/>
                  <a:gd name="T44" fmla="*/ 27 w 29"/>
                  <a:gd name="T45" fmla="*/ 23 h 33"/>
                  <a:gd name="T46" fmla="*/ 29 w 29"/>
                  <a:gd name="T47" fmla="*/ 16 h 33"/>
                  <a:gd name="T48" fmla="*/ 27 w 29"/>
                  <a:gd name="T49" fmla="*/ 10 h 33"/>
                  <a:gd name="T50" fmla="*/ 24 w 29"/>
                  <a:gd name="T51" fmla="*/ 4 h 33"/>
                  <a:gd name="T52" fmla="*/ 20 w 29"/>
                  <a:gd name="T53" fmla="*/ 0 h 33"/>
                  <a:gd name="T54" fmla="*/ 14 w 29"/>
                  <a:gd name="T55" fmla="*/ 0 h 33"/>
                  <a:gd name="T56" fmla="*/ 8 w 29"/>
                  <a:gd name="T57" fmla="*/ 0 h 33"/>
                  <a:gd name="T58" fmla="*/ 3 w 29"/>
                  <a:gd name="T59" fmla="*/ 4 h 33"/>
                  <a:gd name="T60" fmla="*/ 1 w 29"/>
                  <a:gd name="T61" fmla="*/ 10 h 33"/>
                  <a:gd name="T62" fmla="*/ 0 w 29"/>
                  <a:gd name="T63" fmla="*/ 16 h 33"/>
                  <a:gd name="T64" fmla="*/ 1 w 29"/>
                  <a:gd name="T65" fmla="*/ 23 h 33"/>
                  <a:gd name="T66" fmla="*/ 3 w 29"/>
                  <a:gd name="T67" fmla="*/ 28 h 33"/>
                  <a:gd name="T68" fmla="*/ 8 w 29"/>
                  <a:gd name="T69" fmla="*/ 9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3">
                    <a:moveTo>
                      <a:pt x="8" y="9"/>
                    </a:moveTo>
                    <a:lnTo>
                      <a:pt x="11" y="6"/>
                    </a:lnTo>
                    <a:lnTo>
                      <a:pt x="14" y="5"/>
                    </a:lnTo>
                    <a:lnTo>
                      <a:pt x="18" y="6"/>
                    </a:lnTo>
                    <a:lnTo>
                      <a:pt x="20" y="9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1" y="21"/>
                    </a:lnTo>
                    <a:lnTo>
                      <a:pt x="20" y="24"/>
                    </a:lnTo>
                    <a:lnTo>
                      <a:pt x="18" y="27"/>
                    </a:lnTo>
                    <a:lnTo>
                      <a:pt x="14" y="27"/>
                    </a:lnTo>
                    <a:lnTo>
                      <a:pt x="11" y="27"/>
                    </a:lnTo>
                    <a:lnTo>
                      <a:pt x="8" y="24"/>
                    </a:lnTo>
                    <a:lnTo>
                      <a:pt x="7" y="21"/>
                    </a:lnTo>
                    <a:lnTo>
                      <a:pt x="6" y="16"/>
                    </a:lnTo>
                    <a:lnTo>
                      <a:pt x="7" y="11"/>
                    </a:lnTo>
                    <a:lnTo>
                      <a:pt x="8" y="9"/>
                    </a:lnTo>
                    <a:lnTo>
                      <a:pt x="3" y="28"/>
                    </a:lnTo>
                    <a:lnTo>
                      <a:pt x="8" y="32"/>
                    </a:lnTo>
                    <a:lnTo>
                      <a:pt x="14" y="33"/>
                    </a:lnTo>
                    <a:lnTo>
                      <a:pt x="20" y="32"/>
                    </a:lnTo>
                    <a:lnTo>
                      <a:pt x="24" y="28"/>
                    </a:lnTo>
                    <a:lnTo>
                      <a:pt x="27" y="23"/>
                    </a:lnTo>
                    <a:lnTo>
                      <a:pt x="29" y="16"/>
                    </a:lnTo>
                    <a:lnTo>
                      <a:pt x="27" y="10"/>
                    </a:lnTo>
                    <a:lnTo>
                      <a:pt x="24" y="4"/>
                    </a:lnTo>
                    <a:lnTo>
                      <a:pt x="20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3" y="4"/>
                    </a:lnTo>
                    <a:lnTo>
                      <a:pt x="1" y="10"/>
                    </a:lnTo>
                    <a:lnTo>
                      <a:pt x="0" y="16"/>
                    </a:lnTo>
                    <a:lnTo>
                      <a:pt x="1" y="23"/>
                    </a:lnTo>
                    <a:lnTo>
                      <a:pt x="3" y="28"/>
                    </a:lnTo>
                    <a:lnTo>
                      <a:pt x="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04" name="Freeform 371">
                <a:extLst>
                  <a:ext uri="{FF2B5EF4-FFF2-40B4-BE49-F238E27FC236}">
                    <a16:creationId xmlns:a16="http://schemas.microsoft.com/office/drawing/2014/main" id="{D0D06589-1E6C-CA21-3829-138A4DE910D2}"/>
                  </a:ext>
                </a:extLst>
              </p:cNvPr>
              <p:cNvSpPr/>
              <p:nvPr/>
            </p:nvSpPr>
            <p:spPr bwMode="auto">
              <a:xfrm>
                <a:off x="2897" y="1509"/>
                <a:ext cx="26" cy="33"/>
              </a:xfrm>
              <a:custGeom>
                <a:avLst/>
                <a:gdLst>
                  <a:gd name="T0" fmla="*/ 20 w 26"/>
                  <a:gd name="T1" fmla="*/ 21 h 33"/>
                  <a:gd name="T2" fmla="*/ 20 w 26"/>
                  <a:gd name="T3" fmla="*/ 23 h 33"/>
                  <a:gd name="T4" fmla="*/ 19 w 26"/>
                  <a:gd name="T5" fmla="*/ 26 h 33"/>
                  <a:gd name="T6" fmla="*/ 17 w 26"/>
                  <a:gd name="T7" fmla="*/ 27 h 33"/>
                  <a:gd name="T8" fmla="*/ 14 w 26"/>
                  <a:gd name="T9" fmla="*/ 27 h 33"/>
                  <a:gd name="T10" fmla="*/ 11 w 26"/>
                  <a:gd name="T11" fmla="*/ 26 h 33"/>
                  <a:gd name="T12" fmla="*/ 8 w 26"/>
                  <a:gd name="T13" fmla="*/ 24 h 33"/>
                  <a:gd name="T14" fmla="*/ 7 w 26"/>
                  <a:gd name="T15" fmla="*/ 21 h 33"/>
                  <a:gd name="T16" fmla="*/ 6 w 26"/>
                  <a:gd name="T17" fmla="*/ 16 h 33"/>
                  <a:gd name="T18" fmla="*/ 7 w 26"/>
                  <a:gd name="T19" fmla="*/ 11 h 33"/>
                  <a:gd name="T20" fmla="*/ 8 w 26"/>
                  <a:gd name="T21" fmla="*/ 9 h 33"/>
                  <a:gd name="T22" fmla="*/ 11 w 26"/>
                  <a:gd name="T23" fmla="*/ 6 h 33"/>
                  <a:gd name="T24" fmla="*/ 14 w 26"/>
                  <a:gd name="T25" fmla="*/ 5 h 33"/>
                  <a:gd name="T26" fmla="*/ 17 w 26"/>
                  <a:gd name="T27" fmla="*/ 6 h 33"/>
                  <a:gd name="T28" fmla="*/ 19 w 26"/>
                  <a:gd name="T29" fmla="*/ 6 h 33"/>
                  <a:gd name="T30" fmla="*/ 20 w 26"/>
                  <a:gd name="T31" fmla="*/ 9 h 33"/>
                  <a:gd name="T32" fmla="*/ 20 w 26"/>
                  <a:gd name="T33" fmla="*/ 11 h 33"/>
                  <a:gd name="T34" fmla="*/ 26 w 26"/>
                  <a:gd name="T35" fmla="*/ 11 h 33"/>
                  <a:gd name="T36" fmla="*/ 25 w 26"/>
                  <a:gd name="T37" fmla="*/ 6 h 33"/>
                  <a:gd name="T38" fmla="*/ 23 w 26"/>
                  <a:gd name="T39" fmla="*/ 3 h 33"/>
                  <a:gd name="T40" fmla="*/ 19 w 26"/>
                  <a:gd name="T41" fmla="*/ 0 h 33"/>
                  <a:gd name="T42" fmla="*/ 14 w 26"/>
                  <a:gd name="T43" fmla="*/ 0 h 33"/>
                  <a:gd name="T44" fmla="*/ 8 w 26"/>
                  <a:gd name="T45" fmla="*/ 0 h 33"/>
                  <a:gd name="T46" fmla="*/ 4 w 26"/>
                  <a:gd name="T47" fmla="*/ 4 h 33"/>
                  <a:gd name="T48" fmla="*/ 1 w 26"/>
                  <a:gd name="T49" fmla="*/ 9 h 33"/>
                  <a:gd name="T50" fmla="*/ 0 w 26"/>
                  <a:gd name="T51" fmla="*/ 16 h 33"/>
                  <a:gd name="T52" fmla="*/ 1 w 26"/>
                  <a:gd name="T53" fmla="*/ 23 h 33"/>
                  <a:gd name="T54" fmla="*/ 4 w 26"/>
                  <a:gd name="T55" fmla="*/ 28 h 33"/>
                  <a:gd name="T56" fmla="*/ 8 w 26"/>
                  <a:gd name="T57" fmla="*/ 32 h 33"/>
                  <a:gd name="T58" fmla="*/ 14 w 26"/>
                  <a:gd name="T59" fmla="*/ 33 h 33"/>
                  <a:gd name="T60" fmla="*/ 19 w 26"/>
                  <a:gd name="T61" fmla="*/ 32 h 33"/>
                  <a:gd name="T62" fmla="*/ 23 w 26"/>
                  <a:gd name="T63" fmla="*/ 29 h 33"/>
                  <a:gd name="T64" fmla="*/ 25 w 26"/>
                  <a:gd name="T65" fmla="*/ 26 h 33"/>
                  <a:gd name="T66" fmla="*/ 26 w 26"/>
                  <a:gd name="T67" fmla="*/ 21 h 33"/>
                  <a:gd name="T68" fmla="*/ 20 w 26"/>
                  <a:gd name="T6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6" h="33">
                    <a:moveTo>
                      <a:pt x="20" y="21"/>
                    </a:moveTo>
                    <a:lnTo>
                      <a:pt x="20" y="23"/>
                    </a:lnTo>
                    <a:lnTo>
                      <a:pt x="19" y="26"/>
                    </a:lnTo>
                    <a:lnTo>
                      <a:pt x="17" y="27"/>
                    </a:lnTo>
                    <a:lnTo>
                      <a:pt x="14" y="27"/>
                    </a:lnTo>
                    <a:lnTo>
                      <a:pt x="11" y="26"/>
                    </a:lnTo>
                    <a:lnTo>
                      <a:pt x="8" y="24"/>
                    </a:lnTo>
                    <a:lnTo>
                      <a:pt x="7" y="21"/>
                    </a:lnTo>
                    <a:lnTo>
                      <a:pt x="6" y="16"/>
                    </a:lnTo>
                    <a:lnTo>
                      <a:pt x="7" y="11"/>
                    </a:lnTo>
                    <a:lnTo>
                      <a:pt x="8" y="9"/>
                    </a:lnTo>
                    <a:lnTo>
                      <a:pt x="11" y="6"/>
                    </a:lnTo>
                    <a:lnTo>
                      <a:pt x="14" y="5"/>
                    </a:lnTo>
                    <a:lnTo>
                      <a:pt x="17" y="6"/>
                    </a:lnTo>
                    <a:lnTo>
                      <a:pt x="19" y="6"/>
                    </a:lnTo>
                    <a:lnTo>
                      <a:pt x="20" y="9"/>
                    </a:lnTo>
                    <a:lnTo>
                      <a:pt x="20" y="11"/>
                    </a:lnTo>
                    <a:lnTo>
                      <a:pt x="26" y="11"/>
                    </a:lnTo>
                    <a:lnTo>
                      <a:pt x="25" y="6"/>
                    </a:lnTo>
                    <a:lnTo>
                      <a:pt x="23" y="3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6"/>
                    </a:lnTo>
                    <a:lnTo>
                      <a:pt x="1" y="23"/>
                    </a:lnTo>
                    <a:lnTo>
                      <a:pt x="4" y="28"/>
                    </a:lnTo>
                    <a:lnTo>
                      <a:pt x="8" y="32"/>
                    </a:lnTo>
                    <a:lnTo>
                      <a:pt x="14" y="33"/>
                    </a:lnTo>
                    <a:lnTo>
                      <a:pt x="19" y="32"/>
                    </a:lnTo>
                    <a:lnTo>
                      <a:pt x="23" y="29"/>
                    </a:lnTo>
                    <a:lnTo>
                      <a:pt x="25" y="26"/>
                    </a:lnTo>
                    <a:lnTo>
                      <a:pt x="26" y="21"/>
                    </a:lnTo>
                    <a:lnTo>
                      <a:pt x="2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05" name="Freeform 372">
                <a:extLst>
                  <a:ext uri="{FF2B5EF4-FFF2-40B4-BE49-F238E27FC236}">
                    <a16:creationId xmlns:a16="http://schemas.microsoft.com/office/drawing/2014/main" id="{B2C06177-A202-0275-CB30-26881BC2B794}"/>
                  </a:ext>
                </a:extLst>
              </p:cNvPr>
              <p:cNvSpPr/>
              <p:nvPr/>
            </p:nvSpPr>
            <p:spPr bwMode="auto">
              <a:xfrm>
                <a:off x="2928" y="1509"/>
                <a:ext cx="25" cy="32"/>
              </a:xfrm>
              <a:custGeom>
                <a:avLst/>
                <a:gdLst>
                  <a:gd name="T0" fmla="*/ 6 w 25"/>
                  <a:gd name="T1" fmla="*/ 32 h 32"/>
                  <a:gd name="T2" fmla="*/ 6 w 25"/>
                  <a:gd name="T3" fmla="*/ 21 h 32"/>
                  <a:gd name="T4" fmla="*/ 10 w 25"/>
                  <a:gd name="T5" fmla="*/ 17 h 32"/>
                  <a:gd name="T6" fmla="*/ 18 w 25"/>
                  <a:gd name="T7" fmla="*/ 32 h 32"/>
                  <a:gd name="T8" fmla="*/ 25 w 25"/>
                  <a:gd name="T9" fmla="*/ 32 h 32"/>
                  <a:gd name="T10" fmla="*/ 13 w 25"/>
                  <a:gd name="T11" fmla="*/ 14 h 32"/>
                  <a:gd name="T12" fmla="*/ 24 w 25"/>
                  <a:gd name="T13" fmla="*/ 0 h 32"/>
                  <a:gd name="T14" fmla="*/ 17 w 25"/>
                  <a:gd name="T15" fmla="*/ 0 h 32"/>
                  <a:gd name="T16" fmla="*/ 6 w 25"/>
                  <a:gd name="T17" fmla="*/ 14 h 32"/>
                  <a:gd name="T18" fmla="*/ 6 w 25"/>
                  <a:gd name="T19" fmla="*/ 0 h 32"/>
                  <a:gd name="T20" fmla="*/ 0 w 25"/>
                  <a:gd name="T21" fmla="*/ 0 h 32"/>
                  <a:gd name="T22" fmla="*/ 0 w 25"/>
                  <a:gd name="T23" fmla="*/ 32 h 32"/>
                  <a:gd name="T24" fmla="*/ 6 w 25"/>
                  <a:gd name="T25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32">
                    <a:moveTo>
                      <a:pt x="6" y="32"/>
                    </a:moveTo>
                    <a:lnTo>
                      <a:pt x="6" y="21"/>
                    </a:lnTo>
                    <a:lnTo>
                      <a:pt x="10" y="17"/>
                    </a:lnTo>
                    <a:lnTo>
                      <a:pt x="18" y="32"/>
                    </a:lnTo>
                    <a:lnTo>
                      <a:pt x="25" y="32"/>
                    </a:lnTo>
                    <a:lnTo>
                      <a:pt x="13" y="14"/>
                    </a:lnTo>
                    <a:lnTo>
                      <a:pt x="24" y="0"/>
                    </a:lnTo>
                    <a:lnTo>
                      <a:pt x="17" y="0"/>
                    </a:lnTo>
                    <a:lnTo>
                      <a:pt x="6" y="1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6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06" name="Rectangle 373">
                <a:extLst>
                  <a:ext uri="{FF2B5EF4-FFF2-40B4-BE49-F238E27FC236}">
                    <a16:creationId xmlns:a16="http://schemas.microsoft.com/office/drawing/2014/main" id="{E3B25BD5-0E50-3A84-338A-88F051B608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7" y="1509"/>
                <a:ext cx="5" cy="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07" name="Freeform 374">
                <a:extLst>
                  <a:ext uri="{FF2B5EF4-FFF2-40B4-BE49-F238E27FC236}">
                    <a16:creationId xmlns:a16="http://schemas.microsoft.com/office/drawing/2014/main" id="{2FE95E1C-7B64-E30D-BD9F-1FF3816D3C69}"/>
                  </a:ext>
                </a:extLst>
              </p:cNvPr>
              <p:cNvSpPr/>
              <p:nvPr/>
            </p:nvSpPr>
            <p:spPr bwMode="auto">
              <a:xfrm>
                <a:off x="2969" y="1509"/>
                <a:ext cx="23" cy="32"/>
              </a:xfrm>
              <a:custGeom>
                <a:avLst/>
                <a:gdLst>
                  <a:gd name="T0" fmla="*/ 5 w 23"/>
                  <a:gd name="T1" fmla="*/ 32 h 32"/>
                  <a:gd name="T2" fmla="*/ 5 w 23"/>
                  <a:gd name="T3" fmla="*/ 10 h 32"/>
                  <a:gd name="T4" fmla="*/ 17 w 23"/>
                  <a:gd name="T5" fmla="*/ 32 h 32"/>
                  <a:gd name="T6" fmla="*/ 23 w 23"/>
                  <a:gd name="T7" fmla="*/ 32 h 32"/>
                  <a:gd name="T8" fmla="*/ 23 w 23"/>
                  <a:gd name="T9" fmla="*/ 0 h 32"/>
                  <a:gd name="T10" fmla="*/ 17 w 23"/>
                  <a:gd name="T11" fmla="*/ 0 h 32"/>
                  <a:gd name="T12" fmla="*/ 17 w 23"/>
                  <a:gd name="T13" fmla="*/ 22 h 32"/>
                  <a:gd name="T14" fmla="*/ 6 w 23"/>
                  <a:gd name="T15" fmla="*/ 0 h 32"/>
                  <a:gd name="T16" fmla="*/ 0 w 23"/>
                  <a:gd name="T17" fmla="*/ 0 h 32"/>
                  <a:gd name="T18" fmla="*/ 0 w 23"/>
                  <a:gd name="T19" fmla="*/ 32 h 32"/>
                  <a:gd name="T20" fmla="*/ 5 w 23"/>
                  <a:gd name="T2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" h="32">
                    <a:moveTo>
                      <a:pt x="5" y="32"/>
                    </a:moveTo>
                    <a:lnTo>
                      <a:pt x="5" y="10"/>
                    </a:lnTo>
                    <a:lnTo>
                      <a:pt x="17" y="32"/>
                    </a:lnTo>
                    <a:lnTo>
                      <a:pt x="23" y="32"/>
                    </a:lnTo>
                    <a:lnTo>
                      <a:pt x="23" y="0"/>
                    </a:lnTo>
                    <a:lnTo>
                      <a:pt x="17" y="0"/>
                    </a:lnTo>
                    <a:lnTo>
                      <a:pt x="17" y="2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5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08" name="Freeform 375">
                <a:extLst>
                  <a:ext uri="{FF2B5EF4-FFF2-40B4-BE49-F238E27FC236}">
                    <a16:creationId xmlns:a16="http://schemas.microsoft.com/office/drawing/2014/main" id="{138270FE-3F49-1D9C-B5D9-7260B1599515}"/>
                  </a:ext>
                </a:extLst>
              </p:cNvPr>
              <p:cNvSpPr/>
              <p:nvPr/>
            </p:nvSpPr>
            <p:spPr bwMode="auto">
              <a:xfrm>
                <a:off x="2996" y="1509"/>
                <a:ext cx="27" cy="33"/>
              </a:xfrm>
              <a:custGeom>
                <a:avLst/>
                <a:gdLst>
                  <a:gd name="T0" fmla="*/ 23 w 27"/>
                  <a:gd name="T1" fmla="*/ 32 h 33"/>
                  <a:gd name="T2" fmla="*/ 27 w 27"/>
                  <a:gd name="T3" fmla="*/ 32 h 33"/>
                  <a:gd name="T4" fmla="*/ 27 w 27"/>
                  <a:gd name="T5" fmla="*/ 15 h 33"/>
                  <a:gd name="T6" fmla="*/ 15 w 27"/>
                  <a:gd name="T7" fmla="*/ 15 h 33"/>
                  <a:gd name="T8" fmla="*/ 15 w 27"/>
                  <a:gd name="T9" fmla="*/ 21 h 33"/>
                  <a:gd name="T10" fmla="*/ 22 w 27"/>
                  <a:gd name="T11" fmla="*/ 21 h 33"/>
                  <a:gd name="T12" fmla="*/ 21 w 27"/>
                  <a:gd name="T13" fmla="*/ 23 h 33"/>
                  <a:gd name="T14" fmla="*/ 20 w 27"/>
                  <a:gd name="T15" fmla="*/ 26 h 33"/>
                  <a:gd name="T16" fmla="*/ 17 w 27"/>
                  <a:gd name="T17" fmla="*/ 27 h 33"/>
                  <a:gd name="T18" fmla="*/ 15 w 27"/>
                  <a:gd name="T19" fmla="*/ 27 h 33"/>
                  <a:gd name="T20" fmla="*/ 11 w 27"/>
                  <a:gd name="T21" fmla="*/ 27 h 33"/>
                  <a:gd name="T22" fmla="*/ 9 w 27"/>
                  <a:gd name="T23" fmla="*/ 24 h 33"/>
                  <a:gd name="T24" fmla="*/ 8 w 27"/>
                  <a:gd name="T25" fmla="*/ 21 h 33"/>
                  <a:gd name="T26" fmla="*/ 6 w 27"/>
                  <a:gd name="T27" fmla="*/ 16 h 33"/>
                  <a:gd name="T28" fmla="*/ 8 w 27"/>
                  <a:gd name="T29" fmla="*/ 11 h 33"/>
                  <a:gd name="T30" fmla="*/ 9 w 27"/>
                  <a:gd name="T31" fmla="*/ 9 h 33"/>
                  <a:gd name="T32" fmla="*/ 11 w 27"/>
                  <a:gd name="T33" fmla="*/ 6 h 33"/>
                  <a:gd name="T34" fmla="*/ 15 w 27"/>
                  <a:gd name="T35" fmla="*/ 5 h 33"/>
                  <a:gd name="T36" fmla="*/ 17 w 27"/>
                  <a:gd name="T37" fmla="*/ 5 h 33"/>
                  <a:gd name="T38" fmla="*/ 18 w 27"/>
                  <a:gd name="T39" fmla="*/ 6 h 33"/>
                  <a:gd name="T40" fmla="*/ 20 w 27"/>
                  <a:gd name="T41" fmla="*/ 9 h 33"/>
                  <a:gd name="T42" fmla="*/ 21 w 27"/>
                  <a:gd name="T43" fmla="*/ 10 h 33"/>
                  <a:gd name="T44" fmla="*/ 27 w 27"/>
                  <a:gd name="T45" fmla="*/ 10 h 33"/>
                  <a:gd name="T46" fmla="*/ 26 w 27"/>
                  <a:gd name="T47" fmla="*/ 6 h 33"/>
                  <a:gd name="T48" fmla="*/ 23 w 27"/>
                  <a:gd name="T49" fmla="*/ 3 h 33"/>
                  <a:gd name="T50" fmla="*/ 20 w 27"/>
                  <a:gd name="T51" fmla="*/ 0 h 33"/>
                  <a:gd name="T52" fmla="*/ 14 w 27"/>
                  <a:gd name="T53" fmla="*/ 0 h 33"/>
                  <a:gd name="T54" fmla="*/ 9 w 27"/>
                  <a:gd name="T55" fmla="*/ 0 h 33"/>
                  <a:gd name="T56" fmla="*/ 4 w 27"/>
                  <a:gd name="T57" fmla="*/ 4 h 33"/>
                  <a:gd name="T58" fmla="*/ 2 w 27"/>
                  <a:gd name="T59" fmla="*/ 10 h 33"/>
                  <a:gd name="T60" fmla="*/ 0 w 27"/>
                  <a:gd name="T61" fmla="*/ 16 h 33"/>
                  <a:gd name="T62" fmla="*/ 2 w 27"/>
                  <a:gd name="T63" fmla="*/ 23 h 33"/>
                  <a:gd name="T64" fmla="*/ 4 w 27"/>
                  <a:gd name="T65" fmla="*/ 28 h 33"/>
                  <a:gd name="T66" fmla="*/ 9 w 27"/>
                  <a:gd name="T67" fmla="*/ 32 h 33"/>
                  <a:gd name="T68" fmla="*/ 14 w 27"/>
                  <a:gd name="T69" fmla="*/ 33 h 33"/>
                  <a:gd name="T70" fmla="*/ 18 w 27"/>
                  <a:gd name="T71" fmla="*/ 32 h 33"/>
                  <a:gd name="T72" fmla="*/ 22 w 27"/>
                  <a:gd name="T73" fmla="*/ 28 h 33"/>
                  <a:gd name="T74" fmla="*/ 23 w 27"/>
                  <a:gd name="T75" fmla="*/ 3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7" h="33">
                    <a:moveTo>
                      <a:pt x="23" y="32"/>
                    </a:moveTo>
                    <a:lnTo>
                      <a:pt x="27" y="32"/>
                    </a:lnTo>
                    <a:lnTo>
                      <a:pt x="27" y="15"/>
                    </a:lnTo>
                    <a:lnTo>
                      <a:pt x="15" y="15"/>
                    </a:lnTo>
                    <a:lnTo>
                      <a:pt x="15" y="21"/>
                    </a:lnTo>
                    <a:lnTo>
                      <a:pt x="22" y="21"/>
                    </a:lnTo>
                    <a:lnTo>
                      <a:pt x="21" y="23"/>
                    </a:lnTo>
                    <a:lnTo>
                      <a:pt x="20" y="26"/>
                    </a:lnTo>
                    <a:lnTo>
                      <a:pt x="17" y="27"/>
                    </a:lnTo>
                    <a:lnTo>
                      <a:pt x="15" y="27"/>
                    </a:lnTo>
                    <a:lnTo>
                      <a:pt x="11" y="27"/>
                    </a:lnTo>
                    <a:lnTo>
                      <a:pt x="9" y="24"/>
                    </a:lnTo>
                    <a:lnTo>
                      <a:pt x="8" y="21"/>
                    </a:lnTo>
                    <a:lnTo>
                      <a:pt x="6" y="16"/>
                    </a:lnTo>
                    <a:lnTo>
                      <a:pt x="8" y="11"/>
                    </a:lnTo>
                    <a:lnTo>
                      <a:pt x="9" y="9"/>
                    </a:lnTo>
                    <a:lnTo>
                      <a:pt x="11" y="6"/>
                    </a:lnTo>
                    <a:lnTo>
                      <a:pt x="15" y="5"/>
                    </a:lnTo>
                    <a:lnTo>
                      <a:pt x="17" y="5"/>
                    </a:lnTo>
                    <a:lnTo>
                      <a:pt x="18" y="6"/>
                    </a:lnTo>
                    <a:lnTo>
                      <a:pt x="20" y="9"/>
                    </a:lnTo>
                    <a:lnTo>
                      <a:pt x="21" y="10"/>
                    </a:lnTo>
                    <a:lnTo>
                      <a:pt x="27" y="10"/>
                    </a:lnTo>
                    <a:lnTo>
                      <a:pt x="26" y="6"/>
                    </a:lnTo>
                    <a:lnTo>
                      <a:pt x="23" y="3"/>
                    </a:lnTo>
                    <a:lnTo>
                      <a:pt x="20" y="0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4" y="4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2" y="23"/>
                    </a:lnTo>
                    <a:lnTo>
                      <a:pt x="4" y="28"/>
                    </a:lnTo>
                    <a:lnTo>
                      <a:pt x="9" y="32"/>
                    </a:lnTo>
                    <a:lnTo>
                      <a:pt x="14" y="33"/>
                    </a:lnTo>
                    <a:lnTo>
                      <a:pt x="18" y="32"/>
                    </a:lnTo>
                    <a:lnTo>
                      <a:pt x="22" y="28"/>
                    </a:lnTo>
                    <a:lnTo>
                      <a:pt x="23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09" name="Freeform 376">
                <a:extLst>
                  <a:ext uri="{FF2B5EF4-FFF2-40B4-BE49-F238E27FC236}">
                    <a16:creationId xmlns:a16="http://schemas.microsoft.com/office/drawing/2014/main" id="{918E0761-F0BC-6F28-6DEA-A2DAEE021052}"/>
                  </a:ext>
                </a:extLst>
              </p:cNvPr>
              <p:cNvSpPr/>
              <p:nvPr/>
            </p:nvSpPr>
            <p:spPr bwMode="auto">
              <a:xfrm>
                <a:off x="3029" y="1509"/>
                <a:ext cx="24" cy="32"/>
              </a:xfrm>
              <a:custGeom>
                <a:avLst/>
                <a:gdLst>
                  <a:gd name="T0" fmla="*/ 6 w 24"/>
                  <a:gd name="T1" fmla="*/ 32 h 32"/>
                  <a:gd name="T2" fmla="*/ 6 w 24"/>
                  <a:gd name="T3" fmla="*/ 18 h 32"/>
                  <a:gd name="T4" fmla="*/ 18 w 24"/>
                  <a:gd name="T5" fmla="*/ 18 h 32"/>
                  <a:gd name="T6" fmla="*/ 18 w 24"/>
                  <a:gd name="T7" fmla="*/ 32 h 32"/>
                  <a:gd name="T8" fmla="*/ 24 w 24"/>
                  <a:gd name="T9" fmla="*/ 32 h 32"/>
                  <a:gd name="T10" fmla="*/ 24 w 24"/>
                  <a:gd name="T11" fmla="*/ 0 h 32"/>
                  <a:gd name="T12" fmla="*/ 18 w 24"/>
                  <a:gd name="T13" fmla="*/ 0 h 32"/>
                  <a:gd name="T14" fmla="*/ 18 w 24"/>
                  <a:gd name="T15" fmla="*/ 12 h 32"/>
                  <a:gd name="T16" fmla="*/ 6 w 24"/>
                  <a:gd name="T17" fmla="*/ 12 h 32"/>
                  <a:gd name="T18" fmla="*/ 6 w 24"/>
                  <a:gd name="T19" fmla="*/ 0 h 32"/>
                  <a:gd name="T20" fmla="*/ 0 w 24"/>
                  <a:gd name="T21" fmla="*/ 0 h 32"/>
                  <a:gd name="T22" fmla="*/ 0 w 24"/>
                  <a:gd name="T23" fmla="*/ 32 h 32"/>
                  <a:gd name="T24" fmla="*/ 6 w 24"/>
                  <a:gd name="T25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32">
                    <a:moveTo>
                      <a:pt x="6" y="32"/>
                    </a:moveTo>
                    <a:lnTo>
                      <a:pt x="6" y="18"/>
                    </a:lnTo>
                    <a:lnTo>
                      <a:pt x="18" y="18"/>
                    </a:lnTo>
                    <a:lnTo>
                      <a:pt x="18" y="32"/>
                    </a:lnTo>
                    <a:lnTo>
                      <a:pt x="24" y="3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6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10" name="Freeform 377">
                <a:extLst>
                  <a:ext uri="{FF2B5EF4-FFF2-40B4-BE49-F238E27FC236}">
                    <a16:creationId xmlns:a16="http://schemas.microsoft.com/office/drawing/2014/main" id="{783B3BA0-6FDA-B267-5396-E108D5F9C14D}"/>
                  </a:ext>
                </a:extLst>
              </p:cNvPr>
              <p:cNvSpPr/>
              <p:nvPr/>
            </p:nvSpPr>
            <p:spPr bwMode="auto">
              <a:xfrm>
                <a:off x="3055" y="1509"/>
                <a:ext cx="28" cy="32"/>
              </a:xfrm>
              <a:custGeom>
                <a:avLst/>
                <a:gdLst>
                  <a:gd name="T0" fmla="*/ 18 w 28"/>
                  <a:gd name="T1" fmla="*/ 20 h 32"/>
                  <a:gd name="T2" fmla="*/ 10 w 28"/>
                  <a:gd name="T3" fmla="*/ 20 h 32"/>
                  <a:gd name="T4" fmla="*/ 13 w 28"/>
                  <a:gd name="T5" fmla="*/ 6 h 32"/>
                  <a:gd name="T6" fmla="*/ 18 w 28"/>
                  <a:gd name="T7" fmla="*/ 20 h 32"/>
                  <a:gd name="T8" fmla="*/ 0 w 28"/>
                  <a:gd name="T9" fmla="*/ 32 h 32"/>
                  <a:gd name="T10" fmla="*/ 6 w 28"/>
                  <a:gd name="T11" fmla="*/ 32 h 32"/>
                  <a:gd name="T12" fmla="*/ 9 w 28"/>
                  <a:gd name="T13" fmla="*/ 26 h 32"/>
                  <a:gd name="T14" fmla="*/ 19 w 28"/>
                  <a:gd name="T15" fmla="*/ 26 h 32"/>
                  <a:gd name="T16" fmla="*/ 22 w 28"/>
                  <a:gd name="T17" fmla="*/ 32 h 32"/>
                  <a:gd name="T18" fmla="*/ 28 w 28"/>
                  <a:gd name="T19" fmla="*/ 32 h 32"/>
                  <a:gd name="T20" fmla="*/ 17 w 28"/>
                  <a:gd name="T21" fmla="*/ 0 h 32"/>
                  <a:gd name="T22" fmla="*/ 11 w 28"/>
                  <a:gd name="T23" fmla="*/ 0 h 32"/>
                  <a:gd name="T24" fmla="*/ 0 w 28"/>
                  <a:gd name="T25" fmla="*/ 32 h 32"/>
                  <a:gd name="T26" fmla="*/ 18 w 28"/>
                  <a:gd name="T27" fmla="*/ 2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2">
                    <a:moveTo>
                      <a:pt x="18" y="20"/>
                    </a:moveTo>
                    <a:lnTo>
                      <a:pt x="10" y="20"/>
                    </a:lnTo>
                    <a:lnTo>
                      <a:pt x="13" y="6"/>
                    </a:lnTo>
                    <a:lnTo>
                      <a:pt x="18" y="20"/>
                    </a:lnTo>
                    <a:lnTo>
                      <a:pt x="0" y="32"/>
                    </a:lnTo>
                    <a:lnTo>
                      <a:pt x="6" y="32"/>
                    </a:lnTo>
                    <a:lnTo>
                      <a:pt x="9" y="26"/>
                    </a:lnTo>
                    <a:lnTo>
                      <a:pt x="19" y="26"/>
                    </a:lnTo>
                    <a:lnTo>
                      <a:pt x="22" y="32"/>
                    </a:lnTo>
                    <a:lnTo>
                      <a:pt x="28" y="32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0" y="32"/>
                    </a:lnTo>
                    <a:lnTo>
                      <a:pt x="18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11" name="Freeform 378">
                <a:extLst>
                  <a:ext uri="{FF2B5EF4-FFF2-40B4-BE49-F238E27FC236}">
                    <a16:creationId xmlns:a16="http://schemas.microsoft.com/office/drawing/2014/main" id="{4D671EC0-86ED-0DB0-66A3-AA6FC384B9D4}"/>
                  </a:ext>
                </a:extLst>
              </p:cNvPr>
              <p:cNvSpPr/>
              <p:nvPr/>
            </p:nvSpPr>
            <p:spPr bwMode="auto">
              <a:xfrm>
                <a:off x="3085" y="1509"/>
                <a:ext cx="29" cy="32"/>
              </a:xfrm>
              <a:custGeom>
                <a:avLst/>
                <a:gdLst>
                  <a:gd name="T0" fmla="*/ 6 w 29"/>
                  <a:gd name="T1" fmla="*/ 32 h 32"/>
                  <a:gd name="T2" fmla="*/ 6 w 29"/>
                  <a:gd name="T3" fmla="*/ 6 h 32"/>
                  <a:gd name="T4" fmla="*/ 12 w 29"/>
                  <a:gd name="T5" fmla="*/ 32 h 32"/>
                  <a:gd name="T6" fmla="*/ 18 w 29"/>
                  <a:gd name="T7" fmla="*/ 32 h 32"/>
                  <a:gd name="T8" fmla="*/ 24 w 29"/>
                  <a:gd name="T9" fmla="*/ 6 h 32"/>
                  <a:gd name="T10" fmla="*/ 24 w 29"/>
                  <a:gd name="T11" fmla="*/ 32 h 32"/>
                  <a:gd name="T12" fmla="*/ 29 w 29"/>
                  <a:gd name="T13" fmla="*/ 32 h 32"/>
                  <a:gd name="T14" fmla="*/ 29 w 29"/>
                  <a:gd name="T15" fmla="*/ 0 h 32"/>
                  <a:gd name="T16" fmla="*/ 21 w 29"/>
                  <a:gd name="T17" fmla="*/ 0 h 32"/>
                  <a:gd name="T18" fmla="*/ 15 w 29"/>
                  <a:gd name="T19" fmla="*/ 24 h 32"/>
                  <a:gd name="T20" fmla="*/ 9 w 29"/>
                  <a:gd name="T21" fmla="*/ 0 h 32"/>
                  <a:gd name="T22" fmla="*/ 0 w 29"/>
                  <a:gd name="T23" fmla="*/ 0 h 32"/>
                  <a:gd name="T24" fmla="*/ 0 w 29"/>
                  <a:gd name="T25" fmla="*/ 32 h 32"/>
                  <a:gd name="T26" fmla="*/ 6 w 29"/>
                  <a:gd name="T27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2">
                    <a:moveTo>
                      <a:pt x="6" y="32"/>
                    </a:moveTo>
                    <a:lnTo>
                      <a:pt x="6" y="6"/>
                    </a:lnTo>
                    <a:lnTo>
                      <a:pt x="12" y="32"/>
                    </a:lnTo>
                    <a:lnTo>
                      <a:pt x="18" y="32"/>
                    </a:lnTo>
                    <a:lnTo>
                      <a:pt x="24" y="6"/>
                    </a:lnTo>
                    <a:lnTo>
                      <a:pt x="24" y="32"/>
                    </a:lnTo>
                    <a:lnTo>
                      <a:pt x="29" y="32"/>
                    </a:lnTo>
                    <a:lnTo>
                      <a:pt x="29" y="0"/>
                    </a:lnTo>
                    <a:lnTo>
                      <a:pt x="21" y="0"/>
                    </a:lnTo>
                    <a:lnTo>
                      <a:pt x="15" y="24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6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12" name="Freeform 379">
                <a:extLst>
                  <a:ext uri="{FF2B5EF4-FFF2-40B4-BE49-F238E27FC236}">
                    <a16:creationId xmlns:a16="http://schemas.microsoft.com/office/drawing/2014/main" id="{A0DFD993-4883-9EC1-7A66-367DAEFCD354}"/>
                  </a:ext>
                </a:extLst>
              </p:cNvPr>
              <p:cNvSpPr/>
              <p:nvPr/>
            </p:nvSpPr>
            <p:spPr bwMode="auto">
              <a:xfrm>
                <a:off x="2862" y="1924"/>
                <a:ext cx="24" cy="32"/>
              </a:xfrm>
              <a:custGeom>
                <a:avLst/>
                <a:gdLst>
                  <a:gd name="T0" fmla="*/ 6 w 24"/>
                  <a:gd name="T1" fmla="*/ 6 h 32"/>
                  <a:gd name="T2" fmla="*/ 13 w 24"/>
                  <a:gd name="T3" fmla="*/ 6 h 32"/>
                  <a:gd name="T4" fmla="*/ 17 w 24"/>
                  <a:gd name="T5" fmla="*/ 6 h 32"/>
                  <a:gd name="T6" fmla="*/ 17 w 24"/>
                  <a:gd name="T7" fmla="*/ 10 h 32"/>
                  <a:gd name="T8" fmla="*/ 16 w 24"/>
                  <a:gd name="T9" fmla="*/ 14 h 32"/>
                  <a:gd name="T10" fmla="*/ 13 w 24"/>
                  <a:gd name="T11" fmla="*/ 14 h 32"/>
                  <a:gd name="T12" fmla="*/ 6 w 24"/>
                  <a:gd name="T13" fmla="*/ 14 h 32"/>
                  <a:gd name="T14" fmla="*/ 6 w 24"/>
                  <a:gd name="T15" fmla="*/ 6 h 32"/>
                  <a:gd name="T16" fmla="*/ 6 w 24"/>
                  <a:gd name="T17" fmla="*/ 32 h 32"/>
                  <a:gd name="T18" fmla="*/ 6 w 24"/>
                  <a:gd name="T19" fmla="*/ 20 h 32"/>
                  <a:gd name="T20" fmla="*/ 12 w 24"/>
                  <a:gd name="T21" fmla="*/ 20 h 32"/>
                  <a:gd name="T22" fmla="*/ 16 w 24"/>
                  <a:gd name="T23" fmla="*/ 21 h 32"/>
                  <a:gd name="T24" fmla="*/ 17 w 24"/>
                  <a:gd name="T25" fmla="*/ 24 h 32"/>
                  <a:gd name="T26" fmla="*/ 17 w 24"/>
                  <a:gd name="T27" fmla="*/ 28 h 32"/>
                  <a:gd name="T28" fmla="*/ 17 w 24"/>
                  <a:gd name="T29" fmla="*/ 30 h 32"/>
                  <a:gd name="T30" fmla="*/ 17 w 24"/>
                  <a:gd name="T31" fmla="*/ 32 h 32"/>
                  <a:gd name="T32" fmla="*/ 24 w 24"/>
                  <a:gd name="T33" fmla="*/ 32 h 32"/>
                  <a:gd name="T34" fmla="*/ 24 w 24"/>
                  <a:gd name="T35" fmla="*/ 30 h 32"/>
                  <a:gd name="T36" fmla="*/ 23 w 24"/>
                  <a:gd name="T37" fmla="*/ 29 h 32"/>
                  <a:gd name="T38" fmla="*/ 23 w 24"/>
                  <a:gd name="T39" fmla="*/ 27 h 32"/>
                  <a:gd name="T40" fmla="*/ 23 w 24"/>
                  <a:gd name="T41" fmla="*/ 23 h 32"/>
                  <a:gd name="T42" fmla="*/ 22 w 24"/>
                  <a:gd name="T43" fmla="*/ 18 h 32"/>
                  <a:gd name="T44" fmla="*/ 19 w 24"/>
                  <a:gd name="T45" fmla="*/ 17 h 32"/>
                  <a:gd name="T46" fmla="*/ 21 w 24"/>
                  <a:gd name="T47" fmla="*/ 16 h 32"/>
                  <a:gd name="T48" fmla="*/ 22 w 24"/>
                  <a:gd name="T49" fmla="*/ 14 h 32"/>
                  <a:gd name="T50" fmla="*/ 23 w 24"/>
                  <a:gd name="T51" fmla="*/ 9 h 32"/>
                  <a:gd name="T52" fmla="*/ 23 w 24"/>
                  <a:gd name="T53" fmla="*/ 5 h 32"/>
                  <a:gd name="T54" fmla="*/ 21 w 24"/>
                  <a:gd name="T55" fmla="*/ 3 h 32"/>
                  <a:gd name="T56" fmla="*/ 18 w 24"/>
                  <a:gd name="T57" fmla="*/ 2 h 32"/>
                  <a:gd name="T58" fmla="*/ 15 w 24"/>
                  <a:gd name="T59" fmla="*/ 0 h 32"/>
                  <a:gd name="T60" fmla="*/ 0 w 24"/>
                  <a:gd name="T61" fmla="*/ 0 h 32"/>
                  <a:gd name="T62" fmla="*/ 0 w 24"/>
                  <a:gd name="T63" fmla="*/ 32 h 32"/>
                  <a:gd name="T64" fmla="*/ 6 w 24"/>
                  <a:gd name="T65" fmla="*/ 32 h 32"/>
                  <a:gd name="T66" fmla="*/ 6 w 24"/>
                  <a:gd name="T67" fmla="*/ 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32">
                    <a:moveTo>
                      <a:pt x="6" y="6"/>
                    </a:moveTo>
                    <a:lnTo>
                      <a:pt x="13" y="6"/>
                    </a:lnTo>
                    <a:lnTo>
                      <a:pt x="17" y="6"/>
                    </a:lnTo>
                    <a:lnTo>
                      <a:pt x="17" y="10"/>
                    </a:lnTo>
                    <a:lnTo>
                      <a:pt x="16" y="14"/>
                    </a:lnTo>
                    <a:lnTo>
                      <a:pt x="13" y="14"/>
                    </a:lnTo>
                    <a:lnTo>
                      <a:pt x="6" y="14"/>
                    </a:lnTo>
                    <a:lnTo>
                      <a:pt x="6" y="6"/>
                    </a:lnTo>
                    <a:lnTo>
                      <a:pt x="6" y="32"/>
                    </a:lnTo>
                    <a:lnTo>
                      <a:pt x="6" y="20"/>
                    </a:lnTo>
                    <a:lnTo>
                      <a:pt x="12" y="20"/>
                    </a:lnTo>
                    <a:lnTo>
                      <a:pt x="16" y="21"/>
                    </a:lnTo>
                    <a:lnTo>
                      <a:pt x="17" y="24"/>
                    </a:lnTo>
                    <a:lnTo>
                      <a:pt x="17" y="28"/>
                    </a:lnTo>
                    <a:lnTo>
                      <a:pt x="17" y="30"/>
                    </a:lnTo>
                    <a:lnTo>
                      <a:pt x="17" y="32"/>
                    </a:lnTo>
                    <a:lnTo>
                      <a:pt x="24" y="32"/>
                    </a:lnTo>
                    <a:lnTo>
                      <a:pt x="24" y="30"/>
                    </a:lnTo>
                    <a:lnTo>
                      <a:pt x="23" y="29"/>
                    </a:lnTo>
                    <a:lnTo>
                      <a:pt x="23" y="27"/>
                    </a:lnTo>
                    <a:lnTo>
                      <a:pt x="23" y="23"/>
                    </a:lnTo>
                    <a:lnTo>
                      <a:pt x="22" y="18"/>
                    </a:lnTo>
                    <a:lnTo>
                      <a:pt x="19" y="17"/>
                    </a:lnTo>
                    <a:lnTo>
                      <a:pt x="21" y="16"/>
                    </a:lnTo>
                    <a:lnTo>
                      <a:pt x="22" y="14"/>
                    </a:lnTo>
                    <a:lnTo>
                      <a:pt x="23" y="9"/>
                    </a:lnTo>
                    <a:lnTo>
                      <a:pt x="23" y="5"/>
                    </a:lnTo>
                    <a:lnTo>
                      <a:pt x="21" y="3"/>
                    </a:lnTo>
                    <a:lnTo>
                      <a:pt x="18" y="2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6" y="3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13" name="Freeform 380">
                <a:extLst>
                  <a:ext uri="{FF2B5EF4-FFF2-40B4-BE49-F238E27FC236}">
                    <a16:creationId xmlns:a16="http://schemas.microsoft.com/office/drawing/2014/main" id="{689F9010-592E-2BA3-E467-BCCBD0C42220}"/>
                  </a:ext>
                </a:extLst>
              </p:cNvPr>
              <p:cNvSpPr/>
              <p:nvPr/>
            </p:nvSpPr>
            <p:spPr bwMode="auto">
              <a:xfrm>
                <a:off x="2887" y="1924"/>
                <a:ext cx="28" cy="32"/>
              </a:xfrm>
              <a:custGeom>
                <a:avLst/>
                <a:gdLst>
                  <a:gd name="T0" fmla="*/ 18 w 28"/>
                  <a:gd name="T1" fmla="*/ 20 h 32"/>
                  <a:gd name="T2" fmla="*/ 10 w 28"/>
                  <a:gd name="T3" fmla="*/ 20 h 32"/>
                  <a:gd name="T4" fmla="*/ 15 w 28"/>
                  <a:gd name="T5" fmla="*/ 6 h 32"/>
                  <a:gd name="T6" fmla="*/ 18 w 28"/>
                  <a:gd name="T7" fmla="*/ 20 h 32"/>
                  <a:gd name="T8" fmla="*/ 0 w 28"/>
                  <a:gd name="T9" fmla="*/ 32 h 32"/>
                  <a:gd name="T10" fmla="*/ 6 w 28"/>
                  <a:gd name="T11" fmla="*/ 32 h 32"/>
                  <a:gd name="T12" fmla="*/ 9 w 28"/>
                  <a:gd name="T13" fmla="*/ 26 h 32"/>
                  <a:gd name="T14" fmla="*/ 20 w 28"/>
                  <a:gd name="T15" fmla="*/ 26 h 32"/>
                  <a:gd name="T16" fmla="*/ 22 w 28"/>
                  <a:gd name="T17" fmla="*/ 32 h 32"/>
                  <a:gd name="T18" fmla="*/ 28 w 28"/>
                  <a:gd name="T19" fmla="*/ 32 h 32"/>
                  <a:gd name="T20" fmla="*/ 17 w 28"/>
                  <a:gd name="T21" fmla="*/ 0 h 32"/>
                  <a:gd name="T22" fmla="*/ 11 w 28"/>
                  <a:gd name="T23" fmla="*/ 0 h 32"/>
                  <a:gd name="T24" fmla="*/ 0 w 28"/>
                  <a:gd name="T25" fmla="*/ 32 h 32"/>
                  <a:gd name="T26" fmla="*/ 18 w 28"/>
                  <a:gd name="T27" fmla="*/ 2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2">
                    <a:moveTo>
                      <a:pt x="18" y="20"/>
                    </a:moveTo>
                    <a:lnTo>
                      <a:pt x="10" y="20"/>
                    </a:lnTo>
                    <a:lnTo>
                      <a:pt x="15" y="6"/>
                    </a:lnTo>
                    <a:lnTo>
                      <a:pt x="18" y="20"/>
                    </a:lnTo>
                    <a:lnTo>
                      <a:pt x="0" y="32"/>
                    </a:lnTo>
                    <a:lnTo>
                      <a:pt x="6" y="32"/>
                    </a:lnTo>
                    <a:lnTo>
                      <a:pt x="9" y="26"/>
                    </a:lnTo>
                    <a:lnTo>
                      <a:pt x="20" y="26"/>
                    </a:lnTo>
                    <a:lnTo>
                      <a:pt x="22" y="32"/>
                    </a:lnTo>
                    <a:lnTo>
                      <a:pt x="28" y="32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0" y="32"/>
                    </a:lnTo>
                    <a:lnTo>
                      <a:pt x="18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14" name="Freeform 381">
                <a:extLst>
                  <a:ext uri="{FF2B5EF4-FFF2-40B4-BE49-F238E27FC236}">
                    <a16:creationId xmlns:a16="http://schemas.microsoft.com/office/drawing/2014/main" id="{CA222C9A-BF75-FFF4-B43C-7920BD1CC75A}"/>
                  </a:ext>
                </a:extLst>
              </p:cNvPr>
              <p:cNvSpPr/>
              <p:nvPr/>
            </p:nvSpPr>
            <p:spPr bwMode="auto">
              <a:xfrm>
                <a:off x="2917" y="1924"/>
                <a:ext cx="24" cy="32"/>
              </a:xfrm>
              <a:custGeom>
                <a:avLst/>
                <a:gdLst>
                  <a:gd name="T0" fmla="*/ 6 w 24"/>
                  <a:gd name="T1" fmla="*/ 32 h 32"/>
                  <a:gd name="T2" fmla="*/ 6 w 24"/>
                  <a:gd name="T3" fmla="*/ 10 h 32"/>
                  <a:gd name="T4" fmla="*/ 18 w 24"/>
                  <a:gd name="T5" fmla="*/ 32 h 32"/>
                  <a:gd name="T6" fmla="*/ 24 w 24"/>
                  <a:gd name="T7" fmla="*/ 32 h 32"/>
                  <a:gd name="T8" fmla="*/ 24 w 24"/>
                  <a:gd name="T9" fmla="*/ 0 h 32"/>
                  <a:gd name="T10" fmla="*/ 18 w 24"/>
                  <a:gd name="T11" fmla="*/ 0 h 32"/>
                  <a:gd name="T12" fmla="*/ 18 w 24"/>
                  <a:gd name="T13" fmla="*/ 22 h 32"/>
                  <a:gd name="T14" fmla="*/ 8 w 24"/>
                  <a:gd name="T15" fmla="*/ 0 h 32"/>
                  <a:gd name="T16" fmla="*/ 0 w 24"/>
                  <a:gd name="T17" fmla="*/ 0 h 32"/>
                  <a:gd name="T18" fmla="*/ 0 w 24"/>
                  <a:gd name="T19" fmla="*/ 32 h 32"/>
                  <a:gd name="T20" fmla="*/ 6 w 24"/>
                  <a:gd name="T2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32">
                    <a:moveTo>
                      <a:pt x="6" y="32"/>
                    </a:moveTo>
                    <a:lnTo>
                      <a:pt x="6" y="10"/>
                    </a:lnTo>
                    <a:lnTo>
                      <a:pt x="18" y="32"/>
                    </a:lnTo>
                    <a:lnTo>
                      <a:pt x="24" y="3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22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6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15" name="Freeform 382">
                <a:extLst>
                  <a:ext uri="{FF2B5EF4-FFF2-40B4-BE49-F238E27FC236}">
                    <a16:creationId xmlns:a16="http://schemas.microsoft.com/office/drawing/2014/main" id="{27F352DD-2BC8-E820-DFEE-77CD00D102B3}"/>
                  </a:ext>
                </a:extLst>
              </p:cNvPr>
              <p:cNvSpPr/>
              <p:nvPr/>
            </p:nvSpPr>
            <p:spPr bwMode="auto">
              <a:xfrm>
                <a:off x="2947" y="1924"/>
                <a:ext cx="24" cy="32"/>
              </a:xfrm>
              <a:custGeom>
                <a:avLst/>
                <a:gdLst>
                  <a:gd name="T0" fmla="*/ 6 w 24"/>
                  <a:gd name="T1" fmla="*/ 6 h 32"/>
                  <a:gd name="T2" fmla="*/ 11 w 24"/>
                  <a:gd name="T3" fmla="*/ 6 h 32"/>
                  <a:gd name="T4" fmla="*/ 15 w 24"/>
                  <a:gd name="T5" fmla="*/ 6 h 32"/>
                  <a:gd name="T6" fmla="*/ 17 w 24"/>
                  <a:gd name="T7" fmla="*/ 9 h 32"/>
                  <a:gd name="T8" fmla="*/ 18 w 24"/>
                  <a:gd name="T9" fmla="*/ 11 h 32"/>
                  <a:gd name="T10" fmla="*/ 18 w 24"/>
                  <a:gd name="T11" fmla="*/ 16 h 32"/>
                  <a:gd name="T12" fmla="*/ 18 w 24"/>
                  <a:gd name="T13" fmla="*/ 21 h 32"/>
                  <a:gd name="T14" fmla="*/ 17 w 24"/>
                  <a:gd name="T15" fmla="*/ 23 h 32"/>
                  <a:gd name="T16" fmla="*/ 15 w 24"/>
                  <a:gd name="T17" fmla="*/ 26 h 32"/>
                  <a:gd name="T18" fmla="*/ 11 w 24"/>
                  <a:gd name="T19" fmla="*/ 26 h 32"/>
                  <a:gd name="T20" fmla="*/ 6 w 24"/>
                  <a:gd name="T21" fmla="*/ 26 h 32"/>
                  <a:gd name="T22" fmla="*/ 6 w 24"/>
                  <a:gd name="T23" fmla="*/ 6 h 32"/>
                  <a:gd name="T24" fmla="*/ 10 w 24"/>
                  <a:gd name="T25" fmla="*/ 32 h 32"/>
                  <a:gd name="T26" fmla="*/ 16 w 24"/>
                  <a:gd name="T27" fmla="*/ 30 h 32"/>
                  <a:gd name="T28" fmla="*/ 19 w 24"/>
                  <a:gd name="T29" fmla="*/ 29 h 32"/>
                  <a:gd name="T30" fmla="*/ 22 w 24"/>
                  <a:gd name="T31" fmla="*/ 27 h 32"/>
                  <a:gd name="T32" fmla="*/ 23 w 24"/>
                  <a:gd name="T33" fmla="*/ 23 h 32"/>
                  <a:gd name="T34" fmla="*/ 24 w 24"/>
                  <a:gd name="T35" fmla="*/ 16 h 32"/>
                  <a:gd name="T36" fmla="*/ 24 w 24"/>
                  <a:gd name="T37" fmla="*/ 9 h 32"/>
                  <a:gd name="T38" fmla="*/ 21 w 24"/>
                  <a:gd name="T39" fmla="*/ 4 h 32"/>
                  <a:gd name="T40" fmla="*/ 17 w 24"/>
                  <a:gd name="T41" fmla="*/ 2 h 32"/>
                  <a:gd name="T42" fmla="*/ 11 w 24"/>
                  <a:gd name="T43" fmla="*/ 0 h 32"/>
                  <a:gd name="T44" fmla="*/ 0 w 24"/>
                  <a:gd name="T45" fmla="*/ 0 h 32"/>
                  <a:gd name="T46" fmla="*/ 0 w 24"/>
                  <a:gd name="T47" fmla="*/ 32 h 32"/>
                  <a:gd name="T48" fmla="*/ 10 w 24"/>
                  <a:gd name="T49" fmla="*/ 32 h 32"/>
                  <a:gd name="T50" fmla="*/ 6 w 24"/>
                  <a:gd name="T51" fmla="*/ 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" h="32">
                    <a:moveTo>
                      <a:pt x="6" y="6"/>
                    </a:moveTo>
                    <a:lnTo>
                      <a:pt x="11" y="6"/>
                    </a:lnTo>
                    <a:lnTo>
                      <a:pt x="15" y="6"/>
                    </a:lnTo>
                    <a:lnTo>
                      <a:pt x="17" y="9"/>
                    </a:lnTo>
                    <a:lnTo>
                      <a:pt x="18" y="11"/>
                    </a:lnTo>
                    <a:lnTo>
                      <a:pt x="18" y="16"/>
                    </a:lnTo>
                    <a:lnTo>
                      <a:pt x="18" y="21"/>
                    </a:lnTo>
                    <a:lnTo>
                      <a:pt x="17" y="23"/>
                    </a:lnTo>
                    <a:lnTo>
                      <a:pt x="15" y="26"/>
                    </a:lnTo>
                    <a:lnTo>
                      <a:pt x="11" y="26"/>
                    </a:lnTo>
                    <a:lnTo>
                      <a:pt x="6" y="26"/>
                    </a:lnTo>
                    <a:lnTo>
                      <a:pt x="6" y="6"/>
                    </a:lnTo>
                    <a:lnTo>
                      <a:pt x="10" y="32"/>
                    </a:lnTo>
                    <a:lnTo>
                      <a:pt x="16" y="30"/>
                    </a:lnTo>
                    <a:lnTo>
                      <a:pt x="19" y="29"/>
                    </a:lnTo>
                    <a:lnTo>
                      <a:pt x="22" y="27"/>
                    </a:lnTo>
                    <a:lnTo>
                      <a:pt x="23" y="23"/>
                    </a:lnTo>
                    <a:lnTo>
                      <a:pt x="24" y="16"/>
                    </a:lnTo>
                    <a:lnTo>
                      <a:pt x="24" y="9"/>
                    </a:lnTo>
                    <a:lnTo>
                      <a:pt x="21" y="4"/>
                    </a:lnTo>
                    <a:lnTo>
                      <a:pt x="17" y="2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10" y="3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16" name="Freeform 383">
                <a:extLst>
                  <a:ext uri="{FF2B5EF4-FFF2-40B4-BE49-F238E27FC236}">
                    <a16:creationId xmlns:a16="http://schemas.microsoft.com/office/drawing/2014/main" id="{3C3A7A47-884D-A8DD-3ED0-9AEF93AC4CB0}"/>
                  </a:ext>
                </a:extLst>
              </p:cNvPr>
              <p:cNvSpPr/>
              <p:nvPr/>
            </p:nvSpPr>
            <p:spPr bwMode="auto">
              <a:xfrm>
                <a:off x="2975" y="1923"/>
                <a:ext cx="27" cy="34"/>
              </a:xfrm>
              <a:custGeom>
                <a:avLst/>
                <a:gdLst>
                  <a:gd name="T0" fmla="*/ 8 w 27"/>
                  <a:gd name="T1" fmla="*/ 9 h 34"/>
                  <a:gd name="T2" fmla="*/ 11 w 27"/>
                  <a:gd name="T3" fmla="*/ 7 h 34"/>
                  <a:gd name="T4" fmla="*/ 14 w 27"/>
                  <a:gd name="T5" fmla="*/ 6 h 34"/>
                  <a:gd name="T6" fmla="*/ 17 w 27"/>
                  <a:gd name="T7" fmla="*/ 7 h 34"/>
                  <a:gd name="T8" fmla="*/ 20 w 27"/>
                  <a:gd name="T9" fmla="*/ 9 h 34"/>
                  <a:gd name="T10" fmla="*/ 21 w 27"/>
                  <a:gd name="T11" fmla="*/ 12 h 34"/>
                  <a:gd name="T12" fmla="*/ 21 w 27"/>
                  <a:gd name="T13" fmla="*/ 17 h 34"/>
                  <a:gd name="T14" fmla="*/ 21 w 27"/>
                  <a:gd name="T15" fmla="*/ 22 h 34"/>
                  <a:gd name="T16" fmla="*/ 20 w 27"/>
                  <a:gd name="T17" fmla="*/ 25 h 34"/>
                  <a:gd name="T18" fmla="*/ 17 w 27"/>
                  <a:gd name="T19" fmla="*/ 27 h 34"/>
                  <a:gd name="T20" fmla="*/ 14 w 27"/>
                  <a:gd name="T21" fmla="*/ 28 h 34"/>
                  <a:gd name="T22" fmla="*/ 11 w 27"/>
                  <a:gd name="T23" fmla="*/ 27 h 34"/>
                  <a:gd name="T24" fmla="*/ 8 w 27"/>
                  <a:gd name="T25" fmla="*/ 25 h 34"/>
                  <a:gd name="T26" fmla="*/ 6 w 27"/>
                  <a:gd name="T27" fmla="*/ 22 h 34"/>
                  <a:gd name="T28" fmla="*/ 6 w 27"/>
                  <a:gd name="T29" fmla="*/ 17 h 34"/>
                  <a:gd name="T30" fmla="*/ 6 w 27"/>
                  <a:gd name="T31" fmla="*/ 12 h 34"/>
                  <a:gd name="T32" fmla="*/ 8 w 27"/>
                  <a:gd name="T33" fmla="*/ 9 h 34"/>
                  <a:gd name="T34" fmla="*/ 3 w 27"/>
                  <a:gd name="T35" fmla="*/ 29 h 34"/>
                  <a:gd name="T36" fmla="*/ 8 w 27"/>
                  <a:gd name="T37" fmla="*/ 33 h 34"/>
                  <a:gd name="T38" fmla="*/ 14 w 27"/>
                  <a:gd name="T39" fmla="*/ 34 h 34"/>
                  <a:gd name="T40" fmla="*/ 19 w 27"/>
                  <a:gd name="T41" fmla="*/ 33 h 34"/>
                  <a:gd name="T42" fmla="*/ 24 w 27"/>
                  <a:gd name="T43" fmla="*/ 29 h 34"/>
                  <a:gd name="T44" fmla="*/ 27 w 27"/>
                  <a:gd name="T45" fmla="*/ 24 h 34"/>
                  <a:gd name="T46" fmla="*/ 27 w 27"/>
                  <a:gd name="T47" fmla="*/ 17 h 34"/>
                  <a:gd name="T48" fmla="*/ 27 w 27"/>
                  <a:gd name="T49" fmla="*/ 10 h 34"/>
                  <a:gd name="T50" fmla="*/ 24 w 27"/>
                  <a:gd name="T51" fmla="*/ 5 h 34"/>
                  <a:gd name="T52" fmla="*/ 19 w 27"/>
                  <a:gd name="T53" fmla="*/ 1 h 34"/>
                  <a:gd name="T54" fmla="*/ 14 w 27"/>
                  <a:gd name="T55" fmla="*/ 0 h 34"/>
                  <a:gd name="T56" fmla="*/ 8 w 27"/>
                  <a:gd name="T57" fmla="*/ 1 h 34"/>
                  <a:gd name="T58" fmla="*/ 3 w 27"/>
                  <a:gd name="T59" fmla="*/ 5 h 34"/>
                  <a:gd name="T60" fmla="*/ 1 w 27"/>
                  <a:gd name="T61" fmla="*/ 10 h 34"/>
                  <a:gd name="T62" fmla="*/ 0 w 27"/>
                  <a:gd name="T63" fmla="*/ 17 h 34"/>
                  <a:gd name="T64" fmla="*/ 1 w 27"/>
                  <a:gd name="T65" fmla="*/ 24 h 34"/>
                  <a:gd name="T66" fmla="*/ 3 w 27"/>
                  <a:gd name="T67" fmla="*/ 29 h 34"/>
                  <a:gd name="T68" fmla="*/ 8 w 27"/>
                  <a:gd name="T69" fmla="*/ 9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7" h="34">
                    <a:moveTo>
                      <a:pt x="8" y="9"/>
                    </a:moveTo>
                    <a:lnTo>
                      <a:pt x="11" y="7"/>
                    </a:lnTo>
                    <a:lnTo>
                      <a:pt x="14" y="6"/>
                    </a:lnTo>
                    <a:lnTo>
                      <a:pt x="17" y="7"/>
                    </a:lnTo>
                    <a:lnTo>
                      <a:pt x="20" y="9"/>
                    </a:lnTo>
                    <a:lnTo>
                      <a:pt x="21" y="12"/>
                    </a:lnTo>
                    <a:lnTo>
                      <a:pt x="21" y="17"/>
                    </a:lnTo>
                    <a:lnTo>
                      <a:pt x="21" y="22"/>
                    </a:lnTo>
                    <a:lnTo>
                      <a:pt x="20" y="25"/>
                    </a:lnTo>
                    <a:lnTo>
                      <a:pt x="17" y="27"/>
                    </a:lnTo>
                    <a:lnTo>
                      <a:pt x="14" y="28"/>
                    </a:lnTo>
                    <a:lnTo>
                      <a:pt x="11" y="27"/>
                    </a:lnTo>
                    <a:lnTo>
                      <a:pt x="8" y="25"/>
                    </a:lnTo>
                    <a:lnTo>
                      <a:pt x="6" y="22"/>
                    </a:lnTo>
                    <a:lnTo>
                      <a:pt x="6" y="17"/>
                    </a:lnTo>
                    <a:lnTo>
                      <a:pt x="6" y="12"/>
                    </a:lnTo>
                    <a:lnTo>
                      <a:pt x="8" y="9"/>
                    </a:lnTo>
                    <a:lnTo>
                      <a:pt x="3" y="29"/>
                    </a:lnTo>
                    <a:lnTo>
                      <a:pt x="8" y="33"/>
                    </a:lnTo>
                    <a:lnTo>
                      <a:pt x="14" y="34"/>
                    </a:lnTo>
                    <a:lnTo>
                      <a:pt x="19" y="33"/>
                    </a:lnTo>
                    <a:lnTo>
                      <a:pt x="24" y="29"/>
                    </a:lnTo>
                    <a:lnTo>
                      <a:pt x="27" y="24"/>
                    </a:lnTo>
                    <a:lnTo>
                      <a:pt x="27" y="17"/>
                    </a:lnTo>
                    <a:lnTo>
                      <a:pt x="27" y="10"/>
                    </a:lnTo>
                    <a:lnTo>
                      <a:pt x="24" y="5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1"/>
                    </a:lnTo>
                    <a:lnTo>
                      <a:pt x="3" y="5"/>
                    </a:lnTo>
                    <a:lnTo>
                      <a:pt x="1" y="10"/>
                    </a:lnTo>
                    <a:lnTo>
                      <a:pt x="0" y="17"/>
                    </a:lnTo>
                    <a:lnTo>
                      <a:pt x="1" y="24"/>
                    </a:lnTo>
                    <a:lnTo>
                      <a:pt x="3" y="29"/>
                    </a:lnTo>
                    <a:lnTo>
                      <a:pt x="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17" name="Freeform 384">
                <a:extLst>
                  <a:ext uri="{FF2B5EF4-FFF2-40B4-BE49-F238E27FC236}">
                    <a16:creationId xmlns:a16="http://schemas.microsoft.com/office/drawing/2014/main" id="{23B9FA12-DFBF-7594-1AF1-075DEBB8A396}"/>
                  </a:ext>
                </a:extLst>
              </p:cNvPr>
              <p:cNvSpPr/>
              <p:nvPr/>
            </p:nvSpPr>
            <p:spPr bwMode="auto">
              <a:xfrm>
                <a:off x="3007" y="1924"/>
                <a:ext cx="21" cy="32"/>
              </a:xfrm>
              <a:custGeom>
                <a:avLst/>
                <a:gdLst>
                  <a:gd name="T0" fmla="*/ 21 w 21"/>
                  <a:gd name="T1" fmla="*/ 32 h 32"/>
                  <a:gd name="T2" fmla="*/ 21 w 21"/>
                  <a:gd name="T3" fmla="*/ 26 h 32"/>
                  <a:gd name="T4" fmla="*/ 6 w 21"/>
                  <a:gd name="T5" fmla="*/ 26 h 32"/>
                  <a:gd name="T6" fmla="*/ 6 w 21"/>
                  <a:gd name="T7" fmla="*/ 0 h 32"/>
                  <a:gd name="T8" fmla="*/ 0 w 21"/>
                  <a:gd name="T9" fmla="*/ 0 h 32"/>
                  <a:gd name="T10" fmla="*/ 0 w 21"/>
                  <a:gd name="T11" fmla="*/ 32 h 32"/>
                  <a:gd name="T12" fmla="*/ 21 w 21"/>
                  <a:gd name="T1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32">
                    <a:moveTo>
                      <a:pt x="21" y="32"/>
                    </a:moveTo>
                    <a:lnTo>
                      <a:pt x="21" y="26"/>
                    </a:lnTo>
                    <a:lnTo>
                      <a:pt x="6" y="2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21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18" name="Freeform 385">
                <a:extLst>
                  <a:ext uri="{FF2B5EF4-FFF2-40B4-BE49-F238E27FC236}">
                    <a16:creationId xmlns:a16="http://schemas.microsoft.com/office/drawing/2014/main" id="{EDD9D127-2115-88B3-C324-8C6093FA32C0}"/>
                  </a:ext>
                </a:extLst>
              </p:cNvPr>
              <p:cNvSpPr/>
              <p:nvPr/>
            </p:nvSpPr>
            <p:spPr bwMode="auto">
              <a:xfrm>
                <a:off x="3030" y="1924"/>
                <a:ext cx="23" cy="32"/>
              </a:xfrm>
              <a:custGeom>
                <a:avLst/>
                <a:gdLst>
                  <a:gd name="T0" fmla="*/ 6 w 23"/>
                  <a:gd name="T1" fmla="*/ 6 h 32"/>
                  <a:gd name="T2" fmla="*/ 12 w 23"/>
                  <a:gd name="T3" fmla="*/ 6 h 32"/>
                  <a:gd name="T4" fmla="*/ 16 w 23"/>
                  <a:gd name="T5" fmla="*/ 8 h 32"/>
                  <a:gd name="T6" fmla="*/ 17 w 23"/>
                  <a:gd name="T7" fmla="*/ 10 h 32"/>
                  <a:gd name="T8" fmla="*/ 16 w 23"/>
                  <a:gd name="T9" fmla="*/ 14 h 32"/>
                  <a:gd name="T10" fmla="*/ 12 w 23"/>
                  <a:gd name="T11" fmla="*/ 15 h 32"/>
                  <a:gd name="T12" fmla="*/ 6 w 23"/>
                  <a:gd name="T13" fmla="*/ 15 h 32"/>
                  <a:gd name="T14" fmla="*/ 6 w 23"/>
                  <a:gd name="T15" fmla="*/ 6 h 32"/>
                  <a:gd name="T16" fmla="*/ 13 w 23"/>
                  <a:gd name="T17" fmla="*/ 21 h 32"/>
                  <a:gd name="T18" fmla="*/ 17 w 23"/>
                  <a:gd name="T19" fmla="*/ 20 h 32"/>
                  <a:gd name="T20" fmla="*/ 20 w 23"/>
                  <a:gd name="T21" fmla="*/ 18 h 32"/>
                  <a:gd name="T22" fmla="*/ 22 w 23"/>
                  <a:gd name="T23" fmla="*/ 15 h 32"/>
                  <a:gd name="T24" fmla="*/ 23 w 23"/>
                  <a:gd name="T25" fmla="*/ 10 h 32"/>
                  <a:gd name="T26" fmla="*/ 22 w 23"/>
                  <a:gd name="T27" fmla="*/ 6 h 32"/>
                  <a:gd name="T28" fmla="*/ 20 w 23"/>
                  <a:gd name="T29" fmla="*/ 3 h 32"/>
                  <a:gd name="T30" fmla="*/ 17 w 23"/>
                  <a:gd name="T31" fmla="*/ 2 h 32"/>
                  <a:gd name="T32" fmla="*/ 13 w 23"/>
                  <a:gd name="T33" fmla="*/ 0 h 32"/>
                  <a:gd name="T34" fmla="*/ 0 w 23"/>
                  <a:gd name="T35" fmla="*/ 0 h 32"/>
                  <a:gd name="T36" fmla="*/ 0 w 23"/>
                  <a:gd name="T37" fmla="*/ 32 h 32"/>
                  <a:gd name="T38" fmla="*/ 6 w 23"/>
                  <a:gd name="T39" fmla="*/ 32 h 32"/>
                  <a:gd name="T40" fmla="*/ 6 w 23"/>
                  <a:gd name="T41" fmla="*/ 21 h 32"/>
                  <a:gd name="T42" fmla="*/ 13 w 23"/>
                  <a:gd name="T43" fmla="*/ 21 h 32"/>
                  <a:gd name="T44" fmla="*/ 6 w 23"/>
                  <a:gd name="T45" fmla="*/ 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3" h="32">
                    <a:moveTo>
                      <a:pt x="6" y="6"/>
                    </a:moveTo>
                    <a:lnTo>
                      <a:pt x="12" y="6"/>
                    </a:lnTo>
                    <a:lnTo>
                      <a:pt x="16" y="8"/>
                    </a:lnTo>
                    <a:lnTo>
                      <a:pt x="17" y="10"/>
                    </a:lnTo>
                    <a:lnTo>
                      <a:pt x="16" y="14"/>
                    </a:lnTo>
                    <a:lnTo>
                      <a:pt x="12" y="15"/>
                    </a:lnTo>
                    <a:lnTo>
                      <a:pt x="6" y="15"/>
                    </a:lnTo>
                    <a:lnTo>
                      <a:pt x="6" y="6"/>
                    </a:lnTo>
                    <a:lnTo>
                      <a:pt x="13" y="21"/>
                    </a:lnTo>
                    <a:lnTo>
                      <a:pt x="17" y="20"/>
                    </a:lnTo>
                    <a:lnTo>
                      <a:pt x="20" y="18"/>
                    </a:lnTo>
                    <a:lnTo>
                      <a:pt x="22" y="15"/>
                    </a:lnTo>
                    <a:lnTo>
                      <a:pt x="23" y="10"/>
                    </a:lnTo>
                    <a:lnTo>
                      <a:pt x="22" y="6"/>
                    </a:lnTo>
                    <a:lnTo>
                      <a:pt x="20" y="3"/>
                    </a:lnTo>
                    <a:lnTo>
                      <a:pt x="17" y="2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6" y="32"/>
                    </a:lnTo>
                    <a:lnTo>
                      <a:pt x="6" y="21"/>
                    </a:lnTo>
                    <a:lnTo>
                      <a:pt x="13" y="21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19" name="Freeform 386">
                <a:extLst>
                  <a:ext uri="{FF2B5EF4-FFF2-40B4-BE49-F238E27FC236}">
                    <a16:creationId xmlns:a16="http://schemas.microsoft.com/office/drawing/2014/main" id="{BEA7FE45-2B21-74BC-0FF5-0A3242191614}"/>
                  </a:ext>
                </a:extLst>
              </p:cNvPr>
              <p:cNvSpPr/>
              <p:nvPr/>
            </p:nvSpPr>
            <p:spPr bwMode="auto">
              <a:xfrm>
                <a:off x="3058" y="1924"/>
                <a:ext cx="22" cy="32"/>
              </a:xfrm>
              <a:custGeom>
                <a:avLst/>
                <a:gdLst>
                  <a:gd name="T0" fmla="*/ 4 w 22"/>
                  <a:gd name="T1" fmla="*/ 32 h 32"/>
                  <a:gd name="T2" fmla="*/ 4 w 22"/>
                  <a:gd name="T3" fmla="*/ 18 h 32"/>
                  <a:gd name="T4" fmla="*/ 16 w 22"/>
                  <a:gd name="T5" fmla="*/ 18 h 32"/>
                  <a:gd name="T6" fmla="*/ 16 w 22"/>
                  <a:gd name="T7" fmla="*/ 32 h 32"/>
                  <a:gd name="T8" fmla="*/ 22 w 22"/>
                  <a:gd name="T9" fmla="*/ 32 h 32"/>
                  <a:gd name="T10" fmla="*/ 22 w 22"/>
                  <a:gd name="T11" fmla="*/ 0 h 32"/>
                  <a:gd name="T12" fmla="*/ 16 w 22"/>
                  <a:gd name="T13" fmla="*/ 0 h 32"/>
                  <a:gd name="T14" fmla="*/ 16 w 22"/>
                  <a:gd name="T15" fmla="*/ 12 h 32"/>
                  <a:gd name="T16" fmla="*/ 4 w 22"/>
                  <a:gd name="T17" fmla="*/ 12 h 32"/>
                  <a:gd name="T18" fmla="*/ 4 w 22"/>
                  <a:gd name="T19" fmla="*/ 0 h 32"/>
                  <a:gd name="T20" fmla="*/ 0 w 22"/>
                  <a:gd name="T21" fmla="*/ 0 h 32"/>
                  <a:gd name="T22" fmla="*/ 0 w 22"/>
                  <a:gd name="T23" fmla="*/ 32 h 32"/>
                  <a:gd name="T24" fmla="*/ 4 w 22"/>
                  <a:gd name="T25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32">
                    <a:moveTo>
                      <a:pt x="4" y="32"/>
                    </a:moveTo>
                    <a:lnTo>
                      <a:pt x="4" y="18"/>
                    </a:lnTo>
                    <a:lnTo>
                      <a:pt x="16" y="18"/>
                    </a:lnTo>
                    <a:lnTo>
                      <a:pt x="16" y="32"/>
                    </a:lnTo>
                    <a:lnTo>
                      <a:pt x="22" y="32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16" y="12"/>
                    </a:lnTo>
                    <a:lnTo>
                      <a:pt x="4" y="12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4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20" name="Freeform 387">
                <a:extLst>
                  <a:ext uri="{FF2B5EF4-FFF2-40B4-BE49-F238E27FC236}">
                    <a16:creationId xmlns:a16="http://schemas.microsoft.com/office/drawing/2014/main" id="{6045A66C-3564-64EB-E56B-4FD5529A15D9}"/>
                  </a:ext>
                </a:extLst>
              </p:cNvPr>
              <p:cNvSpPr/>
              <p:nvPr/>
            </p:nvSpPr>
            <p:spPr bwMode="auto">
              <a:xfrm>
                <a:off x="2586" y="1878"/>
                <a:ext cx="25" cy="31"/>
              </a:xfrm>
              <a:custGeom>
                <a:avLst/>
                <a:gdLst>
                  <a:gd name="T0" fmla="*/ 6 w 25"/>
                  <a:gd name="T1" fmla="*/ 4 h 31"/>
                  <a:gd name="T2" fmla="*/ 12 w 25"/>
                  <a:gd name="T3" fmla="*/ 4 h 31"/>
                  <a:gd name="T4" fmla="*/ 15 w 25"/>
                  <a:gd name="T5" fmla="*/ 6 h 31"/>
                  <a:gd name="T6" fmla="*/ 17 w 25"/>
                  <a:gd name="T7" fmla="*/ 7 h 31"/>
                  <a:gd name="T8" fmla="*/ 18 w 25"/>
                  <a:gd name="T9" fmla="*/ 10 h 31"/>
                  <a:gd name="T10" fmla="*/ 19 w 25"/>
                  <a:gd name="T11" fmla="*/ 15 h 31"/>
                  <a:gd name="T12" fmla="*/ 18 w 25"/>
                  <a:gd name="T13" fmla="*/ 20 h 31"/>
                  <a:gd name="T14" fmla="*/ 17 w 25"/>
                  <a:gd name="T15" fmla="*/ 22 h 31"/>
                  <a:gd name="T16" fmla="*/ 15 w 25"/>
                  <a:gd name="T17" fmla="*/ 25 h 31"/>
                  <a:gd name="T18" fmla="*/ 11 w 25"/>
                  <a:gd name="T19" fmla="*/ 25 h 31"/>
                  <a:gd name="T20" fmla="*/ 6 w 25"/>
                  <a:gd name="T21" fmla="*/ 25 h 31"/>
                  <a:gd name="T22" fmla="*/ 6 w 25"/>
                  <a:gd name="T23" fmla="*/ 4 h 31"/>
                  <a:gd name="T24" fmla="*/ 10 w 25"/>
                  <a:gd name="T25" fmla="*/ 31 h 31"/>
                  <a:gd name="T26" fmla="*/ 17 w 25"/>
                  <a:gd name="T27" fmla="*/ 30 h 31"/>
                  <a:gd name="T28" fmla="*/ 21 w 25"/>
                  <a:gd name="T29" fmla="*/ 27 h 31"/>
                  <a:gd name="T30" fmla="*/ 22 w 25"/>
                  <a:gd name="T31" fmla="*/ 25 h 31"/>
                  <a:gd name="T32" fmla="*/ 24 w 25"/>
                  <a:gd name="T33" fmla="*/ 22 h 31"/>
                  <a:gd name="T34" fmla="*/ 25 w 25"/>
                  <a:gd name="T35" fmla="*/ 15 h 31"/>
                  <a:gd name="T36" fmla="*/ 24 w 25"/>
                  <a:gd name="T37" fmla="*/ 8 h 31"/>
                  <a:gd name="T38" fmla="*/ 22 w 25"/>
                  <a:gd name="T39" fmla="*/ 3 h 31"/>
                  <a:gd name="T40" fmla="*/ 18 w 25"/>
                  <a:gd name="T41" fmla="*/ 1 h 31"/>
                  <a:gd name="T42" fmla="*/ 12 w 25"/>
                  <a:gd name="T43" fmla="*/ 0 h 31"/>
                  <a:gd name="T44" fmla="*/ 0 w 25"/>
                  <a:gd name="T45" fmla="*/ 0 h 31"/>
                  <a:gd name="T46" fmla="*/ 0 w 25"/>
                  <a:gd name="T47" fmla="*/ 31 h 31"/>
                  <a:gd name="T48" fmla="*/ 10 w 25"/>
                  <a:gd name="T49" fmla="*/ 31 h 31"/>
                  <a:gd name="T50" fmla="*/ 6 w 25"/>
                  <a:gd name="T51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5" h="31">
                    <a:moveTo>
                      <a:pt x="6" y="4"/>
                    </a:moveTo>
                    <a:lnTo>
                      <a:pt x="12" y="4"/>
                    </a:lnTo>
                    <a:lnTo>
                      <a:pt x="15" y="6"/>
                    </a:lnTo>
                    <a:lnTo>
                      <a:pt x="17" y="7"/>
                    </a:lnTo>
                    <a:lnTo>
                      <a:pt x="18" y="10"/>
                    </a:lnTo>
                    <a:lnTo>
                      <a:pt x="19" y="15"/>
                    </a:lnTo>
                    <a:lnTo>
                      <a:pt x="18" y="20"/>
                    </a:lnTo>
                    <a:lnTo>
                      <a:pt x="17" y="22"/>
                    </a:lnTo>
                    <a:lnTo>
                      <a:pt x="15" y="25"/>
                    </a:lnTo>
                    <a:lnTo>
                      <a:pt x="11" y="25"/>
                    </a:lnTo>
                    <a:lnTo>
                      <a:pt x="6" y="25"/>
                    </a:lnTo>
                    <a:lnTo>
                      <a:pt x="6" y="4"/>
                    </a:lnTo>
                    <a:lnTo>
                      <a:pt x="10" y="31"/>
                    </a:lnTo>
                    <a:lnTo>
                      <a:pt x="17" y="30"/>
                    </a:lnTo>
                    <a:lnTo>
                      <a:pt x="21" y="27"/>
                    </a:lnTo>
                    <a:lnTo>
                      <a:pt x="22" y="25"/>
                    </a:lnTo>
                    <a:lnTo>
                      <a:pt x="24" y="22"/>
                    </a:lnTo>
                    <a:lnTo>
                      <a:pt x="25" y="15"/>
                    </a:lnTo>
                    <a:lnTo>
                      <a:pt x="24" y="8"/>
                    </a:lnTo>
                    <a:lnTo>
                      <a:pt x="22" y="3"/>
                    </a:lnTo>
                    <a:lnTo>
                      <a:pt x="18" y="1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0" y="31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21" name="Freeform 388">
                <a:extLst>
                  <a:ext uri="{FF2B5EF4-FFF2-40B4-BE49-F238E27FC236}">
                    <a16:creationId xmlns:a16="http://schemas.microsoft.com/office/drawing/2014/main" id="{6EFE38BA-808C-8362-3FD4-FC7A15EA5440}"/>
                  </a:ext>
                </a:extLst>
              </p:cNvPr>
              <p:cNvSpPr/>
              <p:nvPr/>
            </p:nvSpPr>
            <p:spPr bwMode="auto">
              <a:xfrm>
                <a:off x="2611" y="1878"/>
                <a:ext cx="28" cy="31"/>
              </a:xfrm>
              <a:custGeom>
                <a:avLst/>
                <a:gdLst>
                  <a:gd name="T0" fmla="*/ 17 w 28"/>
                  <a:gd name="T1" fmla="*/ 19 h 31"/>
                  <a:gd name="T2" fmla="*/ 10 w 28"/>
                  <a:gd name="T3" fmla="*/ 19 h 31"/>
                  <a:gd name="T4" fmla="*/ 14 w 28"/>
                  <a:gd name="T5" fmla="*/ 6 h 31"/>
                  <a:gd name="T6" fmla="*/ 17 w 28"/>
                  <a:gd name="T7" fmla="*/ 19 h 31"/>
                  <a:gd name="T8" fmla="*/ 0 w 28"/>
                  <a:gd name="T9" fmla="*/ 31 h 31"/>
                  <a:gd name="T10" fmla="*/ 6 w 28"/>
                  <a:gd name="T11" fmla="*/ 31 h 31"/>
                  <a:gd name="T12" fmla="*/ 9 w 28"/>
                  <a:gd name="T13" fmla="*/ 24 h 31"/>
                  <a:gd name="T14" fmla="*/ 20 w 28"/>
                  <a:gd name="T15" fmla="*/ 24 h 31"/>
                  <a:gd name="T16" fmla="*/ 21 w 28"/>
                  <a:gd name="T17" fmla="*/ 31 h 31"/>
                  <a:gd name="T18" fmla="*/ 28 w 28"/>
                  <a:gd name="T19" fmla="*/ 31 h 31"/>
                  <a:gd name="T20" fmla="*/ 17 w 28"/>
                  <a:gd name="T21" fmla="*/ 0 h 31"/>
                  <a:gd name="T22" fmla="*/ 10 w 28"/>
                  <a:gd name="T23" fmla="*/ 0 h 31"/>
                  <a:gd name="T24" fmla="*/ 0 w 28"/>
                  <a:gd name="T25" fmla="*/ 31 h 31"/>
                  <a:gd name="T26" fmla="*/ 17 w 28"/>
                  <a:gd name="T27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1">
                    <a:moveTo>
                      <a:pt x="17" y="19"/>
                    </a:moveTo>
                    <a:lnTo>
                      <a:pt x="10" y="19"/>
                    </a:lnTo>
                    <a:lnTo>
                      <a:pt x="14" y="6"/>
                    </a:lnTo>
                    <a:lnTo>
                      <a:pt x="17" y="19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9" y="24"/>
                    </a:lnTo>
                    <a:lnTo>
                      <a:pt x="20" y="24"/>
                    </a:lnTo>
                    <a:lnTo>
                      <a:pt x="21" y="31"/>
                    </a:lnTo>
                    <a:lnTo>
                      <a:pt x="28" y="31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0" y="31"/>
                    </a:lnTo>
                    <a:lnTo>
                      <a:pt x="17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22" name="Freeform 389">
                <a:extLst>
                  <a:ext uri="{FF2B5EF4-FFF2-40B4-BE49-F238E27FC236}">
                    <a16:creationId xmlns:a16="http://schemas.microsoft.com/office/drawing/2014/main" id="{8E463593-B3BD-6A4D-D02C-FA652E00DE83}"/>
                  </a:ext>
                </a:extLst>
              </p:cNvPr>
              <p:cNvSpPr/>
              <p:nvPr/>
            </p:nvSpPr>
            <p:spPr bwMode="auto">
              <a:xfrm>
                <a:off x="2637" y="1878"/>
                <a:ext cx="25" cy="31"/>
              </a:xfrm>
              <a:custGeom>
                <a:avLst/>
                <a:gdLst>
                  <a:gd name="T0" fmla="*/ 15 w 25"/>
                  <a:gd name="T1" fmla="*/ 31 h 31"/>
                  <a:gd name="T2" fmla="*/ 25 w 25"/>
                  <a:gd name="T3" fmla="*/ 0 h 31"/>
                  <a:gd name="T4" fmla="*/ 19 w 25"/>
                  <a:gd name="T5" fmla="*/ 0 h 31"/>
                  <a:gd name="T6" fmla="*/ 12 w 25"/>
                  <a:gd name="T7" fmla="*/ 22 h 31"/>
                  <a:gd name="T8" fmla="*/ 6 w 25"/>
                  <a:gd name="T9" fmla="*/ 0 h 31"/>
                  <a:gd name="T10" fmla="*/ 0 w 25"/>
                  <a:gd name="T11" fmla="*/ 0 h 31"/>
                  <a:gd name="T12" fmla="*/ 9 w 25"/>
                  <a:gd name="T13" fmla="*/ 31 h 31"/>
                  <a:gd name="T14" fmla="*/ 15 w 25"/>
                  <a:gd name="T1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31">
                    <a:moveTo>
                      <a:pt x="15" y="31"/>
                    </a:moveTo>
                    <a:lnTo>
                      <a:pt x="25" y="0"/>
                    </a:lnTo>
                    <a:lnTo>
                      <a:pt x="19" y="0"/>
                    </a:lnTo>
                    <a:lnTo>
                      <a:pt x="12" y="2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9" y="31"/>
                    </a:lnTo>
                    <a:lnTo>
                      <a:pt x="15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23" name="Rectangle 390">
                <a:extLst>
                  <a:ext uri="{FF2B5EF4-FFF2-40B4-BE49-F238E27FC236}">
                    <a16:creationId xmlns:a16="http://schemas.microsoft.com/office/drawing/2014/main" id="{AEE8AF6C-444E-9742-D6CD-4E290D2DE0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" y="1878"/>
                <a:ext cx="6" cy="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24" name="Freeform 391">
                <a:extLst>
                  <a:ext uri="{FF2B5EF4-FFF2-40B4-BE49-F238E27FC236}">
                    <a16:creationId xmlns:a16="http://schemas.microsoft.com/office/drawing/2014/main" id="{991F10EA-0A5C-338B-7E97-CBFFFB225506}"/>
                  </a:ext>
                </a:extLst>
              </p:cNvPr>
              <p:cNvSpPr/>
              <p:nvPr/>
            </p:nvSpPr>
            <p:spPr bwMode="auto">
              <a:xfrm>
                <a:off x="2676" y="1878"/>
                <a:ext cx="25" cy="31"/>
              </a:xfrm>
              <a:custGeom>
                <a:avLst/>
                <a:gdLst>
                  <a:gd name="T0" fmla="*/ 6 w 25"/>
                  <a:gd name="T1" fmla="*/ 4 h 31"/>
                  <a:gd name="T2" fmla="*/ 12 w 25"/>
                  <a:gd name="T3" fmla="*/ 4 h 31"/>
                  <a:gd name="T4" fmla="*/ 15 w 25"/>
                  <a:gd name="T5" fmla="*/ 6 h 31"/>
                  <a:gd name="T6" fmla="*/ 17 w 25"/>
                  <a:gd name="T7" fmla="*/ 7 h 31"/>
                  <a:gd name="T8" fmla="*/ 18 w 25"/>
                  <a:gd name="T9" fmla="*/ 10 h 31"/>
                  <a:gd name="T10" fmla="*/ 19 w 25"/>
                  <a:gd name="T11" fmla="*/ 15 h 31"/>
                  <a:gd name="T12" fmla="*/ 18 w 25"/>
                  <a:gd name="T13" fmla="*/ 20 h 31"/>
                  <a:gd name="T14" fmla="*/ 17 w 25"/>
                  <a:gd name="T15" fmla="*/ 22 h 31"/>
                  <a:gd name="T16" fmla="*/ 15 w 25"/>
                  <a:gd name="T17" fmla="*/ 25 h 31"/>
                  <a:gd name="T18" fmla="*/ 11 w 25"/>
                  <a:gd name="T19" fmla="*/ 25 h 31"/>
                  <a:gd name="T20" fmla="*/ 6 w 25"/>
                  <a:gd name="T21" fmla="*/ 25 h 31"/>
                  <a:gd name="T22" fmla="*/ 6 w 25"/>
                  <a:gd name="T23" fmla="*/ 4 h 31"/>
                  <a:gd name="T24" fmla="*/ 10 w 25"/>
                  <a:gd name="T25" fmla="*/ 31 h 31"/>
                  <a:gd name="T26" fmla="*/ 16 w 25"/>
                  <a:gd name="T27" fmla="*/ 30 h 31"/>
                  <a:gd name="T28" fmla="*/ 21 w 25"/>
                  <a:gd name="T29" fmla="*/ 27 h 31"/>
                  <a:gd name="T30" fmla="*/ 22 w 25"/>
                  <a:gd name="T31" fmla="*/ 25 h 31"/>
                  <a:gd name="T32" fmla="*/ 24 w 25"/>
                  <a:gd name="T33" fmla="*/ 22 h 31"/>
                  <a:gd name="T34" fmla="*/ 25 w 25"/>
                  <a:gd name="T35" fmla="*/ 15 h 31"/>
                  <a:gd name="T36" fmla="*/ 24 w 25"/>
                  <a:gd name="T37" fmla="*/ 8 h 31"/>
                  <a:gd name="T38" fmla="*/ 22 w 25"/>
                  <a:gd name="T39" fmla="*/ 3 h 31"/>
                  <a:gd name="T40" fmla="*/ 18 w 25"/>
                  <a:gd name="T41" fmla="*/ 1 h 31"/>
                  <a:gd name="T42" fmla="*/ 12 w 25"/>
                  <a:gd name="T43" fmla="*/ 0 h 31"/>
                  <a:gd name="T44" fmla="*/ 0 w 25"/>
                  <a:gd name="T45" fmla="*/ 0 h 31"/>
                  <a:gd name="T46" fmla="*/ 0 w 25"/>
                  <a:gd name="T47" fmla="*/ 31 h 31"/>
                  <a:gd name="T48" fmla="*/ 10 w 25"/>
                  <a:gd name="T49" fmla="*/ 31 h 31"/>
                  <a:gd name="T50" fmla="*/ 6 w 25"/>
                  <a:gd name="T51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5" h="31">
                    <a:moveTo>
                      <a:pt x="6" y="4"/>
                    </a:moveTo>
                    <a:lnTo>
                      <a:pt x="12" y="4"/>
                    </a:lnTo>
                    <a:lnTo>
                      <a:pt x="15" y="6"/>
                    </a:lnTo>
                    <a:lnTo>
                      <a:pt x="17" y="7"/>
                    </a:lnTo>
                    <a:lnTo>
                      <a:pt x="18" y="10"/>
                    </a:lnTo>
                    <a:lnTo>
                      <a:pt x="19" y="15"/>
                    </a:lnTo>
                    <a:lnTo>
                      <a:pt x="18" y="20"/>
                    </a:lnTo>
                    <a:lnTo>
                      <a:pt x="17" y="22"/>
                    </a:lnTo>
                    <a:lnTo>
                      <a:pt x="15" y="25"/>
                    </a:lnTo>
                    <a:lnTo>
                      <a:pt x="11" y="25"/>
                    </a:lnTo>
                    <a:lnTo>
                      <a:pt x="6" y="25"/>
                    </a:lnTo>
                    <a:lnTo>
                      <a:pt x="6" y="4"/>
                    </a:lnTo>
                    <a:lnTo>
                      <a:pt x="10" y="31"/>
                    </a:lnTo>
                    <a:lnTo>
                      <a:pt x="16" y="30"/>
                    </a:lnTo>
                    <a:lnTo>
                      <a:pt x="21" y="27"/>
                    </a:lnTo>
                    <a:lnTo>
                      <a:pt x="22" y="25"/>
                    </a:lnTo>
                    <a:lnTo>
                      <a:pt x="24" y="22"/>
                    </a:lnTo>
                    <a:lnTo>
                      <a:pt x="25" y="15"/>
                    </a:lnTo>
                    <a:lnTo>
                      <a:pt x="24" y="8"/>
                    </a:lnTo>
                    <a:lnTo>
                      <a:pt x="22" y="3"/>
                    </a:lnTo>
                    <a:lnTo>
                      <a:pt x="18" y="1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0" y="31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25" name="Freeform 392">
                <a:extLst>
                  <a:ext uri="{FF2B5EF4-FFF2-40B4-BE49-F238E27FC236}">
                    <a16:creationId xmlns:a16="http://schemas.microsoft.com/office/drawing/2014/main" id="{0BDCFC14-5339-3412-3E22-D7CF0D718835}"/>
                  </a:ext>
                </a:extLst>
              </p:cNvPr>
              <p:cNvSpPr/>
              <p:nvPr/>
            </p:nvSpPr>
            <p:spPr bwMode="auto">
              <a:xfrm>
                <a:off x="2704" y="1876"/>
                <a:ext cx="24" cy="33"/>
              </a:xfrm>
              <a:custGeom>
                <a:avLst/>
                <a:gdLst>
                  <a:gd name="T0" fmla="*/ 3 w 24"/>
                  <a:gd name="T1" fmla="*/ 30 h 33"/>
                  <a:gd name="T2" fmla="*/ 7 w 24"/>
                  <a:gd name="T3" fmla="*/ 33 h 33"/>
                  <a:gd name="T4" fmla="*/ 12 w 24"/>
                  <a:gd name="T5" fmla="*/ 33 h 33"/>
                  <a:gd name="T6" fmla="*/ 17 w 24"/>
                  <a:gd name="T7" fmla="*/ 33 h 33"/>
                  <a:gd name="T8" fmla="*/ 20 w 24"/>
                  <a:gd name="T9" fmla="*/ 30 h 33"/>
                  <a:gd name="T10" fmla="*/ 23 w 24"/>
                  <a:gd name="T11" fmla="*/ 28 h 33"/>
                  <a:gd name="T12" fmla="*/ 24 w 24"/>
                  <a:gd name="T13" fmla="*/ 23 h 33"/>
                  <a:gd name="T14" fmla="*/ 23 w 24"/>
                  <a:gd name="T15" fmla="*/ 18 h 33"/>
                  <a:gd name="T16" fmla="*/ 20 w 24"/>
                  <a:gd name="T17" fmla="*/ 16 h 33"/>
                  <a:gd name="T18" fmla="*/ 18 w 24"/>
                  <a:gd name="T19" fmla="*/ 15 h 33"/>
                  <a:gd name="T20" fmla="*/ 13 w 24"/>
                  <a:gd name="T21" fmla="*/ 14 h 33"/>
                  <a:gd name="T22" fmla="*/ 12 w 24"/>
                  <a:gd name="T23" fmla="*/ 14 h 33"/>
                  <a:gd name="T24" fmla="*/ 8 w 24"/>
                  <a:gd name="T25" fmla="*/ 11 h 33"/>
                  <a:gd name="T26" fmla="*/ 6 w 24"/>
                  <a:gd name="T27" fmla="*/ 10 h 33"/>
                  <a:gd name="T28" fmla="*/ 7 w 24"/>
                  <a:gd name="T29" fmla="*/ 8 h 33"/>
                  <a:gd name="T30" fmla="*/ 8 w 24"/>
                  <a:gd name="T31" fmla="*/ 6 h 33"/>
                  <a:gd name="T32" fmla="*/ 11 w 24"/>
                  <a:gd name="T33" fmla="*/ 5 h 33"/>
                  <a:gd name="T34" fmla="*/ 13 w 24"/>
                  <a:gd name="T35" fmla="*/ 6 h 33"/>
                  <a:gd name="T36" fmla="*/ 15 w 24"/>
                  <a:gd name="T37" fmla="*/ 6 h 33"/>
                  <a:gd name="T38" fmla="*/ 17 w 24"/>
                  <a:gd name="T39" fmla="*/ 9 h 33"/>
                  <a:gd name="T40" fmla="*/ 17 w 24"/>
                  <a:gd name="T41" fmla="*/ 10 h 33"/>
                  <a:gd name="T42" fmla="*/ 23 w 24"/>
                  <a:gd name="T43" fmla="*/ 10 h 33"/>
                  <a:gd name="T44" fmla="*/ 21 w 24"/>
                  <a:gd name="T45" fmla="*/ 6 h 33"/>
                  <a:gd name="T46" fmla="*/ 19 w 24"/>
                  <a:gd name="T47" fmla="*/ 3 h 33"/>
                  <a:gd name="T48" fmla="*/ 17 w 24"/>
                  <a:gd name="T49" fmla="*/ 2 h 33"/>
                  <a:gd name="T50" fmla="*/ 12 w 24"/>
                  <a:gd name="T51" fmla="*/ 0 h 33"/>
                  <a:gd name="T52" fmla="*/ 7 w 24"/>
                  <a:gd name="T53" fmla="*/ 2 h 33"/>
                  <a:gd name="T54" fmla="*/ 3 w 24"/>
                  <a:gd name="T55" fmla="*/ 3 h 33"/>
                  <a:gd name="T56" fmla="*/ 1 w 24"/>
                  <a:gd name="T57" fmla="*/ 6 h 33"/>
                  <a:gd name="T58" fmla="*/ 1 w 24"/>
                  <a:gd name="T59" fmla="*/ 10 h 33"/>
                  <a:gd name="T60" fmla="*/ 1 w 24"/>
                  <a:gd name="T61" fmla="*/ 14 h 33"/>
                  <a:gd name="T62" fmla="*/ 3 w 24"/>
                  <a:gd name="T63" fmla="*/ 17 h 33"/>
                  <a:gd name="T64" fmla="*/ 9 w 24"/>
                  <a:gd name="T65" fmla="*/ 20 h 33"/>
                  <a:gd name="T66" fmla="*/ 11 w 24"/>
                  <a:gd name="T67" fmla="*/ 20 h 33"/>
                  <a:gd name="T68" fmla="*/ 15 w 24"/>
                  <a:gd name="T69" fmla="*/ 21 h 33"/>
                  <a:gd name="T70" fmla="*/ 18 w 24"/>
                  <a:gd name="T71" fmla="*/ 22 h 33"/>
                  <a:gd name="T72" fmla="*/ 18 w 24"/>
                  <a:gd name="T73" fmla="*/ 24 h 33"/>
                  <a:gd name="T74" fmla="*/ 18 w 24"/>
                  <a:gd name="T75" fmla="*/ 26 h 33"/>
                  <a:gd name="T76" fmla="*/ 17 w 24"/>
                  <a:gd name="T77" fmla="*/ 27 h 33"/>
                  <a:gd name="T78" fmla="*/ 13 w 24"/>
                  <a:gd name="T79" fmla="*/ 28 h 33"/>
                  <a:gd name="T80" fmla="*/ 9 w 24"/>
                  <a:gd name="T81" fmla="*/ 28 h 33"/>
                  <a:gd name="T82" fmla="*/ 8 w 24"/>
                  <a:gd name="T83" fmla="*/ 27 h 33"/>
                  <a:gd name="T84" fmla="*/ 7 w 24"/>
                  <a:gd name="T85" fmla="*/ 26 h 33"/>
                  <a:gd name="T86" fmla="*/ 6 w 24"/>
                  <a:gd name="T87" fmla="*/ 23 h 33"/>
                  <a:gd name="T88" fmla="*/ 0 w 24"/>
                  <a:gd name="T89" fmla="*/ 23 h 33"/>
                  <a:gd name="T90" fmla="*/ 1 w 24"/>
                  <a:gd name="T91" fmla="*/ 27 h 33"/>
                  <a:gd name="T92" fmla="*/ 3 w 24"/>
                  <a:gd name="T93" fmla="*/ 3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4" h="33">
                    <a:moveTo>
                      <a:pt x="3" y="30"/>
                    </a:moveTo>
                    <a:lnTo>
                      <a:pt x="7" y="33"/>
                    </a:lnTo>
                    <a:lnTo>
                      <a:pt x="12" y="33"/>
                    </a:lnTo>
                    <a:lnTo>
                      <a:pt x="17" y="33"/>
                    </a:lnTo>
                    <a:lnTo>
                      <a:pt x="20" y="30"/>
                    </a:lnTo>
                    <a:lnTo>
                      <a:pt x="23" y="28"/>
                    </a:lnTo>
                    <a:lnTo>
                      <a:pt x="24" y="23"/>
                    </a:lnTo>
                    <a:lnTo>
                      <a:pt x="23" y="18"/>
                    </a:lnTo>
                    <a:lnTo>
                      <a:pt x="20" y="16"/>
                    </a:lnTo>
                    <a:lnTo>
                      <a:pt x="18" y="15"/>
                    </a:lnTo>
                    <a:lnTo>
                      <a:pt x="13" y="14"/>
                    </a:lnTo>
                    <a:lnTo>
                      <a:pt x="12" y="14"/>
                    </a:lnTo>
                    <a:lnTo>
                      <a:pt x="8" y="11"/>
                    </a:lnTo>
                    <a:lnTo>
                      <a:pt x="6" y="10"/>
                    </a:lnTo>
                    <a:lnTo>
                      <a:pt x="7" y="8"/>
                    </a:lnTo>
                    <a:lnTo>
                      <a:pt x="8" y="6"/>
                    </a:lnTo>
                    <a:lnTo>
                      <a:pt x="11" y="5"/>
                    </a:lnTo>
                    <a:lnTo>
                      <a:pt x="13" y="6"/>
                    </a:lnTo>
                    <a:lnTo>
                      <a:pt x="15" y="6"/>
                    </a:lnTo>
                    <a:lnTo>
                      <a:pt x="17" y="9"/>
                    </a:lnTo>
                    <a:lnTo>
                      <a:pt x="17" y="10"/>
                    </a:lnTo>
                    <a:lnTo>
                      <a:pt x="23" y="10"/>
                    </a:lnTo>
                    <a:lnTo>
                      <a:pt x="21" y="6"/>
                    </a:lnTo>
                    <a:lnTo>
                      <a:pt x="19" y="3"/>
                    </a:lnTo>
                    <a:lnTo>
                      <a:pt x="17" y="2"/>
                    </a:lnTo>
                    <a:lnTo>
                      <a:pt x="12" y="0"/>
                    </a:lnTo>
                    <a:lnTo>
                      <a:pt x="7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1" y="10"/>
                    </a:lnTo>
                    <a:lnTo>
                      <a:pt x="1" y="14"/>
                    </a:lnTo>
                    <a:lnTo>
                      <a:pt x="3" y="17"/>
                    </a:lnTo>
                    <a:lnTo>
                      <a:pt x="9" y="20"/>
                    </a:lnTo>
                    <a:lnTo>
                      <a:pt x="11" y="20"/>
                    </a:lnTo>
                    <a:lnTo>
                      <a:pt x="15" y="21"/>
                    </a:lnTo>
                    <a:lnTo>
                      <a:pt x="18" y="22"/>
                    </a:lnTo>
                    <a:lnTo>
                      <a:pt x="18" y="24"/>
                    </a:lnTo>
                    <a:lnTo>
                      <a:pt x="18" y="26"/>
                    </a:lnTo>
                    <a:lnTo>
                      <a:pt x="17" y="27"/>
                    </a:lnTo>
                    <a:lnTo>
                      <a:pt x="13" y="28"/>
                    </a:lnTo>
                    <a:lnTo>
                      <a:pt x="9" y="28"/>
                    </a:lnTo>
                    <a:lnTo>
                      <a:pt x="8" y="27"/>
                    </a:lnTo>
                    <a:lnTo>
                      <a:pt x="7" y="26"/>
                    </a:lnTo>
                    <a:lnTo>
                      <a:pt x="6" y="23"/>
                    </a:lnTo>
                    <a:lnTo>
                      <a:pt x="0" y="23"/>
                    </a:lnTo>
                    <a:lnTo>
                      <a:pt x="1" y="27"/>
                    </a:lnTo>
                    <a:lnTo>
                      <a:pt x="3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26" name="Freeform 393">
                <a:extLst>
                  <a:ext uri="{FF2B5EF4-FFF2-40B4-BE49-F238E27FC236}">
                    <a16:creationId xmlns:a16="http://schemas.microsoft.com/office/drawing/2014/main" id="{FF3ADB8B-1935-4683-7849-91144B4B9960}"/>
                  </a:ext>
                </a:extLst>
              </p:cNvPr>
              <p:cNvSpPr/>
              <p:nvPr/>
            </p:nvSpPr>
            <p:spPr bwMode="auto">
              <a:xfrm>
                <a:off x="2731" y="1876"/>
                <a:ext cx="28" cy="33"/>
              </a:xfrm>
              <a:custGeom>
                <a:avLst/>
                <a:gdLst>
                  <a:gd name="T0" fmla="*/ 8 w 28"/>
                  <a:gd name="T1" fmla="*/ 9 h 33"/>
                  <a:gd name="T2" fmla="*/ 10 w 28"/>
                  <a:gd name="T3" fmla="*/ 6 h 33"/>
                  <a:gd name="T4" fmla="*/ 14 w 28"/>
                  <a:gd name="T5" fmla="*/ 6 h 33"/>
                  <a:gd name="T6" fmla="*/ 17 w 28"/>
                  <a:gd name="T7" fmla="*/ 6 h 33"/>
                  <a:gd name="T8" fmla="*/ 20 w 28"/>
                  <a:gd name="T9" fmla="*/ 9 h 33"/>
                  <a:gd name="T10" fmla="*/ 21 w 28"/>
                  <a:gd name="T11" fmla="*/ 12 h 33"/>
                  <a:gd name="T12" fmla="*/ 22 w 28"/>
                  <a:gd name="T13" fmla="*/ 17 h 33"/>
                  <a:gd name="T14" fmla="*/ 21 w 28"/>
                  <a:gd name="T15" fmla="*/ 22 h 33"/>
                  <a:gd name="T16" fmla="*/ 20 w 28"/>
                  <a:gd name="T17" fmla="*/ 24 h 33"/>
                  <a:gd name="T18" fmla="*/ 17 w 28"/>
                  <a:gd name="T19" fmla="*/ 27 h 33"/>
                  <a:gd name="T20" fmla="*/ 14 w 28"/>
                  <a:gd name="T21" fmla="*/ 28 h 33"/>
                  <a:gd name="T22" fmla="*/ 10 w 28"/>
                  <a:gd name="T23" fmla="*/ 27 h 33"/>
                  <a:gd name="T24" fmla="*/ 8 w 28"/>
                  <a:gd name="T25" fmla="*/ 24 h 33"/>
                  <a:gd name="T26" fmla="*/ 6 w 28"/>
                  <a:gd name="T27" fmla="*/ 22 h 33"/>
                  <a:gd name="T28" fmla="*/ 6 w 28"/>
                  <a:gd name="T29" fmla="*/ 17 h 33"/>
                  <a:gd name="T30" fmla="*/ 6 w 28"/>
                  <a:gd name="T31" fmla="*/ 12 h 33"/>
                  <a:gd name="T32" fmla="*/ 8 w 28"/>
                  <a:gd name="T33" fmla="*/ 9 h 33"/>
                  <a:gd name="T34" fmla="*/ 4 w 28"/>
                  <a:gd name="T35" fmla="*/ 29 h 33"/>
                  <a:gd name="T36" fmla="*/ 8 w 28"/>
                  <a:gd name="T37" fmla="*/ 33 h 33"/>
                  <a:gd name="T38" fmla="*/ 14 w 28"/>
                  <a:gd name="T39" fmla="*/ 33 h 33"/>
                  <a:gd name="T40" fmla="*/ 20 w 28"/>
                  <a:gd name="T41" fmla="*/ 33 h 33"/>
                  <a:gd name="T42" fmla="*/ 24 w 28"/>
                  <a:gd name="T43" fmla="*/ 29 h 33"/>
                  <a:gd name="T44" fmla="*/ 27 w 28"/>
                  <a:gd name="T45" fmla="*/ 23 h 33"/>
                  <a:gd name="T46" fmla="*/ 28 w 28"/>
                  <a:gd name="T47" fmla="*/ 17 h 33"/>
                  <a:gd name="T48" fmla="*/ 27 w 28"/>
                  <a:gd name="T49" fmla="*/ 10 h 33"/>
                  <a:gd name="T50" fmla="*/ 24 w 28"/>
                  <a:gd name="T51" fmla="*/ 5 h 33"/>
                  <a:gd name="T52" fmla="*/ 20 w 28"/>
                  <a:gd name="T53" fmla="*/ 2 h 33"/>
                  <a:gd name="T54" fmla="*/ 14 w 28"/>
                  <a:gd name="T55" fmla="*/ 0 h 33"/>
                  <a:gd name="T56" fmla="*/ 8 w 28"/>
                  <a:gd name="T57" fmla="*/ 2 h 33"/>
                  <a:gd name="T58" fmla="*/ 4 w 28"/>
                  <a:gd name="T59" fmla="*/ 5 h 33"/>
                  <a:gd name="T60" fmla="*/ 0 w 28"/>
                  <a:gd name="T61" fmla="*/ 10 h 33"/>
                  <a:gd name="T62" fmla="*/ 0 w 28"/>
                  <a:gd name="T63" fmla="*/ 17 h 33"/>
                  <a:gd name="T64" fmla="*/ 0 w 28"/>
                  <a:gd name="T65" fmla="*/ 23 h 33"/>
                  <a:gd name="T66" fmla="*/ 4 w 28"/>
                  <a:gd name="T67" fmla="*/ 29 h 33"/>
                  <a:gd name="T68" fmla="*/ 8 w 28"/>
                  <a:gd name="T69" fmla="*/ 9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3">
                    <a:moveTo>
                      <a:pt x="8" y="9"/>
                    </a:moveTo>
                    <a:lnTo>
                      <a:pt x="10" y="6"/>
                    </a:lnTo>
                    <a:lnTo>
                      <a:pt x="14" y="6"/>
                    </a:lnTo>
                    <a:lnTo>
                      <a:pt x="17" y="6"/>
                    </a:lnTo>
                    <a:lnTo>
                      <a:pt x="20" y="9"/>
                    </a:lnTo>
                    <a:lnTo>
                      <a:pt x="21" y="12"/>
                    </a:lnTo>
                    <a:lnTo>
                      <a:pt x="22" y="17"/>
                    </a:lnTo>
                    <a:lnTo>
                      <a:pt x="21" y="22"/>
                    </a:lnTo>
                    <a:lnTo>
                      <a:pt x="20" y="24"/>
                    </a:lnTo>
                    <a:lnTo>
                      <a:pt x="17" y="27"/>
                    </a:lnTo>
                    <a:lnTo>
                      <a:pt x="14" y="28"/>
                    </a:lnTo>
                    <a:lnTo>
                      <a:pt x="10" y="27"/>
                    </a:lnTo>
                    <a:lnTo>
                      <a:pt x="8" y="24"/>
                    </a:lnTo>
                    <a:lnTo>
                      <a:pt x="6" y="22"/>
                    </a:lnTo>
                    <a:lnTo>
                      <a:pt x="6" y="17"/>
                    </a:lnTo>
                    <a:lnTo>
                      <a:pt x="6" y="12"/>
                    </a:lnTo>
                    <a:lnTo>
                      <a:pt x="8" y="9"/>
                    </a:lnTo>
                    <a:lnTo>
                      <a:pt x="4" y="29"/>
                    </a:lnTo>
                    <a:lnTo>
                      <a:pt x="8" y="33"/>
                    </a:lnTo>
                    <a:lnTo>
                      <a:pt x="14" y="33"/>
                    </a:lnTo>
                    <a:lnTo>
                      <a:pt x="20" y="33"/>
                    </a:lnTo>
                    <a:lnTo>
                      <a:pt x="24" y="29"/>
                    </a:lnTo>
                    <a:lnTo>
                      <a:pt x="27" y="23"/>
                    </a:lnTo>
                    <a:lnTo>
                      <a:pt x="28" y="17"/>
                    </a:lnTo>
                    <a:lnTo>
                      <a:pt x="27" y="10"/>
                    </a:lnTo>
                    <a:lnTo>
                      <a:pt x="24" y="5"/>
                    </a:lnTo>
                    <a:lnTo>
                      <a:pt x="20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5"/>
                    </a:lnTo>
                    <a:lnTo>
                      <a:pt x="0" y="1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4" y="29"/>
                    </a:lnTo>
                    <a:lnTo>
                      <a:pt x="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27" name="Freeform 394">
                <a:extLst>
                  <a:ext uri="{FF2B5EF4-FFF2-40B4-BE49-F238E27FC236}">
                    <a16:creationId xmlns:a16="http://schemas.microsoft.com/office/drawing/2014/main" id="{A84F773E-C29C-AD98-1FF5-79DA4D031C0F}"/>
                  </a:ext>
                </a:extLst>
              </p:cNvPr>
              <p:cNvSpPr/>
              <p:nvPr/>
            </p:nvSpPr>
            <p:spPr bwMode="auto">
              <a:xfrm>
                <a:off x="2764" y="1878"/>
                <a:ext cx="23" cy="31"/>
              </a:xfrm>
              <a:custGeom>
                <a:avLst/>
                <a:gdLst>
                  <a:gd name="T0" fmla="*/ 6 w 23"/>
                  <a:gd name="T1" fmla="*/ 31 h 31"/>
                  <a:gd name="T2" fmla="*/ 6 w 23"/>
                  <a:gd name="T3" fmla="*/ 9 h 31"/>
                  <a:gd name="T4" fmla="*/ 17 w 23"/>
                  <a:gd name="T5" fmla="*/ 31 h 31"/>
                  <a:gd name="T6" fmla="*/ 23 w 23"/>
                  <a:gd name="T7" fmla="*/ 31 h 31"/>
                  <a:gd name="T8" fmla="*/ 23 w 23"/>
                  <a:gd name="T9" fmla="*/ 0 h 31"/>
                  <a:gd name="T10" fmla="*/ 18 w 23"/>
                  <a:gd name="T11" fmla="*/ 0 h 31"/>
                  <a:gd name="T12" fmla="*/ 18 w 23"/>
                  <a:gd name="T13" fmla="*/ 21 h 31"/>
                  <a:gd name="T14" fmla="*/ 6 w 23"/>
                  <a:gd name="T15" fmla="*/ 0 h 31"/>
                  <a:gd name="T16" fmla="*/ 0 w 23"/>
                  <a:gd name="T17" fmla="*/ 0 h 31"/>
                  <a:gd name="T18" fmla="*/ 0 w 23"/>
                  <a:gd name="T19" fmla="*/ 31 h 31"/>
                  <a:gd name="T20" fmla="*/ 6 w 23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" h="31">
                    <a:moveTo>
                      <a:pt x="6" y="31"/>
                    </a:moveTo>
                    <a:lnTo>
                      <a:pt x="6" y="9"/>
                    </a:lnTo>
                    <a:lnTo>
                      <a:pt x="17" y="31"/>
                    </a:lnTo>
                    <a:lnTo>
                      <a:pt x="23" y="31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8" y="21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28" name="Freeform 395">
                <a:extLst>
                  <a:ext uri="{FF2B5EF4-FFF2-40B4-BE49-F238E27FC236}">
                    <a16:creationId xmlns:a16="http://schemas.microsoft.com/office/drawing/2014/main" id="{6107AE93-4B96-EB9A-235A-FCA848269C59}"/>
                  </a:ext>
                </a:extLst>
              </p:cNvPr>
              <p:cNvSpPr/>
              <p:nvPr/>
            </p:nvSpPr>
            <p:spPr bwMode="auto">
              <a:xfrm>
                <a:off x="3518" y="2897"/>
                <a:ext cx="28" cy="33"/>
              </a:xfrm>
              <a:custGeom>
                <a:avLst/>
                <a:gdLst>
                  <a:gd name="T0" fmla="*/ 22 w 28"/>
                  <a:gd name="T1" fmla="*/ 21 h 33"/>
                  <a:gd name="T2" fmla="*/ 21 w 28"/>
                  <a:gd name="T3" fmla="*/ 23 h 33"/>
                  <a:gd name="T4" fmla="*/ 19 w 28"/>
                  <a:gd name="T5" fmla="*/ 25 h 33"/>
                  <a:gd name="T6" fmla="*/ 17 w 28"/>
                  <a:gd name="T7" fmla="*/ 27 h 33"/>
                  <a:gd name="T8" fmla="*/ 15 w 28"/>
                  <a:gd name="T9" fmla="*/ 27 h 33"/>
                  <a:gd name="T10" fmla="*/ 11 w 28"/>
                  <a:gd name="T11" fmla="*/ 25 h 33"/>
                  <a:gd name="T12" fmla="*/ 9 w 28"/>
                  <a:gd name="T13" fmla="*/ 24 h 33"/>
                  <a:gd name="T14" fmla="*/ 7 w 28"/>
                  <a:gd name="T15" fmla="*/ 21 h 33"/>
                  <a:gd name="T16" fmla="*/ 6 w 28"/>
                  <a:gd name="T17" fmla="*/ 16 h 33"/>
                  <a:gd name="T18" fmla="*/ 7 w 28"/>
                  <a:gd name="T19" fmla="*/ 11 h 33"/>
                  <a:gd name="T20" fmla="*/ 9 w 28"/>
                  <a:gd name="T21" fmla="*/ 9 h 33"/>
                  <a:gd name="T22" fmla="*/ 11 w 28"/>
                  <a:gd name="T23" fmla="*/ 6 h 33"/>
                  <a:gd name="T24" fmla="*/ 15 w 28"/>
                  <a:gd name="T25" fmla="*/ 5 h 33"/>
                  <a:gd name="T26" fmla="*/ 17 w 28"/>
                  <a:gd name="T27" fmla="*/ 6 h 33"/>
                  <a:gd name="T28" fmla="*/ 19 w 28"/>
                  <a:gd name="T29" fmla="*/ 6 h 33"/>
                  <a:gd name="T30" fmla="*/ 21 w 28"/>
                  <a:gd name="T31" fmla="*/ 9 h 33"/>
                  <a:gd name="T32" fmla="*/ 22 w 28"/>
                  <a:gd name="T33" fmla="*/ 11 h 33"/>
                  <a:gd name="T34" fmla="*/ 28 w 28"/>
                  <a:gd name="T35" fmla="*/ 11 h 33"/>
                  <a:gd name="T36" fmla="*/ 27 w 28"/>
                  <a:gd name="T37" fmla="*/ 6 h 33"/>
                  <a:gd name="T38" fmla="*/ 24 w 28"/>
                  <a:gd name="T39" fmla="*/ 3 h 33"/>
                  <a:gd name="T40" fmla="*/ 19 w 28"/>
                  <a:gd name="T41" fmla="*/ 0 h 33"/>
                  <a:gd name="T42" fmla="*/ 15 w 28"/>
                  <a:gd name="T43" fmla="*/ 0 h 33"/>
                  <a:gd name="T44" fmla="*/ 9 w 28"/>
                  <a:gd name="T45" fmla="*/ 0 h 33"/>
                  <a:gd name="T46" fmla="*/ 4 w 28"/>
                  <a:gd name="T47" fmla="*/ 4 h 33"/>
                  <a:gd name="T48" fmla="*/ 2 w 28"/>
                  <a:gd name="T49" fmla="*/ 9 h 33"/>
                  <a:gd name="T50" fmla="*/ 0 w 28"/>
                  <a:gd name="T51" fmla="*/ 16 h 33"/>
                  <a:gd name="T52" fmla="*/ 2 w 28"/>
                  <a:gd name="T53" fmla="*/ 23 h 33"/>
                  <a:gd name="T54" fmla="*/ 4 w 28"/>
                  <a:gd name="T55" fmla="*/ 28 h 33"/>
                  <a:gd name="T56" fmla="*/ 9 w 28"/>
                  <a:gd name="T57" fmla="*/ 31 h 33"/>
                  <a:gd name="T58" fmla="*/ 15 w 28"/>
                  <a:gd name="T59" fmla="*/ 33 h 33"/>
                  <a:gd name="T60" fmla="*/ 19 w 28"/>
                  <a:gd name="T61" fmla="*/ 31 h 33"/>
                  <a:gd name="T62" fmla="*/ 23 w 28"/>
                  <a:gd name="T63" fmla="*/ 29 h 33"/>
                  <a:gd name="T64" fmla="*/ 27 w 28"/>
                  <a:gd name="T65" fmla="*/ 25 h 33"/>
                  <a:gd name="T66" fmla="*/ 28 w 28"/>
                  <a:gd name="T67" fmla="*/ 21 h 33"/>
                  <a:gd name="T68" fmla="*/ 22 w 28"/>
                  <a:gd name="T6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3">
                    <a:moveTo>
                      <a:pt x="22" y="21"/>
                    </a:moveTo>
                    <a:lnTo>
                      <a:pt x="21" y="23"/>
                    </a:lnTo>
                    <a:lnTo>
                      <a:pt x="19" y="25"/>
                    </a:lnTo>
                    <a:lnTo>
                      <a:pt x="17" y="27"/>
                    </a:lnTo>
                    <a:lnTo>
                      <a:pt x="15" y="27"/>
                    </a:lnTo>
                    <a:lnTo>
                      <a:pt x="11" y="25"/>
                    </a:lnTo>
                    <a:lnTo>
                      <a:pt x="9" y="24"/>
                    </a:lnTo>
                    <a:lnTo>
                      <a:pt x="7" y="21"/>
                    </a:lnTo>
                    <a:lnTo>
                      <a:pt x="6" y="16"/>
                    </a:lnTo>
                    <a:lnTo>
                      <a:pt x="7" y="11"/>
                    </a:lnTo>
                    <a:lnTo>
                      <a:pt x="9" y="9"/>
                    </a:lnTo>
                    <a:lnTo>
                      <a:pt x="11" y="6"/>
                    </a:lnTo>
                    <a:lnTo>
                      <a:pt x="15" y="5"/>
                    </a:lnTo>
                    <a:lnTo>
                      <a:pt x="17" y="6"/>
                    </a:lnTo>
                    <a:lnTo>
                      <a:pt x="19" y="6"/>
                    </a:lnTo>
                    <a:lnTo>
                      <a:pt x="21" y="9"/>
                    </a:lnTo>
                    <a:lnTo>
                      <a:pt x="22" y="11"/>
                    </a:lnTo>
                    <a:lnTo>
                      <a:pt x="28" y="11"/>
                    </a:lnTo>
                    <a:lnTo>
                      <a:pt x="27" y="6"/>
                    </a:lnTo>
                    <a:lnTo>
                      <a:pt x="24" y="3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9" y="0"/>
                    </a:lnTo>
                    <a:lnTo>
                      <a:pt x="4" y="4"/>
                    </a:lnTo>
                    <a:lnTo>
                      <a:pt x="2" y="9"/>
                    </a:lnTo>
                    <a:lnTo>
                      <a:pt x="0" y="16"/>
                    </a:lnTo>
                    <a:lnTo>
                      <a:pt x="2" y="23"/>
                    </a:lnTo>
                    <a:lnTo>
                      <a:pt x="4" y="28"/>
                    </a:lnTo>
                    <a:lnTo>
                      <a:pt x="9" y="31"/>
                    </a:lnTo>
                    <a:lnTo>
                      <a:pt x="15" y="33"/>
                    </a:lnTo>
                    <a:lnTo>
                      <a:pt x="19" y="31"/>
                    </a:lnTo>
                    <a:lnTo>
                      <a:pt x="23" y="29"/>
                    </a:lnTo>
                    <a:lnTo>
                      <a:pt x="27" y="25"/>
                    </a:lnTo>
                    <a:lnTo>
                      <a:pt x="28" y="21"/>
                    </a:lnTo>
                    <a:lnTo>
                      <a:pt x="22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29" name="Freeform 396">
                <a:extLst>
                  <a:ext uri="{FF2B5EF4-FFF2-40B4-BE49-F238E27FC236}">
                    <a16:creationId xmlns:a16="http://schemas.microsoft.com/office/drawing/2014/main" id="{2A3E09BC-9BDB-7B8D-C80E-F1BC8CD7813E}"/>
                  </a:ext>
                </a:extLst>
              </p:cNvPr>
              <p:cNvSpPr/>
              <p:nvPr/>
            </p:nvSpPr>
            <p:spPr bwMode="auto">
              <a:xfrm>
                <a:off x="3549" y="2897"/>
                <a:ext cx="29" cy="33"/>
              </a:xfrm>
              <a:custGeom>
                <a:avLst/>
                <a:gdLst>
                  <a:gd name="T0" fmla="*/ 9 w 29"/>
                  <a:gd name="T1" fmla="*/ 9 h 33"/>
                  <a:gd name="T2" fmla="*/ 11 w 29"/>
                  <a:gd name="T3" fmla="*/ 6 h 33"/>
                  <a:gd name="T4" fmla="*/ 15 w 29"/>
                  <a:gd name="T5" fmla="*/ 5 h 33"/>
                  <a:gd name="T6" fmla="*/ 18 w 29"/>
                  <a:gd name="T7" fmla="*/ 6 h 33"/>
                  <a:gd name="T8" fmla="*/ 21 w 29"/>
                  <a:gd name="T9" fmla="*/ 9 h 33"/>
                  <a:gd name="T10" fmla="*/ 22 w 29"/>
                  <a:gd name="T11" fmla="*/ 11 h 33"/>
                  <a:gd name="T12" fmla="*/ 23 w 29"/>
                  <a:gd name="T13" fmla="*/ 16 h 33"/>
                  <a:gd name="T14" fmla="*/ 22 w 29"/>
                  <a:gd name="T15" fmla="*/ 21 h 33"/>
                  <a:gd name="T16" fmla="*/ 21 w 29"/>
                  <a:gd name="T17" fmla="*/ 24 h 33"/>
                  <a:gd name="T18" fmla="*/ 18 w 29"/>
                  <a:gd name="T19" fmla="*/ 27 h 33"/>
                  <a:gd name="T20" fmla="*/ 15 w 29"/>
                  <a:gd name="T21" fmla="*/ 27 h 33"/>
                  <a:gd name="T22" fmla="*/ 11 w 29"/>
                  <a:gd name="T23" fmla="*/ 27 h 33"/>
                  <a:gd name="T24" fmla="*/ 9 w 29"/>
                  <a:gd name="T25" fmla="*/ 24 h 33"/>
                  <a:gd name="T26" fmla="*/ 6 w 29"/>
                  <a:gd name="T27" fmla="*/ 21 h 33"/>
                  <a:gd name="T28" fmla="*/ 6 w 29"/>
                  <a:gd name="T29" fmla="*/ 16 h 33"/>
                  <a:gd name="T30" fmla="*/ 6 w 29"/>
                  <a:gd name="T31" fmla="*/ 11 h 33"/>
                  <a:gd name="T32" fmla="*/ 9 w 29"/>
                  <a:gd name="T33" fmla="*/ 9 h 33"/>
                  <a:gd name="T34" fmla="*/ 4 w 29"/>
                  <a:gd name="T35" fmla="*/ 28 h 33"/>
                  <a:gd name="T36" fmla="*/ 9 w 29"/>
                  <a:gd name="T37" fmla="*/ 31 h 33"/>
                  <a:gd name="T38" fmla="*/ 15 w 29"/>
                  <a:gd name="T39" fmla="*/ 33 h 33"/>
                  <a:gd name="T40" fmla="*/ 21 w 29"/>
                  <a:gd name="T41" fmla="*/ 31 h 33"/>
                  <a:gd name="T42" fmla="*/ 26 w 29"/>
                  <a:gd name="T43" fmla="*/ 28 h 33"/>
                  <a:gd name="T44" fmla="*/ 28 w 29"/>
                  <a:gd name="T45" fmla="*/ 23 h 33"/>
                  <a:gd name="T46" fmla="*/ 29 w 29"/>
                  <a:gd name="T47" fmla="*/ 16 h 33"/>
                  <a:gd name="T48" fmla="*/ 28 w 29"/>
                  <a:gd name="T49" fmla="*/ 10 h 33"/>
                  <a:gd name="T50" fmla="*/ 26 w 29"/>
                  <a:gd name="T51" fmla="*/ 4 h 33"/>
                  <a:gd name="T52" fmla="*/ 21 w 29"/>
                  <a:gd name="T53" fmla="*/ 0 h 33"/>
                  <a:gd name="T54" fmla="*/ 15 w 29"/>
                  <a:gd name="T55" fmla="*/ 0 h 33"/>
                  <a:gd name="T56" fmla="*/ 9 w 29"/>
                  <a:gd name="T57" fmla="*/ 0 h 33"/>
                  <a:gd name="T58" fmla="*/ 4 w 29"/>
                  <a:gd name="T59" fmla="*/ 4 h 33"/>
                  <a:gd name="T60" fmla="*/ 0 w 29"/>
                  <a:gd name="T61" fmla="*/ 10 h 33"/>
                  <a:gd name="T62" fmla="*/ 0 w 29"/>
                  <a:gd name="T63" fmla="*/ 16 h 33"/>
                  <a:gd name="T64" fmla="*/ 0 w 29"/>
                  <a:gd name="T65" fmla="*/ 23 h 33"/>
                  <a:gd name="T66" fmla="*/ 4 w 29"/>
                  <a:gd name="T67" fmla="*/ 28 h 33"/>
                  <a:gd name="T68" fmla="*/ 9 w 29"/>
                  <a:gd name="T69" fmla="*/ 9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3">
                    <a:moveTo>
                      <a:pt x="9" y="9"/>
                    </a:moveTo>
                    <a:lnTo>
                      <a:pt x="11" y="6"/>
                    </a:lnTo>
                    <a:lnTo>
                      <a:pt x="15" y="5"/>
                    </a:lnTo>
                    <a:lnTo>
                      <a:pt x="18" y="6"/>
                    </a:lnTo>
                    <a:lnTo>
                      <a:pt x="21" y="9"/>
                    </a:lnTo>
                    <a:lnTo>
                      <a:pt x="22" y="11"/>
                    </a:lnTo>
                    <a:lnTo>
                      <a:pt x="23" y="16"/>
                    </a:lnTo>
                    <a:lnTo>
                      <a:pt x="22" y="21"/>
                    </a:lnTo>
                    <a:lnTo>
                      <a:pt x="21" y="24"/>
                    </a:lnTo>
                    <a:lnTo>
                      <a:pt x="18" y="27"/>
                    </a:lnTo>
                    <a:lnTo>
                      <a:pt x="15" y="27"/>
                    </a:lnTo>
                    <a:lnTo>
                      <a:pt x="11" y="27"/>
                    </a:lnTo>
                    <a:lnTo>
                      <a:pt x="9" y="24"/>
                    </a:lnTo>
                    <a:lnTo>
                      <a:pt x="6" y="21"/>
                    </a:lnTo>
                    <a:lnTo>
                      <a:pt x="6" y="16"/>
                    </a:lnTo>
                    <a:lnTo>
                      <a:pt x="6" y="11"/>
                    </a:lnTo>
                    <a:lnTo>
                      <a:pt x="9" y="9"/>
                    </a:lnTo>
                    <a:lnTo>
                      <a:pt x="4" y="28"/>
                    </a:lnTo>
                    <a:lnTo>
                      <a:pt x="9" y="31"/>
                    </a:lnTo>
                    <a:lnTo>
                      <a:pt x="15" y="33"/>
                    </a:lnTo>
                    <a:lnTo>
                      <a:pt x="21" y="31"/>
                    </a:lnTo>
                    <a:lnTo>
                      <a:pt x="26" y="28"/>
                    </a:lnTo>
                    <a:lnTo>
                      <a:pt x="28" y="23"/>
                    </a:lnTo>
                    <a:lnTo>
                      <a:pt x="29" y="16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15" y="0"/>
                    </a:lnTo>
                    <a:lnTo>
                      <a:pt x="9" y="0"/>
                    </a:lnTo>
                    <a:lnTo>
                      <a:pt x="4" y="4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23"/>
                    </a:lnTo>
                    <a:lnTo>
                      <a:pt x="4" y="28"/>
                    </a:lnTo>
                    <a:lnTo>
                      <a:pt x="9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30" name="Freeform 397">
                <a:extLst>
                  <a:ext uri="{FF2B5EF4-FFF2-40B4-BE49-F238E27FC236}">
                    <a16:creationId xmlns:a16="http://schemas.microsoft.com/office/drawing/2014/main" id="{844D69C7-54D1-9CAF-18BF-AF9DEA139226}"/>
                  </a:ext>
                </a:extLst>
              </p:cNvPr>
              <p:cNvSpPr/>
              <p:nvPr/>
            </p:nvSpPr>
            <p:spPr bwMode="auto">
              <a:xfrm>
                <a:off x="3581" y="2897"/>
                <a:ext cx="20" cy="31"/>
              </a:xfrm>
              <a:custGeom>
                <a:avLst/>
                <a:gdLst>
                  <a:gd name="T0" fmla="*/ 20 w 20"/>
                  <a:gd name="T1" fmla="*/ 31 h 31"/>
                  <a:gd name="T2" fmla="*/ 20 w 20"/>
                  <a:gd name="T3" fmla="*/ 25 h 31"/>
                  <a:gd name="T4" fmla="*/ 6 w 20"/>
                  <a:gd name="T5" fmla="*/ 25 h 31"/>
                  <a:gd name="T6" fmla="*/ 6 w 20"/>
                  <a:gd name="T7" fmla="*/ 0 h 31"/>
                  <a:gd name="T8" fmla="*/ 0 w 20"/>
                  <a:gd name="T9" fmla="*/ 0 h 31"/>
                  <a:gd name="T10" fmla="*/ 0 w 20"/>
                  <a:gd name="T11" fmla="*/ 31 h 31"/>
                  <a:gd name="T12" fmla="*/ 20 w 20"/>
                  <a:gd name="T1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31">
                    <a:moveTo>
                      <a:pt x="20" y="31"/>
                    </a:moveTo>
                    <a:lnTo>
                      <a:pt x="20" y="25"/>
                    </a:lnTo>
                    <a:lnTo>
                      <a:pt x="6" y="25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31" name="Freeform 398">
                <a:extLst>
                  <a:ext uri="{FF2B5EF4-FFF2-40B4-BE49-F238E27FC236}">
                    <a16:creationId xmlns:a16="http://schemas.microsoft.com/office/drawing/2014/main" id="{68AAEA30-474B-B1D4-7F2B-A3980E180C9B}"/>
                  </a:ext>
                </a:extLst>
              </p:cNvPr>
              <p:cNvSpPr/>
              <p:nvPr/>
            </p:nvSpPr>
            <p:spPr bwMode="auto">
              <a:xfrm>
                <a:off x="3603" y="2897"/>
                <a:ext cx="24" cy="33"/>
              </a:xfrm>
              <a:custGeom>
                <a:avLst/>
                <a:gdLst>
                  <a:gd name="T0" fmla="*/ 0 w 24"/>
                  <a:gd name="T1" fmla="*/ 21 h 33"/>
                  <a:gd name="T2" fmla="*/ 0 w 24"/>
                  <a:gd name="T3" fmla="*/ 25 h 33"/>
                  <a:gd name="T4" fmla="*/ 3 w 24"/>
                  <a:gd name="T5" fmla="*/ 29 h 33"/>
                  <a:gd name="T6" fmla="*/ 6 w 24"/>
                  <a:gd name="T7" fmla="*/ 31 h 33"/>
                  <a:gd name="T8" fmla="*/ 12 w 24"/>
                  <a:gd name="T9" fmla="*/ 33 h 33"/>
                  <a:gd name="T10" fmla="*/ 17 w 24"/>
                  <a:gd name="T11" fmla="*/ 31 h 33"/>
                  <a:gd name="T12" fmla="*/ 21 w 24"/>
                  <a:gd name="T13" fmla="*/ 29 h 33"/>
                  <a:gd name="T14" fmla="*/ 23 w 24"/>
                  <a:gd name="T15" fmla="*/ 25 h 33"/>
                  <a:gd name="T16" fmla="*/ 24 w 24"/>
                  <a:gd name="T17" fmla="*/ 21 h 33"/>
                  <a:gd name="T18" fmla="*/ 24 w 24"/>
                  <a:gd name="T19" fmla="*/ 0 h 33"/>
                  <a:gd name="T20" fmla="*/ 17 w 24"/>
                  <a:gd name="T21" fmla="*/ 0 h 33"/>
                  <a:gd name="T22" fmla="*/ 17 w 24"/>
                  <a:gd name="T23" fmla="*/ 19 h 33"/>
                  <a:gd name="T24" fmla="*/ 17 w 24"/>
                  <a:gd name="T25" fmla="*/ 23 h 33"/>
                  <a:gd name="T26" fmla="*/ 16 w 24"/>
                  <a:gd name="T27" fmla="*/ 25 h 33"/>
                  <a:gd name="T28" fmla="*/ 15 w 24"/>
                  <a:gd name="T29" fmla="*/ 27 h 33"/>
                  <a:gd name="T30" fmla="*/ 12 w 24"/>
                  <a:gd name="T31" fmla="*/ 27 h 33"/>
                  <a:gd name="T32" fmla="*/ 9 w 24"/>
                  <a:gd name="T33" fmla="*/ 27 h 33"/>
                  <a:gd name="T34" fmla="*/ 8 w 24"/>
                  <a:gd name="T35" fmla="*/ 25 h 33"/>
                  <a:gd name="T36" fmla="*/ 6 w 24"/>
                  <a:gd name="T37" fmla="*/ 23 h 33"/>
                  <a:gd name="T38" fmla="*/ 6 w 24"/>
                  <a:gd name="T39" fmla="*/ 19 h 33"/>
                  <a:gd name="T40" fmla="*/ 6 w 24"/>
                  <a:gd name="T41" fmla="*/ 0 h 33"/>
                  <a:gd name="T42" fmla="*/ 0 w 24"/>
                  <a:gd name="T43" fmla="*/ 0 h 33"/>
                  <a:gd name="T44" fmla="*/ 0 w 24"/>
                  <a:gd name="T45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4" h="33">
                    <a:moveTo>
                      <a:pt x="0" y="21"/>
                    </a:moveTo>
                    <a:lnTo>
                      <a:pt x="0" y="25"/>
                    </a:lnTo>
                    <a:lnTo>
                      <a:pt x="3" y="29"/>
                    </a:lnTo>
                    <a:lnTo>
                      <a:pt x="6" y="31"/>
                    </a:lnTo>
                    <a:lnTo>
                      <a:pt x="12" y="33"/>
                    </a:lnTo>
                    <a:lnTo>
                      <a:pt x="17" y="31"/>
                    </a:lnTo>
                    <a:lnTo>
                      <a:pt x="21" y="29"/>
                    </a:lnTo>
                    <a:lnTo>
                      <a:pt x="23" y="25"/>
                    </a:lnTo>
                    <a:lnTo>
                      <a:pt x="24" y="21"/>
                    </a:lnTo>
                    <a:lnTo>
                      <a:pt x="24" y="0"/>
                    </a:lnTo>
                    <a:lnTo>
                      <a:pt x="17" y="0"/>
                    </a:lnTo>
                    <a:lnTo>
                      <a:pt x="17" y="19"/>
                    </a:lnTo>
                    <a:lnTo>
                      <a:pt x="17" y="23"/>
                    </a:lnTo>
                    <a:lnTo>
                      <a:pt x="16" y="25"/>
                    </a:lnTo>
                    <a:lnTo>
                      <a:pt x="15" y="27"/>
                    </a:lnTo>
                    <a:lnTo>
                      <a:pt x="12" y="27"/>
                    </a:lnTo>
                    <a:lnTo>
                      <a:pt x="9" y="27"/>
                    </a:lnTo>
                    <a:lnTo>
                      <a:pt x="8" y="25"/>
                    </a:lnTo>
                    <a:lnTo>
                      <a:pt x="6" y="23"/>
                    </a:lnTo>
                    <a:lnTo>
                      <a:pt x="6" y="1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32" name="Freeform 399">
                <a:extLst>
                  <a:ext uri="{FF2B5EF4-FFF2-40B4-BE49-F238E27FC236}">
                    <a16:creationId xmlns:a16="http://schemas.microsoft.com/office/drawing/2014/main" id="{13950EC9-E572-3AE5-51CA-4EA3DCBCCDD4}"/>
                  </a:ext>
                </a:extLst>
              </p:cNvPr>
              <p:cNvSpPr/>
              <p:nvPr/>
            </p:nvSpPr>
            <p:spPr bwMode="auto">
              <a:xfrm>
                <a:off x="3633" y="2897"/>
                <a:ext cx="30" cy="31"/>
              </a:xfrm>
              <a:custGeom>
                <a:avLst/>
                <a:gdLst>
                  <a:gd name="T0" fmla="*/ 5 w 30"/>
                  <a:gd name="T1" fmla="*/ 31 h 31"/>
                  <a:gd name="T2" fmla="*/ 5 w 30"/>
                  <a:gd name="T3" fmla="*/ 6 h 31"/>
                  <a:gd name="T4" fmla="*/ 12 w 30"/>
                  <a:gd name="T5" fmla="*/ 31 h 31"/>
                  <a:gd name="T6" fmla="*/ 18 w 30"/>
                  <a:gd name="T7" fmla="*/ 31 h 31"/>
                  <a:gd name="T8" fmla="*/ 24 w 30"/>
                  <a:gd name="T9" fmla="*/ 6 h 31"/>
                  <a:gd name="T10" fmla="*/ 24 w 30"/>
                  <a:gd name="T11" fmla="*/ 31 h 31"/>
                  <a:gd name="T12" fmla="*/ 30 w 30"/>
                  <a:gd name="T13" fmla="*/ 31 h 31"/>
                  <a:gd name="T14" fmla="*/ 30 w 30"/>
                  <a:gd name="T15" fmla="*/ 0 h 31"/>
                  <a:gd name="T16" fmla="*/ 21 w 30"/>
                  <a:gd name="T17" fmla="*/ 0 h 31"/>
                  <a:gd name="T18" fmla="*/ 15 w 30"/>
                  <a:gd name="T19" fmla="*/ 24 h 31"/>
                  <a:gd name="T20" fmla="*/ 9 w 30"/>
                  <a:gd name="T21" fmla="*/ 0 h 31"/>
                  <a:gd name="T22" fmla="*/ 0 w 30"/>
                  <a:gd name="T23" fmla="*/ 0 h 31"/>
                  <a:gd name="T24" fmla="*/ 0 w 30"/>
                  <a:gd name="T25" fmla="*/ 31 h 31"/>
                  <a:gd name="T26" fmla="*/ 5 w 30"/>
                  <a:gd name="T2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0" h="31">
                    <a:moveTo>
                      <a:pt x="5" y="31"/>
                    </a:moveTo>
                    <a:lnTo>
                      <a:pt x="5" y="6"/>
                    </a:lnTo>
                    <a:lnTo>
                      <a:pt x="12" y="31"/>
                    </a:lnTo>
                    <a:lnTo>
                      <a:pt x="18" y="31"/>
                    </a:lnTo>
                    <a:lnTo>
                      <a:pt x="24" y="6"/>
                    </a:lnTo>
                    <a:lnTo>
                      <a:pt x="24" y="31"/>
                    </a:lnTo>
                    <a:lnTo>
                      <a:pt x="30" y="31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5" y="24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5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33" name="Freeform 400">
                <a:extLst>
                  <a:ext uri="{FF2B5EF4-FFF2-40B4-BE49-F238E27FC236}">
                    <a16:creationId xmlns:a16="http://schemas.microsoft.com/office/drawing/2014/main" id="{8354B30F-02E7-21CD-37F9-C2C55432DFC3}"/>
                  </a:ext>
                </a:extLst>
              </p:cNvPr>
              <p:cNvSpPr/>
              <p:nvPr/>
            </p:nvSpPr>
            <p:spPr bwMode="auto">
              <a:xfrm>
                <a:off x="3669" y="2897"/>
                <a:ext cx="24" cy="31"/>
              </a:xfrm>
              <a:custGeom>
                <a:avLst/>
                <a:gdLst>
                  <a:gd name="T0" fmla="*/ 6 w 24"/>
                  <a:gd name="T1" fmla="*/ 18 h 31"/>
                  <a:gd name="T2" fmla="*/ 14 w 24"/>
                  <a:gd name="T3" fmla="*/ 18 h 31"/>
                  <a:gd name="T4" fmla="*/ 17 w 24"/>
                  <a:gd name="T5" fmla="*/ 18 h 31"/>
                  <a:gd name="T6" fmla="*/ 18 w 24"/>
                  <a:gd name="T7" fmla="*/ 19 h 31"/>
                  <a:gd name="T8" fmla="*/ 18 w 24"/>
                  <a:gd name="T9" fmla="*/ 22 h 31"/>
                  <a:gd name="T10" fmla="*/ 18 w 24"/>
                  <a:gd name="T11" fmla="*/ 24 h 31"/>
                  <a:gd name="T12" fmla="*/ 17 w 24"/>
                  <a:gd name="T13" fmla="*/ 25 h 31"/>
                  <a:gd name="T14" fmla="*/ 14 w 24"/>
                  <a:gd name="T15" fmla="*/ 25 h 31"/>
                  <a:gd name="T16" fmla="*/ 6 w 24"/>
                  <a:gd name="T17" fmla="*/ 25 h 31"/>
                  <a:gd name="T18" fmla="*/ 6 w 24"/>
                  <a:gd name="T19" fmla="*/ 18 h 31"/>
                  <a:gd name="T20" fmla="*/ 6 w 24"/>
                  <a:gd name="T21" fmla="*/ 6 h 31"/>
                  <a:gd name="T22" fmla="*/ 14 w 24"/>
                  <a:gd name="T23" fmla="*/ 6 h 31"/>
                  <a:gd name="T24" fmla="*/ 17 w 24"/>
                  <a:gd name="T25" fmla="*/ 6 h 31"/>
                  <a:gd name="T26" fmla="*/ 17 w 24"/>
                  <a:gd name="T27" fmla="*/ 9 h 31"/>
                  <a:gd name="T28" fmla="*/ 17 w 24"/>
                  <a:gd name="T29" fmla="*/ 12 h 31"/>
                  <a:gd name="T30" fmla="*/ 14 w 24"/>
                  <a:gd name="T31" fmla="*/ 12 h 31"/>
                  <a:gd name="T32" fmla="*/ 6 w 24"/>
                  <a:gd name="T33" fmla="*/ 12 h 31"/>
                  <a:gd name="T34" fmla="*/ 6 w 24"/>
                  <a:gd name="T35" fmla="*/ 6 h 31"/>
                  <a:gd name="T36" fmla="*/ 6 w 24"/>
                  <a:gd name="T37" fmla="*/ 18 h 31"/>
                  <a:gd name="T38" fmla="*/ 14 w 24"/>
                  <a:gd name="T39" fmla="*/ 31 h 31"/>
                  <a:gd name="T40" fmla="*/ 18 w 24"/>
                  <a:gd name="T41" fmla="*/ 31 h 31"/>
                  <a:gd name="T42" fmla="*/ 22 w 24"/>
                  <a:gd name="T43" fmla="*/ 29 h 31"/>
                  <a:gd name="T44" fmla="*/ 24 w 24"/>
                  <a:gd name="T45" fmla="*/ 27 h 31"/>
                  <a:gd name="T46" fmla="*/ 24 w 24"/>
                  <a:gd name="T47" fmla="*/ 22 h 31"/>
                  <a:gd name="T48" fmla="*/ 23 w 24"/>
                  <a:gd name="T49" fmla="*/ 17 h 31"/>
                  <a:gd name="T50" fmla="*/ 21 w 24"/>
                  <a:gd name="T51" fmla="*/ 15 h 31"/>
                  <a:gd name="T52" fmla="*/ 23 w 24"/>
                  <a:gd name="T53" fmla="*/ 12 h 31"/>
                  <a:gd name="T54" fmla="*/ 24 w 24"/>
                  <a:gd name="T55" fmla="*/ 9 h 31"/>
                  <a:gd name="T56" fmla="*/ 23 w 24"/>
                  <a:gd name="T57" fmla="*/ 5 h 31"/>
                  <a:gd name="T58" fmla="*/ 22 w 24"/>
                  <a:gd name="T59" fmla="*/ 3 h 31"/>
                  <a:gd name="T60" fmla="*/ 18 w 24"/>
                  <a:gd name="T61" fmla="*/ 1 h 31"/>
                  <a:gd name="T62" fmla="*/ 15 w 24"/>
                  <a:gd name="T63" fmla="*/ 0 h 31"/>
                  <a:gd name="T64" fmla="*/ 0 w 24"/>
                  <a:gd name="T65" fmla="*/ 0 h 31"/>
                  <a:gd name="T66" fmla="*/ 0 w 24"/>
                  <a:gd name="T67" fmla="*/ 31 h 31"/>
                  <a:gd name="T68" fmla="*/ 14 w 24"/>
                  <a:gd name="T69" fmla="*/ 31 h 31"/>
                  <a:gd name="T70" fmla="*/ 6 w 24"/>
                  <a:gd name="T71" fmla="*/ 1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4" h="31">
                    <a:moveTo>
                      <a:pt x="6" y="18"/>
                    </a:moveTo>
                    <a:lnTo>
                      <a:pt x="14" y="18"/>
                    </a:lnTo>
                    <a:lnTo>
                      <a:pt x="17" y="18"/>
                    </a:lnTo>
                    <a:lnTo>
                      <a:pt x="18" y="19"/>
                    </a:lnTo>
                    <a:lnTo>
                      <a:pt x="18" y="22"/>
                    </a:lnTo>
                    <a:lnTo>
                      <a:pt x="18" y="24"/>
                    </a:lnTo>
                    <a:lnTo>
                      <a:pt x="17" y="25"/>
                    </a:lnTo>
                    <a:lnTo>
                      <a:pt x="14" y="25"/>
                    </a:lnTo>
                    <a:lnTo>
                      <a:pt x="6" y="25"/>
                    </a:lnTo>
                    <a:lnTo>
                      <a:pt x="6" y="18"/>
                    </a:lnTo>
                    <a:lnTo>
                      <a:pt x="6" y="6"/>
                    </a:lnTo>
                    <a:lnTo>
                      <a:pt x="14" y="6"/>
                    </a:lnTo>
                    <a:lnTo>
                      <a:pt x="17" y="6"/>
                    </a:lnTo>
                    <a:lnTo>
                      <a:pt x="17" y="9"/>
                    </a:lnTo>
                    <a:lnTo>
                      <a:pt x="17" y="12"/>
                    </a:lnTo>
                    <a:lnTo>
                      <a:pt x="14" y="12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14" y="31"/>
                    </a:lnTo>
                    <a:lnTo>
                      <a:pt x="18" y="31"/>
                    </a:lnTo>
                    <a:lnTo>
                      <a:pt x="22" y="29"/>
                    </a:lnTo>
                    <a:lnTo>
                      <a:pt x="24" y="27"/>
                    </a:lnTo>
                    <a:lnTo>
                      <a:pt x="24" y="22"/>
                    </a:lnTo>
                    <a:lnTo>
                      <a:pt x="23" y="17"/>
                    </a:lnTo>
                    <a:lnTo>
                      <a:pt x="21" y="15"/>
                    </a:lnTo>
                    <a:lnTo>
                      <a:pt x="23" y="12"/>
                    </a:lnTo>
                    <a:lnTo>
                      <a:pt x="24" y="9"/>
                    </a:lnTo>
                    <a:lnTo>
                      <a:pt x="23" y="5"/>
                    </a:lnTo>
                    <a:lnTo>
                      <a:pt x="22" y="3"/>
                    </a:lnTo>
                    <a:lnTo>
                      <a:pt x="18" y="1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4" y="31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34" name="Freeform 401">
                <a:extLst>
                  <a:ext uri="{FF2B5EF4-FFF2-40B4-BE49-F238E27FC236}">
                    <a16:creationId xmlns:a16="http://schemas.microsoft.com/office/drawing/2014/main" id="{1CFEA46E-F6F9-E795-1F14-95DEB299CFEB}"/>
                  </a:ext>
                </a:extLst>
              </p:cNvPr>
              <p:cNvSpPr/>
              <p:nvPr/>
            </p:nvSpPr>
            <p:spPr bwMode="auto">
              <a:xfrm>
                <a:off x="3698" y="2897"/>
                <a:ext cx="24" cy="33"/>
              </a:xfrm>
              <a:custGeom>
                <a:avLst/>
                <a:gdLst>
                  <a:gd name="T0" fmla="*/ 0 w 24"/>
                  <a:gd name="T1" fmla="*/ 21 h 33"/>
                  <a:gd name="T2" fmla="*/ 1 w 24"/>
                  <a:gd name="T3" fmla="*/ 25 h 33"/>
                  <a:gd name="T4" fmla="*/ 4 w 24"/>
                  <a:gd name="T5" fmla="*/ 29 h 33"/>
                  <a:gd name="T6" fmla="*/ 7 w 24"/>
                  <a:gd name="T7" fmla="*/ 31 h 33"/>
                  <a:gd name="T8" fmla="*/ 12 w 24"/>
                  <a:gd name="T9" fmla="*/ 33 h 33"/>
                  <a:gd name="T10" fmla="*/ 18 w 24"/>
                  <a:gd name="T11" fmla="*/ 31 h 33"/>
                  <a:gd name="T12" fmla="*/ 22 w 24"/>
                  <a:gd name="T13" fmla="*/ 29 h 33"/>
                  <a:gd name="T14" fmla="*/ 24 w 24"/>
                  <a:gd name="T15" fmla="*/ 25 h 33"/>
                  <a:gd name="T16" fmla="*/ 24 w 24"/>
                  <a:gd name="T17" fmla="*/ 21 h 33"/>
                  <a:gd name="T18" fmla="*/ 24 w 24"/>
                  <a:gd name="T19" fmla="*/ 0 h 33"/>
                  <a:gd name="T20" fmla="*/ 18 w 24"/>
                  <a:gd name="T21" fmla="*/ 0 h 33"/>
                  <a:gd name="T22" fmla="*/ 18 w 24"/>
                  <a:gd name="T23" fmla="*/ 19 h 33"/>
                  <a:gd name="T24" fmla="*/ 18 w 24"/>
                  <a:gd name="T25" fmla="*/ 23 h 33"/>
                  <a:gd name="T26" fmla="*/ 17 w 24"/>
                  <a:gd name="T27" fmla="*/ 25 h 33"/>
                  <a:gd name="T28" fmla="*/ 15 w 24"/>
                  <a:gd name="T29" fmla="*/ 27 h 33"/>
                  <a:gd name="T30" fmla="*/ 12 w 24"/>
                  <a:gd name="T31" fmla="*/ 27 h 33"/>
                  <a:gd name="T32" fmla="*/ 10 w 24"/>
                  <a:gd name="T33" fmla="*/ 27 h 33"/>
                  <a:gd name="T34" fmla="*/ 9 w 24"/>
                  <a:gd name="T35" fmla="*/ 25 h 33"/>
                  <a:gd name="T36" fmla="*/ 7 w 24"/>
                  <a:gd name="T37" fmla="*/ 23 h 33"/>
                  <a:gd name="T38" fmla="*/ 6 w 24"/>
                  <a:gd name="T39" fmla="*/ 19 h 33"/>
                  <a:gd name="T40" fmla="*/ 6 w 24"/>
                  <a:gd name="T41" fmla="*/ 0 h 33"/>
                  <a:gd name="T42" fmla="*/ 0 w 24"/>
                  <a:gd name="T43" fmla="*/ 0 h 33"/>
                  <a:gd name="T44" fmla="*/ 0 w 24"/>
                  <a:gd name="T45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4" h="33">
                    <a:moveTo>
                      <a:pt x="0" y="21"/>
                    </a:moveTo>
                    <a:lnTo>
                      <a:pt x="1" y="25"/>
                    </a:lnTo>
                    <a:lnTo>
                      <a:pt x="4" y="29"/>
                    </a:lnTo>
                    <a:lnTo>
                      <a:pt x="7" y="31"/>
                    </a:lnTo>
                    <a:lnTo>
                      <a:pt x="12" y="33"/>
                    </a:lnTo>
                    <a:lnTo>
                      <a:pt x="18" y="31"/>
                    </a:lnTo>
                    <a:lnTo>
                      <a:pt x="22" y="29"/>
                    </a:lnTo>
                    <a:lnTo>
                      <a:pt x="24" y="25"/>
                    </a:lnTo>
                    <a:lnTo>
                      <a:pt x="24" y="21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19"/>
                    </a:lnTo>
                    <a:lnTo>
                      <a:pt x="18" y="23"/>
                    </a:lnTo>
                    <a:lnTo>
                      <a:pt x="17" y="25"/>
                    </a:lnTo>
                    <a:lnTo>
                      <a:pt x="15" y="27"/>
                    </a:lnTo>
                    <a:lnTo>
                      <a:pt x="12" y="27"/>
                    </a:lnTo>
                    <a:lnTo>
                      <a:pt x="10" y="27"/>
                    </a:lnTo>
                    <a:lnTo>
                      <a:pt x="9" y="25"/>
                    </a:lnTo>
                    <a:lnTo>
                      <a:pt x="7" y="23"/>
                    </a:lnTo>
                    <a:lnTo>
                      <a:pt x="6" y="1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35" name="Freeform 402">
                <a:extLst>
                  <a:ext uri="{FF2B5EF4-FFF2-40B4-BE49-F238E27FC236}">
                    <a16:creationId xmlns:a16="http://schemas.microsoft.com/office/drawing/2014/main" id="{88F90FE6-B176-BAA7-2A70-EAF4572C9E5B}"/>
                  </a:ext>
                </a:extLst>
              </p:cNvPr>
              <p:cNvSpPr/>
              <p:nvPr/>
            </p:nvSpPr>
            <p:spPr bwMode="auto">
              <a:xfrm>
                <a:off x="3727" y="2896"/>
                <a:ext cx="24" cy="34"/>
              </a:xfrm>
              <a:custGeom>
                <a:avLst/>
                <a:gdLst>
                  <a:gd name="T0" fmla="*/ 4 w 24"/>
                  <a:gd name="T1" fmla="*/ 31 h 34"/>
                  <a:gd name="T2" fmla="*/ 7 w 24"/>
                  <a:gd name="T3" fmla="*/ 32 h 34"/>
                  <a:gd name="T4" fmla="*/ 12 w 24"/>
                  <a:gd name="T5" fmla="*/ 34 h 34"/>
                  <a:gd name="T6" fmla="*/ 18 w 24"/>
                  <a:gd name="T7" fmla="*/ 32 h 34"/>
                  <a:gd name="T8" fmla="*/ 22 w 24"/>
                  <a:gd name="T9" fmla="*/ 31 h 34"/>
                  <a:gd name="T10" fmla="*/ 24 w 24"/>
                  <a:gd name="T11" fmla="*/ 28 h 34"/>
                  <a:gd name="T12" fmla="*/ 24 w 24"/>
                  <a:gd name="T13" fmla="*/ 23 h 34"/>
                  <a:gd name="T14" fmla="*/ 24 w 24"/>
                  <a:gd name="T15" fmla="*/ 19 h 34"/>
                  <a:gd name="T16" fmla="*/ 20 w 24"/>
                  <a:gd name="T17" fmla="*/ 16 h 34"/>
                  <a:gd name="T18" fmla="*/ 18 w 24"/>
                  <a:gd name="T19" fmla="*/ 16 h 34"/>
                  <a:gd name="T20" fmla="*/ 14 w 24"/>
                  <a:gd name="T21" fmla="*/ 13 h 34"/>
                  <a:gd name="T22" fmla="*/ 12 w 24"/>
                  <a:gd name="T23" fmla="*/ 13 h 34"/>
                  <a:gd name="T24" fmla="*/ 8 w 24"/>
                  <a:gd name="T25" fmla="*/ 12 h 34"/>
                  <a:gd name="T26" fmla="*/ 6 w 24"/>
                  <a:gd name="T27" fmla="*/ 10 h 34"/>
                  <a:gd name="T28" fmla="*/ 7 w 24"/>
                  <a:gd name="T29" fmla="*/ 8 h 34"/>
                  <a:gd name="T30" fmla="*/ 8 w 24"/>
                  <a:gd name="T31" fmla="*/ 7 h 34"/>
                  <a:gd name="T32" fmla="*/ 12 w 24"/>
                  <a:gd name="T33" fmla="*/ 6 h 34"/>
                  <a:gd name="T34" fmla="*/ 14 w 24"/>
                  <a:gd name="T35" fmla="*/ 6 h 34"/>
                  <a:gd name="T36" fmla="*/ 16 w 24"/>
                  <a:gd name="T37" fmla="*/ 7 h 34"/>
                  <a:gd name="T38" fmla="*/ 17 w 24"/>
                  <a:gd name="T39" fmla="*/ 8 h 34"/>
                  <a:gd name="T40" fmla="*/ 18 w 24"/>
                  <a:gd name="T41" fmla="*/ 11 h 34"/>
                  <a:gd name="T42" fmla="*/ 24 w 24"/>
                  <a:gd name="T43" fmla="*/ 11 h 34"/>
                  <a:gd name="T44" fmla="*/ 23 w 24"/>
                  <a:gd name="T45" fmla="*/ 6 h 34"/>
                  <a:gd name="T46" fmla="*/ 20 w 24"/>
                  <a:gd name="T47" fmla="*/ 4 h 34"/>
                  <a:gd name="T48" fmla="*/ 17 w 24"/>
                  <a:gd name="T49" fmla="*/ 1 h 34"/>
                  <a:gd name="T50" fmla="*/ 12 w 24"/>
                  <a:gd name="T51" fmla="*/ 0 h 34"/>
                  <a:gd name="T52" fmla="*/ 7 w 24"/>
                  <a:gd name="T53" fmla="*/ 1 h 34"/>
                  <a:gd name="T54" fmla="*/ 4 w 24"/>
                  <a:gd name="T55" fmla="*/ 2 h 34"/>
                  <a:gd name="T56" fmla="*/ 1 w 24"/>
                  <a:gd name="T57" fmla="*/ 6 h 34"/>
                  <a:gd name="T58" fmla="*/ 1 w 24"/>
                  <a:gd name="T59" fmla="*/ 10 h 34"/>
                  <a:gd name="T60" fmla="*/ 1 w 24"/>
                  <a:gd name="T61" fmla="*/ 14 h 34"/>
                  <a:gd name="T62" fmla="*/ 4 w 24"/>
                  <a:gd name="T63" fmla="*/ 17 h 34"/>
                  <a:gd name="T64" fmla="*/ 10 w 24"/>
                  <a:gd name="T65" fmla="*/ 19 h 34"/>
                  <a:gd name="T66" fmla="*/ 11 w 24"/>
                  <a:gd name="T67" fmla="*/ 19 h 34"/>
                  <a:gd name="T68" fmla="*/ 17 w 24"/>
                  <a:gd name="T69" fmla="*/ 22 h 34"/>
                  <a:gd name="T70" fmla="*/ 18 w 24"/>
                  <a:gd name="T71" fmla="*/ 23 h 34"/>
                  <a:gd name="T72" fmla="*/ 18 w 24"/>
                  <a:gd name="T73" fmla="*/ 24 h 34"/>
                  <a:gd name="T74" fmla="*/ 18 w 24"/>
                  <a:gd name="T75" fmla="*/ 25 h 34"/>
                  <a:gd name="T76" fmla="*/ 17 w 24"/>
                  <a:gd name="T77" fmla="*/ 26 h 34"/>
                  <a:gd name="T78" fmla="*/ 13 w 24"/>
                  <a:gd name="T79" fmla="*/ 28 h 34"/>
                  <a:gd name="T80" fmla="*/ 11 w 24"/>
                  <a:gd name="T81" fmla="*/ 28 h 34"/>
                  <a:gd name="T82" fmla="*/ 8 w 24"/>
                  <a:gd name="T83" fmla="*/ 26 h 34"/>
                  <a:gd name="T84" fmla="*/ 7 w 24"/>
                  <a:gd name="T85" fmla="*/ 25 h 34"/>
                  <a:gd name="T86" fmla="*/ 6 w 24"/>
                  <a:gd name="T87" fmla="*/ 23 h 34"/>
                  <a:gd name="T88" fmla="*/ 0 w 24"/>
                  <a:gd name="T89" fmla="*/ 23 h 34"/>
                  <a:gd name="T90" fmla="*/ 1 w 24"/>
                  <a:gd name="T91" fmla="*/ 28 h 34"/>
                  <a:gd name="T92" fmla="*/ 4 w 24"/>
                  <a:gd name="T93" fmla="*/ 3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4" h="34">
                    <a:moveTo>
                      <a:pt x="4" y="31"/>
                    </a:moveTo>
                    <a:lnTo>
                      <a:pt x="7" y="32"/>
                    </a:lnTo>
                    <a:lnTo>
                      <a:pt x="12" y="34"/>
                    </a:lnTo>
                    <a:lnTo>
                      <a:pt x="18" y="32"/>
                    </a:lnTo>
                    <a:lnTo>
                      <a:pt x="22" y="31"/>
                    </a:lnTo>
                    <a:lnTo>
                      <a:pt x="24" y="28"/>
                    </a:lnTo>
                    <a:lnTo>
                      <a:pt x="24" y="23"/>
                    </a:lnTo>
                    <a:lnTo>
                      <a:pt x="24" y="19"/>
                    </a:lnTo>
                    <a:lnTo>
                      <a:pt x="20" y="16"/>
                    </a:lnTo>
                    <a:lnTo>
                      <a:pt x="18" y="16"/>
                    </a:lnTo>
                    <a:lnTo>
                      <a:pt x="14" y="13"/>
                    </a:lnTo>
                    <a:lnTo>
                      <a:pt x="12" y="13"/>
                    </a:lnTo>
                    <a:lnTo>
                      <a:pt x="8" y="12"/>
                    </a:lnTo>
                    <a:lnTo>
                      <a:pt x="6" y="10"/>
                    </a:lnTo>
                    <a:lnTo>
                      <a:pt x="7" y="8"/>
                    </a:lnTo>
                    <a:lnTo>
                      <a:pt x="8" y="7"/>
                    </a:lnTo>
                    <a:lnTo>
                      <a:pt x="12" y="6"/>
                    </a:lnTo>
                    <a:lnTo>
                      <a:pt x="14" y="6"/>
                    </a:lnTo>
                    <a:lnTo>
                      <a:pt x="16" y="7"/>
                    </a:lnTo>
                    <a:lnTo>
                      <a:pt x="17" y="8"/>
                    </a:lnTo>
                    <a:lnTo>
                      <a:pt x="18" y="11"/>
                    </a:lnTo>
                    <a:lnTo>
                      <a:pt x="24" y="11"/>
                    </a:lnTo>
                    <a:lnTo>
                      <a:pt x="23" y="6"/>
                    </a:lnTo>
                    <a:lnTo>
                      <a:pt x="20" y="4"/>
                    </a:lnTo>
                    <a:lnTo>
                      <a:pt x="17" y="1"/>
                    </a:lnTo>
                    <a:lnTo>
                      <a:pt x="12" y="0"/>
                    </a:lnTo>
                    <a:lnTo>
                      <a:pt x="7" y="1"/>
                    </a:lnTo>
                    <a:lnTo>
                      <a:pt x="4" y="2"/>
                    </a:lnTo>
                    <a:lnTo>
                      <a:pt x="1" y="6"/>
                    </a:lnTo>
                    <a:lnTo>
                      <a:pt x="1" y="10"/>
                    </a:lnTo>
                    <a:lnTo>
                      <a:pt x="1" y="14"/>
                    </a:lnTo>
                    <a:lnTo>
                      <a:pt x="4" y="17"/>
                    </a:lnTo>
                    <a:lnTo>
                      <a:pt x="10" y="19"/>
                    </a:lnTo>
                    <a:lnTo>
                      <a:pt x="11" y="19"/>
                    </a:lnTo>
                    <a:lnTo>
                      <a:pt x="17" y="22"/>
                    </a:lnTo>
                    <a:lnTo>
                      <a:pt x="18" y="23"/>
                    </a:lnTo>
                    <a:lnTo>
                      <a:pt x="18" y="24"/>
                    </a:lnTo>
                    <a:lnTo>
                      <a:pt x="18" y="25"/>
                    </a:lnTo>
                    <a:lnTo>
                      <a:pt x="17" y="26"/>
                    </a:lnTo>
                    <a:lnTo>
                      <a:pt x="13" y="28"/>
                    </a:lnTo>
                    <a:lnTo>
                      <a:pt x="11" y="28"/>
                    </a:lnTo>
                    <a:lnTo>
                      <a:pt x="8" y="26"/>
                    </a:lnTo>
                    <a:lnTo>
                      <a:pt x="7" y="25"/>
                    </a:lnTo>
                    <a:lnTo>
                      <a:pt x="6" y="23"/>
                    </a:lnTo>
                    <a:lnTo>
                      <a:pt x="0" y="23"/>
                    </a:lnTo>
                    <a:lnTo>
                      <a:pt x="1" y="28"/>
                    </a:lnTo>
                    <a:lnTo>
                      <a:pt x="4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36" name="Freeform 403">
                <a:extLst>
                  <a:ext uri="{FF2B5EF4-FFF2-40B4-BE49-F238E27FC236}">
                    <a16:creationId xmlns:a16="http://schemas.microsoft.com/office/drawing/2014/main" id="{7F88730C-5336-45F1-617A-EB3D94C73D06}"/>
                  </a:ext>
                </a:extLst>
              </p:cNvPr>
              <p:cNvSpPr/>
              <p:nvPr/>
            </p:nvSpPr>
            <p:spPr bwMode="auto">
              <a:xfrm>
                <a:off x="4340" y="2535"/>
                <a:ext cx="29" cy="32"/>
              </a:xfrm>
              <a:custGeom>
                <a:avLst/>
                <a:gdLst>
                  <a:gd name="T0" fmla="*/ 8 w 29"/>
                  <a:gd name="T1" fmla="*/ 8 h 32"/>
                  <a:gd name="T2" fmla="*/ 11 w 29"/>
                  <a:gd name="T3" fmla="*/ 6 h 32"/>
                  <a:gd name="T4" fmla="*/ 14 w 29"/>
                  <a:gd name="T5" fmla="*/ 5 h 32"/>
                  <a:gd name="T6" fmla="*/ 18 w 29"/>
                  <a:gd name="T7" fmla="*/ 6 h 32"/>
                  <a:gd name="T8" fmla="*/ 20 w 29"/>
                  <a:gd name="T9" fmla="*/ 8 h 32"/>
                  <a:gd name="T10" fmla="*/ 22 w 29"/>
                  <a:gd name="T11" fmla="*/ 11 h 32"/>
                  <a:gd name="T12" fmla="*/ 23 w 29"/>
                  <a:gd name="T13" fmla="*/ 16 h 32"/>
                  <a:gd name="T14" fmla="*/ 22 w 29"/>
                  <a:gd name="T15" fmla="*/ 20 h 32"/>
                  <a:gd name="T16" fmla="*/ 20 w 29"/>
                  <a:gd name="T17" fmla="*/ 24 h 32"/>
                  <a:gd name="T18" fmla="*/ 18 w 29"/>
                  <a:gd name="T19" fmla="*/ 26 h 32"/>
                  <a:gd name="T20" fmla="*/ 14 w 29"/>
                  <a:gd name="T21" fmla="*/ 26 h 32"/>
                  <a:gd name="T22" fmla="*/ 11 w 29"/>
                  <a:gd name="T23" fmla="*/ 26 h 32"/>
                  <a:gd name="T24" fmla="*/ 8 w 29"/>
                  <a:gd name="T25" fmla="*/ 24 h 32"/>
                  <a:gd name="T26" fmla="*/ 7 w 29"/>
                  <a:gd name="T27" fmla="*/ 20 h 32"/>
                  <a:gd name="T28" fmla="*/ 6 w 29"/>
                  <a:gd name="T29" fmla="*/ 16 h 32"/>
                  <a:gd name="T30" fmla="*/ 7 w 29"/>
                  <a:gd name="T31" fmla="*/ 11 h 32"/>
                  <a:gd name="T32" fmla="*/ 8 w 29"/>
                  <a:gd name="T33" fmla="*/ 8 h 32"/>
                  <a:gd name="T34" fmla="*/ 4 w 29"/>
                  <a:gd name="T35" fmla="*/ 28 h 32"/>
                  <a:gd name="T36" fmla="*/ 8 w 29"/>
                  <a:gd name="T37" fmla="*/ 31 h 32"/>
                  <a:gd name="T38" fmla="*/ 14 w 29"/>
                  <a:gd name="T39" fmla="*/ 32 h 32"/>
                  <a:gd name="T40" fmla="*/ 20 w 29"/>
                  <a:gd name="T41" fmla="*/ 31 h 32"/>
                  <a:gd name="T42" fmla="*/ 24 w 29"/>
                  <a:gd name="T43" fmla="*/ 28 h 32"/>
                  <a:gd name="T44" fmla="*/ 28 w 29"/>
                  <a:gd name="T45" fmla="*/ 23 h 32"/>
                  <a:gd name="T46" fmla="*/ 29 w 29"/>
                  <a:gd name="T47" fmla="*/ 16 h 32"/>
                  <a:gd name="T48" fmla="*/ 28 w 29"/>
                  <a:gd name="T49" fmla="*/ 10 h 32"/>
                  <a:gd name="T50" fmla="*/ 24 w 29"/>
                  <a:gd name="T51" fmla="*/ 4 h 32"/>
                  <a:gd name="T52" fmla="*/ 20 w 29"/>
                  <a:gd name="T53" fmla="*/ 1 h 32"/>
                  <a:gd name="T54" fmla="*/ 14 w 29"/>
                  <a:gd name="T55" fmla="*/ 0 h 32"/>
                  <a:gd name="T56" fmla="*/ 8 w 29"/>
                  <a:gd name="T57" fmla="*/ 1 h 32"/>
                  <a:gd name="T58" fmla="*/ 4 w 29"/>
                  <a:gd name="T59" fmla="*/ 4 h 32"/>
                  <a:gd name="T60" fmla="*/ 1 w 29"/>
                  <a:gd name="T61" fmla="*/ 10 h 32"/>
                  <a:gd name="T62" fmla="*/ 0 w 29"/>
                  <a:gd name="T63" fmla="*/ 16 h 32"/>
                  <a:gd name="T64" fmla="*/ 1 w 29"/>
                  <a:gd name="T65" fmla="*/ 23 h 32"/>
                  <a:gd name="T66" fmla="*/ 4 w 29"/>
                  <a:gd name="T67" fmla="*/ 28 h 32"/>
                  <a:gd name="T68" fmla="*/ 8 w 29"/>
                  <a:gd name="T6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2">
                    <a:moveTo>
                      <a:pt x="8" y="8"/>
                    </a:moveTo>
                    <a:lnTo>
                      <a:pt x="11" y="6"/>
                    </a:lnTo>
                    <a:lnTo>
                      <a:pt x="14" y="5"/>
                    </a:lnTo>
                    <a:lnTo>
                      <a:pt x="18" y="6"/>
                    </a:lnTo>
                    <a:lnTo>
                      <a:pt x="20" y="8"/>
                    </a:lnTo>
                    <a:lnTo>
                      <a:pt x="22" y="11"/>
                    </a:lnTo>
                    <a:lnTo>
                      <a:pt x="23" y="16"/>
                    </a:lnTo>
                    <a:lnTo>
                      <a:pt x="22" y="20"/>
                    </a:lnTo>
                    <a:lnTo>
                      <a:pt x="20" y="24"/>
                    </a:lnTo>
                    <a:lnTo>
                      <a:pt x="18" y="26"/>
                    </a:lnTo>
                    <a:lnTo>
                      <a:pt x="14" y="26"/>
                    </a:lnTo>
                    <a:lnTo>
                      <a:pt x="11" y="26"/>
                    </a:lnTo>
                    <a:lnTo>
                      <a:pt x="8" y="24"/>
                    </a:lnTo>
                    <a:lnTo>
                      <a:pt x="7" y="20"/>
                    </a:lnTo>
                    <a:lnTo>
                      <a:pt x="6" y="16"/>
                    </a:lnTo>
                    <a:lnTo>
                      <a:pt x="7" y="11"/>
                    </a:lnTo>
                    <a:lnTo>
                      <a:pt x="8" y="8"/>
                    </a:lnTo>
                    <a:lnTo>
                      <a:pt x="4" y="28"/>
                    </a:lnTo>
                    <a:lnTo>
                      <a:pt x="8" y="31"/>
                    </a:lnTo>
                    <a:lnTo>
                      <a:pt x="14" y="32"/>
                    </a:lnTo>
                    <a:lnTo>
                      <a:pt x="20" y="31"/>
                    </a:lnTo>
                    <a:lnTo>
                      <a:pt x="24" y="28"/>
                    </a:lnTo>
                    <a:lnTo>
                      <a:pt x="28" y="23"/>
                    </a:lnTo>
                    <a:lnTo>
                      <a:pt x="29" y="16"/>
                    </a:lnTo>
                    <a:lnTo>
                      <a:pt x="28" y="10"/>
                    </a:lnTo>
                    <a:lnTo>
                      <a:pt x="24" y="4"/>
                    </a:lnTo>
                    <a:lnTo>
                      <a:pt x="20" y="1"/>
                    </a:lnTo>
                    <a:lnTo>
                      <a:pt x="14" y="0"/>
                    </a:lnTo>
                    <a:lnTo>
                      <a:pt x="8" y="1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6"/>
                    </a:lnTo>
                    <a:lnTo>
                      <a:pt x="1" y="23"/>
                    </a:lnTo>
                    <a:lnTo>
                      <a:pt x="4" y="28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37" name="Freeform 404">
                <a:extLst>
                  <a:ext uri="{FF2B5EF4-FFF2-40B4-BE49-F238E27FC236}">
                    <a16:creationId xmlns:a16="http://schemas.microsoft.com/office/drawing/2014/main" id="{4C12ECFF-3BEA-AC64-7F21-6DE9E7645D2B}"/>
                  </a:ext>
                </a:extLst>
              </p:cNvPr>
              <p:cNvSpPr/>
              <p:nvPr/>
            </p:nvSpPr>
            <p:spPr bwMode="auto">
              <a:xfrm>
                <a:off x="4372" y="2535"/>
                <a:ext cx="24" cy="31"/>
              </a:xfrm>
              <a:custGeom>
                <a:avLst/>
                <a:gdLst>
                  <a:gd name="T0" fmla="*/ 6 w 24"/>
                  <a:gd name="T1" fmla="*/ 31 h 31"/>
                  <a:gd name="T2" fmla="*/ 6 w 24"/>
                  <a:gd name="T3" fmla="*/ 10 h 31"/>
                  <a:gd name="T4" fmla="*/ 18 w 24"/>
                  <a:gd name="T5" fmla="*/ 31 h 31"/>
                  <a:gd name="T6" fmla="*/ 24 w 24"/>
                  <a:gd name="T7" fmla="*/ 31 h 31"/>
                  <a:gd name="T8" fmla="*/ 24 w 24"/>
                  <a:gd name="T9" fmla="*/ 0 h 31"/>
                  <a:gd name="T10" fmla="*/ 18 w 24"/>
                  <a:gd name="T11" fmla="*/ 0 h 31"/>
                  <a:gd name="T12" fmla="*/ 18 w 24"/>
                  <a:gd name="T13" fmla="*/ 22 h 31"/>
                  <a:gd name="T14" fmla="*/ 8 w 24"/>
                  <a:gd name="T15" fmla="*/ 0 h 31"/>
                  <a:gd name="T16" fmla="*/ 0 w 24"/>
                  <a:gd name="T17" fmla="*/ 0 h 31"/>
                  <a:gd name="T18" fmla="*/ 0 w 24"/>
                  <a:gd name="T19" fmla="*/ 31 h 31"/>
                  <a:gd name="T20" fmla="*/ 6 w 24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31">
                    <a:moveTo>
                      <a:pt x="6" y="31"/>
                    </a:moveTo>
                    <a:lnTo>
                      <a:pt x="6" y="10"/>
                    </a:lnTo>
                    <a:lnTo>
                      <a:pt x="18" y="31"/>
                    </a:lnTo>
                    <a:lnTo>
                      <a:pt x="24" y="31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22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838" name="Freeform 405">
                <a:extLst>
                  <a:ext uri="{FF2B5EF4-FFF2-40B4-BE49-F238E27FC236}">
                    <a16:creationId xmlns:a16="http://schemas.microsoft.com/office/drawing/2014/main" id="{3C56F4D8-4FAD-C480-EBBD-3C24829B8DFF}"/>
                  </a:ext>
                </a:extLst>
              </p:cNvPr>
              <p:cNvSpPr/>
              <p:nvPr/>
            </p:nvSpPr>
            <p:spPr bwMode="auto">
              <a:xfrm>
                <a:off x="4401" y="2535"/>
                <a:ext cx="23" cy="32"/>
              </a:xfrm>
              <a:custGeom>
                <a:avLst/>
                <a:gdLst>
                  <a:gd name="T0" fmla="*/ 4 w 23"/>
                  <a:gd name="T1" fmla="*/ 30 h 32"/>
                  <a:gd name="T2" fmla="*/ 7 w 23"/>
                  <a:gd name="T3" fmla="*/ 31 h 32"/>
                  <a:gd name="T4" fmla="*/ 12 w 23"/>
                  <a:gd name="T5" fmla="*/ 32 h 32"/>
                  <a:gd name="T6" fmla="*/ 17 w 23"/>
                  <a:gd name="T7" fmla="*/ 31 h 32"/>
                  <a:gd name="T8" fmla="*/ 21 w 23"/>
                  <a:gd name="T9" fmla="*/ 30 h 32"/>
                  <a:gd name="T10" fmla="*/ 23 w 23"/>
                  <a:gd name="T11" fmla="*/ 26 h 32"/>
                  <a:gd name="T12" fmla="*/ 23 w 23"/>
                  <a:gd name="T13" fmla="*/ 22 h 32"/>
                  <a:gd name="T14" fmla="*/ 23 w 23"/>
                  <a:gd name="T15" fmla="*/ 18 h 32"/>
                  <a:gd name="T16" fmla="*/ 19 w 23"/>
                  <a:gd name="T17" fmla="*/ 16 h 32"/>
                  <a:gd name="T18" fmla="*/ 17 w 23"/>
                  <a:gd name="T19" fmla="*/ 14 h 32"/>
                  <a:gd name="T20" fmla="*/ 13 w 23"/>
                  <a:gd name="T21" fmla="*/ 13 h 32"/>
                  <a:gd name="T22" fmla="*/ 11 w 23"/>
                  <a:gd name="T23" fmla="*/ 12 h 32"/>
                  <a:gd name="T24" fmla="*/ 7 w 23"/>
                  <a:gd name="T25" fmla="*/ 11 h 32"/>
                  <a:gd name="T26" fmla="*/ 6 w 23"/>
                  <a:gd name="T27" fmla="*/ 8 h 32"/>
                  <a:gd name="T28" fmla="*/ 6 w 23"/>
                  <a:gd name="T29" fmla="*/ 7 h 32"/>
                  <a:gd name="T30" fmla="*/ 7 w 23"/>
                  <a:gd name="T31" fmla="*/ 6 h 32"/>
                  <a:gd name="T32" fmla="*/ 11 w 23"/>
                  <a:gd name="T33" fmla="*/ 5 h 32"/>
                  <a:gd name="T34" fmla="*/ 13 w 23"/>
                  <a:gd name="T35" fmla="*/ 5 h 32"/>
                  <a:gd name="T36" fmla="*/ 15 w 23"/>
                  <a:gd name="T37" fmla="*/ 6 h 32"/>
                  <a:gd name="T38" fmla="*/ 16 w 23"/>
                  <a:gd name="T39" fmla="*/ 7 h 32"/>
                  <a:gd name="T40" fmla="*/ 17 w 23"/>
                  <a:gd name="T41" fmla="*/ 10 h 32"/>
                  <a:gd name="T42" fmla="*/ 22 w 23"/>
                  <a:gd name="T43" fmla="*/ 10 h 32"/>
                  <a:gd name="T44" fmla="*/ 22 w 23"/>
                  <a:gd name="T45" fmla="*/ 5 h 32"/>
                  <a:gd name="T46" fmla="*/ 19 w 23"/>
                  <a:gd name="T47" fmla="*/ 2 h 32"/>
                  <a:gd name="T48" fmla="*/ 16 w 23"/>
                  <a:gd name="T49" fmla="*/ 0 h 32"/>
                  <a:gd name="T50" fmla="*/ 11 w 23"/>
                  <a:gd name="T51" fmla="*/ 0 h 32"/>
                  <a:gd name="T52" fmla="*/ 7 w 23"/>
                  <a:gd name="T53" fmla="*/ 0 h 32"/>
                  <a:gd name="T54" fmla="*/ 4 w 23"/>
                  <a:gd name="T55" fmla="*/ 2 h 32"/>
                  <a:gd name="T56" fmla="*/ 1 w 23"/>
                  <a:gd name="T57" fmla="*/ 5 h 32"/>
                  <a:gd name="T58" fmla="*/ 0 w 23"/>
                  <a:gd name="T59" fmla="*/ 8 h 32"/>
                  <a:gd name="T60" fmla="*/ 1 w 23"/>
                  <a:gd name="T61" fmla="*/ 13 h 32"/>
                  <a:gd name="T62" fmla="*/ 4 w 23"/>
                  <a:gd name="T63" fmla="*/ 16 h 32"/>
                  <a:gd name="T64" fmla="*/ 10 w 23"/>
                  <a:gd name="T65" fmla="*/ 18 h 32"/>
                  <a:gd name="T66" fmla="*/ 16 w 23"/>
                  <a:gd name="T67" fmla="*/ 20 h 32"/>
                  <a:gd name="T68" fmla="*/ 17 w 23"/>
                  <a:gd name="T69" fmla="*/ 22 h 32"/>
                  <a:gd name="T70" fmla="*/ 18 w 23"/>
                  <a:gd name="T71" fmla="*/ 23 h 32"/>
                  <a:gd name="T72" fmla="*/ 17 w 23"/>
                  <a:gd name="T73" fmla="*/ 25 h 32"/>
                  <a:gd name="T74" fmla="*/ 16 w 23"/>
                  <a:gd name="T75" fmla="*/ 26 h 32"/>
                  <a:gd name="T76" fmla="*/ 12 w 23"/>
                  <a:gd name="T77" fmla="*/ 26 h 32"/>
                  <a:gd name="T78" fmla="*/ 10 w 23"/>
                  <a:gd name="T79" fmla="*/ 26 h 32"/>
                  <a:gd name="T80" fmla="*/ 7 w 23"/>
                  <a:gd name="T81" fmla="*/ 25 h 32"/>
                  <a:gd name="T82" fmla="*/ 6 w 23"/>
                  <a:gd name="T83" fmla="*/ 24 h 32"/>
                  <a:gd name="T84" fmla="*/ 6 w 23"/>
                  <a:gd name="T85" fmla="*/ 22 h 32"/>
                  <a:gd name="T86" fmla="*/ 0 w 23"/>
                  <a:gd name="T87" fmla="*/ 22 h 32"/>
                  <a:gd name="T88" fmla="*/ 1 w 23"/>
                  <a:gd name="T89" fmla="*/ 26 h 32"/>
                  <a:gd name="T90" fmla="*/ 4 w 23"/>
                  <a:gd name="T91" fmla="*/ 3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3" h="32">
                    <a:moveTo>
                      <a:pt x="4" y="30"/>
                    </a:moveTo>
                    <a:lnTo>
                      <a:pt x="7" y="31"/>
                    </a:lnTo>
                    <a:lnTo>
                      <a:pt x="12" y="32"/>
                    </a:lnTo>
                    <a:lnTo>
                      <a:pt x="17" y="31"/>
                    </a:lnTo>
                    <a:lnTo>
                      <a:pt x="21" y="30"/>
                    </a:lnTo>
                    <a:lnTo>
                      <a:pt x="23" y="26"/>
                    </a:lnTo>
                    <a:lnTo>
                      <a:pt x="23" y="22"/>
                    </a:lnTo>
                    <a:lnTo>
                      <a:pt x="23" y="18"/>
                    </a:lnTo>
                    <a:lnTo>
                      <a:pt x="19" y="16"/>
                    </a:lnTo>
                    <a:lnTo>
                      <a:pt x="17" y="14"/>
                    </a:lnTo>
                    <a:lnTo>
                      <a:pt x="13" y="13"/>
                    </a:lnTo>
                    <a:lnTo>
                      <a:pt x="11" y="12"/>
                    </a:lnTo>
                    <a:lnTo>
                      <a:pt x="7" y="11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11" y="5"/>
                    </a:lnTo>
                    <a:lnTo>
                      <a:pt x="13" y="5"/>
                    </a:lnTo>
                    <a:lnTo>
                      <a:pt x="15" y="6"/>
                    </a:lnTo>
                    <a:lnTo>
                      <a:pt x="16" y="7"/>
                    </a:lnTo>
                    <a:lnTo>
                      <a:pt x="17" y="10"/>
                    </a:lnTo>
                    <a:lnTo>
                      <a:pt x="22" y="10"/>
                    </a:lnTo>
                    <a:lnTo>
                      <a:pt x="22" y="5"/>
                    </a:lnTo>
                    <a:lnTo>
                      <a:pt x="19" y="2"/>
                    </a:lnTo>
                    <a:lnTo>
                      <a:pt x="16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1" y="13"/>
                    </a:lnTo>
                    <a:lnTo>
                      <a:pt x="4" y="16"/>
                    </a:lnTo>
                    <a:lnTo>
                      <a:pt x="10" y="18"/>
                    </a:lnTo>
                    <a:lnTo>
                      <a:pt x="16" y="20"/>
                    </a:lnTo>
                    <a:lnTo>
                      <a:pt x="17" y="22"/>
                    </a:lnTo>
                    <a:lnTo>
                      <a:pt x="18" y="23"/>
                    </a:lnTo>
                    <a:lnTo>
                      <a:pt x="17" y="25"/>
                    </a:lnTo>
                    <a:lnTo>
                      <a:pt x="16" y="26"/>
                    </a:lnTo>
                    <a:lnTo>
                      <a:pt x="12" y="26"/>
                    </a:lnTo>
                    <a:lnTo>
                      <a:pt x="10" y="26"/>
                    </a:lnTo>
                    <a:lnTo>
                      <a:pt x="7" y="25"/>
                    </a:lnTo>
                    <a:lnTo>
                      <a:pt x="6" y="24"/>
                    </a:lnTo>
                    <a:lnTo>
                      <a:pt x="6" y="22"/>
                    </a:lnTo>
                    <a:lnTo>
                      <a:pt x="0" y="22"/>
                    </a:lnTo>
                    <a:lnTo>
                      <a:pt x="1" y="26"/>
                    </a:lnTo>
                    <a:lnTo>
                      <a:pt x="4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</p:grpSp>
        <p:grpSp>
          <p:nvGrpSpPr>
            <p:cNvPr id="1132" name="Group 607">
              <a:extLst>
                <a:ext uri="{FF2B5EF4-FFF2-40B4-BE49-F238E27FC236}">
                  <a16:creationId xmlns:a16="http://schemas.microsoft.com/office/drawing/2014/main" id="{2713EE79-120B-1017-A0C9-89594FDC5760}"/>
                </a:ext>
              </a:extLst>
            </p:cNvPr>
            <p:cNvGrpSpPr/>
            <p:nvPr/>
          </p:nvGrpSpPr>
          <p:grpSpPr>
            <a:xfrm>
              <a:off x="7565531" y="3080869"/>
              <a:ext cx="5088828" cy="2000298"/>
              <a:chOff x="2291" y="1870"/>
              <a:chExt cx="2945" cy="1207"/>
            </a:xfrm>
          </p:grpSpPr>
          <p:sp>
            <p:nvSpPr>
              <p:cNvPr id="1439" name="Freeform 407">
                <a:extLst>
                  <a:ext uri="{FF2B5EF4-FFF2-40B4-BE49-F238E27FC236}">
                    <a16:creationId xmlns:a16="http://schemas.microsoft.com/office/drawing/2014/main" id="{49D25E73-8077-1DBF-EDC9-288EA77EB95D}"/>
                  </a:ext>
                </a:extLst>
              </p:cNvPr>
              <p:cNvSpPr/>
              <p:nvPr/>
            </p:nvSpPr>
            <p:spPr bwMode="auto">
              <a:xfrm>
                <a:off x="4425" y="2535"/>
                <a:ext cx="21" cy="31"/>
              </a:xfrm>
              <a:custGeom>
                <a:avLst/>
                <a:gdLst>
                  <a:gd name="T0" fmla="*/ 21 w 21"/>
                  <a:gd name="T1" fmla="*/ 31 h 31"/>
                  <a:gd name="T2" fmla="*/ 21 w 21"/>
                  <a:gd name="T3" fmla="*/ 25 h 31"/>
                  <a:gd name="T4" fmla="*/ 6 w 21"/>
                  <a:gd name="T5" fmla="*/ 25 h 31"/>
                  <a:gd name="T6" fmla="*/ 6 w 21"/>
                  <a:gd name="T7" fmla="*/ 0 h 31"/>
                  <a:gd name="T8" fmla="*/ 0 w 21"/>
                  <a:gd name="T9" fmla="*/ 0 h 31"/>
                  <a:gd name="T10" fmla="*/ 0 w 21"/>
                  <a:gd name="T11" fmla="*/ 31 h 31"/>
                  <a:gd name="T12" fmla="*/ 21 w 21"/>
                  <a:gd name="T1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31">
                    <a:moveTo>
                      <a:pt x="21" y="31"/>
                    </a:moveTo>
                    <a:lnTo>
                      <a:pt x="21" y="25"/>
                    </a:lnTo>
                    <a:lnTo>
                      <a:pt x="6" y="25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1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40" name="Freeform 408">
                <a:extLst>
                  <a:ext uri="{FF2B5EF4-FFF2-40B4-BE49-F238E27FC236}">
                    <a16:creationId xmlns:a16="http://schemas.microsoft.com/office/drawing/2014/main" id="{D872AD1F-C42D-8C71-F316-4F88DA8F0FC4}"/>
                  </a:ext>
                </a:extLst>
              </p:cNvPr>
              <p:cNvSpPr/>
              <p:nvPr/>
            </p:nvSpPr>
            <p:spPr bwMode="auto">
              <a:xfrm>
                <a:off x="4444" y="2535"/>
                <a:ext cx="29" cy="32"/>
              </a:xfrm>
              <a:custGeom>
                <a:avLst/>
                <a:gdLst>
                  <a:gd name="T0" fmla="*/ 9 w 29"/>
                  <a:gd name="T1" fmla="*/ 8 h 32"/>
                  <a:gd name="T2" fmla="*/ 11 w 29"/>
                  <a:gd name="T3" fmla="*/ 6 h 32"/>
                  <a:gd name="T4" fmla="*/ 15 w 29"/>
                  <a:gd name="T5" fmla="*/ 5 h 32"/>
                  <a:gd name="T6" fmla="*/ 18 w 29"/>
                  <a:gd name="T7" fmla="*/ 6 h 32"/>
                  <a:gd name="T8" fmla="*/ 21 w 29"/>
                  <a:gd name="T9" fmla="*/ 8 h 32"/>
                  <a:gd name="T10" fmla="*/ 22 w 29"/>
                  <a:gd name="T11" fmla="*/ 11 h 32"/>
                  <a:gd name="T12" fmla="*/ 23 w 29"/>
                  <a:gd name="T13" fmla="*/ 16 h 32"/>
                  <a:gd name="T14" fmla="*/ 22 w 29"/>
                  <a:gd name="T15" fmla="*/ 20 h 32"/>
                  <a:gd name="T16" fmla="*/ 21 w 29"/>
                  <a:gd name="T17" fmla="*/ 24 h 32"/>
                  <a:gd name="T18" fmla="*/ 18 w 29"/>
                  <a:gd name="T19" fmla="*/ 26 h 32"/>
                  <a:gd name="T20" fmla="*/ 15 w 29"/>
                  <a:gd name="T21" fmla="*/ 26 h 32"/>
                  <a:gd name="T22" fmla="*/ 11 w 29"/>
                  <a:gd name="T23" fmla="*/ 26 h 32"/>
                  <a:gd name="T24" fmla="*/ 9 w 29"/>
                  <a:gd name="T25" fmla="*/ 24 h 32"/>
                  <a:gd name="T26" fmla="*/ 8 w 29"/>
                  <a:gd name="T27" fmla="*/ 20 h 32"/>
                  <a:gd name="T28" fmla="*/ 6 w 29"/>
                  <a:gd name="T29" fmla="*/ 16 h 32"/>
                  <a:gd name="T30" fmla="*/ 8 w 29"/>
                  <a:gd name="T31" fmla="*/ 11 h 32"/>
                  <a:gd name="T32" fmla="*/ 9 w 29"/>
                  <a:gd name="T33" fmla="*/ 8 h 32"/>
                  <a:gd name="T34" fmla="*/ 5 w 29"/>
                  <a:gd name="T35" fmla="*/ 28 h 32"/>
                  <a:gd name="T36" fmla="*/ 9 w 29"/>
                  <a:gd name="T37" fmla="*/ 31 h 32"/>
                  <a:gd name="T38" fmla="*/ 15 w 29"/>
                  <a:gd name="T39" fmla="*/ 32 h 32"/>
                  <a:gd name="T40" fmla="*/ 21 w 29"/>
                  <a:gd name="T41" fmla="*/ 31 h 32"/>
                  <a:gd name="T42" fmla="*/ 26 w 29"/>
                  <a:gd name="T43" fmla="*/ 28 h 32"/>
                  <a:gd name="T44" fmla="*/ 28 w 29"/>
                  <a:gd name="T45" fmla="*/ 23 h 32"/>
                  <a:gd name="T46" fmla="*/ 29 w 29"/>
                  <a:gd name="T47" fmla="*/ 16 h 32"/>
                  <a:gd name="T48" fmla="*/ 28 w 29"/>
                  <a:gd name="T49" fmla="*/ 10 h 32"/>
                  <a:gd name="T50" fmla="*/ 26 w 29"/>
                  <a:gd name="T51" fmla="*/ 4 h 32"/>
                  <a:gd name="T52" fmla="*/ 21 w 29"/>
                  <a:gd name="T53" fmla="*/ 1 h 32"/>
                  <a:gd name="T54" fmla="*/ 15 w 29"/>
                  <a:gd name="T55" fmla="*/ 0 h 32"/>
                  <a:gd name="T56" fmla="*/ 9 w 29"/>
                  <a:gd name="T57" fmla="*/ 1 h 32"/>
                  <a:gd name="T58" fmla="*/ 5 w 29"/>
                  <a:gd name="T59" fmla="*/ 4 h 32"/>
                  <a:gd name="T60" fmla="*/ 2 w 29"/>
                  <a:gd name="T61" fmla="*/ 10 h 32"/>
                  <a:gd name="T62" fmla="*/ 0 w 29"/>
                  <a:gd name="T63" fmla="*/ 16 h 32"/>
                  <a:gd name="T64" fmla="*/ 2 w 29"/>
                  <a:gd name="T65" fmla="*/ 23 h 32"/>
                  <a:gd name="T66" fmla="*/ 5 w 29"/>
                  <a:gd name="T67" fmla="*/ 28 h 32"/>
                  <a:gd name="T68" fmla="*/ 9 w 29"/>
                  <a:gd name="T6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2">
                    <a:moveTo>
                      <a:pt x="9" y="8"/>
                    </a:moveTo>
                    <a:lnTo>
                      <a:pt x="11" y="6"/>
                    </a:lnTo>
                    <a:lnTo>
                      <a:pt x="15" y="5"/>
                    </a:lnTo>
                    <a:lnTo>
                      <a:pt x="18" y="6"/>
                    </a:lnTo>
                    <a:lnTo>
                      <a:pt x="21" y="8"/>
                    </a:lnTo>
                    <a:lnTo>
                      <a:pt x="22" y="11"/>
                    </a:lnTo>
                    <a:lnTo>
                      <a:pt x="23" y="16"/>
                    </a:lnTo>
                    <a:lnTo>
                      <a:pt x="22" y="20"/>
                    </a:lnTo>
                    <a:lnTo>
                      <a:pt x="21" y="24"/>
                    </a:lnTo>
                    <a:lnTo>
                      <a:pt x="18" y="26"/>
                    </a:lnTo>
                    <a:lnTo>
                      <a:pt x="15" y="26"/>
                    </a:lnTo>
                    <a:lnTo>
                      <a:pt x="11" y="26"/>
                    </a:lnTo>
                    <a:lnTo>
                      <a:pt x="9" y="24"/>
                    </a:lnTo>
                    <a:lnTo>
                      <a:pt x="8" y="20"/>
                    </a:lnTo>
                    <a:lnTo>
                      <a:pt x="6" y="16"/>
                    </a:lnTo>
                    <a:lnTo>
                      <a:pt x="8" y="11"/>
                    </a:lnTo>
                    <a:lnTo>
                      <a:pt x="9" y="8"/>
                    </a:lnTo>
                    <a:lnTo>
                      <a:pt x="5" y="28"/>
                    </a:lnTo>
                    <a:lnTo>
                      <a:pt x="9" y="31"/>
                    </a:lnTo>
                    <a:lnTo>
                      <a:pt x="15" y="32"/>
                    </a:lnTo>
                    <a:lnTo>
                      <a:pt x="21" y="31"/>
                    </a:lnTo>
                    <a:lnTo>
                      <a:pt x="26" y="28"/>
                    </a:lnTo>
                    <a:lnTo>
                      <a:pt x="28" y="23"/>
                    </a:lnTo>
                    <a:lnTo>
                      <a:pt x="29" y="16"/>
                    </a:lnTo>
                    <a:lnTo>
                      <a:pt x="28" y="10"/>
                    </a:lnTo>
                    <a:lnTo>
                      <a:pt x="26" y="4"/>
                    </a:lnTo>
                    <a:lnTo>
                      <a:pt x="21" y="1"/>
                    </a:lnTo>
                    <a:lnTo>
                      <a:pt x="15" y="0"/>
                    </a:lnTo>
                    <a:lnTo>
                      <a:pt x="9" y="1"/>
                    </a:lnTo>
                    <a:lnTo>
                      <a:pt x="5" y="4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2" y="23"/>
                    </a:lnTo>
                    <a:lnTo>
                      <a:pt x="5" y="28"/>
                    </a:lnTo>
                    <a:lnTo>
                      <a:pt x="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41" name="Freeform 409">
                <a:extLst>
                  <a:ext uri="{FF2B5EF4-FFF2-40B4-BE49-F238E27FC236}">
                    <a16:creationId xmlns:a16="http://schemas.microsoft.com/office/drawing/2014/main" id="{1AC59345-ABB1-8D0A-993E-6A5DDF266074}"/>
                  </a:ext>
                </a:extLst>
              </p:cNvPr>
              <p:cNvSpPr/>
              <p:nvPr/>
            </p:nvSpPr>
            <p:spPr bwMode="auto">
              <a:xfrm>
                <a:off x="4474" y="2535"/>
                <a:ext cx="38" cy="31"/>
              </a:xfrm>
              <a:custGeom>
                <a:avLst/>
                <a:gdLst>
                  <a:gd name="T0" fmla="*/ 15 w 38"/>
                  <a:gd name="T1" fmla="*/ 31 h 31"/>
                  <a:gd name="T2" fmla="*/ 20 w 38"/>
                  <a:gd name="T3" fmla="*/ 7 h 31"/>
                  <a:gd name="T4" fmla="*/ 23 w 38"/>
                  <a:gd name="T5" fmla="*/ 31 h 31"/>
                  <a:gd name="T6" fmla="*/ 29 w 38"/>
                  <a:gd name="T7" fmla="*/ 31 h 31"/>
                  <a:gd name="T8" fmla="*/ 38 w 38"/>
                  <a:gd name="T9" fmla="*/ 0 h 31"/>
                  <a:gd name="T10" fmla="*/ 32 w 38"/>
                  <a:gd name="T11" fmla="*/ 0 h 31"/>
                  <a:gd name="T12" fmla="*/ 27 w 38"/>
                  <a:gd name="T13" fmla="*/ 23 h 31"/>
                  <a:gd name="T14" fmla="*/ 22 w 38"/>
                  <a:gd name="T15" fmla="*/ 0 h 31"/>
                  <a:gd name="T16" fmla="*/ 16 w 38"/>
                  <a:gd name="T17" fmla="*/ 0 h 31"/>
                  <a:gd name="T18" fmla="*/ 12 w 38"/>
                  <a:gd name="T19" fmla="*/ 23 h 31"/>
                  <a:gd name="T20" fmla="*/ 6 w 38"/>
                  <a:gd name="T21" fmla="*/ 0 h 31"/>
                  <a:gd name="T22" fmla="*/ 0 w 38"/>
                  <a:gd name="T23" fmla="*/ 0 h 31"/>
                  <a:gd name="T24" fmla="*/ 9 w 38"/>
                  <a:gd name="T25" fmla="*/ 31 h 31"/>
                  <a:gd name="T26" fmla="*/ 15 w 38"/>
                  <a:gd name="T2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31">
                    <a:moveTo>
                      <a:pt x="15" y="31"/>
                    </a:moveTo>
                    <a:lnTo>
                      <a:pt x="20" y="7"/>
                    </a:lnTo>
                    <a:lnTo>
                      <a:pt x="23" y="31"/>
                    </a:lnTo>
                    <a:lnTo>
                      <a:pt x="29" y="31"/>
                    </a:lnTo>
                    <a:lnTo>
                      <a:pt x="38" y="0"/>
                    </a:lnTo>
                    <a:lnTo>
                      <a:pt x="32" y="0"/>
                    </a:lnTo>
                    <a:lnTo>
                      <a:pt x="27" y="23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12" y="23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9" y="31"/>
                    </a:lnTo>
                    <a:lnTo>
                      <a:pt x="15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42" name="Freeform 410">
                <a:extLst>
                  <a:ext uri="{FF2B5EF4-FFF2-40B4-BE49-F238E27FC236}">
                    <a16:creationId xmlns:a16="http://schemas.microsoft.com/office/drawing/2014/main" id="{252BC3FD-C971-B897-6883-45E6954245D7}"/>
                  </a:ext>
                </a:extLst>
              </p:cNvPr>
              <p:cNvSpPr/>
              <p:nvPr/>
            </p:nvSpPr>
            <p:spPr bwMode="auto">
              <a:xfrm>
                <a:off x="3088" y="2186"/>
                <a:ext cx="28" cy="31"/>
              </a:xfrm>
              <a:custGeom>
                <a:avLst/>
                <a:gdLst>
                  <a:gd name="T0" fmla="*/ 6 w 28"/>
                  <a:gd name="T1" fmla="*/ 31 h 31"/>
                  <a:gd name="T2" fmla="*/ 6 w 28"/>
                  <a:gd name="T3" fmla="*/ 6 h 31"/>
                  <a:gd name="T4" fmla="*/ 12 w 28"/>
                  <a:gd name="T5" fmla="*/ 31 h 31"/>
                  <a:gd name="T6" fmla="*/ 18 w 28"/>
                  <a:gd name="T7" fmla="*/ 31 h 31"/>
                  <a:gd name="T8" fmla="*/ 22 w 28"/>
                  <a:gd name="T9" fmla="*/ 6 h 31"/>
                  <a:gd name="T10" fmla="*/ 22 w 28"/>
                  <a:gd name="T11" fmla="*/ 31 h 31"/>
                  <a:gd name="T12" fmla="*/ 28 w 28"/>
                  <a:gd name="T13" fmla="*/ 31 h 31"/>
                  <a:gd name="T14" fmla="*/ 28 w 28"/>
                  <a:gd name="T15" fmla="*/ 0 h 31"/>
                  <a:gd name="T16" fmla="*/ 20 w 28"/>
                  <a:gd name="T17" fmla="*/ 0 h 31"/>
                  <a:gd name="T18" fmla="*/ 14 w 28"/>
                  <a:gd name="T19" fmla="*/ 24 h 31"/>
                  <a:gd name="T20" fmla="*/ 8 w 28"/>
                  <a:gd name="T21" fmla="*/ 0 h 31"/>
                  <a:gd name="T22" fmla="*/ 0 w 28"/>
                  <a:gd name="T23" fmla="*/ 0 h 31"/>
                  <a:gd name="T24" fmla="*/ 0 w 28"/>
                  <a:gd name="T25" fmla="*/ 31 h 31"/>
                  <a:gd name="T26" fmla="*/ 6 w 28"/>
                  <a:gd name="T2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1">
                    <a:moveTo>
                      <a:pt x="6" y="31"/>
                    </a:moveTo>
                    <a:lnTo>
                      <a:pt x="6" y="6"/>
                    </a:lnTo>
                    <a:lnTo>
                      <a:pt x="12" y="31"/>
                    </a:lnTo>
                    <a:lnTo>
                      <a:pt x="18" y="31"/>
                    </a:lnTo>
                    <a:lnTo>
                      <a:pt x="22" y="6"/>
                    </a:lnTo>
                    <a:lnTo>
                      <a:pt x="22" y="31"/>
                    </a:lnTo>
                    <a:lnTo>
                      <a:pt x="28" y="31"/>
                    </a:lnTo>
                    <a:lnTo>
                      <a:pt x="28" y="0"/>
                    </a:lnTo>
                    <a:lnTo>
                      <a:pt x="20" y="0"/>
                    </a:lnTo>
                    <a:lnTo>
                      <a:pt x="14" y="24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43" name="Freeform 411">
                <a:extLst>
                  <a:ext uri="{FF2B5EF4-FFF2-40B4-BE49-F238E27FC236}">
                    <a16:creationId xmlns:a16="http://schemas.microsoft.com/office/drawing/2014/main" id="{9725999D-FB54-ABF8-64DF-34A593970D7B}"/>
                  </a:ext>
                </a:extLst>
              </p:cNvPr>
              <p:cNvSpPr/>
              <p:nvPr/>
            </p:nvSpPr>
            <p:spPr bwMode="auto">
              <a:xfrm>
                <a:off x="3121" y="2185"/>
                <a:ext cx="28" cy="33"/>
              </a:xfrm>
              <a:custGeom>
                <a:avLst/>
                <a:gdLst>
                  <a:gd name="T0" fmla="*/ 9 w 28"/>
                  <a:gd name="T1" fmla="*/ 8 h 33"/>
                  <a:gd name="T2" fmla="*/ 11 w 28"/>
                  <a:gd name="T3" fmla="*/ 7 h 33"/>
                  <a:gd name="T4" fmla="*/ 15 w 28"/>
                  <a:gd name="T5" fmla="*/ 6 h 33"/>
                  <a:gd name="T6" fmla="*/ 17 w 28"/>
                  <a:gd name="T7" fmla="*/ 7 h 33"/>
                  <a:gd name="T8" fmla="*/ 19 w 28"/>
                  <a:gd name="T9" fmla="*/ 8 h 33"/>
                  <a:gd name="T10" fmla="*/ 22 w 28"/>
                  <a:gd name="T11" fmla="*/ 12 h 33"/>
                  <a:gd name="T12" fmla="*/ 22 w 28"/>
                  <a:gd name="T13" fmla="*/ 16 h 33"/>
                  <a:gd name="T14" fmla="*/ 22 w 28"/>
                  <a:gd name="T15" fmla="*/ 21 h 33"/>
                  <a:gd name="T16" fmla="*/ 19 w 28"/>
                  <a:gd name="T17" fmla="*/ 25 h 33"/>
                  <a:gd name="T18" fmla="*/ 17 w 28"/>
                  <a:gd name="T19" fmla="*/ 26 h 33"/>
                  <a:gd name="T20" fmla="*/ 15 w 28"/>
                  <a:gd name="T21" fmla="*/ 27 h 33"/>
                  <a:gd name="T22" fmla="*/ 11 w 28"/>
                  <a:gd name="T23" fmla="*/ 26 h 33"/>
                  <a:gd name="T24" fmla="*/ 9 w 28"/>
                  <a:gd name="T25" fmla="*/ 25 h 33"/>
                  <a:gd name="T26" fmla="*/ 6 w 28"/>
                  <a:gd name="T27" fmla="*/ 21 h 33"/>
                  <a:gd name="T28" fmla="*/ 6 w 28"/>
                  <a:gd name="T29" fmla="*/ 16 h 33"/>
                  <a:gd name="T30" fmla="*/ 6 w 28"/>
                  <a:gd name="T31" fmla="*/ 12 h 33"/>
                  <a:gd name="T32" fmla="*/ 9 w 28"/>
                  <a:gd name="T33" fmla="*/ 8 h 33"/>
                  <a:gd name="T34" fmla="*/ 4 w 28"/>
                  <a:gd name="T35" fmla="*/ 28 h 33"/>
                  <a:gd name="T36" fmla="*/ 9 w 28"/>
                  <a:gd name="T37" fmla="*/ 32 h 33"/>
                  <a:gd name="T38" fmla="*/ 15 w 28"/>
                  <a:gd name="T39" fmla="*/ 33 h 33"/>
                  <a:gd name="T40" fmla="*/ 19 w 28"/>
                  <a:gd name="T41" fmla="*/ 32 h 33"/>
                  <a:gd name="T42" fmla="*/ 24 w 28"/>
                  <a:gd name="T43" fmla="*/ 28 h 33"/>
                  <a:gd name="T44" fmla="*/ 27 w 28"/>
                  <a:gd name="T45" fmla="*/ 24 h 33"/>
                  <a:gd name="T46" fmla="*/ 28 w 28"/>
                  <a:gd name="T47" fmla="*/ 16 h 33"/>
                  <a:gd name="T48" fmla="*/ 27 w 28"/>
                  <a:gd name="T49" fmla="*/ 9 h 33"/>
                  <a:gd name="T50" fmla="*/ 24 w 28"/>
                  <a:gd name="T51" fmla="*/ 4 h 33"/>
                  <a:gd name="T52" fmla="*/ 19 w 28"/>
                  <a:gd name="T53" fmla="*/ 1 h 33"/>
                  <a:gd name="T54" fmla="*/ 15 w 28"/>
                  <a:gd name="T55" fmla="*/ 0 h 33"/>
                  <a:gd name="T56" fmla="*/ 9 w 28"/>
                  <a:gd name="T57" fmla="*/ 1 h 33"/>
                  <a:gd name="T58" fmla="*/ 4 w 28"/>
                  <a:gd name="T59" fmla="*/ 4 h 33"/>
                  <a:gd name="T60" fmla="*/ 1 w 28"/>
                  <a:gd name="T61" fmla="*/ 9 h 33"/>
                  <a:gd name="T62" fmla="*/ 0 w 28"/>
                  <a:gd name="T63" fmla="*/ 16 h 33"/>
                  <a:gd name="T64" fmla="*/ 1 w 28"/>
                  <a:gd name="T65" fmla="*/ 24 h 33"/>
                  <a:gd name="T66" fmla="*/ 4 w 28"/>
                  <a:gd name="T67" fmla="*/ 28 h 33"/>
                  <a:gd name="T68" fmla="*/ 9 w 28"/>
                  <a:gd name="T69" fmla="*/ 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3">
                    <a:moveTo>
                      <a:pt x="9" y="8"/>
                    </a:moveTo>
                    <a:lnTo>
                      <a:pt x="11" y="7"/>
                    </a:lnTo>
                    <a:lnTo>
                      <a:pt x="15" y="6"/>
                    </a:lnTo>
                    <a:lnTo>
                      <a:pt x="17" y="7"/>
                    </a:lnTo>
                    <a:lnTo>
                      <a:pt x="19" y="8"/>
                    </a:lnTo>
                    <a:lnTo>
                      <a:pt x="22" y="12"/>
                    </a:lnTo>
                    <a:lnTo>
                      <a:pt x="22" y="16"/>
                    </a:lnTo>
                    <a:lnTo>
                      <a:pt x="22" y="21"/>
                    </a:lnTo>
                    <a:lnTo>
                      <a:pt x="19" y="25"/>
                    </a:lnTo>
                    <a:lnTo>
                      <a:pt x="17" y="26"/>
                    </a:lnTo>
                    <a:lnTo>
                      <a:pt x="15" y="27"/>
                    </a:lnTo>
                    <a:lnTo>
                      <a:pt x="11" y="26"/>
                    </a:lnTo>
                    <a:lnTo>
                      <a:pt x="9" y="25"/>
                    </a:lnTo>
                    <a:lnTo>
                      <a:pt x="6" y="21"/>
                    </a:lnTo>
                    <a:lnTo>
                      <a:pt x="6" y="16"/>
                    </a:lnTo>
                    <a:lnTo>
                      <a:pt x="6" y="12"/>
                    </a:lnTo>
                    <a:lnTo>
                      <a:pt x="9" y="8"/>
                    </a:lnTo>
                    <a:lnTo>
                      <a:pt x="4" y="28"/>
                    </a:lnTo>
                    <a:lnTo>
                      <a:pt x="9" y="32"/>
                    </a:lnTo>
                    <a:lnTo>
                      <a:pt x="15" y="33"/>
                    </a:lnTo>
                    <a:lnTo>
                      <a:pt x="19" y="32"/>
                    </a:lnTo>
                    <a:lnTo>
                      <a:pt x="24" y="28"/>
                    </a:lnTo>
                    <a:lnTo>
                      <a:pt x="27" y="24"/>
                    </a:lnTo>
                    <a:lnTo>
                      <a:pt x="28" y="16"/>
                    </a:lnTo>
                    <a:lnTo>
                      <a:pt x="27" y="9"/>
                    </a:lnTo>
                    <a:lnTo>
                      <a:pt x="24" y="4"/>
                    </a:lnTo>
                    <a:lnTo>
                      <a:pt x="19" y="1"/>
                    </a:lnTo>
                    <a:lnTo>
                      <a:pt x="15" y="0"/>
                    </a:ln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6"/>
                    </a:lnTo>
                    <a:lnTo>
                      <a:pt x="1" y="24"/>
                    </a:lnTo>
                    <a:lnTo>
                      <a:pt x="4" y="28"/>
                    </a:lnTo>
                    <a:lnTo>
                      <a:pt x="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44" name="Freeform 412">
                <a:extLst>
                  <a:ext uri="{FF2B5EF4-FFF2-40B4-BE49-F238E27FC236}">
                    <a16:creationId xmlns:a16="http://schemas.microsoft.com/office/drawing/2014/main" id="{C3F25521-E1B8-C3A2-4C11-F088ACBBB033}"/>
                  </a:ext>
                </a:extLst>
              </p:cNvPr>
              <p:cNvSpPr/>
              <p:nvPr/>
            </p:nvSpPr>
            <p:spPr bwMode="auto">
              <a:xfrm>
                <a:off x="3152" y="2185"/>
                <a:ext cx="28" cy="33"/>
              </a:xfrm>
              <a:custGeom>
                <a:avLst/>
                <a:gdLst>
                  <a:gd name="T0" fmla="*/ 9 w 28"/>
                  <a:gd name="T1" fmla="*/ 8 h 33"/>
                  <a:gd name="T2" fmla="*/ 11 w 28"/>
                  <a:gd name="T3" fmla="*/ 7 h 33"/>
                  <a:gd name="T4" fmla="*/ 15 w 28"/>
                  <a:gd name="T5" fmla="*/ 6 h 33"/>
                  <a:gd name="T6" fmla="*/ 17 w 28"/>
                  <a:gd name="T7" fmla="*/ 7 h 33"/>
                  <a:gd name="T8" fmla="*/ 21 w 28"/>
                  <a:gd name="T9" fmla="*/ 8 h 33"/>
                  <a:gd name="T10" fmla="*/ 22 w 28"/>
                  <a:gd name="T11" fmla="*/ 12 h 33"/>
                  <a:gd name="T12" fmla="*/ 22 w 28"/>
                  <a:gd name="T13" fmla="*/ 16 h 33"/>
                  <a:gd name="T14" fmla="*/ 22 w 28"/>
                  <a:gd name="T15" fmla="*/ 21 h 33"/>
                  <a:gd name="T16" fmla="*/ 21 w 28"/>
                  <a:gd name="T17" fmla="*/ 25 h 33"/>
                  <a:gd name="T18" fmla="*/ 17 w 28"/>
                  <a:gd name="T19" fmla="*/ 26 h 33"/>
                  <a:gd name="T20" fmla="*/ 15 w 28"/>
                  <a:gd name="T21" fmla="*/ 27 h 33"/>
                  <a:gd name="T22" fmla="*/ 11 w 28"/>
                  <a:gd name="T23" fmla="*/ 26 h 33"/>
                  <a:gd name="T24" fmla="*/ 9 w 28"/>
                  <a:gd name="T25" fmla="*/ 25 h 33"/>
                  <a:gd name="T26" fmla="*/ 6 w 28"/>
                  <a:gd name="T27" fmla="*/ 21 h 33"/>
                  <a:gd name="T28" fmla="*/ 6 w 28"/>
                  <a:gd name="T29" fmla="*/ 16 h 33"/>
                  <a:gd name="T30" fmla="*/ 6 w 28"/>
                  <a:gd name="T31" fmla="*/ 12 h 33"/>
                  <a:gd name="T32" fmla="*/ 9 w 28"/>
                  <a:gd name="T33" fmla="*/ 8 h 33"/>
                  <a:gd name="T34" fmla="*/ 4 w 28"/>
                  <a:gd name="T35" fmla="*/ 28 h 33"/>
                  <a:gd name="T36" fmla="*/ 9 w 28"/>
                  <a:gd name="T37" fmla="*/ 32 h 33"/>
                  <a:gd name="T38" fmla="*/ 15 w 28"/>
                  <a:gd name="T39" fmla="*/ 33 h 33"/>
                  <a:gd name="T40" fmla="*/ 20 w 28"/>
                  <a:gd name="T41" fmla="*/ 32 h 33"/>
                  <a:gd name="T42" fmla="*/ 24 w 28"/>
                  <a:gd name="T43" fmla="*/ 28 h 33"/>
                  <a:gd name="T44" fmla="*/ 28 w 28"/>
                  <a:gd name="T45" fmla="*/ 24 h 33"/>
                  <a:gd name="T46" fmla="*/ 28 w 28"/>
                  <a:gd name="T47" fmla="*/ 16 h 33"/>
                  <a:gd name="T48" fmla="*/ 28 w 28"/>
                  <a:gd name="T49" fmla="*/ 9 h 33"/>
                  <a:gd name="T50" fmla="*/ 24 w 28"/>
                  <a:gd name="T51" fmla="*/ 4 h 33"/>
                  <a:gd name="T52" fmla="*/ 20 w 28"/>
                  <a:gd name="T53" fmla="*/ 1 h 33"/>
                  <a:gd name="T54" fmla="*/ 15 w 28"/>
                  <a:gd name="T55" fmla="*/ 0 h 33"/>
                  <a:gd name="T56" fmla="*/ 9 w 28"/>
                  <a:gd name="T57" fmla="*/ 1 h 33"/>
                  <a:gd name="T58" fmla="*/ 4 w 28"/>
                  <a:gd name="T59" fmla="*/ 4 h 33"/>
                  <a:gd name="T60" fmla="*/ 2 w 28"/>
                  <a:gd name="T61" fmla="*/ 9 h 33"/>
                  <a:gd name="T62" fmla="*/ 0 w 28"/>
                  <a:gd name="T63" fmla="*/ 16 h 33"/>
                  <a:gd name="T64" fmla="*/ 2 w 28"/>
                  <a:gd name="T65" fmla="*/ 24 h 33"/>
                  <a:gd name="T66" fmla="*/ 4 w 28"/>
                  <a:gd name="T67" fmla="*/ 28 h 33"/>
                  <a:gd name="T68" fmla="*/ 9 w 28"/>
                  <a:gd name="T69" fmla="*/ 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3">
                    <a:moveTo>
                      <a:pt x="9" y="8"/>
                    </a:moveTo>
                    <a:lnTo>
                      <a:pt x="11" y="7"/>
                    </a:lnTo>
                    <a:lnTo>
                      <a:pt x="15" y="6"/>
                    </a:lnTo>
                    <a:lnTo>
                      <a:pt x="17" y="7"/>
                    </a:lnTo>
                    <a:lnTo>
                      <a:pt x="21" y="8"/>
                    </a:lnTo>
                    <a:lnTo>
                      <a:pt x="22" y="12"/>
                    </a:lnTo>
                    <a:lnTo>
                      <a:pt x="22" y="16"/>
                    </a:lnTo>
                    <a:lnTo>
                      <a:pt x="22" y="21"/>
                    </a:lnTo>
                    <a:lnTo>
                      <a:pt x="21" y="25"/>
                    </a:lnTo>
                    <a:lnTo>
                      <a:pt x="17" y="26"/>
                    </a:lnTo>
                    <a:lnTo>
                      <a:pt x="15" y="27"/>
                    </a:lnTo>
                    <a:lnTo>
                      <a:pt x="11" y="26"/>
                    </a:lnTo>
                    <a:lnTo>
                      <a:pt x="9" y="25"/>
                    </a:lnTo>
                    <a:lnTo>
                      <a:pt x="6" y="21"/>
                    </a:lnTo>
                    <a:lnTo>
                      <a:pt x="6" y="16"/>
                    </a:lnTo>
                    <a:lnTo>
                      <a:pt x="6" y="12"/>
                    </a:lnTo>
                    <a:lnTo>
                      <a:pt x="9" y="8"/>
                    </a:lnTo>
                    <a:lnTo>
                      <a:pt x="4" y="28"/>
                    </a:lnTo>
                    <a:lnTo>
                      <a:pt x="9" y="32"/>
                    </a:lnTo>
                    <a:lnTo>
                      <a:pt x="15" y="33"/>
                    </a:lnTo>
                    <a:lnTo>
                      <a:pt x="20" y="32"/>
                    </a:lnTo>
                    <a:lnTo>
                      <a:pt x="24" y="28"/>
                    </a:lnTo>
                    <a:lnTo>
                      <a:pt x="28" y="24"/>
                    </a:lnTo>
                    <a:lnTo>
                      <a:pt x="28" y="16"/>
                    </a:lnTo>
                    <a:lnTo>
                      <a:pt x="28" y="9"/>
                    </a:lnTo>
                    <a:lnTo>
                      <a:pt x="24" y="4"/>
                    </a:lnTo>
                    <a:lnTo>
                      <a:pt x="20" y="1"/>
                    </a:lnTo>
                    <a:lnTo>
                      <a:pt x="15" y="0"/>
                    </a:lnTo>
                    <a:lnTo>
                      <a:pt x="9" y="1"/>
                    </a:lnTo>
                    <a:lnTo>
                      <a:pt x="4" y="4"/>
                    </a:lnTo>
                    <a:lnTo>
                      <a:pt x="2" y="9"/>
                    </a:lnTo>
                    <a:lnTo>
                      <a:pt x="0" y="16"/>
                    </a:lnTo>
                    <a:lnTo>
                      <a:pt x="2" y="24"/>
                    </a:lnTo>
                    <a:lnTo>
                      <a:pt x="4" y="28"/>
                    </a:lnTo>
                    <a:lnTo>
                      <a:pt x="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45" name="Freeform 413">
                <a:extLst>
                  <a:ext uri="{FF2B5EF4-FFF2-40B4-BE49-F238E27FC236}">
                    <a16:creationId xmlns:a16="http://schemas.microsoft.com/office/drawing/2014/main" id="{5F84EB41-4D19-120E-CE07-1ED6F7BF6D99}"/>
                  </a:ext>
                </a:extLst>
              </p:cNvPr>
              <p:cNvSpPr/>
              <p:nvPr/>
            </p:nvSpPr>
            <p:spPr bwMode="auto">
              <a:xfrm>
                <a:off x="3185" y="2186"/>
                <a:ext cx="24" cy="31"/>
              </a:xfrm>
              <a:custGeom>
                <a:avLst/>
                <a:gdLst>
                  <a:gd name="T0" fmla="*/ 6 w 24"/>
                  <a:gd name="T1" fmla="*/ 6 h 31"/>
                  <a:gd name="T2" fmla="*/ 13 w 24"/>
                  <a:gd name="T3" fmla="*/ 6 h 31"/>
                  <a:gd name="T4" fmla="*/ 17 w 24"/>
                  <a:gd name="T5" fmla="*/ 6 h 31"/>
                  <a:gd name="T6" fmla="*/ 17 w 24"/>
                  <a:gd name="T7" fmla="*/ 9 h 31"/>
                  <a:gd name="T8" fmla="*/ 17 w 24"/>
                  <a:gd name="T9" fmla="*/ 13 h 31"/>
                  <a:gd name="T10" fmla="*/ 13 w 24"/>
                  <a:gd name="T11" fmla="*/ 13 h 31"/>
                  <a:gd name="T12" fmla="*/ 6 w 24"/>
                  <a:gd name="T13" fmla="*/ 13 h 31"/>
                  <a:gd name="T14" fmla="*/ 6 w 24"/>
                  <a:gd name="T15" fmla="*/ 6 h 31"/>
                  <a:gd name="T16" fmla="*/ 6 w 24"/>
                  <a:gd name="T17" fmla="*/ 31 h 31"/>
                  <a:gd name="T18" fmla="*/ 6 w 24"/>
                  <a:gd name="T19" fmla="*/ 19 h 31"/>
                  <a:gd name="T20" fmla="*/ 12 w 24"/>
                  <a:gd name="T21" fmla="*/ 19 h 31"/>
                  <a:gd name="T22" fmla="*/ 15 w 24"/>
                  <a:gd name="T23" fmla="*/ 20 h 31"/>
                  <a:gd name="T24" fmla="*/ 17 w 24"/>
                  <a:gd name="T25" fmla="*/ 24 h 31"/>
                  <a:gd name="T26" fmla="*/ 17 w 24"/>
                  <a:gd name="T27" fmla="*/ 27 h 31"/>
                  <a:gd name="T28" fmla="*/ 17 w 24"/>
                  <a:gd name="T29" fmla="*/ 30 h 31"/>
                  <a:gd name="T30" fmla="*/ 17 w 24"/>
                  <a:gd name="T31" fmla="*/ 31 h 31"/>
                  <a:gd name="T32" fmla="*/ 24 w 24"/>
                  <a:gd name="T33" fmla="*/ 31 h 31"/>
                  <a:gd name="T34" fmla="*/ 24 w 24"/>
                  <a:gd name="T35" fmla="*/ 30 h 31"/>
                  <a:gd name="T36" fmla="*/ 23 w 24"/>
                  <a:gd name="T37" fmla="*/ 29 h 31"/>
                  <a:gd name="T38" fmla="*/ 23 w 24"/>
                  <a:gd name="T39" fmla="*/ 26 h 31"/>
                  <a:gd name="T40" fmla="*/ 23 w 24"/>
                  <a:gd name="T41" fmla="*/ 23 h 31"/>
                  <a:gd name="T42" fmla="*/ 21 w 24"/>
                  <a:gd name="T43" fmla="*/ 18 h 31"/>
                  <a:gd name="T44" fmla="*/ 19 w 24"/>
                  <a:gd name="T45" fmla="*/ 17 h 31"/>
                  <a:gd name="T46" fmla="*/ 20 w 24"/>
                  <a:gd name="T47" fmla="*/ 15 h 31"/>
                  <a:gd name="T48" fmla="*/ 21 w 24"/>
                  <a:gd name="T49" fmla="*/ 13 h 31"/>
                  <a:gd name="T50" fmla="*/ 23 w 24"/>
                  <a:gd name="T51" fmla="*/ 8 h 31"/>
                  <a:gd name="T52" fmla="*/ 23 w 24"/>
                  <a:gd name="T53" fmla="*/ 5 h 31"/>
                  <a:gd name="T54" fmla="*/ 21 w 24"/>
                  <a:gd name="T55" fmla="*/ 2 h 31"/>
                  <a:gd name="T56" fmla="*/ 18 w 24"/>
                  <a:gd name="T57" fmla="*/ 1 h 31"/>
                  <a:gd name="T58" fmla="*/ 14 w 24"/>
                  <a:gd name="T59" fmla="*/ 0 h 31"/>
                  <a:gd name="T60" fmla="*/ 0 w 24"/>
                  <a:gd name="T61" fmla="*/ 0 h 31"/>
                  <a:gd name="T62" fmla="*/ 0 w 24"/>
                  <a:gd name="T63" fmla="*/ 31 h 31"/>
                  <a:gd name="T64" fmla="*/ 6 w 24"/>
                  <a:gd name="T65" fmla="*/ 31 h 31"/>
                  <a:gd name="T66" fmla="*/ 6 w 24"/>
                  <a:gd name="T67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31">
                    <a:moveTo>
                      <a:pt x="6" y="6"/>
                    </a:moveTo>
                    <a:lnTo>
                      <a:pt x="13" y="6"/>
                    </a:lnTo>
                    <a:lnTo>
                      <a:pt x="17" y="6"/>
                    </a:lnTo>
                    <a:lnTo>
                      <a:pt x="17" y="9"/>
                    </a:lnTo>
                    <a:lnTo>
                      <a:pt x="17" y="13"/>
                    </a:lnTo>
                    <a:lnTo>
                      <a:pt x="13" y="13"/>
                    </a:lnTo>
                    <a:lnTo>
                      <a:pt x="6" y="13"/>
                    </a:lnTo>
                    <a:lnTo>
                      <a:pt x="6" y="6"/>
                    </a:lnTo>
                    <a:lnTo>
                      <a:pt x="6" y="31"/>
                    </a:lnTo>
                    <a:lnTo>
                      <a:pt x="6" y="19"/>
                    </a:lnTo>
                    <a:lnTo>
                      <a:pt x="12" y="19"/>
                    </a:lnTo>
                    <a:lnTo>
                      <a:pt x="15" y="20"/>
                    </a:lnTo>
                    <a:lnTo>
                      <a:pt x="17" y="24"/>
                    </a:lnTo>
                    <a:lnTo>
                      <a:pt x="17" y="27"/>
                    </a:lnTo>
                    <a:lnTo>
                      <a:pt x="17" y="30"/>
                    </a:lnTo>
                    <a:lnTo>
                      <a:pt x="17" y="31"/>
                    </a:lnTo>
                    <a:lnTo>
                      <a:pt x="24" y="31"/>
                    </a:lnTo>
                    <a:lnTo>
                      <a:pt x="24" y="30"/>
                    </a:lnTo>
                    <a:lnTo>
                      <a:pt x="23" y="29"/>
                    </a:lnTo>
                    <a:lnTo>
                      <a:pt x="23" y="26"/>
                    </a:lnTo>
                    <a:lnTo>
                      <a:pt x="23" y="23"/>
                    </a:lnTo>
                    <a:lnTo>
                      <a:pt x="21" y="18"/>
                    </a:lnTo>
                    <a:lnTo>
                      <a:pt x="19" y="17"/>
                    </a:lnTo>
                    <a:lnTo>
                      <a:pt x="20" y="15"/>
                    </a:lnTo>
                    <a:lnTo>
                      <a:pt x="21" y="13"/>
                    </a:lnTo>
                    <a:lnTo>
                      <a:pt x="23" y="8"/>
                    </a:lnTo>
                    <a:lnTo>
                      <a:pt x="23" y="5"/>
                    </a:lnTo>
                    <a:lnTo>
                      <a:pt x="21" y="2"/>
                    </a:lnTo>
                    <a:lnTo>
                      <a:pt x="18" y="1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46" name="Freeform 414">
                <a:extLst>
                  <a:ext uri="{FF2B5EF4-FFF2-40B4-BE49-F238E27FC236}">
                    <a16:creationId xmlns:a16="http://schemas.microsoft.com/office/drawing/2014/main" id="{E229CA3C-4B13-B3B5-E9C7-199F2ED10EB9}"/>
                  </a:ext>
                </a:extLst>
              </p:cNvPr>
              <p:cNvSpPr/>
              <p:nvPr/>
            </p:nvSpPr>
            <p:spPr bwMode="auto">
              <a:xfrm>
                <a:off x="3214" y="2186"/>
                <a:ext cx="21" cy="31"/>
              </a:xfrm>
              <a:custGeom>
                <a:avLst/>
                <a:gdLst>
                  <a:gd name="T0" fmla="*/ 21 w 21"/>
                  <a:gd name="T1" fmla="*/ 31 h 31"/>
                  <a:gd name="T2" fmla="*/ 21 w 21"/>
                  <a:gd name="T3" fmla="*/ 25 h 31"/>
                  <a:gd name="T4" fmla="*/ 6 w 21"/>
                  <a:gd name="T5" fmla="*/ 25 h 31"/>
                  <a:gd name="T6" fmla="*/ 6 w 21"/>
                  <a:gd name="T7" fmla="*/ 18 h 31"/>
                  <a:gd name="T8" fmla="*/ 19 w 21"/>
                  <a:gd name="T9" fmla="*/ 18 h 31"/>
                  <a:gd name="T10" fmla="*/ 19 w 21"/>
                  <a:gd name="T11" fmla="*/ 12 h 31"/>
                  <a:gd name="T12" fmla="*/ 6 w 21"/>
                  <a:gd name="T13" fmla="*/ 12 h 31"/>
                  <a:gd name="T14" fmla="*/ 6 w 21"/>
                  <a:gd name="T15" fmla="*/ 6 h 31"/>
                  <a:gd name="T16" fmla="*/ 20 w 21"/>
                  <a:gd name="T17" fmla="*/ 6 h 31"/>
                  <a:gd name="T18" fmla="*/ 20 w 21"/>
                  <a:gd name="T19" fmla="*/ 0 h 31"/>
                  <a:gd name="T20" fmla="*/ 0 w 21"/>
                  <a:gd name="T21" fmla="*/ 0 h 31"/>
                  <a:gd name="T22" fmla="*/ 0 w 21"/>
                  <a:gd name="T23" fmla="*/ 31 h 31"/>
                  <a:gd name="T24" fmla="*/ 21 w 21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1">
                    <a:moveTo>
                      <a:pt x="21" y="31"/>
                    </a:moveTo>
                    <a:lnTo>
                      <a:pt x="21" y="25"/>
                    </a:lnTo>
                    <a:lnTo>
                      <a:pt x="6" y="25"/>
                    </a:lnTo>
                    <a:lnTo>
                      <a:pt x="6" y="18"/>
                    </a:lnTo>
                    <a:lnTo>
                      <a:pt x="19" y="18"/>
                    </a:lnTo>
                    <a:lnTo>
                      <a:pt x="19" y="12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20" y="6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1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47" name="Freeform 415">
                <a:extLst>
                  <a:ext uri="{FF2B5EF4-FFF2-40B4-BE49-F238E27FC236}">
                    <a16:creationId xmlns:a16="http://schemas.microsoft.com/office/drawing/2014/main" id="{193C55FB-8285-77A9-A33F-2773E788A012}"/>
                  </a:ext>
                </a:extLst>
              </p:cNvPr>
              <p:cNvSpPr/>
              <p:nvPr/>
            </p:nvSpPr>
            <p:spPr bwMode="auto">
              <a:xfrm>
                <a:off x="3263" y="2404"/>
                <a:ext cx="24" cy="31"/>
              </a:xfrm>
              <a:custGeom>
                <a:avLst/>
                <a:gdLst>
                  <a:gd name="T0" fmla="*/ 6 w 24"/>
                  <a:gd name="T1" fmla="*/ 31 h 31"/>
                  <a:gd name="T2" fmla="*/ 6 w 24"/>
                  <a:gd name="T3" fmla="*/ 17 h 31"/>
                  <a:gd name="T4" fmla="*/ 18 w 24"/>
                  <a:gd name="T5" fmla="*/ 17 h 31"/>
                  <a:gd name="T6" fmla="*/ 18 w 24"/>
                  <a:gd name="T7" fmla="*/ 31 h 31"/>
                  <a:gd name="T8" fmla="*/ 24 w 24"/>
                  <a:gd name="T9" fmla="*/ 31 h 31"/>
                  <a:gd name="T10" fmla="*/ 24 w 24"/>
                  <a:gd name="T11" fmla="*/ 0 h 31"/>
                  <a:gd name="T12" fmla="*/ 18 w 24"/>
                  <a:gd name="T13" fmla="*/ 0 h 31"/>
                  <a:gd name="T14" fmla="*/ 18 w 24"/>
                  <a:gd name="T15" fmla="*/ 11 h 31"/>
                  <a:gd name="T16" fmla="*/ 6 w 24"/>
                  <a:gd name="T17" fmla="*/ 11 h 31"/>
                  <a:gd name="T18" fmla="*/ 6 w 24"/>
                  <a:gd name="T19" fmla="*/ 0 h 31"/>
                  <a:gd name="T20" fmla="*/ 0 w 24"/>
                  <a:gd name="T21" fmla="*/ 0 h 31"/>
                  <a:gd name="T22" fmla="*/ 0 w 24"/>
                  <a:gd name="T23" fmla="*/ 31 h 31"/>
                  <a:gd name="T24" fmla="*/ 6 w 24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31">
                    <a:moveTo>
                      <a:pt x="6" y="31"/>
                    </a:moveTo>
                    <a:lnTo>
                      <a:pt x="6" y="17"/>
                    </a:lnTo>
                    <a:lnTo>
                      <a:pt x="18" y="17"/>
                    </a:lnTo>
                    <a:lnTo>
                      <a:pt x="18" y="31"/>
                    </a:lnTo>
                    <a:lnTo>
                      <a:pt x="24" y="31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11"/>
                    </a:lnTo>
                    <a:lnTo>
                      <a:pt x="6" y="11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48" name="Freeform 416">
                <a:extLst>
                  <a:ext uri="{FF2B5EF4-FFF2-40B4-BE49-F238E27FC236}">
                    <a16:creationId xmlns:a16="http://schemas.microsoft.com/office/drawing/2014/main" id="{D3E6F45E-2615-7698-E438-4A41A8CF29E0}"/>
                  </a:ext>
                </a:extLst>
              </p:cNvPr>
              <p:cNvSpPr/>
              <p:nvPr/>
            </p:nvSpPr>
            <p:spPr bwMode="auto">
              <a:xfrm>
                <a:off x="3292" y="2403"/>
                <a:ext cx="27" cy="32"/>
              </a:xfrm>
              <a:custGeom>
                <a:avLst/>
                <a:gdLst>
                  <a:gd name="T0" fmla="*/ 8 w 27"/>
                  <a:gd name="T1" fmla="*/ 8 h 32"/>
                  <a:gd name="T2" fmla="*/ 10 w 27"/>
                  <a:gd name="T3" fmla="*/ 6 h 32"/>
                  <a:gd name="T4" fmla="*/ 14 w 27"/>
                  <a:gd name="T5" fmla="*/ 6 h 32"/>
                  <a:gd name="T6" fmla="*/ 16 w 27"/>
                  <a:gd name="T7" fmla="*/ 6 h 32"/>
                  <a:gd name="T8" fmla="*/ 20 w 27"/>
                  <a:gd name="T9" fmla="*/ 8 h 32"/>
                  <a:gd name="T10" fmla="*/ 21 w 27"/>
                  <a:gd name="T11" fmla="*/ 12 h 32"/>
                  <a:gd name="T12" fmla="*/ 21 w 27"/>
                  <a:gd name="T13" fmla="*/ 17 h 32"/>
                  <a:gd name="T14" fmla="*/ 21 w 27"/>
                  <a:gd name="T15" fmla="*/ 20 h 32"/>
                  <a:gd name="T16" fmla="*/ 20 w 27"/>
                  <a:gd name="T17" fmla="*/ 24 h 32"/>
                  <a:gd name="T18" fmla="*/ 16 w 27"/>
                  <a:gd name="T19" fmla="*/ 26 h 32"/>
                  <a:gd name="T20" fmla="*/ 14 w 27"/>
                  <a:gd name="T21" fmla="*/ 28 h 32"/>
                  <a:gd name="T22" fmla="*/ 10 w 27"/>
                  <a:gd name="T23" fmla="*/ 26 h 32"/>
                  <a:gd name="T24" fmla="*/ 8 w 27"/>
                  <a:gd name="T25" fmla="*/ 24 h 32"/>
                  <a:gd name="T26" fmla="*/ 6 w 27"/>
                  <a:gd name="T27" fmla="*/ 20 h 32"/>
                  <a:gd name="T28" fmla="*/ 6 w 27"/>
                  <a:gd name="T29" fmla="*/ 17 h 32"/>
                  <a:gd name="T30" fmla="*/ 6 w 27"/>
                  <a:gd name="T31" fmla="*/ 12 h 32"/>
                  <a:gd name="T32" fmla="*/ 8 w 27"/>
                  <a:gd name="T33" fmla="*/ 8 h 32"/>
                  <a:gd name="T34" fmla="*/ 3 w 27"/>
                  <a:gd name="T35" fmla="*/ 29 h 32"/>
                  <a:gd name="T36" fmla="*/ 8 w 27"/>
                  <a:gd name="T37" fmla="*/ 31 h 32"/>
                  <a:gd name="T38" fmla="*/ 14 w 27"/>
                  <a:gd name="T39" fmla="*/ 32 h 32"/>
                  <a:gd name="T40" fmla="*/ 19 w 27"/>
                  <a:gd name="T41" fmla="*/ 31 h 32"/>
                  <a:gd name="T42" fmla="*/ 24 w 27"/>
                  <a:gd name="T43" fmla="*/ 29 h 32"/>
                  <a:gd name="T44" fmla="*/ 27 w 27"/>
                  <a:gd name="T45" fmla="*/ 23 h 32"/>
                  <a:gd name="T46" fmla="*/ 27 w 27"/>
                  <a:gd name="T47" fmla="*/ 17 h 32"/>
                  <a:gd name="T48" fmla="*/ 27 w 27"/>
                  <a:gd name="T49" fmla="*/ 10 h 32"/>
                  <a:gd name="T50" fmla="*/ 24 w 27"/>
                  <a:gd name="T51" fmla="*/ 5 h 32"/>
                  <a:gd name="T52" fmla="*/ 19 w 27"/>
                  <a:gd name="T53" fmla="*/ 1 h 32"/>
                  <a:gd name="T54" fmla="*/ 14 w 27"/>
                  <a:gd name="T55" fmla="*/ 0 h 32"/>
                  <a:gd name="T56" fmla="*/ 8 w 27"/>
                  <a:gd name="T57" fmla="*/ 1 h 32"/>
                  <a:gd name="T58" fmla="*/ 3 w 27"/>
                  <a:gd name="T59" fmla="*/ 5 h 32"/>
                  <a:gd name="T60" fmla="*/ 1 w 27"/>
                  <a:gd name="T61" fmla="*/ 10 h 32"/>
                  <a:gd name="T62" fmla="*/ 0 w 27"/>
                  <a:gd name="T63" fmla="*/ 17 h 32"/>
                  <a:gd name="T64" fmla="*/ 1 w 27"/>
                  <a:gd name="T65" fmla="*/ 23 h 32"/>
                  <a:gd name="T66" fmla="*/ 3 w 27"/>
                  <a:gd name="T67" fmla="*/ 29 h 32"/>
                  <a:gd name="T68" fmla="*/ 8 w 27"/>
                  <a:gd name="T6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7" h="32">
                    <a:moveTo>
                      <a:pt x="8" y="8"/>
                    </a:moveTo>
                    <a:lnTo>
                      <a:pt x="10" y="6"/>
                    </a:lnTo>
                    <a:lnTo>
                      <a:pt x="14" y="6"/>
                    </a:lnTo>
                    <a:lnTo>
                      <a:pt x="16" y="6"/>
                    </a:lnTo>
                    <a:lnTo>
                      <a:pt x="20" y="8"/>
                    </a:lnTo>
                    <a:lnTo>
                      <a:pt x="21" y="12"/>
                    </a:lnTo>
                    <a:lnTo>
                      <a:pt x="21" y="17"/>
                    </a:lnTo>
                    <a:lnTo>
                      <a:pt x="21" y="20"/>
                    </a:lnTo>
                    <a:lnTo>
                      <a:pt x="20" y="24"/>
                    </a:lnTo>
                    <a:lnTo>
                      <a:pt x="16" y="26"/>
                    </a:lnTo>
                    <a:lnTo>
                      <a:pt x="14" y="28"/>
                    </a:lnTo>
                    <a:lnTo>
                      <a:pt x="10" y="26"/>
                    </a:lnTo>
                    <a:lnTo>
                      <a:pt x="8" y="24"/>
                    </a:lnTo>
                    <a:lnTo>
                      <a:pt x="6" y="20"/>
                    </a:lnTo>
                    <a:lnTo>
                      <a:pt x="6" y="17"/>
                    </a:lnTo>
                    <a:lnTo>
                      <a:pt x="6" y="12"/>
                    </a:lnTo>
                    <a:lnTo>
                      <a:pt x="8" y="8"/>
                    </a:lnTo>
                    <a:lnTo>
                      <a:pt x="3" y="29"/>
                    </a:lnTo>
                    <a:lnTo>
                      <a:pt x="8" y="31"/>
                    </a:lnTo>
                    <a:lnTo>
                      <a:pt x="14" y="32"/>
                    </a:lnTo>
                    <a:lnTo>
                      <a:pt x="19" y="31"/>
                    </a:lnTo>
                    <a:lnTo>
                      <a:pt x="24" y="29"/>
                    </a:lnTo>
                    <a:lnTo>
                      <a:pt x="27" y="23"/>
                    </a:lnTo>
                    <a:lnTo>
                      <a:pt x="27" y="17"/>
                    </a:lnTo>
                    <a:lnTo>
                      <a:pt x="27" y="10"/>
                    </a:lnTo>
                    <a:lnTo>
                      <a:pt x="24" y="5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1"/>
                    </a:lnTo>
                    <a:lnTo>
                      <a:pt x="3" y="5"/>
                    </a:lnTo>
                    <a:lnTo>
                      <a:pt x="1" y="10"/>
                    </a:lnTo>
                    <a:lnTo>
                      <a:pt x="0" y="17"/>
                    </a:lnTo>
                    <a:lnTo>
                      <a:pt x="1" y="23"/>
                    </a:lnTo>
                    <a:lnTo>
                      <a:pt x="3" y="29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49" name="Freeform 417">
                <a:extLst>
                  <a:ext uri="{FF2B5EF4-FFF2-40B4-BE49-F238E27FC236}">
                    <a16:creationId xmlns:a16="http://schemas.microsoft.com/office/drawing/2014/main" id="{5178F58D-3981-E220-17A0-E5D257E7CEFB}"/>
                  </a:ext>
                </a:extLst>
              </p:cNvPr>
              <p:cNvSpPr/>
              <p:nvPr/>
            </p:nvSpPr>
            <p:spPr bwMode="auto">
              <a:xfrm>
                <a:off x="3324" y="2404"/>
                <a:ext cx="25" cy="31"/>
              </a:xfrm>
              <a:custGeom>
                <a:avLst/>
                <a:gdLst>
                  <a:gd name="T0" fmla="*/ 6 w 25"/>
                  <a:gd name="T1" fmla="*/ 31 h 31"/>
                  <a:gd name="T2" fmla="*/ 6 w 25"/>
                  <a:gd name="T3" fmla="*/ 19 h 31"/>
                  <a:gd name="T4" fmla="*/ 10 w 25"/>
                  <a:gd name="T5" fmla="*/ 17 h 31"/>
                  <a:gd name="T6" fmla="*/ 18 w 25"/>
                  <a:gd name="T7" fmla="*/ 31 h 31"/>
                  <a:gd name="T8" fmla="*/ 25 w 25"/>
                  <a:gd name="T9" fmla="*/ 31 h 31"/>
                  <a:gd name="T10" fmla="*/ 13 w 25"/>
                  <a:gd name="T11" fmla="*/ 12 h 31"/>
                  <a:gd name="T12" fmla="*/ 25 w 25"/>
                  <a:gd name="T13" fmla="*/ 0 h 31"/>
                  <a:gd name="T14" fmla="*/ 17 w 25"/>
                  <a:gd name="T15" fmla="*/ 0 h 31"/>
                  <a:gd name="T16" fmla="*/ 6 w 25"/>
                  <a:gd name="T17" fmla="*/ 12 h 31"/>
                  <a:gd name="T18" fmla="*/ 6 w 25"/>
                  <a:gd name="T19" fmla="*/ 0 h 31"/>
                  <a:gd name="T20" fmla="*/ 0 w 25"/>
                  <a:gd name="T21" fmla="*/ 0 h 31"/>
                  <a:gd name="T22" fmla="*/ 0 w 25"/>
                  <a:gd name="T23" fmla="*/ 31 h 31"/>
                  <a:gd name="T24" fmla="*/ 6 w 25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31">
                    <a:moveTo>
                      <a:pt x="6" y="31"/>
                    </a:moveTo>
                    <a:lnTo>
                      <a:pt x="6" y="19"/>
                    </a:lnTo>
                    <a:lnTo>
                      <a:pt x="10" y="17"/>
                    </a:lnTo>
                    <a:lnTo>
                      <a:pt x="18" y="31"/>
                    </a:lnTo>
                    <a:lnTo>
                      <a:pt x="25" y="31"/>
                    </a:lnTo>
                    <a:lnTo>
                      <a:pt x="13" y="12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50" name="Freeform 418">
                <a:extLst>
                  <a:ext uri="{FF2B5EF4-FFF2-40B4-BE49-F238E27FC236}">
                    <a16:creationId xmlns:a16="http://schemas.microsoft.com/office/drawing/2014/main" id="{37595F48-6B67-63E6-5CD8-B26341594A9E}"/>
                  </a:ext>
                </a:extLst>
              </p:cNvPr>
              <p:cNvSpPr/>
              <p:nvPr/>
            </p:nvSpPr>
            <p:spPr bwMode="auto">
              <a:xfrm>
                <a:off x="3352" y="2404"/>
                <a:ext cx="21" cy="31"/>
              </a:xfrm>
              <a:custGeom>
                <a:avLst/>
                <a:gdLst>
                  <a:gd name="T0" fmla="*/ 21 w 21"/>
                  <a:gd name="T1" fmla="*/ 31 h 31"/>
                  <a:gd name="T2" fmla="*/ 21 w 21"/>
                  <a:gd name="T3" fmla="*/ 25 h 31"/>
                  <a:gd name="T4" fmla="*/ 6 w 21"/>
                  <a:gd name="T5" fmla="*/ 25 h 31"/>
                  <a:gd name="T6" fmla="*/ 6 w 21"/>
                  <a:gd name="T7" fmla="*/ 17 h 31"/>
                  <a:gd name="T8" fmla="*/ 20 w 21"/>
                  <a:gd name="T9" fmla="*/ 17 h 31"/>
                  <a:gd name="T10" fmla="*/ 20 w 21"/>
                  <a:gd name="T11" fmla="*/ 12 h 31"/>
                  <a:gd name="T12" fmla="*/ 6 w 21"/>
                  <a:gd name="T13" fmla="*/ 12 h 31"/>
                  <a:gd name="T14" fmla="*/ 6 w 21"/>
                  <a:gd name="T15" fmla="*/ 5 h 31"/>
                  <a:gd name="T16" fmla="*/ 21 w 21"/>
                  <a:gd name="T17" fmla="*/ 5 h 31"/>
                  <a:gd name="T18" fmla="*/ 21 w 21"/>
                  <a:gd name="T19" fmla="*/ 0 h 31"/>
                  <a:gd name="T20" fmla="*/ 0 w 21"/>
                  <a:gd name="T21" fmla="*/ 0 h 31"/>
                  <a:gd name="T22" fmla="*/ 0 w 21"/>
                  <a:gd name="T23" fmla="*/ 31 h 31"/>
                  <a:gd name="T24" fmla="*/ 21 w 21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1">
                    <a:moveTo>
                      <a:pt x="21" y="31"/>
                    </a:moveTo>
                    <a:lnTo>
                      <a:pt x="21" y="25"/>
                    </a:lnTo>
                    <a:lnTo>
                      <a:pt x="6" y="25"/>
                    </a:lnTo>
                    <a:lnTo>
                      <a:pt x="6" y="17"/>
                    </a:lnTo>
                    <a:lnTo>
                      <a:pt x="20" y="17"/>
                    </a:lnTo>
                    <a:lnTo>
                      <a:pt x="20" y="12"/>
                    </a:lnTo>
                    <a:lnTo>
                      <a:pt x="6" y="12"/>
                    </a:lnTo>
                    <a:lnTo>
                      <a:pt x="6" y="5"/>
                    </a:lnTo>
                    <a:lnTo>
                      <a:pt x="21" y="5"/>
                    </a:lnTo>
                    <a:lnTo>
                      <a:pt x="21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1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51" name="Freeform 419">
                <a:extLst>
                  <a:ext uri="{FF2B5EF4-FFF2-40B4-BE49-F238E27FC236}">
                    <a16:creationId xmlns:a16="http://schemas.microsoft.com/office/drawing/2014/main" id="{274B81F9-DC1D-36AD-7F99-615E6FA7DA88}"/>
                  </a:ext>
                </a:extLst>
              </p:cNvPr>
              <p:cNvSpPr/>
              <p:nvPr/>
            </p:nvSpPr>
            <p:spPr bwMode="auto">
              <a:xfrm>
                <a:off x="3295" y="2118"/>
                <a:ext cx="22" cy="31"/>
              </a:xfrm>
              <a:custGeom>
                <a:avLst/>
                <a:gdLst>
                  <a:gd name="T0" fmla="*/ 22 w 22"/>
                  <a:gd name="T1" fmla="*/ 31 h 31"/>
                  <a:gd name="T2" fmla="*/ 22 w 22"/>
                  <a:gd name="T3" fmla="*/ 25 h 31"/>
                  <a:gd name="T4" fmla="*/ 6 w 22"/>
                  <a:gd name="T5" fmla="*/ 25 h 31"/>
                  <a:gd name="T6" fmla="*/ 6 w 22"/>
                  <a:gd name="T7" fmla="*/ 0 h 31"/>
                  <a:gd name="T8" fmla="*/ 0 w 22"/>
                  <a:gd name="T9" fmla="*/ 0 h 31"/>
                  <a:gd name="T10" fmla="*/ 0 w 22"/>
                  <a:gd name="T11" fmla="*/ 31 h 31"/>
                  <a:gd name="T12" fmla="*/ 22 w 22"/>
                  <a:gd name="T1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31">
                    <a:moveTo>
                      <a:pt x="22" y="31"/>
                    </a:moveTo>
                    <a:lnTo>
                      <a:pt x="22" y="25"/>
                    </a:lnTo>
                    <a:lnTo>
                      <a:pt x="6" y="25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2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52" name="Freeform 420">
                <a:extLst>
                  <a:ext uri="{FF2B5EF4-FFF2-40B4-BE49-F238E27FC236}">
                    <a16:creationId xmlns:a16="http://schemas.microsoft.com/office/drawing/2014/main" id="{7CF13456-D229-1E96-9190-12A244CFE8E5}"/>
                  </a:ext>
                </a:extLst>
              </p:cNvPr>
              <p:cNvSpPr/>
              <p:nvPr/>
            </p:nvSpPr>
            <p:spPr bwMode="auto">
              <a:xfrm>
                <a:off x="3319" y="2118"/>
                <a:ext cx="24" cy="31"/>
              </a:xfrm>
              <a:custGeom>
                <a:avLst/>
                <a:gdLst>
                  <a:gd name="T0" fmla="*/ 24 w 24"/>
                  <a:gd name="T1" fmla="*/ 31 h 31"/>
                  <a:gd name="T2" fmla="*/ 24 w 24"/>
                  <a:gd name="T3" fmla="*/ 25 h 31"/>
                  <a:gd name="T4" fmla="*/ 7 w 24"/>
                  <a:gd name="T5" fmla="*/ 25 h 31"/>
                  <a:gd name="T6" fmla="*/ 7 w 24"/>
                  <a:gd name="T7" fmla="*/ 16 h 31"/>
                  <a:gd name="T8" fmla="*/ 22 w 24"/>
                  <a:gd name="T9" fmla="*/ 16 h 31"/>
                  <a:gd name="T10" fmla="*/ 22 w 24"/>
                  <a:gd name="T11" fmla="*/ 12 h 31"/>
                  <a:gd name="T12" fmla="*/ 7 w 24"/>
                  <a:gd name="T13" fmla="*/ 12 h 31"/>
                  <a:gd name="T14" fmla="*/ 7 w 24"/>
                  <a:gd name="T15" fmla="*/ 4 h 31"/>
                  <a:gd name="T16" fmla="*/ 23 w 24"/>
                  <a:gd name="T17" fmla="*/ 4 h 31"/>
                  <a:gd name="T18" fmla="*/ 23 w 24"/>
                  <a:gd name="T19" fmla="*/ 0 h 31"/>
                  <a:gd name="T20" fmla="*/ 0 w 24"/>
                  <a:gd name="T21" fmla="*/ 0 h 31"/>
                  <a:gd name="T22" fmla="*/ 0 w 24"/>
                  <a:gd name="T23" fmla="*/ 31 h 31"/>
                  <a:gd name="T24" fmla="*/ 24 w 24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31">
                    <a:moveTo>
                      <a:pt x="24" y="31"/>
                    </a:moveTo>
                    <a:lnTo>
                      <a:pt x="24" y="25"/>
                    </a:lnTo>
                    <a:lnTo>
                      <a:pt x="7" y="25"/>
                    </a:lnTo>
                    <a:lnTo>
                      <a:pt x="7" y="16"/>
                    </a:lnTo>
                    <a:lnTo>
                      <a:pt x="22" y="16"/>
                    </a:lnTo>
                    <a:lnTo>
                      <a:pt x="22" y="12"/>
                    </a:lnTo>
                    <a:lnTo>
                      <a:pt x="7" y="12"/>
                    </a:lnTo>
                    <a:lnTo>
                      <a:pt x="7" y="4"/>
                    </a:lnTo>
                    <a:lnTo>
                      <a:pt x="23" y="4"/>
                    </a:lnTo>
                    <a:lnTo>
                      <a:pt x="23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4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53" name="Freeform 421">
                <a:extLst>
                  <a:ext uri="{FF2B5EF4-FFF2-40B4-BE49-F238E27FC236}">
                    <a16:creationId xmlns:a16="http://schemas.microsoft.com/office/drawing/2014/main" id="{1D2059AE-A61C-5882-9550-94C663D87A0C}"/>
                  </a:ext>
                </a:extLst>
              </p:cNvPr>
              <p:cNvSpPr/>
              <p:nvPr/>
            </p:nvSpPr>
            <p:spPr bwMode="auto">
              <a:xfrm>
                <a:off x="3348" y="2118"/>
                <a:ext cx="23" cy="31"/>
              </a:xfrm>
              <a:custGeom>
                <a:avLst/>
                <a:gdLst>
                  <a:gd name="T0" fmla="*/ 23 w 23"/>
                  <a:gd name="T1" fmla="*/ 31 h 31"/>
                  <a:gd name="T2" fmla="*/ 23 w 23"/>
                  <a:gd name="T3" fmla="*/ 25 h 31"/>
                  <a:gd name="T4" fmla="*/ 6 w 23"/>
                  <a:gd name="T5" fmla="*/ 25 h 31"/>
                  <a:gd name="T6" fmla="*/ 6 w 23"/>
                  <a:gd name="T7" fmla="*/ 16 h 31"/>
                  <a:gd name="T8" fmla="*/ 22 w 23"/>
                  <a:gd name="T9" fmla="*/ 16 h 31"/>
                  <a:gd name="T10" fmla="*/ 22 w 23"/>
                  <a:gd name="T11" fmla="*/ 12 h 31"/>
                  <a:gd name="T12" fmla="*/ 6 w 23"/>
                  <a:gd name="T13" fmla="*/ 12 h 31"/>
                  <a:gd name="T14" fmla="*/ 6 w 23"/>
                  <a:gd name="T15" fmla="*/ 4 h 31"/>
                  <a:gd name="T16" fmla="*/ 23 w 23"/>
                  <a:gd name="T17" fmla="*/ 4 h 31"/>
                  <a:gd name="T18" fmla="*/ 23 w 23"/>
                  <a:gd name="T19" fmla="*/ 0 h 31"/>
                  <a:gd name="T20" fmla="*/ 0 w 23"/>
                  <a:gd name="T21" fmla="*/ 0 h 31"/>
                  <a:gd name="T22" fmla="*/ 0 w 23"/>
                  <a:gd name="T23" fmla="*/ 31 h 31"/>
                  <a:gd name="T24" fmla="*/ 23 w 23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3" h="31">
                    <a:moveTo>
                      <a:pt x="23" y="31"/>
                    </a:moveTo>
                    <a:lnTo>
                      <a:pt x="23" y="25"/>
                    </a:lnTo>
                    <a:lnTo>
                      <a:pt x="6" y="25"/>
                    </a:lnTo>
                    <a:lnTo>
                      <a:pt x="6" y="16"/>
                    </a:lnTo>
                    <a:lnTo>
                      <a:pt x="22" y="16"/>
                    </a:lnTo>
                    <a:lnTo>
                      <a:pt x="22" y="12"/>
                    </a:lnTo>
                    <a:lnTo>
                      <a:pt x="6" y="12"/>
                    </a:lnTo>
                    <a:lnTo>
                      <a:pt x="6" y="4"/>
                    </a:lnTo>
                    <a:lnTo>
                      <a:pt x="23" y="4"/>
                    </a:lnTo>
                    <a:lnTo>
                      <a:pt x="23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3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54" name="Freeform 422">
                <a:extLst>
                  <a:ext uri="{FF2B5EF4-FFF2-40B4-BE49-F238E27FC236}">
                    <a16:creationId xmlns:a16="http://schemas.microsoft.com/office/drawing/2014/main" id="{1E9A5DEE-8B91-5D3C-0AE9-A3538E25C7C4}"/>
                  </a:ext>
                </a:extLst>
              </p:cNvPr>
              <p:cNvSpPr/>
              <p:nvPr/>
            </p:nvSpPr>
            <p:spPr bwMode="auto">
              <a:xfrm>
                <a:off x="3463" y="2166"/>
                <a:ext cx="24" cy="31"/>
              </a:xfrm>
              <a:custGeom>
                <a:avLst/>
                <a:gdLst>
                  <a:gd name="T0" fmla="*/ 6 w 24"/>
                  <a:gd name="T1" fmla="*/ 31 h 31"/>
                  <a:gd name="T2" fmla="*/ 6 w 24"/>
                  <a:gd name="T3" fmla="*/ 17 h 31"/>
                  <a:gd name="T4" fmla="*/ 18 w 24"/>
                  <a:gd name="T5" fmla="*/ 17 h 31"/>
                  <a:gd name="T6" fmla="*/ 18 w 24"/>
                  <a:gd name="T7" fmla="*/ 31 h 31"/>
                  <a:gd name="T8" fmla="*/ 24 w 24"/>
                  <a:gd name="T9" fmla="*/ 31 h 31"/>
                  <a:gd name="T10" fmla="*/ 24 w 24"/>
                  <a:gd name="T11" fmla="*/ 0 h 31"/>
                  <a:gd name="T12" fmla="*/ 18 w 24"/>
                  <a:gd name="T13" fmla="*/ 0 h 31"/>
                  <a:gd name="T14" fmla="*/ 18 w 24"/>
                  <a:gd name="T15" fmla="*/ 12 h 31"/>
                  <a:gd name="T16" fmla="*/ 6 w 24"/>
                  <a:gd name="T17" fmla="*/ 12 h 31"/>
                  <a:gd name="T18" fmla="*/ 6 w 24"/>
                  <a:gd name="T19" fmla="*/ 0 h 31"/>
                  <a:gd name="T20" fmla="*/ 0 w 24"/>
                  <a:gd name="T21" fmla="*/ 0 h 31"/>
                  <a:gd name="T22" fmla="*/ 0 w 24"/>
                  <a:gd name="T23" fmla="*/ 31 h 31"/>
                  <a:gd name="T24" fmla="*/ 6 w 24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31">
                    <a:moveTo>
                      <a:pt x="6" y="31"/>
                    </a:moveTo>
                    <a:lnTo>
                      <a:pt x="6" y="17"/>
                    </a:lnTo>
                    <a:lnTo>
                      <a:pt x="18" y="17"/>
                    </a:lnTo>
                    <a:lnTo>
                      <a:pt x="18" y="31"/>
                    </a:lnTo>
                    <a:lnTo>
                      <a:pt x="24" y="31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55" name="Freeform 423">
                <a:extLst>
                  <a:ext uri="{FF2B5EF4-FFF2-40B4-BE49-F238E27FC236}">
                    <a16:creationId xmlns:a16="http://schemas.microsoft.com/office/drawing/2014/main" id="{66FC30DF-05CD-72F7-FC7F-E3A741DEB63C}"/>
                  </a:ext>
                </a:extLst>
              </p:cNvPr>
              <p:cNvSpPr/>
              <p:nvPr/>
            </p:nvSpPr>
            <p:spPr bwMode="auto">
              <a:xfrm>
                <a:off x="3490" y="2166"/>
                <a:ext cx="27" cy="31"/>
              </a:xfrm>
              <a:custGeom>
                <a:avLst/>
                <a:gdLst>
                  <a:gd name="T0" fmla="*/ 18 w 27"/>
                  <a:gd name="T1" fmla="*/ 19 h 31"/>
                  <a:gd name="T2" fmla="*/ 9 w 27"/>
                  <a:gd name="T3" fmla="*/ 19 h 31"/>
                  <a:gd name="T4" fmla="*/ 13 w 27"/>
                  <a:gd name="T5" fmla="*/ 6 h 31"/>
                  <a:gd name="T6" fmla="*/ 18 w 27"/>
                  <a:gd name="T7" fmla="*/ 19 h 31"/>
                  <a:gd name="T8" fmla="*/ 0 w 27"/>
                  <a:gd name="T9" fmla="*/ 31 h 31"/>
                  <a:gd name="T10" fmla="*/ 6 w 27"/>
                  <a:gd name="T11" fmla="*/ 31 h 31"/>
                  <a:gd name="T12" fmla="*/ 8 w 27"/>
                  <a:gd name="T13" fmla="*/ 25 h 31"/>
                  <a:gd name="T14" fmla="*/ 19 w 27"/>
                  <a:gd name="T15" fmla="*/ 25 h 31"/>
                  <a:gd name="T16" fmla="*/ 21 w 27"/>
                  <a:gd name="T17" fmla="*/ 31 h 31"/>
                  <a:gd name="T18" fmla="*/ 27 w 27"/>
                  <a:gd name="T19" fmla="*/ 31 h 31"/>
                  <a:gd name="T20" fmla="*/ 16 w 27"/>
                  <a:gd name="T21" fmla="*/ 0 h 31"/>
                  <a:gd name="T22" fmla="*/ 10 w 27"/>
                  <a:gd name="T23" fmla="*/ 0 h 31"/>
                  <a:gd name="T24" fmla="*/ 0 w 27"/>
                  <a:gd name="T25" fmla="*/ 31 h 31"/>
                  <a:gd name="T26" fmla="*/ 18 w 27"/>
                  <a:gd name="T27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" h="31">
                    <a:moveTo>
                      <a:pt x="18" y="19"/>
                    </a:moveTo>
                    <a:lnTo>
                      <a:pt x="9" y="19"/>
                    </a:lnTo>
                    <a:lnTo>
                      <a:pt x="13" y="6"/>
                    </a:lnTo>
                    <a:lnTo>
                      <a:pt x="18" y="19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8" y="25"/>
                    </a:lnTo>
                    <a:lnTo>
                      <a:pt x="19" y="25"/>
                    </a:lnTo>
                    <a:lnTo>
                      <a:pt x="21" y="31"/>
                    </a:lnTo>
                    <a:lnTo>
                      <a:pt x="27" y="31"/>
                    </a:lnTo>
                    <a:lnTo>
                      <a:pt x="16" y="0"/>
                    </a:lnTo>
                    <a:lnTo>
                      <a:pt x="10" y="0"/>
                    </a:lnTo>
                    <a:lnTo>
                      <a:pt x="0" y="31"/>
                    </a:lnTo>
                    <a:lnTo>
                      <a:pt x="18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56" name="Freeform 424">
                <a:extLst>
                  <a:ext uri="{FF2B5EF4-FFF2-40B4-BE49-F238E27FC236}">
                    <a16:creationId xmlns:a16="http://schemas.microsoft.com/office/drawing/2014/main" id="{D664F840-26C1-316C-31CA-895B47704AF0}"/>
                  </a:ext>
                </a:extLst>
              </p:cNvPr>
              <p:cNvSpPr/>
              <p:nvPr/>
            </p:nvSpPr>
            <p:spPr bwMode="auto">
              <a:xfrm>
                <a:off x="3520" y="2166"/>
                <a:ext cx="23" cy="31"/>
              </a:xfrm>
              <a:custGeom>
                <a:avLst/>
                <a:gdLst>
                  <a:gd name="T0" fmla="*/ 5 w 23"/>
                  <a:gd name="T1" fmla="*/ 6 h 31"/>
                  <a:gd name="T2" fmla="*/ 13 w 23"/>
                  <a:gd name="T3" fmla="*/ 6 h 31"/>
                  <a:gd name="T4" fmla="*/ 16 w 23"/>
                  <a:gd name="T5" fmla="*/ 6 h 31"/>
                  <a:gd name="T6" fmla="*/ 17 w 23"/>
                  <a:gd name="T7" fmla="*/ 9 h 31"/>
                  <a:gd name="T8" fmla="*/ 16 w 23"/>
                  <a:gd name="T9" fmla="*/ 13 h 31"/>
                  <a:gd name="T10" fmla="*/ 13 w 23"/>
                  <a:gd name="T11" fmla="*/ 13 h 31"/>
                  <a:gd name="T12" fmla="*/ 5 w 23"/>
                  <a:gd name="T13" fmla="*/ 13 h 31"/>
                  <a:gd name="T14" fmla="*/ 5 w 23"/>
                  <a:gd name="T15" fmla="*/ 6 h 31"/>
                  <a:gd name="T16" fmla="*/ 5 w 23"/>
                  <a:gd name="T17" fmla="*/ 31 h 31"/>
                  <a:gd name="T18" fmla="*/ 5 w 23"/>
                  <a:gd name="T19" fmla="*/ 19 h 31"/>
                  <a:gd name="T20" fmla="*/ 11 w 23"/>
                  <a:gd name="T21" fmla="*/ 19 h 31"/>
                  <a:gd name="T22" fmla="*/ 15 w 23"/>
                  <a:gd name="T23" fmla="*/ 20 h 31"/>
                  <a:gd name="T24" fmla="*/ 16 w 23"/>
                  <a:gd name="T25" fmla="*/ 23 h 31"/>
                  <a:gd name="T26" fmla="*/ 16 w 23"/>
                  <a:gd name="T27" fmla="*/ 27 h 31"/>
                  <a:gd name="T28" fmla="*/ 16 w 23"/>
                  <a:gd name="T29" fmla="*/ 29 h 31"/>
                  <a:gd name="T30" fmla="*/ 17 w 23"/>
                  <a:gd name="T31" fmla="*/ 31 h 31"/>
                  <a:gd name="T32" fmla="*/ 23 w 23"/>
                  <a:gd name="T33" fmla="*/ 31 h 31"/>
                  <a:gd name="T34" fmla="*/ 23 w 23"/>
                  <a:gd name="T35" fmla="*/ 29 h 31"/>
                  <a:gd name="T36" fmla="*/ 22 w 23"/>
                  <a:gd name="T37" fmla="*/ 28 h 31"/>
                  <a:gd name="T38" fmla="*/ 22 w 23"/>
                  <a:gd name="T39" fmla="*/ 26 h 31"/>
                  <a:gd name="T40" fmla="*/ 22 w 23"/>
                  <a:gd name="T41" fmla="*/ 22 h 31"/>
                  <a:gd name="T42" fmla="*/ 21 w 23"/>
                  <a:gd name="T43" fmla="*/ 17 h 31"/>
                  <a:gd name="T44" fmla="*/ 19 w 23"/>
                  <a:gd name="T45" fmla="*/ 16 h 31"/>
                  <a:gd name="T46" fmla="*/ 20 w 23"/>
                  <a:gd name="T47" fmla="*/ 15 h 31"/>
                  <a:gd name="T48" fmla="*/ 22 w 23"/>
                  <a:gd name="T49" fmla="*/ 13 h 31"/>
                  <a:gd name="T50" fmla="*/ 22 w 23"/>
                  <a:gd name="T51" fmla="*/ 8 h 31"/>
                  <a:gd name="T52" fmla="*/ 22 w 23"/>
                  <a:gd name="T53" fmla="*/ 4 h 31"/>
                  <a:gd name="T54" fmla="*/ 21 w 23"/>
                  <a:gd name="T55" fmla="*/ 2 h 31"/>
                  <a:gd name="T56" fmla="*/ 17 w 23"/>
                  <a:gd name="T57" fmla="*/ 1 h 31"/>
                  <a:gd name="T58" fmla="*/ 14 w 23"/>
                  <a:gd name="T59" fmla="*/ 0 h 31"/>
                  <a:gd name="T60" fmla="*/ 0 w 23"/>
                  <a:gd name="T61" fmla="*/ 0 h 31"/>
                  <a:gd name="T62" fmla="*/ 0 w 23"/>
                  <a:gd name="T63" fmla="*/ 31 h 31"/>
                  <a:gd name="T64" fmla="*/ 5 w 23"/>
                  <a:gd name="T65" fmla="*/ 31 h 31"/>
                  <a:gd name="T66" fmla="*/ 5 w 23"/>
                  <a:gd name="T67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31">
                    <a:moveTo>
                      <a:pt x="5" y="6"/>
                    </a:moveTo>
                    <a:lnTo>
                      <a:pt x="13" y="6"/>
                    </a:lnTo>
                    <a:lnTo>
                      <a:pt x="16" y="6"/>
                    </a:lnTo>
                    <a:lnTo>
                      <a:pt x="17" y="9"/>
                    </a:lnTo>
                    <a:lnTo>
                      <a:pt x="16" y="13"/>
                    </a:lnTo>
                    <a:lnTo>
                      <a:pt x="13" y="13"/>
                    </a:lnTo>
                    <a:lnTo>
                      <a:pt x="5" y="13"/>
                    </a:lnTo>
                    <a:lnTo>
                      <a:pt x="5" y="6"/>
                    </a:lnTo>
                    <a:lnTo>
                      <a:pt x="5" y="31"/>
                    </a:lnTo>
                    <a:lnTo>
                      <a:pt x="5" y="19"/>
                    </a:lnTo>
                    <a:lnTo>
                      <a:pt x="11" y="19"/>
                    </a:lnTo>
                    <a:lnTo>
                      <a:pt x="15" y="20"/>
                    </a:lnTo>
                    <a:lnTo>
                      <a:pt x="16" y="23"/>
                    </a:lnTo>
                    <a:lnTo>
                      <a:pt x="16" y="27"/>
                    </a:lnTo>
                    <a:lnTo>
                      <a:pt x="16" y="29"/>
                    </a:lnTo>
                    <a:lnTo>
                      <a:pt x="17" y="31"/>
                    </a:lnTo>
                    <a:lnTo>
                      <a:pt x="23" y="31"/>
                    </a:lnTo>
                    <a:lnTo>
                      <a:pt x="23" y="29"/>
                    </a:lnTo>
                    <a:lnTo>
                      <a:pt x="22" y="28"/>
                    </a:lnTo>
                    <a:lnTo>
                      <a:pt x="22" y="26"/>
                    </a:lnTo>
                    <a:lnTo>
                      <a:pt x="22" y="22"/>
                    </a:lnTo>
                    <a:lnTo>
                      <a:pt x="21" y="17"/>
                    </a:lnTo>
                    <a:lnTo>
                      <a:pt x="19" y="16"/>
                    </a:lnTo>
                    <a:lnTo>
                      <a:pt x="20" y="15"/>
                    </a:lnTo>
                    <a:lnTo>
                      <a:pt x="22" y="13"/>
                    </a:lnTo>
                    <a:lnTo>
                      <a:pt x="22" y="8"/>
                    </a:lnTo>
                    <a:lnTo>
                      <a:pt x="22" y="4"/>
                    </a:lnTo>
                    <a:lnTo>
                      <a:pt x="21" y="2"/>
                    </a:lnTo>
                    <a:lnTo>
                      <a:pt x="17" y="1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5" y="31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57" name="Freeform 425">
                <a:extLst>
                  <a:ext uri="{FF2B5EF4-FFF2-40B4-BE49-F238E27FC236}">
                    <a16:creationId xmlns:a16="http://schemas.microsoft.com/office/drawing/2014/main" id="{A4C62C8C-237F-177C-F068-0CA5E3BD2A9D}"/>
                  </a:ext>
                </a:extLst>
              </p:cNvPr>
              <p:cNvSpPr/>
              <p:nvPr/>
            </p:nvSpPr>
            <p:spPr bwMode="auto">
              <a:xfrm>
                <a:off x="3548" y="2166"/>
                <a:ext cx="24" cy="31"/>
              </a:xfrm>
              <a:custGeom>
                <a:avLst/>
                <a:gdLst>
                  <a:gd name="T0" fmla="*/ 6 w 24"/>
                  <a:gd name="T1" fmla="*/ 31 h 31"/>
                  <a:gd name="T2" fmla="*/ 6 w 24"/>
                  <a:gd name="T3" fmla="*/ 9 h 31"/>
                  <a:gd name="T4" fmla="*/ 17 w 24"/>
                  <a:gd name="T5" fmla="*/ 31 h 31"/>
                  <a:gd name="T6" fmla="*/ 24 w 24"/>
                  <a:gd name="T7" fmla="*/ 31 h 31"/>
                  <a:gd name="T8" fmla="*/ 24 w 24"/>
                  <a:gd name="T9" fmla="*/ 0 h 31"/>
                  <a:gd name="T10" fmla="*/ 18 w 24"/>
                  <a:gd name="T11" fmla="*/ 0 h 31"/>
                  <a:gd name="T12" fmla="*/ 18 w 24"/>
                  <a:gd name="T13" fmla="*/ 21 h 31"/>
                  <a:gd name="T14" fmla="*/ 6 w 24"/>
                  <a:gd name="T15" fmla="*/ 0 h 31"/>
                  <a:gd name="T16" fmla="*/ 0 w 24"/>
                  <a:gd name="T17" fmla="*/ 0 h 31"/>
                  <a:gd name="T18" fmla="*/ 0 w 24"/>
                  <a:gd name="T19" fmla="*/ 31 h 31"/>
                  <a:gd name="T20" fmla="*/ 6 w 24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31">
                    <a:moveTo>
                      <a:pt x="6" y="31"/>
                    </a:moveTo>
                    <a:lnTo>
                      <a:pt x="6" y="9"/>
                    </a:lnTo>
                    <a:lnTo>
                      <a:pt x="17" y="31"/>
                    </a:lnTo>
                    <a:lnTo>
                      <a:pt x="24" y="31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21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58" name="Freeform 426">
                <a:extLst>
                  <a:ext uri="{FF2B5EF4-FFF2-40B4-BE49-F238E27FC236}">
                    <a16:creationId xmlns:a16="http://schemas.microsoft.com/office/drawing/2014/main" id="{ED79A421-14F9-2116-8592-9CAE67082ACF}"/>
                  </a:ext>
                </a:extLst>
              </p:cNvPr>
              <p:cNvSpPr/>
              <p:nvPr/>
            </p:nvSpPr>
            <p:spPr bwMode="auto">
              <a:xfrm>
                <a:off x="3577" y="2166"/>
                <a:ext cx="22" cy="31"/>
              </a:xfrm>
              <a:custGeom>
                <a:avLst/>
                <a:gdLst>
                  <a:gd name="T0" fmla="*/ 22 w 22"/>
                  <a:gd name="T1" fmla="*/ 31 h 31"/>
                  <a:gd name="T2" fmla="*/ 22 w 22"/>
                  <a:gd name="T3" fmla="*/ 25 h 31"/>
                  <a:gd name="T4" fmla="*/ 6 w 22"/>
                  <a:gd name="T5" fmla="*/ 25 h 31"/>
                  <a:gd name="T6" fmla="*/ 6 w 22"/>
                  <a:gd name="T7" fmla="*/ 17 h 31"/>
                  <a:gd name="T8" fmla="*/ 20 w 22"/>
                  <a:gd name="T9" fmla="*/ 17 h 31"/>
                  <a:gd name="T10" fmla="*/ 20 w 22"/>
                  <a:gd name="T11" fmla="*/ 12 h 31"/>
                  <a:gd name="T12" fmla="*/ 6 w 22"/>
                  <a:gd name="T13" fmla="*/ 12 h 31"/>
                  <a:gd name="T14" fmla="*/ 6 w 22"/>
                  <a:gd name="T15" fmla="*/ 6 h 31"/>
                  <a:gd name="T16" fmla="*/ 22 w 22"/>
                  <a:gd name="T17" fmla="*/ 6 h 31"/>
                  <a:gd name="T18" fmla="*/ 22 w 22"/>
                  <a:gd name="T19" fmla="*/ 0 h 31"/>
                  <a:gd name="T20" fmla="*/ 0 w 22"/>
                  <a:gd name="T21" fmla="*/ 0 h 31"/>
                  <a:gd name="T22" fmla="*/ 0 w 22"/>
                  <a:gd name="T23" fmla="*/ 31 h 31"/>
                  <a:gd name="T24" fmla="*/ 22 w 22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31">
                    <a:moveTo>
                      <a:pt x="22" y="31"/>
                    </a:moveTo>
                    <a:lnTo>
                      <a:pt x="22" y="25"/>
                    </a:lnTo>
                    <a:lnTo>
                      <a:pt x="6" y="25"/>
                    </a:lnTo>
                    <a:lnTo>
                      <a:pt x="6" y="17"/>
                    </a:lnTo>
                    <a:lnTo>
                      <a:pt x="20" y="17"/>
                    </a:lnTo>
                    <a:lnTo>
                      <a:pt x="20" y="12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22" y="6"/>
                    </a:lnTo>
                    <a:lnTo>
                      <a:pt x="22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2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59" name="Freeform 427">
                <a:extLst>
                  <a:ext uri="{FF2B5EF4-FFF2-40B4-BE49-F238E27FC236}">
                    <a16:creationId xmlns:a16="http://schemas.microsoft.com/office/drawing/2014/main" id="{3419BF78-831E-8A15-A68E-88F2DC3B91E3}"/>
                  </a:ext>
                </a:extLst>
              </p:cNvPr>
              <p:cNvSpPr/>
              <p:nvPr/>
            </p:nvSpPr>
            <p:spPr bwMode="auto">
              <a:xfrm>
                <a:off x="3595" y="2166"/>
                <a:ext cx="23" cy="31"/>
              </a:xfrm>
              <a:custGeom>
                <a:avLst/>
                <a:gdLst>
                  <a:gd name="T0" fmla="*/ 14 w 23"/>
                  <a:gd name="T1" fmla="*/ 31 h 31"/>
                  <a:gd name="T2" fmla="*/ 14 w 23"/>
                  <a:gd name="T3" fmla="*/ 6 h 31"/>
                  <a:gd name="T4" fmla="*/ 23 w 23"/>
                  <a:gd name="T5" fmla="*/ 6 h 31"/>
                  <a:gd name="T6" fmla="*/ 23 w 23"/>
                  <a:gd name="T7" fmla="*/ 0 h 31"/>
                  <a:gd name="T8" fmla="*/ 0 w 23"/>
                  <a:gd name="T9" fmla="*/ 0 h 31"/>
                  <a:gd name="T10" fmla="*/ 0 w 23"/>
                  <a:gd name="T11" fmla="*/ 6 h 31"/>
                  <a:gd name="T12" fmla="*/ 8 w 23"/>
                  <a:gd name="T13" fmla="*/ 6 h 31"/>
                  <a:gd name="T14" fmla="*/ 8 w 23"/>
                  <a:gd name="T15" fmla="*/ 31 h 31"/>
                  <a:gd name="T16" fmla="*/ 14 w 23"/>
                  <a:gd name="T1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31">
                    <a:moveTo>
                      <a:pt x="14" y="31"/>
                    </a:moveTo>
                    <a:lnTo>
                      <a:pt x="14" y="6"/>
                    </a:lnTo>
                    <a:lnTo>
                      <a:pt x="23" y="6"/>
                    </a:lnTo>
                    <a:lnTo>
                      <a:pt x="2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8" y="6"/>
                    </a:lnTo>
                    <a:lnTo>
                      <a:pt x="8" y="31"/>
                    </a:lnTo>
                    <a:lnTo>
                      <a:pt x="14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60" name="Freeform 428">
                <a:extLst>
                  <a:ext uri="{FF2B5EF4-FFF2-40B4-BE49-F238E27FC236}">
                    <a16:creationId xmlns:a16="http://schemas.microsoft.com/office/drawing/2014/main" id="{3CE47945-CF59-C247-BEC0-4886493F7D3D}"/>
                  </a:ext>
                </a:extLst>
              </p:cNvPr>
              <p:cNvSpPr/>
              <p:nvPr/>
            </p:nvSpPr>
            <p:spPr bwMode="auto">
              <a:xfrm>
                <a:off x="3619" y="2166"/>
                <a:ext cx="23" cy="31"/>
              </a:xfrm>
              <a:custGeom>
                <a:avLst/>
                <a:gdLst>
                  <a:gd name="T0" fmla="*/ 14 w 23"/>
                  <a:gd name="T1" fmla="*/ 31 h 31"/>
                  <a:gd name="T2" fmla="*/ 14 w 23"/>
                  <a:gd name="T3" fmla="*/ 6 h 31"/>
                  <a:gd name="T4" fmla="*/ 23 w 23"/>
                  <a:gd name="T5" fmla="*/ 6 h 31"/>
                  <a:gd name="T6" fmla="*/ 23 w 23"/>
                  <a:gd name="T7" fmla="*/ 0 h 31"/>
                  <a:gd name="T8" fmla="*/ 0 w 23"/>
                  <a:gd name="T9" fmla="*/ 0 h 31"/>
                  <a:gd name="T10" fmla="*/ 0 w 23"/>
                  <a:gd name="T11" fmla="*/ 6 h 31"/>
                  <a:gd name="T12" fmla="*/ 8 w 23"/>
                  <a:gd name="T13" fmla="*/ 6 h 31"/>
                  <a:gd name="T14" fmla="*/ 8 w 23"/>
                  <a:gd name="T15" fmla="*/ 31 h 31"/>
                  <a:gd name="T16" fmla="*/ 14 w 23"/>
                  <a:gd name="T1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31">
                    <a:moveTo>
                      <a:pt x="14" y="31"/>
                    </a:moveTo>
                    <a:lnTo>
                      <a:pt x="14" y="6"/>
                    </a:lnTo>
                    <a:lnTo>
                      <a:pt x="23" y="6"/>
                    </a:lnTo>
                    <a:lnTo>
                      <a:pt x="2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8" y="6"/>
                    </a:lnTo>
                    <a:lnTo>
                      <a:pt x="8" y="31"/>
                    </a:lnTo>
                    <a:lnTo>
                      <a:pt x="14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61" name="Freeform 429">
                <a:extLst>
                  <a:ext uri="{FF2B5EF4-FFF2-40B4-BE49-F238E27FC236}">
                    <a16:creationId xmlns:a16="http://schemas.microsoft.com/office/drawing/2014/main" id="{C4370494-B8BF-35F6-E006-9445A7D15A66}"/>
                  </a:ext>
                </a:extLst>
              </p:cNvPr>
              <p:cNvSpPr/>
              <p:nvPr/>
            </p:nvSpPr>
            <p:spPr bwMode="auto">
              <a:xfrm>
                <a:off x="3425" y="2333"/>
                <a:ext cx="25" cy="29"/>
              </a:xfrm>
              <a:custGeom>
                <a:avLst/>
                <a:gdLst>
                  <a:gd name="T0" fmla="*/ 15 w 25"/>
                  <a:gd name="T1" fmla="*/ 22 h 29"/>
                  <a:gd name="T2" fmla="*/ 14 w 25"/>
                  <a:gd name="T3" fmla="*/ 23 h 29"/>
                  <a:gd name="T4" fmla="*/ 13 w 25"/>
                  <a:gd name="T5" fmla="*/ 24 h 29"/>
                  <a:gd name="T6" fmla="*/ 11 w 25"/>
                  <a:gd name="T7" fmla="*/ 24 h 29"/>
                  <a:gd name="T8" fmla="*/ 8 w 25"/>
                  <a:gd name="T9" fmla="*/ 23 h 29"/>
                  <a:gd name="T10" fmla="*/ 6 w 25"/>
                  <a:gd name="T11" fmla="*/ 21 h 29"/>
                  <a:gd name="T12" fmla="*/ 5 w 25"/>
                  <a:gd name="T13" fmla="*/ 18 h 29"/>
                  <a:gd name="T14" fmla="*/ 5 w 25"/>
                  <a:gd name="T15" fmla="*/ 15 h 29"/>
                  <a:gd name="T16" fmla="*/ 6 w 25"/>
                  <a:gd name="T17" fmla="*/ 11 h 29"/>
                  <a:gd name="T18" fmla="*/ 8 w 25"/>
                  <a:gd name="T19" fmla="*/ 8 h 29"/>
                  <a:gd name="T20" fmla="*/ 11 w 25"/>
                  <a:gd name="T21" fmla="*/ 5 h 29"/>
                  <a:gd name="T22" fmla="*/ 14 w 25"/>
                  <a:gd name="T23" fmla="*/ 5 h 29"/>
                  <a:gd name="T24" fmla="*/ 17 w 25"/>
                  <a:gd name="T25" fmla="*/ 6 h 29"/>
                  <a:gd name="T26" fmla="*/ 19 w 25"/>
                  <a:gd name="T27" fmla="*/ 8 h 29"/>
                  <a:gd name="T28" fmla="*/ 20 w 25"/>
                  <a:gd name="T29" fmla="*/ 10 h 29"/>
                  <a:gd name="T30" fmla="*/ 20 w 25"/>
                  <a:gd name="T31" fmla="*/ 11 h 29"/>
                  <a:gd name="T32" fmla="*/ 20 w 25"/>
                  <a:gd name="T33" fmla="*/ 14 h 29"/>
                  <a:gd name="T34" fmla="*/ 25 w 25"/>
                  <a:gd name="T35" fmla="*/ 16 h 29"/>
                  <a:gd name="T36" fmla="*/ 25 w 25"/>
                  <a:gd name="T37" fmla="*/ 12 h 29"/>
                  <a:gd name="T38" fmla="*/ 25 w 25"/>
                  <a:gd name="T39" fmla="*/ 8 h 29"/>
                  <a:gd name="T40" fmla="*/ 23 w 25"/>
                  <a:gd name="T41" fmla="*/ 5 h 29"/>
                  <a:gd name="T42" fmla="*/ 19 w 25"/>
                  <a:gd name="T43" fmla="*/ 2 h 29"/>
                  <a:gd name="T44" fmla="*/ 14 w 25"/>
                  <a:gd name="T45" fmla="*/ 0 h 29"/>
                  <a:gd name="T46" fmla="*/ 9 w 25"/>
                  <a:gd name="T47" fmla="*/ 0 h 29"/>
                  <a:gd name="T48" fmla="*/ 5 w 25"/>
                  <a:gd name="T49" fmla="*/ 3 h 29"/>
                  <a:gd name="T50" fmla="*/ 2 w 25"/>
                  <a:gd name="T51" fmla="*/ 9 h 29"/>
                  <a:gd name="T52" fmla="*/ 0 w 25"/>
                  <a:gd name="T53" fmla="*/ 15 h 29"/>
                  <a:gd name="T54" fmla="*/ 0 w 25"/>
                  <a:gd name="T55" fmla="*/ 20 h 29"/>
                  <a:gd name="T56" fmla="*/ 2 w 25"/>
                  <a:gd name="T57" fmla="*/ 24 h 29"/>
                  <a:gd name="T58" fmla="*/ 6 w 25"/>
                  <a:gd name="T59" fmla="*/ 28 h 29"/>
                  <a:gd name="T60" fmla="*/ 11 w 25"/>
                  <a:gd name="T61" fmla="*/ 29 h 29"/>
                  <a:gd name="T62" fmla="*/ 14 w 25"/>
                  <a:gd name="T63" fmla="*/ 29 h 29"/>
                  <a:gd name="T64" fmla="*/ 18 w 25"/>
                  <a:gd name="T65" fmla="*/ 28 h 29"/>
                  <a:gd name="T66" fmla="*/ 20 w 25"/>
                  <a:gd name="T67" fmla="*/ 24 h 29"/>
                  <a:gd name="T68" fmla="*/ 15 w 25"/>
                  <a:gd name="T69" fmla="*/ 2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" h="28">
                    <a:moveTo>
                      <a:pt x="15" y="22"/>
                    </a:moveTo>
                    <a:lnTo>
                      <a:pt x="14" y="23"/>
                    </a:lnTo>
                    <a:lnTo>
                      <a:pt x="13" y="24"/>
                    </a:lnTo>
                    <a:lnTo>
                      <a:pt x="11" y="24"/>
                    </a:lnTo>
                    <a:lnTo>
                      <a:pt x="8" y="23"/>
                    </a:lnTo>
                    <a:lnTo>
                      <a:pt x="6" y="21"/>
                    </a:lnTo>
                    <a:lnTo>
                      <a:pt x="5" y="18"/>
                    </a:lnTo>
                    <a:lnTo>
                      <a:pt x="5" y="15"/>
                    </a:lnTo>
                    <a:lnTo>
                      <a:pt x="6" y="11"/>
                    </a:lnTo>
                    <a:lnTo>
                      <a:pt x="8" y="8"/>
                    </a:lnTo>
                    <a:lnTo>
                      <a:pt x="11" y="5"/>
                    </a:lnTo>
                    <a:lnTo>
                      <a:pt x="14" y="5"/>
                    </a:lnTo>
                    <a:lnTo>
                      <a:pt x="17" y="6"/>
                    </a:lnTo>
                    <a:lnTo>
                      <a:pt x="19" y="8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14"/>
                    </a:lnTo>
                    <a:lnTo>
                      <a:pt x="25" y="16"/>
                    </a:lnTo>
                    <a:lnTo>
                      <a:pt x="25" y="12"/>
                    </a:lnTo>
                    <a:lnTo>
                      <a:pt x="25" y="8"/>
                    </a:lnTo>
                    <a:lnTo>
                      <a:pt x="23" y="5"/>
                    </a:lnTo>
                    <a:lnTo>
                      <a:pt x="19" y="2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5" y="3"/>
                    </a:lnTo>
                    <a:lnTo>
                      <a:pt x="2" y="9"/>
                    </a:lnTo>
                    <a:lnTo>
                      <a:pt x="0" y="15"/>
                    </a:lnTo>
                    <a:lnTo>
                      <a:pt x="0" y="20"/>
                    </a:lnTo>
                    <a:lnTo>
                      <a:pt x="2" y="24"/>
                    </a:lnTo>
                    <a:lnTo>
                      <a:pt x="6" y="28"/>
                    </a:lnTo>
                    <a:lnTo>
                      <a:pt x="11" y="29"/>
                    </a:lnTo>
                    <a:lnTo>
                      <a:pt x="14" y="29"/>
                    </a:lnTo>
                    <a:lnTo>
                      <a:pt x="18" y="28"/>
                    </a:lnTo>
                    <a:lnTo>
                      <a:pt x="20" y="24"/>
                    </a:lnTo>
                    <a:lnTo>
                      <a:pt x="15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62" name="Freeform 430">
                <a:extLst>
                  <a:ext uri="{FF2B5EF4-FFF2-40B4-BE49-F238E27FC236}">
                    <a16:creationId xmlns:a16="http://schemas.microsoft.com/office/drawing/2014/main" id="{CCEBF518-B804-BF9C-0519-8392E22104AC}"/>
                  </a:ext>
                </a:extLst>
              </p:cNvPr>
              <p:cNvSpPr/>
              <p:nvPr/>
            </p:nvSpPr>
            <p:spPr bwMode="auto">
              <a:xfrm>
                <a:off x="3448" y="2343"/>
                <a:ext cx="27" cy="32"/>
              </a:xfrm>
              <a:custGeom>
                <a:avLst/>
                <a:gdLst>
                  <a:gd name="T0" fmla="*/ 1 w 27"/>
                  <a:gd name="T1" fmla="*/ 17 h 32"/>
                  <a:gd name="T2" fmla="*/ 0 w 27"/>
                  <a:gd name="T3" fmla="*/ 20 h 32"/>
                  <a:gd name="T4" fmla="*/ 0 w 27"/>
                  <a:gd name="T5" fmla="*/ 25 h 32"/>
                  <a:gd name="T6" fmla="*/ 2 w 27"/>
                  <a:gd name="T7" fmla="*/ 28 h 32"/>
                  <a:gd name="T8" fmla="*/ 6 w 27"/>
                  <a:gd name="T9" fmla="*/ 31 h 32"/>
                  <a:gd name="T10" fmla="*/ 10 w 27"/>
                  <a:gd name="T11" fmla="*/ 32 h 32"/>
                  <a:gd name="T12" fmla="*/ 14 w 27"/>
                  <a:gd name="T13" fmla="*/ 32 h 32"/>
                  <a:gd name="T14" fmla="*/ 16 w 27"/>
                  <a:gd name="T15" fmla="*/ 30 h 32"/>
                  <a:gd name="T16" fmla="*/ 20 w 27"/>
                  <a:gd name="T17" fmla="*/ 26 h 32"/>
                  <a:gd name="T18" fmla="*/ 27 w 27"/>
                  <a:gd name="T19" fmla="*/ 11 h 32"/>
                  <a:gd name="T20" fmla="*/ 22 w 27"/>
                  <a:gd name="T21" fmla="*/ 8 h 32"/>
                  <a:gd name="T22" fmla="*/ 15 w 27"/>
                  <a:gd name="T23" fmla="*/ 24 h 32"/>
                  <a:gd name="T24" fmla="*/ 14 w 27"/>
                  <a:gd name="T25" fmla="*/ 26 h 32"/>
                  <a:gd name="T26" fmla="*/ 12 w 27"/>
                  <a:gd name="T27" fmla="*/ 28 h 32"/>
                  <a:gd name="T28" fmla="*/ 10 w 27"/>
                  <a:gd name="T29" fmla="*/ 28 h 32"/>
                  <a:gd name="T30" fmla="*/ 8 w 27"/>
                  <a:gd name="T31" fmla="*/ 26 h 32"/>
                  <a:gd name="T32" fmla="*/ 6 w 27"/>
                  <a:gd name="T33" fmla="*/ 25 h 32"/>
                  <a:gd name="T34" fmla="*/ 6 w 27"/>
                  <a:gd name="T35" fmla="*/ 23 h 32"/>
                  <a:gd name="T36" fmla="*/ 6 w 27"/>
                  <a:gd name="T37" fmla="*/ 22 h 32"/>
                  <a:gd name="T38" fmla="*/ 7 w 27"/>
                  <a:gd name="T39" fmla="*/ 18 h 32"/>
                  <a:gd name="T40" fmla="*/ 14 w 27"/>
                  <a:gd name="T41" fmla="*/ 2 h 32"/>
                  <a:gd name="T42" fmla="*/ 9 w 27"/>
                  <a:gd name="T43" fmla="*/ 0 h 32"/>
                  <a:gd name="T44" fmla="*/ 1 w 27"/>
                  <a:gd name="T45" fmla="*/ 1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7" h="32">
                    <a:moveTo>
                      <a:pt x="1" y="17"/>
                    </a:moveTo>
                    <a:lnTo>
                      <a:pt x="0" y="20"/>
                    </a:lnTo>
                    <a:lnTo>
                      <a:pt x="0" y="25"/>
                    </a:lnTo>
                    <a:lnTo>
                      <a:pt x="2" y="28"/>
                    </a:lnTo>
                    <a:lnTo>
                      <a:pt x="6" y="31"/>
                    </a:lnTo>
                    <a:lnTo>
                      <a:pt x="10" y="32"/>
                    </a:lnTo>
                    <a:lnTo>
                      <a:pt x="14" y="32"/>
                    </a:lnTo>
                    <a:lnTo>
                      <a:pt x="16" y="30"/>
                    </a:lnTo>
                    <a:lnTo>
                      <a:pt x="20" y="26"/>
                    </a:lnTo>
                    <a:lnTo>
                      <a:pt x="27" y="11"/>
                    </a:lnTo>
                    <a:lnTo>
                      <a:pt x="22" y="8"/>
                    </a:lnTo>
                    <a:lnTo>
                      <a:pt x="15" y="24"/>
                    </a:lnTo>
                    <a:lnTo>
                      <a:pt x="14" y="26"/>
                    </a:lnTo>
                    <a:lnTo>
                      <a:pt x="12" y="28"/>
                    </a:lnTo>
                    <a:lnTo>
                      <a:pt x="10" y="28"/>
                    </a:lnTo>
                    <a:lnTo>
                      <a:pt x="8" y="26"/>
                    </a:lnTo>
                    <a:lnTo>
                      <a:pt x="6" y="25"/>
                    </a:lnTo>
                    <a:lnTo>
                      <a:pt x="6" y="23"/>
                    </a:lnTo>
                    <a:lnTo>
                      <a:pt x="6" y="22"/>
                    </a:lnTo>
                    <a:lnTo>
                      <a:pt x="7" y="18"/>
                    </a:lnTo>
                    <a:lnTo>
                      <a:pt x="14" y="2"/>
                    </a:lnTo>
                    <a:lnTo>
                      <a:pt x="9" y="0"/>
                    </a:ln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63" name="Freeform 431">
                <a:extLst>
                  <a:ext uri="{FF2B5EF4-FFF2-40B4-BE49-F238E27FC236}">
                    <a16:creationId xmlns:a16="http://schemas.microsoft.com/office/drawing/2014/main" id="{BDACFCD9-14C2-C2C2-BAD1-53C47724D313}"/>
                  </a:ext>
                </a:extLst>
              </p:cNvPr>
              <p:cNvSpPr/>
              <p:nvPr/>
            </p:nvSpPr>
            <p:spPr bwMode="auto">
              <a:xfrm>
                <a:off x="3468" y="2356"/>
                <a:ext cx="35" cy="39"/>
              </a:xfrm>
              <a:custGeom>
                <a:avLst/>
                <a:gdLst>
                  <a:gd name="T0" fmla="*/ 4 w 35"/>
                  <a:gd name="T1" fmla="*/ 28 h 39"/>
                  <a:gd name="T2" fmla="*/ 14 w 35"/>
                  <a:gd name="T3" fmla="*/ 7 h 39"/>
                  <a:gd name="T4" fmla="*/ 8 w 35"/>
                  <a:gd name="T5" fmla="*/ 30 h 39"/>
                  <a:gd name="T6" fmla="*/ 13 w 35"/>
                  <a:gd name="T7" fmla="*/ 34 h 39"/>
                  <a:gd name="T8" fmla="*/ 28 w 35"/>
                  <a:gd name="T9" fmla="*/ 16 h 39"/>
                  <a:gd name="T10" fmla="*/ 18 w 35"/>
                  <a:gd name="T11" fmla="*/ 36 h 39"/>
                  <a:gd name="T12" fmla="*/ 23 w 35"/>
                  <a:gd name="T13" fmla="*/ 39 h 39"/>
                  <a:gd name="T14" fmla="*/ 35 w 35"/>
                  <a:gd name="T15" fmla="*/ 13 h 39"/>
                  <a:gd name="T16" fmla="*/ 28 w 35"/>
                  <a:gd name="T17" fmla="*/ 10 h 39"/>
                  <a:gd name="T18" fmla="*/ 14 w 35"/>
                  <a:gd name="T19" fmla="*/ 27 h 39"/>
                  <a:gd name="T20" fmla="*/ 19 w 35"/>
                  <a:gd name="T21" fmla="*/ 5 h 39"/>
                  <a:gd name="T22" fmla="*/ 12 w 35"/>
                  <a:gd name="T23" fmla="*/ 0 h 39"/>
                  <a:gd name="T24" fmla="*/ 0 w 35"/>
                  <a:gd name="T25" fmla="*/ 25 h 39"/>
                  <a:gd name="T26" fmla="*/ 4 w 35"/>
                  <a:gd name="T27" fmla="*/ 2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39">
                    <a:moveTo>
                      <a:pt x="4" y="28"/>
                    </a:moveTo>
                    <a:lnTo>
                      <a:pt x="14" y="7"/>
                    </a:lnTo>
                    <a:lnTo>
                      <a:pt x="8" y="30"/>
                    </a:lnTo>
                    <a:lnTo>
                      <a:pt x="13" y="34"/>
                    </a:lnTo>
                    <a:lnTo>
                      <a:pt x="28" y="16"/>
                    </a:lnTo>
                    <a:lnTo>
                      <a:pt x="18" y="36"/>
                    </a:lnTo>
                    <a:lnTo>
                      <a:pt x="23" y="39"/>
                    </a:lnTo>
                    <a:lnTo>
                      <a:pt x="35" y="13"/>
                    </a:lnTo>
                    <a:lnTo>
                      <a:pt x="28" y="10"/>
                    </a:lnTo>
                    <a:lnTo>
                      <a:pt x="14" y="27"/>
                    </a:lnTo>
                    <a:lnTo>
                      <a:pt x="19" y="5"/>
                    </a:lnTo>
                    <a:lnTo>
                      <a:pt x="12" y="0"/>
                    </a:lnTo>
                    <a:lnTo>
                      <a:pt x="0" y="25"/>
                    </a:lnTo>
                    <a:lnTo>
                      <a:pt x="4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64" name="Freeform 432">
                <a:extLst>
                  <a:ext uri="{FF2B5EF4-FFF2-40B4-BE49-F238E27FC236}">
                    <a16:creationId xmlns:a16="http://schemas.microsoft.com/office/drawing/2014/main" id="{DA1DEB42-EEDC-9225-09BD-D7633511B4EC}"/>
                  </a:ext>
                </a:extLst>
              </p:cNvPr>
              <p:cNvSpPr/>
              <p:nvPr/>
            </p:nvSpPr>
            <p:spPr bwMode="auto">
              <a:xfrm>
                <a:off x="3496" y="2373"/>
                <a:ext cx="27" cy="32"/>
              </a:xfrm>
              <a:custGeom>
                <a:avLst/>
                <a:gdLst>
                  <a:gd name="T0" fmla="*/ 9 w 27"/>
                  <a:gd name="T1" fmla="*/ 16 h 32"/>
                  <a:gd name="T2" fmla="*/ 15 w 27"/>
                  <a:gd name="T3" fmla="*/ 19 h 32"/>
                  <a:gd name="T4" fmla="*/ 18 w 27"/>
                  <a:gd name="T5" fmla="*/ 22 h 32"/>
                  <a:gd name="T6" fmla="*/ 16 w 27"/>
                  <a:gd name="T7" fmla="*/ 25 h 32"/>
                  <a:gd name="T8" fmla="*/ 15 w 27"/>
                  <a:gd name="T9" fmla="*/ 26 h 32"/>
                  <a:gd name="T10" fmla="*/ 12 w 27"/>
                  <a:gd name="T11" fmla="*/ 25 h 32"/>
                  <a:gd name="T12" fmla="*/ 6 w 27"/>
                  <a:gd name="T13" fmla="*/ 23 h 32"/>
                  <a:gd name="T14" fmla="*/ 9 w 27"/>
                  <a:gd name="T15" fmla="*/ 16 h 32"/>
                  <a:gd name="T16" fmla="*/ 14 w 27"/>
                  <a:gd name="T17" fmla="*/ 6 h 32"/>
                  <a:gd name="T18" fmla="*/ 19 w 27"/>
                  <a:gd name="T19" fmla="*/ 10 h 32"/>
                  <a:gd name="T20" fmla="*/ 21 w 27"/>
                  <a:gd name="T21" fmla="*/ 12 h 32"/>
                  <a:gd name="T22" fmla="*/ 21 w 27"/>
                  <a:gd name="T23" fmla="*/ 14 h 32"/>
                  <a:gd name="T24" fmla="*/ 20 w 27"/>
                  <a:gd name="T25" fmla="*/ 16 h 32"/>
                  <a:gd name="T26" fmla="*/ 16 w 27"/>
                  <a:gd name="T27" fmla="*/ 14 h 32"/>
                  <a:gd name="T28" fmla="*/ 12 w 27"/>
                  <a:gd name="T29" fmla="*/ 12 h 32"/>
                  <a:gd name="T30" fmla="*/ 14 w 27"/>
                  <a:gd name="T31" fmla="*/ 6 h 32"/>
                  <a:gd name="T32" fmla="*/ 9 w 27"/>
                  <a:gd name="T33" fmla="*/ 16 h 32"/>
                  <a:gd name="T34" fmla="*/ 9 w 27"/>
                  <a:gd name="T35" fmla="*/ 30 h 32"/>
                  <a:gd name="T36" fmla="*/ 14 w 27"/>
                  <a:gd name="T37" fmla="*/ 32 h 32"/>
                  <a:gd name="T38" fmla="*/ 16 w 27"/>
                  <a:gd name="T39" fmla="*/ 32 h 32"/>
                  <a:gd name="T40" fmla="*/ 20 w 27"/>
                  <a:gd name="T41" fmla="*/ 31 h 32"/>
                  <a:gd name="T42" fmla="*/ 22 w 27"/>
                  <a:gd name="T43" fmla="*/ 28 h 32"/>
                  <a:gd name="T44" fmla="*/ 22 w 27"/>
                  <a:gd name="T45" fmla="*/ 24 h 32"/>
                  <a:gd name="T46" fmla="*/ 21 w 27"/>
                  <a:gd name="T47" fmla="*/ 20 h 32"/>
                  <a:gd name="T48" fmla="*/ 24 w 27"/>
                  <a:gd name="T49" fmla="*/ 19 h 32"/>
                  <a:gd name="T50" fmla="*/ 26 w 27"/>
                  <a:gd name="T51" fmla="*/ 17 h 32"/>
                  <a:gd name="T52" fmla="*/ 27 w 27"/>
                  <a:gd name="T53" fmla="*/ 13 h 32"/>
                  <a:gd name="T54" fmla="*/ 27 w 27"/>
                  <a:gd name="T55" fmla="*/ 11 h 32"/>
                  <a:gd name="T56" fmla="*/ 25 w 27"/>
                  <a:gd name="T57" fmla="*/ 8 h 32"/>
                  <a:gd name="T58" fmla="*/ 22 w 27"/>
                  <a:gd name="T59" fmla="*/ 6 h 32"/>
                  <a:gd name="T60" fmla="*/ 12 w 27"/>
                  <a:gd name="T61" fmla="*/ 0 h 32"/>
                  <a:gd name="T62" fmla="*/ 0 w 27"/>
                  <a:gd name="T63" fmla="*/ 24 h 32"/>
                  <a:gd name="T64" fmla="*/ 9 w 27"/>
                  <a:gd name="T65" fmla="*/ 30 h 32"/>
                  <a:gd name="T66" fmla="*/ 9 w 27"/>
                  <a:gd name="T67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" h="32">
                    <a:moveTo>
                      <a:pt x="9" y="16"/>
                    </a:moveTo>
                    <a:lnTo>
                      <a:pt x="15" y="19"/>
                    </a:lnTo>
                    <a:lnTo>
                      <a:pt x="18" y="22"/>
                    </a:lnTo>
                    <a:lnTo>
                      <a:pt x="16" y="25"/>
                    </a:lnTo>
                    <a:lnTo>
                      <a:pt x="15" y="26"/>
                    </a:lnTo>
                    <a:lnTo>
                      <a:pt x="12" y="25"/>
                    </a:lnTo>
                    <a:lnTo>
                      <a:pt x="6" y="23"/>
                    </a:lnTo>
                    <a:lnTo>
                      <a:pt x="9" y="16"/>
                    </a:lnTo>
                    <a:lnTo>
                      <a:pt x="14" y="6"/>
                    </a:lnTo>
                    <a:lnTo>
                      <a:pt x="19" y="10"/>
                    </a:lnTo>
                    <a:lnTo>
                      <a:pt x="21" y="12"/>
                    </a:lnTo>
                    <a:lnTo>
                      <a:pt x="21" y="14"/>
                    </a:lnTo>
                    <a:lnTo>
                      <a:pt x="20" y="16"/>
                    </a:lnTo>
                    <a:lnTo>
                      <a:pt x="16" y="14"/>
                    </a:lnTo>
                    <a:lnTo>
                      <a:pt x="12" y="12"/>
                    </a:lnTo>
                    <a:lnTo>
                      <a:pt x="14" y="6"/>
                    </a:lnTo>
                    <a:lnTo>
                      <a:pt x="9" y="16"/>
                    </a:lnTo>
                    <a:lnTo>
                      <a:pt x="9" y="30"/>
                    </a:lnTo>
                    <a:lnTo>
                      <a:pt x="14" y="32"/>
                    </a:lnTo>
                    <a:lnTo>
                      <a:pt x="16" y="32"/>
                    </a:lnTo>
                    <a:lnTo>
                      <a:pt x="20" y="31"/>
                    </a:lnTo>
                    <a:lnTo>
                      <a:pt x="22" y="28"/>
                    </a:lnTo>
                    <a:lnTo>
                      <a:pt x="22" y="24"/>
                    </a:lnTo>
                    <a:lnTo>
                      <a:pt x="21" y="20"/>
                    </a:lnTo>
                    <a:lnTo>
                      <a:pt x="24" y="19"/>
                    </a:lnTo>
                    <a:lnTo>
                      <a:pt x="26" y="17"/>
                    </a:lnTo>
                    <a:lnTo>
                      <a:pt x="27" y="13"/>
                    </a:lnTo>
                    <a:lnTo>
                      <a:pt x="27" y="11"/>
                    </a:lnTo>
                    <a:lnTo>
                      <a:pt x="25" y="8"/>
                    </a:lnTo>
                    <a:lnTo>
                      <a:pt x="22" y="6"/>
                    </a:lnTo>
                    <a:lnTo>
                      <a:pt x="12" y="0"/>
                    </a:lnTo>
                    <a:lnTo>
                      <a:pt x="0" y="24"/>
                    </a:lnTo>
                    <a:lnTo>
                      <a:pt x="9" y="30"/>
                    </a:lnTo>
                    <a:lnTo>
                      <a:pt x="9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65" name="Freeform 433">
                <a:extLst>
                  <a:ext uri="{FF2B5EF4-FFF2-40B4-BE49-F238E27FC236}">
                    <a16:creationId xmlns:a16="http://schemas.microsoft.com/office/drawing/2014/main" id="{11FD7744-14BB-0980-69AC-591966C18006}"/>
                  </a:ext>
                </a:extLst>
              </p:cNvPr>
              <p:cNvSpPr/>
              <p:nvPr/>
            </p:nvSpPr>
            <p:spPr bwMode="auto">
              <a:xfrm>
                <a:off x="3517" y="2386"/>
                <a:ext cx="29" cy="34"/>
              </a:xfrm>
              <a:custGeom>
                <a:avLst/>
                <a:gdLst>
                  <a:gd name="T0" fmla="*/ 18 w 29"/>
                  <a:gd name="T1" fmla="*/ 34 h 34"/>
                  <a:gd name="T2" fmla="*/ 20 w 29"/>
                  <a:gd name="T3" fmla="*/ 30 h 34"/>
                  <a:gd name="T4" fmla="*/ 7 w 29"/>
                  <a:gd name="T5" fmla="*/ 23 h 34"/>
                  <a:gd name="T6" fmla="*/ 11 w 29"/>
                  <a:gd name="T7" fmla="*/ 16 h 34"/>
                  <a:gd name="T8" fmla="*/ 22 w 29"/>
                  <a:gd name="T9" fmla="*/ 23 h 34"/>
                  <a:gd name="T10" fmla="*/ 24 w 29"/>
                  <a:gd name="T11" fmla="*/ 18 h 34"/>
                  <a:gd name="T12" fmla="*/ 13 w 29"/>
                  <a:gd name="T13" fmla="*/ 12 h 34"/>
                  <a:gd name="T14" fmla="*/ 16 w 29"/>
                  <a:gd name="T15" fmla="*/ 6 h 34"/>
                  <a:gd name="T16" fmla="*/ 28 w 29"/>
                  <a:gd name="T17" fmla="*/ 13 h 34"/>
                  <a:gd name="T18" fmla="*/ 29 w 29"/>
                  <a:gd name="T19" fmla="*/ 10 h 34"/>
                  <a:gd name="T20" fmla="*/ 13 w 29"/>
                  <a:gd name="T21" fmla="*/ 0 h 34"/>
                  <a:gd name="T22" fmla="*/ 0 w 29"/>
                  <a:gd name="T23" fmla="*/ 24 h 34"/>
                  <a:gd name="T24" fmla="*/ 18 w 29"/>
                  <a:gd name="T25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34">
                    <a:moveTo>
                      <a:pt x="18" y="34"/>
                    </a:moveTo>
                    <a:lnTo>
                      <a:pt x="20" y="30"/>
                    </a:lnTo>
                    <a:lnTo>
                      <a:pt x="7" y="23"/>
                    </a:lnTo>
                    <a:lnTo>
                      <a:pt x="11" y="16"/>
                    </a:lnTo>
                    <a:lnTo>
                      <a:pt x="22" y="23"/>
                    </a:lnTo>
                    <a:lnTo>
                      <a:pt x="24" y="18"/>
                    </a:lnTo>
                    <a:lnTo>
                      <a:pt x="13" y="12"/>
                    </a:lnTo>
                    <a:lnTo>
                      <a:pt x="16" y="6"/>
                    </a:lnTo>
                    <a:lnTo>
                      <a:pt x="28" y="13"/>
                    </a:lnTo>
                    <a:lnTo>
                      <a:pt x="29" y="10"/>
                    </a:lnTo>
                    <a:lnTo>
                      <a:pt x="13" y="0"/>
                    </a:lnTo>
                    <a:lnTo>
                      <a:pt x="0" y="24"/>
                    </a:lnTo>
                    <a:lnTo>
                      <a:pt x="18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66" name="Freeform 434">
                <a:extLst>
                  <a:ext uri="{FF2B5EF4-FFF2-40B4-BE49-F238E27FC236}">
                    <a16:creationId xmlns:a16="http://schemas.microsoft.com/office/drawing/2014/main" id="{11340BB2-0279-CF93-BCA9-6E31C20C6838}"/>
                  </a:ext>
                </a:extLst>
              </p:cNvPr>
              <p:cNvSpPr/>
              <p:nvPr/>
            </p:nvSpPr>
            <p:spPr bwMode="auto">
              <a:xfrm>
                <a:off x="3539" y="2398"/>
                <a:ext cx="27" cy="35"/>
              </a:xfrm>
              <a:custGeom>
                <a:avLst/>
                <a:gdLst>
                  <a:gd name="T0" fmla="*/ 14 w 27"/>
                  <a:gd name="T1" fmla="*/ 6 h 35"/>
                  <a:gd name="T2" fmla="*/ 20 w 27"/>
                  <a:gd name="T3" fmla="*/ 10 h 35"/>
                  <a:gd name="T4" fmla="*/ 21 w 27"/>
                  <a:gd name="T5" fmla="*/ 12 h 35"/>
                  <a:gd name="T6" fmla="*/ 21 w 27"/>
                  <a:gd name="T7" fmla="*/ 16 h 35"/>
                  <a:gd name="T8" fmla="*/ 19 w 27"/>
                  <a:gd name="T9" fmla="*/ 17 h 35"/>
                  <a:gd name="T10" fmla="*/ 16 w 27"/>
                  <a:gd name="T11" fmla="*/ 17 h 35"/>
                  <a:gd name="T12" fmla="*/ 10 w 27"/>
                  <a:gd name="T13" fmla="*/ 13 h 35"/>
                  <a:gd name="T14" fmla="*/ 14 w 27"/>
                  <a:gd name="T15" fmla="*/ 6 h 35"/>
                  <a:gd name="T16" fmla="*/ 4 w 27"/>
                  <a:gd name="T17" fmla="*/ 28 h 35"/>
                  <a:gd name="T18" fmla="*/ 9 w 27"/>
                  <a:gd name="T19" fmla="*/ 17 h 35"/>
                  <a:gd name="T20" fmla="*/ 14 w 27"/>
                  <a:gd name="T21" fmla="*/ 21 h 35"/>
                  <a:gd name="T22" fmla="*/ 15 w 27"/>
                  <a:gd name="T23" fmla="*/ 23 h 35"/>
                  <a:gd name="T24" fmla="*/ 15 w 27"/>
                  <a:gd name="T25" fmla="*/ 27 h 35"/>
                  <a:gd name="T26" fmla="*/ 14 w 27"/>
                  <a:gd name="T27" fmla="*/ 29 h 35"/>
                  <a:gd name="T28" fmla="*/ 13 w 27"/>
                  <a:gd name="T29" fmla="*/ 31 h 35"/>
                  <a:gd name="T30" fmla="*/ 13 w 27"/>
                  <a:gd name="T31" fmla="*/ 33 h 35"/>
                  <a:gd name="T32" fmla="*/ 18 w 27"/>
                  <a:gd name="T33" fmla="*/ 35 h 35"/>
                  <a:gd name="T34" fmla="*/ 19 w 27"/>
                  <a:gd name="T35" fmla="*/ 35 h 35"/>
                  <a:gd name="T36" fmla="*/ 18 w 27"/>
                  <a:gd name="T37" fmla="*/ 34 h 35"/>
                  <a:gd name="T38" fmla="*/ 19 w 27"/>
                  <a:gd name="T39" fmla="*/ 31 h 35"/>
                  <a:gd name="T40" fmla="*/ 20 w 27"/>
                  <a:gd name="T41" fmla="*/ 28 h 35"/>
                  <a:gd name="T42" fmla="*/ 21 w 27"/>
                  <a:gd name="T43" fmla="*/ 24 h 35"/>
                  <a:gd name="T44" fmla="*/ 20 w 27"/>
                  <a:gd name="T45" fmla="*/ 22 h 35"/>
                  <a:gd name="T46" fmla="*/ 24 w 27"/>
                  <a:gd name="T47" fmla="*/ 21 h 35"/>
                  <a:gd name="T48" fmla="*/ 26 w 27"/>
                  <a:gd name="T49" fmla="*/ 17 h 35"/>
                  <a:gd name="T50" fmla="*/ 27 w 27"/>
                  <a:gd name="T51" fmla="*/ 15 h 35"/>
                  <a:gd name="T52" fmla="*/ 27 w 27"/>
                  <a:gd name="T53" fmla="*/ 11 h 35"/>
                  <a:gd name="T54" fmla="*/ 26 w 27"/>
                  <a:gd name="T55" fmla="*/ 9 h 35"/>
                  <a:gd name="T56" fmla="*/ 22 w 27"/>
                  <a:gd name="T57" fmla="*/ 6 h 35"/>
                  <a:gd name="T58" fmla="*/ 12 w 27"/>
                  <a:gd name="T59" fmla="*/ 0 h 35"/>
                  <a:gd name="T60" fmla="*/ 0 w 27"/>
                  <a:gd name="T61" fmla="*/ 24 h 35"/>
                  <a:gd name="T62" fmla="*/ 4 w 27"/>
                  <a:gd name="T63" fmla="*/ 28 h 35"/>
                  <a:gd name="T64" fmla="*/ 14 w 27"/>
                  <a:gd name="T65" fmla="*/ 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" h="35">
                    <a:moveTo>
                      <a:pt x="14" y="6"/>
                    </a:moveTo>
                    <a:lnTo>
                      <a:pt x="20" y="10"/>
                    </a:lnTo>
                    <a:lnTo>
                      <a:pt x="21" y="12"/>
                    </a:lnTo>
                    <a:lnTo>
                      <a:pt x="21" y="16"/>
                    </a:lnTo>
                    <a:lnTo>
                      <a:pt x="19" y="17"/>
                    </a:lnTo>
                    <a:lnTo>
                      <a:pt x="16" y="17"/>
                    </a:lnTo>
                    <a:lnTo>
                      <a:pt x="10" y="13"/>
                    </a:lnTo>
                    <a:lnTo>
                      <a:pt x="14" y="6"/>
                    </a:lnTo>
                    <a:lnTo>
                      <a:pt x="4" y="28"/>
                    </a:lnTo>
                    <a:lnTo>
                      <a:pt x="9" y="17"/>
                    </a:lnTo>
                    <a:lnTo>
                      <a:pt x="14" y="21"/>
                    </a:lnTo>
                    <a:lnTo>
                      <a:pt x="15" y="23"/>
                    </a:lnTo>
                    <a:lnTo>
                      <a:pt x="15" y="27"/>
                    </a:lnTo>
                    <a:lnTo>
                      <a:pt x="14" y="29"/>
                    </a:lnTo>
                    <a:lnTo>
                      <a:pt x="13" y="31"/>
                    </a:lnTo>
                    <a:lnTo>
                      <a:pt x="13" y="33"/>
                    </a:lnTo>
                    <a:lnTo>
                      <a:pt x="18" y="35"/>
                    </a:lnTo>
                    <a:lnTo>
                      <a:pt x="19" y="35"/>
                    </a:lnTo>
                    <a:lnTo>
                      <a:pt x="18" y="34"/>
                    </a:lnTo>
                    <a:lnTo>
                      <a:pt x="19" y="31"/>
                    </a:lnTo>
                    <a:lnTo>
                      <a:pt x="20" y="28"/>
                    </a:lnTo>
                    <a:lnTo>
                      <a:pt x="21" y="24"/>
                    </a:lnTo>
                    <a:lnTo>
                      <a:pt x="20" y="22"/>
                    </a:lnTo>
                    <a:lnTo>
                      <a:pt x="24" y="21"/>
                    </a:lnTo>
                    <a:lnTo>
                      <a:pt x="26" y="17"/>
                    </a:lnTo>
                    <a:lnTo>
                      <a:pt x="27" y="15"/>
                    </a:lnTo>
                    <a:lnTo>
                      <a:pt x="27" y="11"/>
                    </a:lnTo>
                    <a:lnTo>
                      <a:pt x="26" y="9"/>
                    </a:lnTo>
                    <a:lnTo>
                      <a:pt x="22" y="6"/>
                    </a:lnTo>
                    <a:lnTo>
                      <a:pt x="12" y="0"/>
                    </a:lnTo>
                    <a:lnTo>
                      <a:pt x="0" y="24"/>
                    </a:lnTo>
                    <a:lnTo>
                      <a:pt x="4" y="28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67" name="Freeform 435">
                <a:extLst>
                  <a:ext uri="{FF2B5EF4-FFF2-40B4-BE49-F238E27FC236}">
                    <a16:creationId xmlns:a16="http://schemas.microsoft.com/office/drawing/2014/main" id="{CDF6BD69-3478-65E3-A62C-D85516A50902}"/>
                  </a:ext>
                </a:extLst>
              </p:cNvPr>
              <p:cNvSpPr/>
              <p:nvPr/>
            </p:nvSpPr>
            <p:spPr bwMode="auto">
              <a:xfrm>
                <a:off x="3561" y="2411"/>
                <a:ext cx="18" cy="34"/>
              </a:xfrm>
              <a:custGeom>
                <a:avLst/>
                <a:gdLst>
                  <a:gd name="T0" fmla="*/ 16 w 18"/>
                  <a:gd name="T1" fmla="*/ 34 h 34"/>
                  <a:gd name="T2" fmla="*/ 18 w 18"/>
                  <a:gd name="T3" fmla="*/ 29 h 34"/>
                  <a:gd name="T4" fmla="*/ 6 w 18"/>
                  <a:gd name="T5" fmla="*/ 23 h 34"/>
                  <a:gd name="T6" fmla="*/ 17 w 18"/>
                  <a:gd name="T7" fmla="*/ 3 h 34"/>
                  <a:gd name="T8" fmla="*/ 12 w 18"/>
                  <a:gd name="T9" fmla="*/ 0 h 34"/>
                  <a:gd name="T10" fmla="*/ 0 w 18"/>
                  <a:gd name="T11" fmla="*/ 24 h 34"/>
                  <a:gd name="T12" fmla="*/ 16 w 18"/>
                  <a:gd name="T13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34">
                    <a:moveTo>
                      <a:pt x="16" y="34"/>
                    </a:moveTo>
                    <a:lnTo>
                      <a:pt x="18" y="29"/>
                    </a:lnTo>
                    <a:lnTo>
                      <a:pt x="6" y="23"/>
                    </a:lnTo>
                    <a:lnTo>
                      <a:pt x="17" y="3"/>
                    </a:lnTo>
                    <a:lnTo>
                      <a:pt x="12" y="0"/>
                    </a:lnTo>
                    <a:lnTo>
                      <a:pt x="0" y="24"/>
                    </a:lnTo>
                    <a:lnTo>
                      <a:pt x="16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68" name="Freeform 436">
                <a:extLst>
                  <a:ext uri="{FF2B5EF4-FFF2-40B4-BE49-F238E27FC236}">
                    <a16:creationId xmlns:a16="http://schemas.microsoft.com/office/drawing/2014/main" id="{EB744216-B90B-FE9D-8B67-7DA39F68DCE6}"/>
                  </a:ext>
                </a:extLst>
              </p:cNvPr>
              <p:cNvSpPr/>
              <p:nvPr/>
            </p:nvSpPr>
            <p:spPr bwMode="auto">
              <a:xfrm>
                <a:off x="3577" y="2425"/>
                <a:ext cx="25" cy="33"/>
              </a:xfrm>
              <a:custGeom>
                <a:avLst/>
                <a:gdLst>
                  <a:gd name="T0" fmla="*/ 18 w 25"/>
                  <a:gd name="T1" fmla="*/ 19 h 33"/>
                  <a:gd name="T2" fmla="*/ 12 w 25"/>
                  <a:gd name="T3" fmla="*/ 15 h 33"/>
                  <a:gd name="T4" fmla="*/ 20 w 25"/>
                  <a:gd name="T5" fmla="*/ 7 h 33"/>
                  <a:gd name="T6" fmla="*/ 18 w 25"/>
                  <a:gd name="T7" fmla="*/ 19 h 33"/>
                  <a:gd name="T8" fmla="*/ 0 w 25"/>
                  <a:gd name="T9" fmla="*/ 20 h 33"/>
                  <a:gd name="T10" fmla="*/ 5 w 25"/>
                  <a:gd name="T11" fmla="*/ 22 h 33"/>
                  <a:gd name="T12" fmla="*/ 8 w 25"/>
                  <a:gd name="T13" fmla="*/ 19 h 33"/>
                  <a:gd name="T14" fmla="*/ 18 w 25"/>
                  <a:gd name="T15" fmla="*/ 24 h 33"/>
                  <a:gd name="T16" fmla="*/ 17 w 25"/>
                  <a:gd name="T17" fmla="*/ 30 h 33"/>
                  <a:gd name="T18" fmla="*/ 22 w 25"/>
                  <a:gd name="T19" fmla="*/ 33 h 33"/>
                  <a:gd name="T20" fmla="*/ 25 w 25"/>
                  <a:gd name="T21" fmla="*/ 3 h 33"/>
                  <a:gd name="T22" fmla="*/ 20 w 25"/>
                  <a:gd name="T23" fmla="*/ 0 h 33"/>
                  <a:gd name="T24" fmla="*/ 0 w 25"/>
                  <a:gd name="T25" fmla="*/ 20 h 33"/>
                  <a:gd name="T26" fmla="*/ 18 w 25"/>
                  <a:gd name="T27" fmla="*/ 19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5" h="33">
                    <a:moveTo>
                      <a:pt x="18" y="19"/>
                    </a:moveTo>
                    <a:lnTo>
                      <a:pt x="12" y="15"/>
                    </a:lnTo>
                    <a:lnTo>
                      <a:pt x="20" y="7"/>
                    </a:lnTo>
                    <a:lnTo>
                      <a:pt x="18" y="19"/>
                    </a:lnTo>
                    <a:lnTo>
                      <a:pt x="0" y="20"/>
                    </a:lnTo>
                    <a:lnTo>
                      <a:pt x="5" y="22"/>
                    </a:lnTo>
                    <a:lnTo>
                      <a:pt x="8" y="19"/>
                    </a:lnTo>
                    <a:lnTo>
                      <a:pt x="18" y="24"/>
                    </a:lnTo>
                    <a:lnTo>
                      <a:pt x="17" y="30"/>
                    </a:lnTo>
                    <a:lnTo>
                      <a:pt x="22" y="33"/>
                    </a:lnTo>
                    <a:lnTo>
                      <a:pt x="25" y="3"/>
                    </a:lnTo>
                    <a:lnTo>
                      <a:pt x="20" y="0"/>
                    </a:lnTo>
                    <a:lnTo>
                      <a:pt x="0" y="20"/>
                    </a:lnTo>
                    <a:lnTo>
                      <a:pt x="18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69" name="Freeform 437">
                <a:extLst>
                  <a:ext uri="{FF2B5EF4-FFF2-40B4-BE49-F238E27FC236}">
                    <a16:creationId xmlns:a16="http://schemas.microsoft.com/office/drawing/2014/main" id="{9C9A8801-D147-924B-8374-98FE9C64BE96}"/>
                  </a:ext>
                </a:extLst>
              </p:cNvPr>
              <p:cNvSpPr/>
              <p:nvPr/>
            </p:nvSpPr>
            <p:spPr bwMode="auto">
              <a:xfrm>
                <a:off x="3601" y="2434"/>
                <a:ext cx="31" cy="36"/>
              </a:xfrm>
              <a:custGeom>
                <a:avLst/>
                <a:gdLst>
                  <a:gd name="T0" fmla="*/ 5 w 31"/>
                  <a:gd name="T1" fmla="*/ 28 h 36"/>
                  <a:gd name="T2" fmla="*/ 13 w 31"/>
                  <a:gd name="T3" fmla="*/ 11 h 36"/>
                  <a:gd name="T4" fmla="*/ 14 w 31"/>
                  <a:gd name="T5" fmla="*/ 33 h 36"/>
                  <a:gd name="T6" fmla="*/ 19 w 31"/>
                  <a:gd name="T7" fmla="*/ 36 h 36"/>
                  <a:gd name="T8" fmla="*/ 31 w 31"/>
                  <a:gd name="T9" fmla="*/ 11 h 36"/>
                  <a:gd name="T10" fmla="*/ 26 w 31"/>
                  <a:gd name="T11" fmla="*/ 9 h 36"/>
                  <a:gd name="T12" fmla="*/ 18 w 31"/>
                  <a:gd name="T13" fmla="*/ 25 h 36"/>
                  <a:gd name="T14" fmla="*/ 17 w 31"/>
                  <a:gd name="T15" fmla="*/ 3 h 36"/>
                  <a:gd name="T16" fmla="*/ 12 w 31"/>
                  <a:gd name="T17" fmla="*/ 0 h 36"/>
                  <a:gd name="T18" fmla="*/ 0 w 31"/>
                  <a:gd name="T19" fmla="*/ 25 h 36"/>
                  <a:gd name="T20" fmla="*/ 5 w 31"/>
                  <a:gd name="T2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" h="36">
                    <a:moveTo>
                      <a:pt x="5" y="28"/>
                    </a:moveTo>
                    <a:lnTo>
                      <a:pt x="13" y="11"/>
                    </a:lnTo>
                    <a:lnTo>
                      <a:pt x="14" y="33"/>
                    </a:lnTo>
                    <a:lnTo>
                      <a:pt x="19" y="36"/>
                    </a:lnTo>
                    <a:lnTo>
                      <a:pt x="31" y="11"/>
                    </a:lnTo>
                    <a:lnTo>
                      <a:pt x="26" y="9"/>
                    </a:lnTo>
                    <a:lnTo>
                      <a:pt x="18" y="25"/>
                    </a:lnTo>
                    <a:lnTo>
                      <a:pt x="17" y="3"/>
                    </a:lnTo>
                    <a:lnTo>
                      <a:pt x="12" y="0"/>
                    </a:lnTo>
                    <a:lnTo>
                      <a:pt x="0" y="25"/>
                    </a:lnTo>
                    <a:lnTo>
                      <a:pt x="5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70" name="Freeform 438">
                <a:extLst>
                  <a:ext uri="{FF2B5EF4-FFF2-40B4-BE49-F238E27FC236}">
                    <a16:creationId xmlns:a16="http://schemas.microsoft.com/office/drawing/2014/main" id="{4F083003-1689-D004-7DB6-76C7EEEDA1CB}"/>
                  </a:ext>
                </a:extLst>
              </p:cNvPr>
              <p:cNvSpPr/>
              <p:nvPr/>
            </p:nvSpPr>
            <p:spPr bwMode="auto">
              <a:xfrm>
                <a:off x="3625" y="2447"/>
                <a:ext cx="26" cy="33"/>
              </a:xfrm>
              <a:custGeom>
                <a:avLst/>
                <a:gdLst>
                  <a:gd name="T0" fmla="*/ 14 w 26"/>
                  <a:gd name="T1" fmla="*/ 8 h 33"/>
                  <a:gd name="T2" fmla="*/ 18 w 26"/>
                  <a:gd name="T3" fmla="*/ 10 h 33"/>
                  <a:gd name="T4" fmla="*/ 20 w 26"/>
                  <a:gd name="T5" fmla="*/ 12 h 33"/>
                  <a:gd name="T6" fmla="*/ 22 w 26"/>
                  <a:gd name="T7" fmla="*/ 15 h 33"/>
                  <a:gd name="T8" fmla="*/ 22 w 26"/>
                  <a:gd name="T9" fmla="*/ 18 h 33"/>
                  <a:gd name="T10" fmla="*/ 20 w 26"/>
                  <a:gd name="T11" fmla="*/ 22 h 33"/>
                  <a:gd name="T12" fmla="*/ 18 w 26"/>
                  <a:gd name="T13" fmla="*/ 26 h 33"/>
                  <a:gd name="T14" fmla="*/ 16 w 26"/>
                  <a:gd name="T15" fmla="*/ 27 h 33"/>
                  <a:gd name="T16" fmla="*/ 13 w 26"/>
                  <a:gd name="T17" fmla="*/ 27 h 33"/>
                  <a:gd name="T18" fmla="*/ 10 w 26"/>
                  <a:gd name="T19" fmla="*/ 26 h 33"/>
                  <a:gd name="T20" fmla="*/ 6 w 26"/>
                  <a:gd name="T21" fmla="*/ 24 h 33"/>
                  <a:gd name="T22" fmla="*/ 14 w 26"/>
                  <a:gd name="T23" fmla="*/ 8 h 33"/>
                  <a:gd name="T24" fmla="*/ 7 w 26"/>
                  <a:gd name="T25" fmla="*/ 30 h 33"/>
                  <a:gd name="T26" fmla="*/ 12 w 26"/>
                  <a:gd name="T27" fmla="*/ 33 h 33"/>
                  <a:gd name="T28" fmla="*/ 16 w 26"/>
                  <a:gd name="T29" fmla="*/ 33 h 33"/>
                  <a:gd name="T30" fmla="*/ 19 w 26"/>
                  <a:gd name="T31" fmla="*/ 32 h 33"/>
                  <a:gd name="T32" fmla="*/ 20 w 26"/>
                  <a:gd name="T33" fmla="*/ 30 h 33"/>
                  <a:gd name="T34" fmla="*/ 25 w 26"/>
                  <a:gd name="T35" fmla="*/ 24 h 33"/>
                  <a:gd name="T36" fmla="*/ 26 w 26"/>
                  <a:gd name="T37" fmla="*/ 18 h 33"/>
                  <a:gd name="T38" fmla="*/ 26 w 26"/>
                  <a:gd name="T39" fmla="*/ 14 h 33"/>
                  <a:gd name="T40" fmla="*/ 25 w 26"/>
                  <a:gd name="T41" fmla="*/ 10 h 33"/>
                  <a:gd name="T42" fmla="*/ 20 w 26"/>
                  <a:gd name="T43" fmla="*/ 6 h 33"/>
                  <a:gd name="T44" fmla="*/ 12 w 26"/>
                  <a:gd name="T45" fmla="*/ 0 h 33"/>
                  <a:gd name="T46" fmla="*/ 0 w 26"/>
                  <a:gd name="T47" fmla="*/ 26 h 33"/>
                  <a:gd name="T48" fmla="*/ 7 w 26"/>
                  <a:gd name="T49" fmla="*/ 30 h 33"/>
                  <a:gd name="T50" fmla="*/ 14 w 26"/>
                  <a:gd name="T51" fmla="*/ 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6" h="33">
                    <a:moveTo>
                      <a:pt x="14" y="8"/>
                    </a:moveTo>
                    <a:lnTo>
                      <a:pt x="18" y="10"/>
                    </a:lnTo>
                    <a:lnTo>
                      <a:pt x="20" y="12"/>
                    </a:lnTo>
                    <a:lnTo>
                      <a:pt x="22" y="15"/>
                    </a:lnTo>
                    <a:lnTo>
                      <a:pt x="22" y="18"/>
                    </a:lnTo>
                    <a:lnTo>
                      <a:pt x="20" y="22"/>
                    </a:lnTo>
                    <a:lnTo>
                      <a:pt x="18" y="26"/>
                    </a:lnTo>
                    <a:lnTo>
                      <a:pt x="16" y="27"/>
                    </a:lnTo>
                    <a:lnTo>
                      <a:pt x="13" y="27"/>
                    </a:lnTo>
                    <a:lnTo>
                      <a:pt x="10" y="26"/>
                    </a:lnTo>
                    <a:lnTo>
                      <a:pt x="6" y="24"/>
                    </a:lnTo>
                    <a:lnTo>
                      <a:pt x="14" y="8"/>
                    </a:lnTo>
                    <a:lnTo>
                      <a:pt x="7" y="30"/>
                    </a:lnTo>
                    <a:lnTo>
                      <a:pt x="12" y="33"/>
                    </a:lnTo>
                    <a:lnTo>
                      <a:pt x="16" y="33"/>
                    </a:lnTo>
                    <a:lnTo>
                      <a:pt x="19" y="32"/>
                    </a:lnTo>
                    <a:lnTo>
                      <a:pt x="20" y="30"/>
                    </a:lnTo>
                    <a:lnTo>
                      <a:pt x="25" y="24"/>
                    </a:lnTo>
                    <a:lnTo>
                      <a:pt x="26" y="18"/>
                    </a:lnTo>
                    <a:lnTo>
                      <a:pt x="26" y="14"/>
                    </a:lnTo>
                    <a:lnTo>
                      <a:pt x="25" y="10"/>
                    </a:lnTo>
                    <a:lnTo>
                      <a:pt x="20" y="6"/>
                    </a:lnTo>
                    <a:lnTo>
                      <a:pt x="12" y="0"/>
                    </a:lnTo>
                    <a:lnTo>
                      <a:pt x="0" y="26"/>
                    </a:lnTo>
                    <a:lnTo>
                      <a:pt x="7" y="30"/>
                    </a:lnTo>
                    <a:lnTo>
                      <a:pt x="14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71" name="Freeform 439">
                <a:extLst>
                  <a:ext uri="{FF2B5EF4-FFF2-40B4-BE49-F238E27FC236}">
                    <a16:creationId xmlns:a16="http://schemas.microsoft.com/office/drawing/2014/main" id="{6AB33A8F-83A3-E6C6-2F40-D3D3FD7BDDF8}"/>
                  </a:ext>
                </a:extLst>
              </p:cNvPr>
              <p:cNvSpPr/>
              <p:nvPr/>
            </p:nvSpPr>
            <p:spPr bwMode="auto">
              <a:xfrm>
                <a:off x="3145" y="2433"/>
                <a:ext cx="27" cy="22"/>
              </a:xfrm>
              <a:custGeom>
                <a:avLst/>
                <a:gdLst>
                  <a:gd name="T0" fmla="*/ 1 w 27"/>
                  <a:gd name="T1" fmla="*/ 6 h 22"/>
                  <a:gd name="T2" fmla="*/ 0 w 27"/>
                  <a:gd name="T3" fmla="*/ 10 h 22"/>
                  <a:gd name="T4" fmla="*/ 1 w 27"/>
                  <a:gd name="T5" fmla="*/ 13 h 22"/>
                  <a:gd name="T6" fmla="*/ 3 w 27"/>
                  <a:gd name="T7" fmla="*/ 18 h 22"/>
                  <a:gd name="T8" fmla="*/ 4 w 27"/>
                  <a:gd name="T9" fmla="*/ 20 h 22"/>
                  <a:gd name="T10" fmla="*/ 7 w 27"/>
                  <a:gd name="T11" fmla="*/ 22 h 22"/>
                  <a:gd name="T12" fmla="*/ 11 w 27"/>
                  <a:gd name="T13" fmla="*/ 22 h 22"/>
                  <a:gd name="T14" fmla="*/ 13 w 27"/>
                  <a:gd name="T15" fmla="*/ 20 h 22"/>
                  <a:gd name="T16" fmla="*/ 16 w 27"/>
                  <a:gd name="T17" fmla="*/ 18 h 22"/>
                  <a:gd name="T18" fmla="*/ 16 w 27"/>
                  <a:gd name="T19" fmla="*/ 16 h 22"/>
                  <a:gd name="T20" fmla="*/ 16 w 27"/>
                  <a:gd name="T21" fmla="*/ 12 h 22"/>
                  <a:gd name="T22" fmla="*/ 16 w 27"/>
                  <a:gd name="T23" fmla="*/ 10 h 22"/>
                  <a:gd name="T24" fmla="*/ 17 w 27"/>
                  <a:gd name="T25" fmla="*/ 6 h 22"/>
                  <a:gd name="T26" fmla="*/ 18 w 27"/>
                  <a:gd name="T27" fmla="*/ 5 h 22"/>
                  <a:gd name="T28" fmla="*/ 21 w 27"/>
                  <a:gd name="T29" fmla="*/ 5 h 22"/>
                  <a:gd name="T30" fmla="*/ 22 w 27"/>
                  <a:gd name="T31" fmla="*/ 8 h 22"/>
                  <a:gd name="T32" fmla="*/ 22 w 27"/>
                  <a:gd name="T33" fmla="*/ 12 h 22"/>
                  <a:gd name="T34" fmla="*/ 19 w 27"/>
                  <a:gd name="T35" fmla="*/ 14 h 22"/>
                  <a:gd name="T36" fmla="*/ 21 w 27"/>
                  <a:gd name="T37" fmla="*/ 19 h 22"/>
                  <a:gd name="T38" fmla="*/ 23 w 27"/>
                  <a:gd name="T39" fmla="*/ 18 h 22"/>
                  <a:gd name="T40" fmla="*/ 25 w 27"/>
                  <a:gd name="T41" fmla="*/ 16 h 22"/>
                  <a:gd name="T42" fmla="*/ 27 w 27"/>
                  <a:gd name="T43" fmla="*/ 12 h 22"/>
                  <a:gd name="T44" fmla="*/ 25 w 27"/>
                  <a:gd name="T45" fmla="*/ 8 h 22"/>
                  <a:gd name="T46" fmla="*/ 24 w 27"/>
                  <a:gd name="T47" fmla="*/ 4 h 22"/>
                  <a:gd name="T48" fmla="*/ 23 w 27"/>
                  <a:gd name="T49" fmla="*/ 1 h 22"/>
                  <a:gd name="T50" fmla="*/ 21 w 27"/>
                  <a:gd name="T51" fmla="*/ 0 h 22"/>
                  <a:gd name="T52" fmla="*/ 17 w 27"/>
                  <a:gd name="T53" fmla="*/ 0 h 22"/>
                  <a:gd name="T54" fmla="*/ 15 w 27"/>
                  <a:gd name="T55" fmla="*/ 1 h 22"/>
                  <a:gd name="T56" fmla="*/ 12 w 27"/>
                  <a:gd name="T57" fmla="*/ 4 h 22"/>
                  <a:gd name="T58" fmla="*/ 11 w 27"/>
                  <a:gd name="T59" fmla="*/ 8 h 22"/>
                  <a:gd name="T60" fmla="*/ 11 w 27"/>
                  <a:gd name="T61" fmla="*/ 10 h 22"/>
                  <a:gd name="T62" fmla="*/ 11 w 27"/>
                  <a:gd name="T63" fmla="*/ 16 h 22"/>
                  <a:gd name="T64" fmla="*/ 9 w 27"/>
                  <a:gd name="T65" fmla="*/ 17 h 22"/>
                  <a:gd name="T66" fmla="*/ 6 w 27"/>
                  <a:gd name="T67" fmla="*/ 17 h 22"/>
                  <a:gd name="T68" fmla="*/ 5 w 27"/>
                  <a:gd name="T69" fmla="*/ 13 h 22"/>
                  <a:gd name="T70" fmla="*/ 5 w 27"/>
                  <a:gd name="T71" fmla="*/ 8 h 22"/>
                  <a:gd name="T72" fmla="*/ 6 w 27"/>
                  <a:gd name="T73" fmla="*/ 7 h 22"/>
                  <a:gd name="T74" fmla="*/ 9 w 27"/>
                  <a:gd name="T75" fmla="*/ 6 h 22"/>
                  <a:gd name="T76" fmla="*/ 7 w 27"/>
                  <a:gd name="T77" fmla="*/ 1 h 22"/>
                  <a:gd name="T78" fmla="*/ 4 w 27"/>
                  <a:gd name="T79" fmla="*/ 2 h 22"/>
                  <a:gd name="T80" fmla="*/ 1 w 27"/>
                  <a:gd name="T81" fmla="*/ 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7" h="22">
                    <a:moveTo>
                      <a:pt x="1" y="6"/>
                    </a:moveTo>
                    <a:lnTo>
                      <a:pt x="0" y="10"/>
                    </a:lnTo>
                    <a:lnTo>
                      <a:pt x="1" y="13"/>
                    </a:lnTo>
                    <a:lnTo>
                      <a:pt x="3" y="18"/>
                    </a:lnTo>
                    <a:lnTo>
                      <a:pt x="4" y="20"/>
                    </a:lnTo>
                    <a:lnTo>
                      <a:pt x="7" y="22"/>
                    </a:lnTo>
                    <a:lnTo>
                      <a:pt x="11" y="22"/>
                    </a:lnTo>
                    <a:lnTo>
                      <a:pt x="13" y="20"/>
                    </a:lnTo>
                    <a:lnTo>
                      <a:pt x="16" y="18"/>
                    </a:lnTo>
                    <a:lnTo>
                      <a:pt x="16" y="16"/>
                    </a:lnTo>
                    <a:lnTo>
                      <a:pt x="16" y="12"/>
                    </a:lnTo>
                    <a:lnTo>
                      <a:pt x="16" y="10"/>
                    </a:lnTo>
                    <a:lnTo>
                      <a:pt x="17" y="6"/>
                    </a:lnTo>
                    <a:lnTo>
                      <a:pt x="18" y="5"/>
                    </a:lnTo>
                    <a:lnTo>
                      <a:pt x="21" y="5"/>
                    </a:lnTo>
                    <a:lnTo>
                      <a:pt x="22" y="8"/>
                    </a:lnTo>
                    <a:lnTo>
                      <a:pt x="22" y="12"/>
                    </a:lnTo>
                    <a:lnTo>
                      <a:pt x="19" y="14"/>
                    </a:lnTo>
                    <a:lnTo>
                      <a:pt x="21" y="19"/>
                    </a:lnTo>
                    <a:lnTo>
                      <a:pt x="23" y="18"/>
                    </a:lnTo>
                    <a:lnTo>
                      <a:pt x="25" y="16"/>
                    </a:lnTo>
                    <a:lnTo>
                      <a:pt x="27" y="12"/>
                    </a:lnTo>
                    <a:lnTo>
                      <a:pt x="25" y="8"/>
                    </a:lnTo>
                    <a:lnTo>
                      <a:pt x="24" y="4"/>
                    </a:lnTo>
                    <a:lnTo>
                      <a:pt x="23" y="1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5" y="1"/>
                    </a:lnTo>
                    <a:lnTo>
                      <a:pt x="12" y="4"/>
                    </a:lnTo>
                    <a:lnTo>
                      <a:pt x="11" y="8"/>
                    </a:lnTo>
                    <a:lnTo>
                      <a:pt x="11" y="10"/>
                    </a:lnTo>
                    <a:lnTo>
                      <a:pt x="11" y="16"/>
                    </a:lnTo>
                    <a:lnTo>
                      <a:pt x="9" y="17"/>
                    </a:lnTo>
                    <a:lnTo>
                      <a:pt x="6" y="17"/>
                    </a:lnTo>
                    <a:lnTo>
                      <a:pt x="5" y="13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9" y="6"/>
                    </a:lnTo>
                    <a:lnTo>
                      <a:pt x="7" y="1"/>
                    </a:lnTo>
                    <a:lnTo>
                      <a:pt x="4" y="2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72" name="Freeform 440">
                <a:extLst>
                  <a:ext uri="{FF2B5EF4-FFF2-40B4-BE49-F238E27FC236}">
                    <a16:creationId xmlns:a16="http://schemas.microsoft.com/office/drawing/2014/main" id="{EEFCEA2F-5F60-17B1-40AA-BB7424537924}"/>
                  </a:ext>
                </a:extLst>
              </p:cNvPr>
              <p:cNvSpPr/>
              <p:nvPr/>
            </p:nvSpPr>
            <p:spPr bwMode="auto">
              <a:xfrm>
                <a:off x="3150" y="2457"/>
                <a:ext cx="25" cy="24"/>
              </a:xfrm>
              <a:custGeom>
                <a:avLst/>
                <a:gdLst>
                  <a:gd name="T0" fmla="*/ 11 w 25"/>
                  <a:gd name="T1" fmla="*/ 19 h 24"/>
                  <a:gd name="T2" fmla="*/ 8 w 25"/>
                  <a:gd name="T3" fmla="*/ 19 h 24"/>
                  <a:gd name="T4" fmla="*/ 7 w 25"/>
                  <a:gd name="T5" fmla="*/ 18 h 24"/>
                  <a:gd name="T6" fmla="*/ 5 w 25"/>
                  <a:gd name="T7" fmla="*/ 14 h 24"/>
                  <a:gd name="T8" fmla="*/ 5 w 25"/>
                  <a:gd name="T9" fmla="*/ 11 h 24"/>
                  <a:gd name="T10" fmla="*/ 6 w 25"/>
                  <a:gd name="T11" fmla="*/ 8 h 24"/>
                  <a:gd name="T12" fmla="*/ 8 w 25"/>
                  <a:gd name="T13" fmla="*/ 7 h 24"/>
                  <a:gd name="T14" fmla="*/ 12 w 25"/>
                  <a:gd name="T15" fmla="*/ 6 h 24"/>
                  <a:gd name="T16" fmla="*/ 16 w 25"/>
                  <a:gd name="T17" fmla="*/ 5 h 24"/>
                  <a:gd name="T18" fmla="*/ 18 w 25"/>
                  <a:gd name="T19" fmla="*/ 6 h 24"/>
                  <a:gd name="T20" fmla="*/ 20 w 25"/>
                  <a:gd name="T21" fmla="*/ 8 h 24"/>
                  <a:gd name="T22" fmla="*/ 22 w 25"/>
                  <a:gd name="T23" fmla="*/ 11 h 24"/>
                  <a:gd name="T24" fmla="*/ 20 w 25"/>
                  <a:gd name="T25" fmla="*/ 16 h 24"/>
                  <a:gd name="T26" fmla="*/ 19 w 25"/>
                  <a:gd name="T27" fmla="*/ 17 h 24"/>
                  <a:gd name="T28" fmla="*/ 18 w 25"/>
                  <a:gd name="T29" fmla="*/ 18 h 24"/>
                  <a:gd name="T30" fmla="*/ 19 w 25"/>
                  <a:gd name="T31" fmla="*/ 23 h 24"/>
                  <a:gd name="T32" fmla="*/ 23 w 25"/>
                  <a:gd name="T33" fmla="*/ 22 h 24"/>
                  <a:gd name="T34" fmla="*/ 25 w 25"/>
                  <a:gd name="T35" fmla="*/ 18 h 24"/>
                  <a:gd name="T36" fmla="*/ 25 w 25"/>
                  <a:gd name="T37" fmla="*/ 14 h 24"/>
                  <a:gd name="T38" fmla="*/ 25 w 25"/>
                  <a:gd name="T39" fmla="*/ 11 h 24"/>
                  <a:gd name="T40" fmla="*/ 24 w 25"/>
                  <a:gd name="T41" fmla="*/ 5 h 24"/>
                  <a:gd name="T42" fmla="*/ 20 w 25"/>
                  <a:gd name="T43" fmla="*/ 1 h 24"/>
                  <a:gd name="T44" fmla="*/ 17 w 25"/>
                  <a:gd name="T45" fmla="*/ 0 h 24"/>
                  <a:gd name="T46" fmla="*/ 11 w 25"/>
                  <a:gd name="T47" fmla="*/ 0 h 24"/>
                  <a:gd name="T48" fmla="*/ 6 w 25"/>
                  <a:gd name="T49" fmla="*/ 2 h 24"/>
                  <a:gd name="T50" fmla="*/ 2 w 25"/>
                  <a:gd name="T51" fmla="*/ 5 h 24"/>
                  <a:gd name="T52" fmla="*/ 0 w 25"/>
                  <a:gd name="T53" fmla="*/ 10 h 24"/>
                  <a:gd name="T54" fmla="*/ 0 w 25"/>
                  <a:gd name="T55" fmla="*/ 14 h 24"/>
                  <a:gd name="T56" fmla="*/ 2 w 25"/>
                  <a:gd name="T57" fmla="*/ 19 h 24"/>
                  <a:gd name="T58" fmla="*/ 5 w 25"/>
                  <a:gd name="T59" fmla="*/ 23 h 24"/>
                  <a:gd name="T60" fmla="*/ 7 w 25"/>
                  <a:gd name="T61" fmla="*/ 24 h 24"/>
                  <a:gd name="T62" fmla="*/ 11 w 25"/>
                  <a:gd name="T63" fmla="*/ 24 h 24"/>
                  <a:gd name="T64" fmla="*/ 11 w 25"/>
                  <a:gd name="T65" fmla="*/ 19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" h="24">
                    <a:moveTo>
                      <a:pt x="11" y="19"/>
                    </a:moveTo>
                    <a:lnTo>
                      <a:pt x="8" y="19"/>
                    </a:lnTo>
                    <a:lnTo>
                      <a:pt x="7" y="18"/>
                    </a:lnTo>
                    <a:lnTo>
                      <a:pt x="5" y="14"/>
                    </a:lnTo>
                    <a:lnTo>
                      <a:pt x="5" y="11"/>
                    </a:lnTo>
                    <a:lnTo>
                      <a:pt x="6" y="8"/>
                    </a:lnTo>
                    <a:lnTo>
                      <a:pt x="8" y="7"/>
                    </a:lnTo>
                    <a:lnTo>
                      <a:pt x="12" y="6"/>
                    </a:lnTo>
                    <a:lnTo>
                      <a:pt x="16" y="5"/>
                    </a:lnTo>
                    <a:lnTo>
                      <a:pt x="18" y="6"/>
                    </a:lnTo>
                    <a:lnTo>
                      <a:pt x="20" y="8"/>
                    </a:lnTo>
                    <a:lnTo>
                      <a:pt x="22" y="11"/>
                    </a:lnTo>
                    <a:lnTo>
                      <a:pt x="20" y="16"/>
                    </a:lnTo>
                    <a:lnTo>
                      <a:pt x="19" y="17"/>
                    </a:lnTo>
                    <a:lnTo>
                      <a:pt x="18" y="18"/>
                    </a:lnTo>
                    <a:lnTo>
                      <a:pt x="19" y="23"/>
                    </a:lnTo>
                    <a:lnTo>
                      <a:pt x="23" y="22"/>
                    </a:lnTo>
                    <a:lnTo>
                      <a:pt x="25" y="18"/>
                    </a:lnTo>
                    <a:lnTo>
                      <a:pt x="25" y="14"/>
                    </a:lnTo>
                    <a:lnTo>
                      <a:pt x="25" y="11"/>
                    </a:lnTo>
                    <a:lnTo>
                      <a:pt x="24" y="5"/>
                    </a:lnTo>
                    <a:lnTo>
                      <a:pt x="20" y="1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2" y="19"/>
                    </a:lnTo>
                    <a:lnTo>
                      <a:pt x="5" y="23"/>
                    </a:lnTo>
                    <a:lnTo>
                      <a:pt x="7" y="24"/>
                    </a:lnTo>
                    <a:lnTo>
                      <a:pt x="11" y="24"/>
                    </a:lnTo>
                    <a:lnTo>
                      <a:pt x="11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73" name="Freeform 441">
                <a:extLst>
                  <a:ext uri="{FF2B5EF4-FFF2-40B4-BE49-F238E27FC236}">
                    <a16:creationId xmlns:a16="http://schemas.microsoft.com/office/drawing/2014/main" id="{C9B3A0E6-A268-1D68-44F6-03DA3831F701}"/>
                  </a:ext>
                </a:extLst>
              </p:cNvPr>
              <p:cNvSpPr/>
              <p:nvPr/>
            </p:nvSpPr>
            <p:spPr bwMode="auto">
              <a:xfrm>
                <a:off x="3155" y="2483"/>
                <a:ext cx="25" cy="26"/>
              </a:xfrm>
              <a:custGeom>
                <a:avLst/>
                <a:gdLst>
                  <a:gd name="T0" fmla="*/ 18 w 25"/>
                  <a:gd name="T1" fmla="*/ 6 h 26"/>
                  <a:gd name="T2" fmla="*/ 20 w 25"/>
                  <a:gd name="T3" fmla="*/ 9 h 26"/>
                  <a:gd name="T4" fmla="*/ 21 w 25"/>
                  <a:gd name="T5" fmla="*/ 11 h 26"/>
                  <a:gd name="T6" fmla="*/ 21 w 25"/>
                  <a:gd name="T7" fmla="*/ 15 h 26"/>
                  <a:gd name="T8" fmla="*/ 20 w 25"/>
                  <a:gd name="T9" fmla="*/ 17 h 26"/>
                  <a:gd name="T10" fmla="*/ 18 w 25"/>
                  <a:gd name="T11" fmla="*/ 20 h 26"/>
                  <a:gd name="T12" fmla="*/ 14 w 25"/>
                  <a:gd name="T13" fmla="*/ 21 h 26"/>
                  <a:gd name="T14" fmla="*/ 11 w 25"/>
                  <a:gd name="T15" fmla="*/ 21 h 26"/>
                  <a:gd name="T16" fmla="*/ 7 w 25"/>
                  <a:gd name="T17" fmla="*/ 20 h 26"/>
                  <a:gd name="T18" fmla="*/ 6 w 25"/>
                  <a:gd name="T19" fmla="*/ 18 h 26"/>
                  <a:gd name="T20" fmla="*/ 5 w 25"/>
                  <a:gd name="T21" fmla="*/ 15 h 26"/>
                  <a:gd name="T22" fmla="*/ 5 w 25"/>
                  <a:gd name="T23" fmla="*/ 12 h 26"/>
                  <a:gd name="T24" fmla="*/ 6 w 25"/>
                  <a:gd name="T25" fmla="*/ 9 h 26"/>
                  <a:gd name="T26" fmla="*/ 8 w 25"/>
                  <a:gd name="T27" fmla="*/ 8 h 26"/>
                  <a:gd name="T28" fmla="*/ 12 w 25"/>
                  <a:gd name="T29" fmla="*/ 6 h 26"/>
                  <a:gd name="T30" fmla="*/ 15 w 25"/>
                  <a:gd name="T31" fmla="*/ 6 h 26"/>
                  <a:gd name="T32" fmla="*/ 18 w 25"/>
                  <a:gd name="T33" fmla="*/ 6 h 26"/>
                  <a:gd name="T34" fmla="*/ 2 w 25"/>
                  <a:gd name="T35" fmla="*/ 6 h 26"/>
                  <a:gd name="T36" fmla="*/ 0 w 25"/>
                  <a:gd name="T37" fmla="*/ 11 h 26"/>
                  <a:gd name="T38" fmla="*/ 0 w 25"/>
                  <a:gd name="T39" fmla="*/ 16 h 26"/>
                  <a:gd name="T40" fmla="*/ 2 w 25"/>
                  <a:gd name="T41" fmla="*/ 21 h 26"/>
                  <a:gd name="T42" fmla="*/ 5 w 25"/>
                  <a:gd name="T43" fmla="*/ 24 h 26"/>
                  <a:gd name="T44" fmla="*/ 9 w 25"/>
                  <a:gd name="T45" fmla="*/ 26 h 26"/>
                  <a:gd name="T46" fmla="*/ 15 w 25"/>
                  <a:gd name="T47" fmla="*/ 26 h 26"/>
                  <a:gd name="T48" fmla="*/ 20 w 25"/>
                  <a:gd name="T49" fmla="*/ 24 h 26"/>
                  <a:gd name="T50" fmla="*/ 24 w 25"/>
                  <a:gd name="T51" fmla="*/ 21 h 26"/>
                  <a:gd name="T52" fmla="*/ 25 w 25"/>
                  <a:gd name="T53" fmla="*/ 16 h 26"/>
                  <a:gd name="T54" fmla="*/ 25 w 25"/>
                  <a:gd name="T55" fmla="*/ 11 h 26"/>
                  <a:gd name="T56" fmla="*/ 24 w 25"/>
                  <a:gd name="T57" fmla="*/ 6 h 26"/>
                  <a:gd name="T58" fmla="*/ 20 w 25"/>
                  <a:gd name="T59" fmla="*/ 3 h 26"/>
                  <a:gd name="T60" fmla="*/ 15 w 25"/>
                  <a:gd name="T61" fmla="*/ 0 h 26"/>
                  <a:gd name="T62" fmla="*/ 11 w 25"/>
                  <a:gd name="T63" fmla="*/ 0 h 26"/>
                  <a:gd name="T64" fmla="*/ 6 w 25"/>
                  <a:gd name="T65" fmla="*/ 3 h 26"/>
                  <a:gd name="T66" fmla="*/ 2 w 25"/>
                  <a:gd name="T67" fmla="*/ 6 h 26"/>
                  <a:gd name="T68" fmla="*/ 18 w 25"/>
                  <a:gd name="T69" fmla="*/ 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" h="26">
                    <a:moveTo>
                      <a:pt x="18" y="6"/>
                    </a:moveTo>
                    <a:lnTo>
                      <a:pt x="20" y="9"/>
                    </a:lnTo>
                    <a:lnTo>
                      <a:pt x="21" y="11"/>
                    </a:lnTo>
                    <a:lnTo>
                      <a:pt x="21" y="15"/>
                    </a:lnTo>
                    <a:lnTo>
                      <a:pt x="20" y="17"/>
                    </a:lnTo>
                    <a:lnTo>
                      <a:pt x="18" y="20"/>
                    </a:lnTo>
                    <a:lnTo>
                      <a:pt x="14" y="21"/>
                    </a:lnTo>
                    <a:lnTo>
                      <a:pt x="11" y="21"/>
                    </a:lnTo>
                    <a:lnTo>
                      <a:pt x="7" y="20"/>
                    </a:lnTo>
                    <a:lnTo>
                      <a:pt x="6" y="18"/>
                    </a:lnTo>
                    <a:lnTo>
                      <a:pt x="5" y="15"/>
                    </a:lnTo>
                    <a:lnTo>
                      <a:pt x="5" y="12"/>
                    </a:lnTo>
                    <a:lnTo>
                      <a:pt x="6" y="9"/>
                    </a:lnTo>
                    <a:lnTo>
                      <a:pt x="8" y="8"/>
                    </a:lnTo>
                    <a:lnTo>
                      <a:pt x="12" y="6"/>
                    </a:lnTo>
                    <a:lnTo>
                      <a:pt x="15" y="6"/>
                    </a:lnTo>
                    <a:lnTo>
                      <a:pt x="18" y="6"/>
                    </a:lnTo>
                    <a:lnTo>
                      <a:pt x="2" y="6"/>
                    </a:lnTo>
                    <a:lnTo>
                      <a:pt x="0" y="11"/>
                    </a:lnTo>
                    <a:lnTo>
                      <a:pt x="0" y="16"/>
                    </a:lnTo>
                    <a:lnTo>
                      <a:pt x="2" y="21"/>
                    </a:lnTo>
                    <a:lnTo>
                      <a:pt x="5" y="24"/>
                    </a:lnTo>
                    <a:lnTo>
                      <a:pt x="9" y="26"/>
                    </a:lnTo>
                    <a:lnTo>
                      <a:pt x="15" y="26"/>
                    </a:lnTo>
                    <a:lnTo>
                      <a:pt x="20" y="24"/>
                    </a:lnTo>
                    <a:lnTo>
                      <a:pt x="24" y="21"/>
                    </a:lnTo>
                    <a:lnTo>
                      <a:pt x="25" y="16"/>
                    </a:lnTo>
                    <a:lnTo>
                      <a:pt x="25" y="11"/>
                    </a:lnTo>
                    <a:lnTo>
                      <a:pt x="24" y="6"/>
                    </a:lnTo>
                    <a:lnTo>
                      <a:pt x="20" y="3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6" y="3"/>
                    </a:lnTo>
                    <a:lnTo>
                      <a:pt x="2" y="6"/>
                    </a:lnTo>
                    <a:lnTo>
                      <a:pt x="18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74" name="Freeform 442">
                <a:extLst>
                  <a:ext uri="{FF2B5EF4-FFF2-40B4-BE49-F238E27FC236}">
                    <a16:creationId xmlns:a16="http://schemas.microsoft.com/office/drawing/2014/main" id="{F00F3168-CF2B-27EA-2370-2786C13E198C}"/>
                  </a:ext>
                </a:extLst>
              </p:cNvPr>
              <p:cNvSpPr/>
              <p:nvPr/>
            </p:nvSpPr>
            <p:spPr bwMode="auto">
              <a:xfrm>
                <a:off x="3160" y="2509"/>
                <a:ext cx="26" cy="21"/>
              </a:xfrm>
              <a:custGeom>
                <a:avLst/>
                <a:gdLst>
                  <a:gd name="T0" fmla="*/ 1 w 26"/>
                  <a:gd name="T1" fmla="*/ 18 h 21"/>
                  <a:gd name="T2" fmla="*/ 20 w 26"/>
                  <a:gd name="T3" fmla="*/ 13 h 21"/>
                  <a:gd name="T4" fmla="*/ 21 w 26"/>
                  <a:gd name="T5" fmla="*/ 21 h 21"/>
                  <a:gd name="T6" fmla="*/ 26 w 26"/>
                  <a:gd name="T7" fmla="*/ 20 h 21"/>
                  <a:gd name="T8" fmla="*/ 22 w 26"/>
                  <a:gd name="T9" fmla="*/ 0 h 21"/>
                  <a:gd name="T10" fmla="*/ 18 w 26"/>
                  <a:gd name="T11" fmla="*/ 1 h 21"/>
                  <a:gd name="T12" fmla="*/ 19 w 26"/>
                  <a:gd name="T13" fmla="*/ 8 h 21"/>
                  <a:gd name="T14" fmla="*/ 0 w 26"/>
                  <a:gd name="T15" fmla="*/ 12 h 21"/>
                  <a:gd name="T16" fmla="*/ 1 w 26"/>
                  <a:gd name="T17" fmla="*/ 1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1">
                    <a:moveTo>
                      <a:pt x="1" y="18"/>
                    </a:moveTo>
                    <a:lnTo>
                      <a:pt x="20" y="13"/>
                    </a:lnTo>
                    <a:lnTo>
                      <a:pt x="21" y="21"/>
                    </a:lnTo>
                    <a:lnTo>
                      <a:pt x="26" y="20"/>
                    </a:lnTo>
                    <a:lnTo>
                      <a:pt x="22" y="0"/>
                    </a:lnTo>
                    <a:lnTo>
                      <a:pt x="18" y="1"/>
                    </a:lnTo>
                    <a:lnTo>
                      <a:pt x="19" y="8"/>
                    </a:lnTo>
                    <a:lnTo>
                      <a:pt x="0" y="12"/>
                    </a:lnTo>
                    <a:lnTo>
                      <a:pt x="1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75" name="Freeform 443">
                <a:extLst>
                  <a:ext uri="{FF2B5EF4-FFF2-40B4-BE49-F238E27FC236}">
                    <a16:creationId xmlns:a16="http://schemas.microsoft.com/office/drawing/2014/main" id="{340260FC-AF74-0ADD-4226-7D390E006B44}"/>
                  </a:ext>
                </a:extLst>
              </p:cNvPr>
              <p:cNvSpPr/>
              <p:nvPr/>
            </p:nvSpPr>
            <p:spPr bwMode="auto">
              <a:xfrm>
                <a:off x="3162" y="2533"/>
                <a:ext cx="25" cy="21"/>
              </a:xfrm>
              <a:custGeom>
                <a:avLst/>
                <a:gdLst>
                  <a:gd name="T0" fmla="*/ 4 w 25"/>
                  <a:gd name="T1" fmla="*/ 21 h 21"/>
                  <a:gd name="T2" fmla="*/ 8 w 25"/>
                  <a:gd name="T3" fmla="*/ 21 h 21"/>
                  <a:gd name="T4" fmla="*/ 6 w 25"/>
                  <a:gd name="T5" fmla="*/ 8 h 21"/>
                  <a:gd name="T6" fmla="*/ 25 w 25"/>
                  <a:gd name="T7" fmla="*/ 4 h 21"/>
                  <a:gd name="T8" fmla="*/ 24 w 25"/>
                  <a:gd name="T9" fmla="*/ 0 h 21"/>
                  <a:gd name="T10" fmla="*/ 0 w 25"/>
                  <a:gd name="T11" fmla="*/ 4 h 21"/>
                  <a:gd name="T12" fmla="*/ 4 w 25"/>
                  <a:gd name="T1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21">
                    <a:moveTo>
                      <a:pt x="4" y="21"/>
                    </a:moveTo>
                    <a:lnTo>
                      <a:pt x="8" y="21"/>
                    </a:lnTo>
                    <a:lnTo>
                      <a:pt x="6" y="8"/>
                    </a:lnTo>
                    <a:lnTo>
                      <a:pt x="25" y="4"/>
                    </a:lnTo>
                    <a:lnTo>
                      <a:pt x="24" y="0"/>
                    </a:lnTo>
                    <a:lnTo>
                      <a:pt x="0" y="4"/>
                    </a:lnTo>
                    <a:lnTo>
                      <a:pt x="4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76" name="Freeform 444">
                <a:extLst>
                  <a:ext uri="{FF2B5EF4-FFF2-40B4-BE49-F238E27FC236}">
                    <a16:creationId xmlns:a16="http://schemas.microsoft.com/office/drawing/2014/main" id="{FD016E89-DD75-F8B5-5325-C6556713ED42}"/>
                  </a:ext>
                </a:extLst>
              </p:cNvPr>
              <p:cNvSpPr/>
              <p:nvPr/>
            </p:nvSpPr>
            <p:spPr bwMode="auto">
              <a:xfrm>
                <a:off x="3166" y="2555"/>
                <a:ext cx="26" cy="24"/>
              </a:xfrm>
              <a:custGeom>
                <a:avLst/>
                <a:gdLst>
                  <a:gd name="T0" fmla="*/ 12 w 26"/>
                  <a:gd name="T1" fmla="*/ 14 h 24"/>
                  <a:gd name="T2" fmla="*/ 10 w 26"/>
                  <a:gd name="T3" fmla="*/ 6 h 24"/>
                  <a:gd name="T4" fmla="*/ 21 w 26"/>
                  <a:gd name="T5" fmla="*/ 9 h 24"/>
                  <a:gd name="T6" fmla="*/ 12 w 26"/>
                  <a:gd name="T7" fmla="*/ 14 h 24"/>
                  <a:gd name="T8" fmla="*/ 0 w 26"/>
                  <a:gd name="T9" fmla="*/ 0 h 24"/>
                  <a:gd name="T10" fmla="*/ 1 w 26"/>
                  <a:gd name="T11" fmla="*/ 5 h 24"/>
                  <a:gd name="T12" fmla="*/ 6 w 26"/>
                  <a:gd name="T13" fmla="*/ 6 h 24"/>
                  <a:gd name="T14" fmla="*/ 8 w 26"/>
                  <a:gd name="T15" fmla="*/ 16 h 24"/>
                  <a:gd name="T16" fmla="*/ 3 w 26"/>
                  <a:gd name="T17" fmla="*/ 18 h 24"/>
                  <a:gd name="T18" fmla="*/ 4 w 26"/>
                  <a:gd name="T19" fmla="*/ 24 h 24"/>
                  <a:gd name="T20" fmla="*/ 26 w 26"/>
                  <a:gd name="T21" fmla="*/ 10 h 24"/>
                  <a:gd name="T22" fmla="*/ 25 w 26"/>
                  <a:gd name="T23" fmla="*/ 4 h 24"/>
                  <a:gd name="T24" fmla="*/ 0 w 26"/>
                  <a:gd name="T25" fmla="*/ 0 h 24"/>
                  <a:gd name="T26" fmla="*/ 12 w 26"/>
                  <a:gd name="T27" fmla="*/ 1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" h="24">
                    <a:moveTo>
                      <a:pt x="12" y="14"/>
                    </a:moveTo>
                    <a:lnTo>
                      <a:pt x="10" y="6"/>
                    </a:lnTo>
                    <a:lnTo>
                      <a:pt x="21" y="9"/>
                    </a:lnTo>
                    <a:lnTo>
                      <a:pt x="12" y="14"/>
                    </a:lnTo>
                    <a:lnTo>
                      <a:pt x="0" y="0"/>
                    </a:lnTo>
                    <a:lnTo>
                      <a:pt x="1" y="5"/>
                    </a:lnTo>
                    <a:lnTo>
                      <a:pt x="6" y="6"/>
                    </a:lnTo>
                    <a:lnTo>
                      <a:pt x="8" y="16"/>
                    </a:lnTo>
                    <a:lnTo>
                      <a:pt x="3" y="18"/>
                    </a:lnTo>
                    <a:lnTo>
                      <a:pt x="4" y="24"/>
                    </a:lnTo>
                    <a:lnTo>
                      <a:pt x="26" y="10"/>
                    </a:lnTo>
                    <a:lnTo>
                      <a:pt x="25" y="4"/>
                    </a:lnTo>
                    <a:lnTo>
                      <a:pt x="0" y="0"/>
                    </a:lnTo>
                    <a:lnTo>
                      <a:pt x="12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77" name="Freeform 445">
                <a:extLst>
                  <a:ext uri="{FF2B5EF4-FFF2-40B4-BE49-F238E27FC236}">
                    <a16:creationId xmlns:a16="http://schemas.microsoft.com/office/drawing/2014/main" id="{D0306790-0DE0-2E46-E04B-A10EFF6B410C}"/>
                  </a:ext>
                </a:extLst>
              </p:cNvPr>
              <p:cNvSpPr/>
              <p:nvPr/>
            </p:nvSpPr>
            <p:spPr bwMode="auto">
              <a:xfrm>
                <a:off x="3170" y="2577"/>
                <a:ext cx="28" cy="26"/>
              </a:xfrm>
              <a:custGeom>
                <a:avLst/>
                <a:gdLst>
                  <a:gd name="T0" fmla="*/ 2 w 28"/>
                  <a:gd name="T1" fmla="*/ 11 h 26"/>
                  <a:gd name="T2" fmla="*/ 17 w 28"/>
                  <a:gd name="T3" fmla="*/ 7 h 26"/>
                  <a:gd name="T4" fmla="*/ 3 w 28"/>
                  <a:gd name="T5" fmla="*/ 20 h 26"/>
                  <a:gd name="T6" fmla="*/ 4 w 28"/>
                  <a:gd name="T7" fmla="*/ 26 h 26"/>
                  <a:gd name="T8" fmla="*/ 28 w 28"/>
                  <a:gd name="T9" fmla="*/ 22 h 26"/>
                  <a:gd name="T10" fmla="*/ 27 w 28"/>
                  <a:gd name="T11" fmla="*/ 17 h 26"/>
                  <a:gd name="T12" fmla="*/ 10 w 28"/>
                  <a:gd name="T13" fmla="*/ 19 h 26"/>
                  <a:gd name="T14" fmla="*/ 24 w 28"/>
                  <a:gd name="T15" fmla="*/ 6 h 26"/>
                  <a:gd name="T16" fmla="*/ 24 w 28"/>
                  <a:gd name="T17" fmla="*/ 0 h 26"/>
                  <a:gd name="T18" fmla="*/ 0 w 28"/>
                  <a:gd name="T19" fmla="*/ 5 h 26"/>
                  <a:gd name="T20" fmla="*/ 2 w 28"/>
                  <a:gd name="T21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" h="26">
                    <a:moveTo>
                      <a:pt x="2" y="11"/>
                    </a:moveTo>
                    <a:lnTo>
                      <a:pt x="17" y="7"/>
                    </a:lnTo>
                    <a:lnTo>
                      <a:pt x="3" y="20"/>
                    </a:lnTo>
                    <a:lnTo>
                      <a:pt x="4" y="26"/>
                    </a:lnTo>
                    <a:lnTo>
                      <a:pt x="28" y="22"/>
                    </a:lnTo>
                    <a:lnTo>
                      <a:pt x="27" y="17"/>
                    </a:lnTo>
                    <a:lnTo>
                      <a:pt x="10" y="19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0" y="5"/>
                    </a:lnTo>
                    <a:lnTo>
                      <a:pt x="2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78" name="Freeform 446">
                <a:extLst>
                  <a:ext uri="{FF2B5EF4-FFF2-40B4-BE49-F238E27FC236}">
                    <a16:creationId xmlns:a16="http://schemas.microsoft.com/office/drawing/2014/main" id="{DEE4BB70-8ECA-F227-4E2A-9C811E0EA056}"/>
                  </a:ext>
                </a:extLst>
              </p:cNvPr>
              <p:cNvSpPr/>
              <p:nvPr/>
            </p:nvSpPr>
            <p:spPr bwMode="auto">
              <a:xfrm>
                <a:off x="3175" y="2603"/>
                <a:ext cx="25" cy="26"/>
              </a:xfrm>
              <a:custGeom>
                <a:avLst/>
                <a:gdLst>
                  <a:gd name="T0" fmla="*/ 21 w 25"/>
                  <a:gd name="T1" fmla="*/ 6 h 26"/>
                  <a:gd name="T2" fmla="*/ 21 w 25"/>
                  <a:gd name="T3" fmla="*/ 11 h 26"/>
                  <a:gd name="T4" fmla="*/ 22 w 25"/>
                  <a:gd name="T5" fmla="*/ 15 h 26"/>
                  <a:gd name="T6" fmla="*/ 21 w 25"/>
                  <a:gd name="T7" fmla="*/ 17 h 26"/>
                  <a:gd name="T8" fmla="*/ 18 w 25"/>
                  <a:gd name="T9" fmla="*/ 18 h 26"/>
                  <a:gd name="T10" fmla="*/ 15 w 25"/>
                  <a:gd name="T11" fmla="*/ 20 h 26"/>
                  <a:gd name="T12" fmla="*/ 11 w 25"/>
                  <a:gd name="T13" fmla="*/ 20 h 26"/>
                  <a:gd name="T14" fmla="*/ 9 w 25"/>
                  <a:gd name="T15" fmla="*/ 20 h 26"/>
                  <a:gd name="T16" fmla="*/ 7 w 25"/>
                  <a:gd name="T17" fmla="*/ 17 h 26"/>
                  <a:gd name="T18" fmla="*/ 6 w 25"/>
                  <a:gd name="T19" fmla="*/ 15 h 26"/>
                  <a:gd name="T20" fmla="*/ 5 w 25"/>
                  <a:gd name="T21" fmla="*/ 10 h 26"/>
                  <a:gd name="T22" fmla="*/ 21 w 25"/>
                  <a:gd name="T23" fmla="*/ 6 h 26"/>
                  <a:gd name="T24" fmla="*/ 1 w 25"/>
                  <a:gd name="T25" fmla="*/ 15 h 26"/>
                  <a:gd name="T26" fmla="*/ 3 w 25"/>
                  <a:gd name="T27" fmla="*/ 20 h 26"/>
                  <a:gd name="T28" fmla="*/ 5 w 25"/>
                  <a:gd name="T29" fmla="*/ 23 h 26"/>
                  <a:gd name="T30" fmla="*/ 10 w 25"/>
                  <a:gd name="T31" fmla="*/ 26 h 26"/>
                  <a:gd name="T32" fmla="*/ 16 w 25"/>
                  <a:gd name="T33" fmla="*/ 26 h 26"/>
                  <a:gd name="T34" fmla="*/ 21 w 25"/>
                  <a:gd name="T35" fmla="*/ 23 h 26"/>
                  <a:gd name="T36" fmla="*/ 24 w 25"/>
                  <a:gd name="T37" fmla="*/ 21 h 26"/>
                  <a:gd name="T38" fmla="*/ 25 w 25"/>
                  <a:gd name="T39" fmla="*/ 16 h 26"/>
                  <a:gd name="T40" fmla="*/ 25 w 25"/>
                  <a:gd name="T41" fmla="*/ 11 h 26"/>
                  <a:gd name="T42" fmla="*/ 23 w 25"/>
                  <a:gd name="T43" fmla="*/ 0 h 26"/>
                  <a:gd name="T44" fmla="*/ 0 w 25"/>
                  <a:gd name="T45" fmla="*/ 5 h 26"/>
                  <a:gd name="T46" fmla="*/ 1 w 25"/>
                  <a:gd name="T47" fmla="*/ 15 h 26"/>
                  <a:gd name="T48" fmla="*/ 21 w 25"/>
                  <a:gd name="T49" fmla="*/ 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" h="26">
                    <a:moveTo>
                      <a:pt x="21" y="6"/>
                    </a:moveTo>
                    <a:lnTo>
                      <a:pt x="21" y="11"/>
                    </a:lnTo>
                    <a:lnTo>
                      <a:pt x="22" y="15"/>
                    </a:lnTo>
                    <a:lnTo>
                      <a:pt x="21" y="17"/>
                    </a:lnTo>
                    <a:lnTo>
                      <a:pt x="18" y="18"/>
                    </a:lnTo>
                    <a:lnTo>
                      <a:pt x="15" y="20"/>
                    </a:lnTo>
                    <a:lnTo>
                      <a:pt x="11" y="20"/>
                    </a:lnTo>
                    <a:lnTo>
                      <a:pt x="9" y="20"/>
                    </a:lnTo>
                    <a:lnTo>
                      <a:pt x="7" y="17"/>
                    </a:lnTo>
                    <a:lnTo>
                      <a:pt x="6" y="15"/>
                    </a:lnTo>
                    <a:lnTo>
                      <a:pt x="5" y="10"/>
                    </a:lnTo>
                    <a:lnTo>
                      <a:pt x="21" y="6"/>
                    </a:lnTo>
                    <a:lnTo>
                      <a:pt x="1" y="15"/>
                    </a:lnTo>
                    <a:lnTo>
                      <a:pt x="3" y="20"/>
                    </a:lnTo>
                    <a:lnTo>
                      <a:pt x="5" y="23"/>
                    </a:lnTo>
                    <a:lnTo>
                      <a:pt x="10" y="26"/>
                    </a:lnTo>
                    <a:lnTo>
                      <a:pt x="16" y="26"/>
                    </a:lnTo>
                    <a:lnTo>
                      <a:pt x="21" y="23"/>
                    </a:lnTo>
                    <a:lnTo>
                      <a:pt x="24" y="21"/>
                    </a:lnTo>
                    <a:lnTo>
                      <a:pt x="25" y="16"/>
                    </a:lnTo>
                    <a:lnTo>
                      <a:pt x="25" y="11"/>
                    </a:lnTo>
                    <a:lnTo>
                      <a:pt x="23" y="0"/>
                    </a:lnTo>
                    <a:lnTo>
                      <a:pt x="0" y="5"/>
                    </a:lnTo>
                    <a:lnTo>
                      <a:pt x="1" y="15"/>
                    </a:lnTo>
                    <a:lnTo>
                      <a:pt x="21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79" name="Freeform 447">
                <a:extLst>
                  <a:ext uri="{FF2B5EF4-FFF2-40B4-BE49-F238E27FC236}">
                    <a16:creationId xmlns:a16="http://schemas.microsoft.com/office/drawing/2014/main" id="{1D0BAD81-3067-C48D-E299-B777DB16B27F}"/>
                  </a:ext>
                </a:extLst>
              </p:cNvPr>
              <p:cNvSpPr/>
              <p:nvPr/>
            </p:nvSpPr>
            <p:spPr bwMode="auto">
              <a:xfrm>
                <a:off x="4165" y="2898"/>
                <a:ext cx="19" cy="26"/>
              </a:xfrm>
              <a:custGeom>
                <a:avLst/>
                <a:gdLst>
                  <a:gd name="T0" fmla="*/ 5 w 19"/>
                  <a:gd name="T1" fmla="*/ 26 h 26"/>
                  <a:gd name="T2" fmla="*/ 5 w 19"/>
                  <a:gd name="T3" fmla="*/ 9 h 26"/>
                  <a:gd name="T4" fmla="*/ 14 w 19"/>
                  <a:gd name="T5" fmla="*/ 26 h 26"/>
                  <a:gd name="T6" fmla="*/ 19 w 19"/>
                  <a:gd name="T7" fmla="*/ 26 h 26"/>
                  <a:gd name="T8" fmla="*/ 19 w 19"/>
                  <a:gd name="T9" fmla="*/ 0 h 26"/>
                  <a:gd name="T10" fmla="*/ 14 w 19"/>
                  <a:gd name="T11" fmla="*/ 0 h 26"/>
                  <a:gd name="T12" fmla="*/ 14 w 19"/>
                  <a:gd name="T13" fmla="*/ 17 h 26"/>
                  <a:gd name="T14" fmla="*/ 5 w 19"/>
                  <a:gd name="T15" fmla="*/ 0 h 26"/>
                  <a:gd name="T16" fmla="*/ 0 w 19"/>
                  <a:gd name="T17" fmla="*/ 2 h 26"/>
                  <a:gd name="T18" fmla="*/ 0 w 19"/>
                  <a:gd name="T19" fmla="*/ 26 h 26"/>
                  <a:gd name="T20" fmla="*/ 5 w 19"/>
                  <a:gd name="T2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" h="26">
                    <a:moveTo>
                      <a:pt x="5" y="26"/>
                    </a:moveTo>
                    <a:lnTo>
                      <a:pt x="5" y="9"/>
                    </a:lnTo>
                    <a:lnTo>
                      <a:pt x="14" y="26"/>
                    </a:lnTo>
                    <a:lnTo>
                      <a:pt x="19" y="26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14" y="17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0" y="26"/>
                    </a:lnTo>
                    <a:lnTo>
                      <a:pt x="5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80" name="Freeform 448">
                <a:extLst>
                  <a:ext uri="{FF2B5EF4-FFF2-40B4-BE49-F238E27FC236}">
                    <a16:creationId xmlns:a16="http://schemas.microsoft.com/office/drawing/2014/main" id="{D3A8428D-35A3-2A1B-29FF-A5606C960FDA}"/>
                  </a:ext>
                </a:extLst>
              </p:cNvPr>
              <p:cNvSpPr/>
              <p:nvPr/>
            </p:nvSpPr>
            <p:spPr bwMode="auto">
              <a:xfrm>
                <a:off x="4188" y="2898"/>
                <a:ext cx="16" cy="26"/>
              </a:xfrm>
              <a:custGeom>
                <a:avLst/>
                <a:gdLst>
                  <a:gd name="T0" fmla="*/ 16 w 16"/>
                  <a:gd name="T1" fmla="*/ 26 h 26"/>
                  <a:gd name="T2" fmla="*/ 16 w 16"/>
                  <a:gd name="T3" fmla="*/ 21 h 26"/>
                  <a:gd name="T4" fmla="*/ 4 w 16"/>
                  <a:gd name="T5" fmla="*/ 21 h 26"/>
                  <a:gd name="T6" fmla="*/ 4 w 16"/>
                  <a:gd name="T7" fmla="*/ 15 h 26"/>
                  <a:gd name="T8" fmla="*/ 15 w 16"/>
                  <a:gd name="T9" fmla="*/ 15 h 26"/>
                  <a:gd name="T10" fmla="*/ 15 w 16"/>
                  <a:gd name="T11" fmla="*/ 10 h 26"/>
                  <a:gd name="T12" fmla="*/ 4 w 16"/>
                  <a:gd name="T13" fmla="*/ 10 h 26"/>
                  <a:gd name="T14" fmla="*/ 4 w 16"/>
                  <a:gd name="T15" fmla="*/ 5 h 26"/>
                  <a:gd name="T16" fmla="*/ 16 w 16"/>
                  <a:gd name="T17" fmla="*/ 5 h 26"/>
                  <a:gd name="T18" fmla="*/ 16 w 16"/>
                  <a:gd name="T19" fmla="*/ 0 h 26"/>
                  <a:gd name="T20" fmla="*/ 0 w 16"/>
                  <a:gd name="T21" fmla="*/ 0 h 26"/>
                  <a:gd name="T22" fmla="*/ 1 w 16"/>
                  <a:gd name="T23" fmla="*/ 26 h 26"/>
                  <a:gd name="T24" fmla="*/ 16 w 16"/>
                  <a:gd name="T2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" h="26">
                    <a:moveTo>
                      <a:pt x="16" y="26"/>
                    </a:moveTo>
                    <a:lnTo>
                      <a:pt x="16" y="21"/>
                    </a:lnTo>
                    <a:lnTo>
                      <a:pt x="4" y="21"/>
                    </a:lnTo>
                    <a:lnTo>
                      <a:pt x="4" y="15"/>
                    </a:lnTo>
                    <a:lnTo>
                      <a:pt x="15" y="15"/>
                    </a:lnTo>
                    <a:lnTo>
                      <a:pt x="15" y="10"/>
                    </a:lnTo>
                    <a:lnTo>
                      <a:pt x="4" y="10"/>
                    </a:lnTo>
                    <a:lnTo>
                      <a:pt x="4" y="5"/>
                    </a:lnTo>
                    <a:lnTo>
                      <a:pt x="16" y="5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1" y="26"/>
                    </a:lnTo>
                    <a:lnTo>
                      <a:pt x="16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81" name="Freeform 449">
                <a:extLst>
                  <a:ext uri="{FF2B5EF4-FFF2-40B4-BE49-F238E27FC236}">
                    <a16:creationId xmlns:a16="http://schemas.microsoft.com/office/drawing/2014/main" id="{6A379464-E06E-AB3C-7FB8-7CF72D285B86}"/>
                  </a:ext>
                </a:extLst>
              </p:cNvPr>
              <p:cNvSpPr/>
              <p:nvPr/>
            </p:nvSpPr>
            <p:spPr bwMode="auto">
              <a:xfrm>
                <a:off x="4207" y="2898"/>
                <a:ext cx="27" cy="26"/>
              </a:xfrm>
              <a:custGeom>
                <a:avLst/>
                <a:gdLst>
                  <a:gd name="T0" fmla="*/ 11 w 27"/>
                  <a:gd name="T1" fmla="*/ 24 h 26"/>
                  <a:gd name="T2" fmla="*/ 13 w 27"/>
                  <a:gd name="T3" fmla="*/ 6 h 26"/>
                  <a:gd name="T4" fmla="*/ 17 w 27"/>
                  <a:gd name="T5" fmla="*/ 24 h 26"/>
                  <a:gd name="T6" fmla="*/ 21 w 27"/>
                  <a:gd name="T7" fmla="*/ 24 h 26"/>
                  <a:gd name="T8" fmla="*/ 27 w 27"/>
                  <a:gd name="T9" fmla="*/ 0 h 26"/>
                  <a:gd name="T10" fmla="*/ 23 w 27"/>
                  <a:gd name="T11" fmla="*/ 0 h 26"/>
                  <a:gd name="T12" fmla="*/ 19 w 27"/>
                  <a:gd name="T13" fmla="*/ 18 h 26"/>
                  <a:gd name="T14" fmla="*/ 15 w 27"/>
                  <a:gd name="T15" fmla="*/ 0 h 26"/>
                  <a:gd name="T16" fmla="*/ 11 w 27"/>
                  <a:gd name="T17" fmla="*/ 0 h 26"/>
                  <a:gd name="T18" fmla="*/ 8 w 27"/>
                  <a:gd name="T19" fmla="*/ 18 h 26"/>
                  <a:gd name="T20" fmla="*/ 5 w 27"/>
                  <a:gd name="T21" fmla="*/ 0 h 26"/>
                  <a:gd name="T22" fmla="*/ 0 w 27"/>
                  <a:gd name="T23" fmla="*/ 0 h 26"/>
                  <a:gd name="T24" fmla="*/ 6 w 27"/>
                  <a:gd name="T25" fmla="*/ 26 h 26"/>
                  <a:gd name="T26" fmla="*/ 11 w 27"/>
                  <a:gd name="T27" fmla="*/ 2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" h="26">
                    <a:moveTo>
                      <a:pt x="11" y="24"/>
                    </a:moveTo>
                    <a:lnTo>
                      <a:pt x="13" y="6"/>
                    </a:lnTo>
                    <a:lnTo>
                      <a:pt x="17" y="24"/>
                    </a:lnTo>
                    <a:lnTo>
                      <a:pt x="21" y="24"/>
                    </a:lnTo>
                    <a:lnTo>
                      <a:pt x="27" y="0"/>
                    </a:lnTo>
                    <a:lnTo>
                      <a:pt x="23" y="0"/>
                    </a:lnTo>
                    <a:lnTo>
                      <a:pt x="19" y="18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8" y="18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6" y="26"/>
                    </a:lnTo>
                    <a:lnTo>
                      <a:pt x="11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82" name="Freeform 450">
                <a:extLst>
                  <a:ext uri="{FF2B5EF4-FFF2-40B4-BE49-F238E27FC236}">
                    <a16:creationId xmlns:a16="http://schemas.microsoft.com/office/drawing/2014/main" id="{1EAFAA35-4275-BF96-1555-564BFA3693B0}"/>
                  </a:ext>
                </a:extLst>
              </p:cNvPr>
              <p:cNvSpPr/>
              <p:nvPr/>
            </p:nvSpPr>
            <p:spPr bwMode="auto">
              <a:xfrm>
                <a:off x="4124" y="2932"/>
                <a:ext cx="19" cy="24"/>
              </a:xfrm>
              <a:custGeom>
                <a:avLst/>
                <a:gdLst>
                  <a:gd name="T0" fmla="*/ 5 w 19"/>
                  <a:gd name="T1" fmla="*/ 24 h 24"/>
                  <a:gd name="T2" fmla="*/ 5 w 19"/>
                  <a:gd name="T3" fmla="*/ 13 h 24"/>
                  <a:gd name="T4" fmla="*/ 14 w 19"/>
                  <a:gd name="T5" fmla="*/ 13 h 24"/>
                  <a:gd name="T6" fmla="*/ 14 w 19"/>
                  <a:gd name="T7" fmla="*/ 24 h 24"/>
                  <a:gd name="T8" fmla="*/ 19 w 19"/>
                  <a:gd name="T9" fmla="*/ 24 h 24"/>
                  <a:gd name="T10" fmla="*/ 19 w 19"/>
                  <a:gd name="T11" fmla="*/ 0 h 24"/>
                  <a:gd name="T12" fmla="*/ 14 w 19"/>
                  <a:gd name="T13" fmla="*/ 0 h 24"/>
                  <a:gd name="T14" fmla="*/ 14 w 19"/>
                  <a:gd name="T15" fmla="*/ 10 h 24"/>
                  <a:gd name="T16" fmla="*/ 5 w 19"/>
                  <a:gd name="T17" fmla="*/ 10 h 24"/>
                  <a:gd name="T18" fmla="*/ 5 w 19"/>
                  <a:gd name="T19" fmla="*/ 0 h 24"/>
                  <a:gd name="T20" fmla="*/ 0 w 19"/>
                  <a:gd name="T21" fmla="*/ 0 h 24"/>
                  <a:gd name="T22" fmla="*/ 0 w 19"/>
                  <a:gd name="T23" fmla="*/ 24 h 24"/>
                  <a:gd name="T24" fmla="*/ 5 w 19"/>
                  <a:gd name="T2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" h="24">
                    <a:moveTo>
                      <a:pt x="5" y="24"/>
                    </a:moveTo>
                    <a:lnTo>
                      <a:pt x="5" y="13"/>
                    </a:lnTo>
                    <a:lnTo>
                      <a:pt x="14" y="13"/>
                    </a:lnTo>
                    <a:lnTo>
                      <a:pt x="14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14" y="10"/>
                    </a:ln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83" name="Freeform 451">
                <a:extLst>
                  <a:ext uri="{FF2B5EF4-FFF2-40B4-BE49-F238E27FC236}">
                    <a16:creationId xmlns:a16="http://schemas.microsoft.com/office/drawing/2014/main" id="{B996FBCE-B3A4-99F0-B6AC-790C75740E15}"/>
                  </a:ext>
                </a:extLst>
              </p:cNvPr>
              <p:cNvSpPr/>
              <p:nvPr/>
            </p:nvSpPr>
            <p:spPr bwMode="auto">
              <a:xfrm>
                <a:off x="4146" y="2932"/>
                <a:ext cx="20" cy="24"/>
              </a:xfrm>
              <a:custGeom>
                <a:avLst/>
                <a:gdLst>
                  <a:gd name="T0" fmla="*/ 13 w 20"/>
                  <a:gd name="T1" fmla="*/ 16 h 24"/>
                  <a:gd name="T2" fmla="*/ 7 w 20"/>
                  <a:gd name="T3" fmla="*/ 16 h 24"/>
                  <a:gd name="T4" fmla="*/ 9 w 20"/>
                  <a:gd name="T5" fmla="*/ 5 h 24"/>
                  <a:gd name="T6" fmla="*/ 13 w 20"/>
                  <a:gd name="T7" fmla="*/ 16 h 24"/>
                  <a:gd name="T8" fmla="*/ 0 w 20"/>
                  <a:gd name="T9" fmla="*/ 24 h 24"/>
                  <a:gd name="T10" fmla="*/ 4 w 20"/>
                  <a:gd name="T11" fmla="*/ 24 h 24"/>
                  <a:gd name="T12" fmla="*/ 6 w 20"/>
                  <a:gd name="T13" fmla="*/ 19 h 24"/>
                  <a:gd name="T14" fmla="*/ 14 w 20"/>
                  <a:gd name="T15" fmla="*/ 19 h 24"/>
                  <a:gd name="T16" fmla="*/ 15 w 20"/>
                  <a:gd name="T17" fmla="*/ 24 h 24"/>
                  <a:gd name="T18" fmla="*/ 20 w 20"/>
                  <a:gd name="T19" fmla="*/ 24 h 24"/>
                  <a:gd name="T20" fmla="*/ 13 w 20"/>
                  <a:gd name="T21" fmla="*/ 0 h 24"/>
                  <a:gd name="T22" fmla="*/ 7 w 20"/>
                  <a:gd name="T23" fmla="*/ 0 h 24"/>
                  <a:gd name="T24" fmla="*/ 0 w 20"/>
                  <a:gd name="T25" fmla="*/ 24 h 24"/>
                  <a:gd name="T26" fmla="*/ 13 w 20"/>
                  <a:gd name="T27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" h="24">
                    <a:moveTo>
                      <a:pt x="13" y="16"/>
                    </a:moveTo>
                    <a:lnTo>
                      <a:pt x="7" y="16"/>
                    </a:lnTo>
                    <a:lnTo>
                      <a:pt x="9" y="5"/>
                    </a:lnTo>
                    <a:lnTo>
                      <a:pt x="13" y="16"/>
                    </a:lnTo>
                    <a:lnTo>
                      <a:pt x="0" y="24"/>
                    </a:lnTo>
                    <a:lnTo>
                      <a:pt x="4" y="24"/>
                    </a:lnTo>
                    <a:lnTo>
                      <a:pt x="6" y="19"/>
                    </a:lnTo>
                    <a:lnTo>
                      <a:pt x="14" y="19"/>
                    </a:lnTo>
                    <a:lnTo>
                      <a:pt x="15" y="24"/>
                    </a:lnTo>
                    <a:lnTo>
                      <a:pt x="20" y="24"/>
                    </a:lnTo>
                    <a:lnTo>
                      <a:pt x="13" y="0"/>
                    </a:lnTo>
                    <a:lnTo>
                      <a:pt x="7" y="0"/>
                    </a:lnTo>
                    <a:lnTo>
                      <a:pt x="0" y="24"/>
                    </a:lnTo>
                    <a:lnTo>
                      <a:pt x="13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84" name="Freeform 452">
                <a:extLst>
                  <a:ext uri="{FF2B5EF4-FFF2-40B4-BE49-F238E27FC236}">
                    <a16:creationId xmlns:a16="http://schemas.microsoft.com/office/drawing/2014/main" id="{9B598279-8840-4225-FE58-F6BFAF121283}"/>
                  </a:ext>
                </a:extLst>
              </p:cNvPr>
              <p:cNvSpPr/>
              <p:nvPr/>
            </p:nvSpPr>
            <p:spPr bwMode="auto">
              <a:xfrm>
                <a:off x="4168" y="2932"/>
                <a:ext cx="20" cy="24"/>
              </a:xfrm>
              <a:custGeom>
                <a:avLst/>
                <a:gdLst>
                  <a:gd name="T0" fmla="*/ 5 w 20"/>
                  <a:gd name="T1" fmla="*/ 24 h 24"/>
                  <a:gd name="T2" fmla="*/ 5 w 20"/>
                  <a:gd name="T3" fmla="*/ 7 h 24"/>
                  <a:gd name="T4" fmla="*/ 15 w 20"/>
                  <a:gd name="T5" fmla="*/ 24 h 24"/>
                  <a:gd name="T6" fmla="*/ 20 w 20"/>
                  <a:gd name="T7" fmla="*/ 24 h 24"/>
                  <a:gd name="T8" fmla="*/ 18 w 20"/>
                  <a:gd name="T9" fmla="*/ 0 h 24"/>
                  <a:gd name="T10" fmla="*/ 15 w 20"/>
                  <a:gd name="T11" fmla="*/ 0 h 24"/>
                  <a:gd name="T12" fmla="*/ 15 w 20"/>
                  <a:gd name="T13" fmla="*/ 17 h 24"/>
                  <a:gd name="T14" fmla="*/ 5 w 20"/>
                  <a:gd name="T15" fmla="*/ 0 h 24"/>
                  <a:gd name="T16" fmla="*/ 0 w 20"/>
                  <a:gd name="T17" fmla="*/ 0 h 24"/>
                  <a:gd name="T18" fmla="*/ 0 w 20"/>
                  <a:gd name="T19" fmla="*/ 24 h 24"/>
                  <a:gd name="T20" fmla="*/ 5 w 20"/>
                  <a:gd name="T21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" h="24">
                    <a:moveTo>
                      <a:pt x="5" y="24"/>
                    </a:moveTo>
                    <a:lnTo>
                      <a:pt x="5" y="7"/>
                    </a:lnTo>
                    <a:lnTo>
                      <a:pt x="15" y="24"/>
                    </a:lnTo>
                    <a:lnTo>
                      <a:pt x="20" y="24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5" y="17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85" name="Freeform 453">
                <a:extLst>
                  <a:ext uri="{FF2B5EF4-FFF2-40B4-BE49-F238E27FC236}">
                    <a16:creationId xmlns:a16="http://schemas.microsoft.com/office/drawing/2014/main" id="{C7C0F772-F477-F5C2-F849-D904FF5AC77B}"/>
                  </a:ext>
                </a:extLst>
              </p:cNvPr>
              <p:cNvSpPr/>
              <p:nvPr/>
            </p:nvSpPr>
            <p:spPr bwMode="auto">
              <a:xfrm>
                <a:off x="4191" y="2931"/>
                <a:ext cx="22" cy="26"/>
              </a:xfrm>
              <a:custGeom>
                <a:avLst/>
                <a:gdLst>
                  <a:gd name="T0" fmla="*/ 6 w 22"/>
                  <a:gd name="T1" fmla="*/ 7 h 26"/>
                  <a:gd name="T2" fmla="*/ 9 w 22"/>
                  <a:gd name="T3" fmla="*/ 5 h 26"/>
                  <a:gd name="T4" fmla="*/ 11 w 22"/>
                  <a:gd name="T5" fmla="*/ 5 h 26"/>
                  <a:gd name="T6" fmla="*/ 13 w 22"/>
                  <a:gd name="T7" fmla="*/ 5 h 26"/>
                  <a:gd name="T8" fmla="*/ 16 w 22"/>
                  <a:gd name="T9" fmla="*/ 7 h 26"/>
                  <a:gd name="T10" fmla="*/ 17 w 22"/>
                  <a:gd name="T11" fmla="*/ 9 h 26"/>
                  <a:gd name="T12" fmla="*/ 17 w 22"/>
                  <a:gd name="T13" fmla="*/ 13 h 26"/>
                  <a:gd name="T14" fmla="*/ 17 w 22"/>
                  <a:gd name="T15" fmla="*/ 17 h 26"/>
                  <a:gd name="T16" fmla="*/ 16 w 22"/>
                  <a:gd name="T17" fmla="*/ 19 h 26"/>
                  <a:gd name="T18" fmla="*/ 13 w 22"/>
                  <a:gd name="T19" fmla="*/ 20 h 26"/>
                  <a:gd name="T20" fmla="*/ 11 w 22"/>
                  <a:gd name="T21" fmla="*/ 21 h 26"/>
                  <a:gd name="T22" fmla="*/ 9 w 22"/>
                  <a:gd name="T23" fmla="*/ 20 h 26"/>
                  <a:gd name="T24" fmla="*/ 6 w 22"/>
                  <a:gd name="T25" fmla="*/ 19 h 26"/>
                  <a:gd name="T26" fmla="*/ 5 w 22"/>
                  <a:gd name="T27" fmla="*/ 17 h 26"/>
                  <a:gd name="T28" fmla="*/ 5 w 22"/>
                  <a:gd name="T29" fmla="*/ 13 h 26"/>
                  <a:gd name="T30" fmla="*/ 5 w 22"/>
                  <a:gd name="T31" fmla="*/ 9 h 26"/>
                  <a:gd name="T32" fmla="*/ 6 w 22"/>
                  <a:gd name="T33" fmla="*/ 7 h 26"/>
                  <a:gd name="T34" fmla="*/ 4 w 22"/>
                  <a:gd name="T35" fmla="*/ 23 h 26"/>
                  <a:gd name="T36" fmla="*/ 7 w 22"/>
                  <a:gd name="T37" fmla="*/ 25 h 26"/>
                  <a:gd name="T38" fmla="*/ 11 w 22"/>
                  <a:gd name="T39" fmla="*/ 26 h 26"/>
                  <a:gd name="T40" fmla="*/ 16 w 22"/>
                  <a:gd name="T41" fmla="*/ 25 h 26"/>
                  <a:gd name="T42" fmla="*/ 19 w 22"/>
                  <a:gd name="T43" fmla="*/ 23 h 26"/>
                  <a:gd name="T44" fmla="*/ 22 w 22"/>
                  <a:gd name="T45" fmla="*/ 18 h 26"/>
                  <a:gd name="T46" fmla="*/ 22 w 22"/>
                  <a:gd name="T47" fmla="*/ 13 h 26"/>
                  <a:gd name="T48" fmla="*/ 22 w 22"/>
                  <a:gd name="T49" fmla="*/ 8 h 26"/>
                  <a:gd name="T50" fmla="*/ 19 w 22"/>
                  <a:gd name="T51" fmla="*/ 3 h 26"/>
                  <a:gd name="T52" fmla="*/ 16 w 22"/>
                  <a:gd name="T53" fmla="*/ 1 h 26"/>
                  <a:gd name="T54" fmla="*/ 11 w 22"/>
                  <a:gd name="T55" fmla="*/ 0 h 26"/>
                  <a:gd name="T56" fmla="*/ 6 w 22"/>
                  <a:gd name="T57" fmla="*/ 1 h 26"/>
                  <a:gd name="T58" fmla="*/ 4 w 22"/>
                  <a:gd name="T59" fmla="*/ 3 h 26"/>
                  <a:gd name="T60" fmla="*/ 1 w 22"/>
                  <a:gd name="T61" fmla="*/ 8 h 26"/>
                  <a:gd name="T62" fmla="*/ 0 w 22"/>
                  <a:gd name="T63" fmla="*/ 13 h 26"/>
                  <a:gd name="T64" fmla="*/ 1 w 22"/>
                  <a:gd name="T65" fmla="*/ 18 h 26"/>
                  <a:gd name="T66" fmla="*/ 4 w 22"/>
                  <a:gd name="T67" fmla="*/ 23 h 26"/>
                  <a:gd name="T68" fmla="*/ 6 w 22"/>
                  <a:gd name="T69" fmla="*/ 7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2" h="26">
                    <a:moveTo>
                      <a:pt x="6" y="7"/>
                    </a:moveTo>
                    <a:lnTo>
                      <a:pt x="9" y="5"/>
                    </a:lnTo>
                    <a:lnTo>
                      <a:pt x="11" y="5"/>
                    </a:lnTo>
                    <a:lnTo>
                      <a:pt x="13" y="5"/>
                    </a:lnTo>
                    <a:lnTo>
                      <a:pt x="16" y="7"/>
                    </a:lnTo>
                    <a:lnTo>
                      <a:pt x="17" y="9"/>
                    </a:lnTo>
                    <a:lnTo>
                      <a:pt x="17" y="13"/>
                    </a:lnTo>
                    <a:lnTo>
                      <a:pt x="17" y="17"/>
                    </a:lnTo>
                    <a:lnTo>
                      <a:pt x="16" y="19"/>
                    </a:lnTo>
                    <a:lnTo>
                      <a:pt x="13" y="20"/>
                    </a:lnTo>
                    <a:lnTo>
                      <a:pt x="11" y="21"/>
                    </a:lnTo>
                    <a:lnTo>
                      <a:pt x="9" y="20"/>
                    </a:lnTo>
                    <a:lnTo>
                      <a:pt x="6" y="19"/>
                    </a:lnTo>
                    <a:lnTo>
                      <a:pt x="5" y="17"/>
                    </a:lnTo>
                    <a:lnTo>
                      <a:pt x="5" y="13"/>
                    </a:lnTo>
                    <a:lnTo>
                      <a:pt x="5" y="9"/>
                    </a:lnTo>
                    <a:lnTo>
                      <a:pt x="6" y="7"/>
                    </a:lnTo>
                    <a:lnTo>
                      <a:pt x="4" y="23"/>
                    </a:lnTo>
                    <a:lnTo>
                      <a:pt x="7" y="25"/>
                    </a:lnTo>
                    <a:lnTo>
                      <a:pt x="11" y="26"/>
                    </a:lnTo>
                    <a:lnTo>
                      <a:pt x="16" y="25"/>
                    </a:lnTo>
                    <a:lnTo>
                      <a:pt x="19" y="23"/>
                    </a:lnTo>
                    <a:lnTo>
                      <a:pt x="22" y="18"/>
                    </a:lnTo>
                    <a:lnTo>
                      <a:pt x="22" y="13"/>
                    </a:lnTo>
                    <a:lnTo>
                      <a:pt x="22" y="8"/>
                    </a:lnTo>
                    <a:lnTo>
                      <a:pt x="19" y="3"/>
                    </a:lnTo>
                    <a:lnTo>
                      <a:pt x="16" y="1"/>
                    </a:lnTo>
                    <a:lnTo>
                      <a:pt x="11" y="0"/>
                    </a:lnTo>
                    <a:lnTo>
                      <a:pt x="6" y="1"/>
                    </a:lnTo>
                    <a:lnTo>
                      <a:pt x="4" y="3"/>
                    </a:lnTo>
                    <a:lnTo>
                      <a:pt x="1" y="8"/>
                    </a:lnTo>
                    <a:lnTo>
                      <a:pt x="0" y="13"/>
                    </a:lnTo>
                    <a:lnTo>
                      <a:pt x="1" y="18"/>
                    </a:lnTo>
                    <a:lnTo>
                      <a:pt x="4" y="23"/>
                    </a:lnTo>
                    <a:lnTo>
                      <a:pt x="6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86" name="Freeform 454">
                <a:extLst>
                  <a:ext uri="{FF2B5EF4-FFF2-40B4-BE49-F238E27FC236}">
                    <a16:creationId xmlns:a16="http://schemas.microsoft.com/office/drawing/2014/main" id="{9A8E12EE-D918-A204-8AD7-F8F6FFBA48E2}"/>
                  </a:ext>
                </a:extLst>
              </p:cNvPr>
              <p:cNvSpPr/>
              <p:nvPr/>
            </p:nvSpPr>
            <p:spPr bwMode="auto">
              <a:xfrm>
                <a:off x="4214" y="2932"/>
                <a:ext cx="20" cy="24"/>
              </a:xfrm>
              <a:custGeom>
                <a:avLst/>
                <a:gdLst>
                  <a:gd name="T0" fmla="*/ 12 w 20"/>
                  <a:gd name="T1" fmla="*/ 24 h 24"/>
                  <a:gd name="T2" fmla="*/ 20 w 20"/>
                  <a:gd name="T3" fmla="*/ 0 h 24"/>
                  <a:gd name="T4" fmla="*/ 14 w 20"/>
                  <a:gd name="T5" fmla="*/ 0 h 24"/>
                  <a:gd name="T6" fmla="*/ 10 w 20"/>
                  <a:gd name="T7" fmla="*/ 18 h 24"/>
                  <a:gd name="T8" fmla="*/ 5 w 20"/>
                  <a:gd name="T9" fmla="*/ 0 h 24"/>
                  <a:gd name="T10" fmla="*/ 0 w 20"/>
                  <a:gd name="T11" fmla="*/ 0 h 24"/>
                  <a:gd name="T12" fmla="*/ 8 w 20"/>
                  <a:gd name="T13" fmla="*/ 24 h 24"/>
                  <a:gd name="T14" fmla="*/ 12 w 20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24">
                    <a:moveTo>
                      <a:pt x="12" y="24"/>
                    </a:moveTo>
                    <a:lnTo>
                      <a:pt x="20" y="0"/>
                    </a:lnTo>
                    <a:lnTo>
                      <a:pt x="14" y="0"/>
                    </a:lnTo>
                    <a:lnTo>
                      <a:pt x="10" y="18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8" y="24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87" name="Freeform 455">
                <a:extLst>
                  <a:ext uri="{FF2B5EF4-FFF2-40B4-BE49-F238E27FC236}">
                    <a16:creationId xmlns:a16="http://schemas.microsoft.com/office/drawing/2014/main" id="{F886A004-ECA1-0AB6-F81C-C92C3966CE64}"/>
                  </a:ext>
                </a:extLst>
              </p:cNvPr>
              <p:cNvSpPr/>
              <p:nvPr/>
            </p:nvSpPr>
            <p:spPr bwMode="auto">
              <a:xfrm>
                <a:off x="4236" y="2932"/>
                <a:ext cx="16" cy="24"/>
              </a:xfrm>
              <a:custGeom>
                <a:avLst/>
                <a:gdLst>
                  <a:gd name="T0" fmla="*/ 16 w 16"/>
                  <a:gd name="T1" fmla="*/ 24 h 24"/>
                  <a:gd name="T2" fmla="*/ 16 w 16"/>
                  <a:gd name="T3" fmla="*/ 19 h 24"/>
                  <a:gd name="T4" fmla="*/ 4 w 16"/>
                  <a:gd name="T5" fmla="*/ 19 h 24"/>
                  <a:gd name="T6" fmla="*/ 4 w 16"/>
                  <a:gd name="T7" fmla="*/ 13 h 24"/>
                  <a:gd name="T8" fmla="*/ 15 w 16"/>
                  <a:gd name="T9" fmla="*/ 13 h 24"/>
                  <a:gd name="T10" fmla="*/ 15 w 16"/>
                  <a:gd name="T11" fmla="*/ 8 h 24"/>
                  <a:gd name="T12" fmla="*/ 4 w 16"/>
                  <a:gd name="T13" fmla="*/ 10 h 24"/>
                  <a:gd name="T14" fmla="*/ 4 w 16"/>
                  <a:gd name="T15" fmla="*/ 4 h 24"/>
                  <a:gd name="T16" fmla="*/ 16 w 16"/>
                  <a:gd name="T17" fmla="*/ 4 h 24"/>
                  <a:gd name="T18" fmla="*/ 16 w 16"/>
                  <a:gd name="T19" fmla="*/ 0 h 24"/>
                  <a:gd name="T20" fmla="*/ 0 w 16"/>
                  <a:gd name="T21" fmla="*/ 0 h 24"/>
                  <a:gd name="T22" fmla="*/ 0 w 16"/>
                  <a:gd name="T23" fmla="*/ 24 h 24"/>
                  <a:gd name="T24" fmla="*/ 16 w 16"/>
                  <a:gd name="T2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" h="24">
                    <a:moveTo>
                      <a:pt x="16" y="24"/>
                    </a:moveTo>
                    <a:lnTo>
                      <a:pt x="16" y="19"/>
                    </a:lnTo>
                    <a:lnTo>
                      <a:pt x="4" y="19"/>
                    </a:lnTo>
                    <a:lnTo>
                      <a:pt x="4" y="13"/>
                    </a:lnTo>
                    <a:lnTo>
                      <a:pt x="15" y="13"/>
                    </a:lnTo>
                    <a:lnTo>
                      <a:pt x="15" y="8"/>
                    </a:lnTo>
                    <a:lnTo>
                      <a:pt x="4" y="10"/>
                    </a:lnTo>
                    <a:lnTo>
                      <a:pt x="4" y="4"/>
                    </a:lnTo>
                    <a:lnTo>
                      <a:pt x="16" y="4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6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88" name="Freeform 456">
                <a:extLst>
                  <a:ext uri="{FF2B5EF4-FFF2-40B4-BE49-F238E27FC236}">
                    <a16:creationId xmlns:a16="http://schemas.microsoft.com/office/drawing/2014/main" id="{CDF7FD85-FB5B-5F16-FF06-7FC7ACF446DC}"/>
                  </a:ext>
                </a:extLst>
              </p:cNvPr>
              <p:cNvSpPr/>
              <p:nvPr/>
            </p:nvSpPr>
            <p:spPr bwMode="auto">
              <a:xfrm>
                <a:off x="4256" y="2932"/>
                <a:ext cx="19" cy="24"/>
              </a:xfrm>
              <a:custGeom>
                <a:avLst/>
                <a:gdLst>
                  <a:gd name="T0" fmla="*/ 5 w 19"/>
                  <a:gd name="T1" fmla="*/ 4 h 24"/>
                  <a:gd name="T2" fmla="*/ 11 w 19"/>
                  <a:gd name="T3" fmla="*/ 4 h 24"/>
                  <a:gd name="T4" fmla="*/ 13 w 19"/>
                  <a:gd name="T5" fmla="*/ 5 h 24"/>
                  <a:gd name="T6" fmla="*/ 13 w 19"/>
                  <a:gd name="T7" fmla="*/ 7 h 24"/>
                  <a:gd name="T8" fmla="*/ 13 w 19"/>
                  <a:gd name="T9" fmla="*/ 10 h 24"/>
                  <a:gd name="T10" fmla="*/ 11 w 19"/>
                  <a:gd name="T11" fmla="*/ 10 h 24"/>
                  <a:gd name="T12" fmla="*/ 5 w 19"/>
                  <a:gd name="T13" fmla="*/ 10 h 24"/>
                  <a:gd name="T14" fmla="*/ 5 w 19"/>
                  <a:gd name="T15" fmla="*/ 4 h 24"/>
                  <a:gd name="T16" fmla="*/ 5 w 19"/>
                  <a:gd name="T17" fmla="*/ 24 h 24"/>
                  <a:gd name="T18" fmla="*/ 5 w 19"/>
                  <a:gd name="T19" fmla="*/ 14 h 24"/>
                  <a:gd name="T20" fmla="*/ 10 w 19"/>
                  <a:gd name="T21" fmla="*/ 14 h 24"/>
                  <a:gd name="T22" fmla="*/ 12 w 19"/>
                  <a:gd name="T23" fmla="*/ 16 h 24"/>
                  <a:gd name="T24" fmla="*/ 13 w 19"/>
                  <a:gd name="T25" fmla="*/ 18 h 24"/>
                  <a:gd name="T26" fmla="*/ 13 w 19"/>
                  <a:gd name="T27" fmla="*/ 20 h 24"/>
                  <a:gd name="T28" fmla="*/ 13 w 19"/>
                  <a:gd name="T29" fmla="*/ 23 h 24"/>
                  <a:gd name="T30" fmla="*/ 13 w 19"/>
                  <a:gd name="T31" fmla="*/ 24 h 24"/>
                  <a:gd name="T32" fmla="*/ 19 w 19"/>
                  <a:gd name="T33" fmla="*/ 24 h 24"/>
                  <a:gd name="T34" fmla="*/ 19 w 19"/>
                  <a:gd name="T35" fmla="*/ 23 h 24"/>
                  <a:gd name="T36" fmla="*/ 18 w 19"/>
                  <a:gd name="T37" fmla="*/ 20 h 24"/>
                  <a:gd name="T38" fmla="*/ 18 w 19"/>
                  <a:gd name="T39" fmla="*/ 18 h 24"/>
                  <a:gd name="T40" fmla="*/ 17 w 19"/>
                  <a:gd name="T41" fmla="*/ 14 h 24"/>
                  <a:gd name="T42" fmla="*/ 14 w 19"/>
                  <a:gd name="T43" fmla="*/ 12 h 24"/>
                  <a:gd name="T44" fmla="*/ 17 w 19"/>
                  <a:gd name="T45" fmla="*/ 10 h 24"/>
                  <a:gd name="T46" fmla="*/ 18 w 19"/>
                  <a:gd name="T47" fmla="*/ 6 h 24"/>
                  <a:gd name="T48" fmla="*/ 18 w 19"/>
                  <a:gd name="T49" fmla="*/ 4 h 24"/>
                  <a:gd name="T50" fmla="*/ 17 w 19"/>
                  <a:gd name="T51" fmla="*/ 1 h 24"/>
                  <a:gd name="T52" fmla="*/ 14 w 19"/>
                  <a:gd name="T53" fmla="*/ 0 h 24"/>
                  <a:gd name="T54" fmla="*/ 11 w 19"/>
                  <a:gd name="T55" fmla="*/ 0 h 24"/>
                  <a:gd name="T56" fmla="*/ 0 w 19"/>
                  <a:gd name="T57" fmla="*/ 0 h 24"/>
                  <a:gd name="T58" fmla="*/ 0 w 19"/>
                  <a:gd name="T59" fmla="*/ 24 h 24"/>
                  <a:gd name="T60" fmla="*/ 5 w 19"/>
                  <a:gd name="T61" fmla="*/ 24 h 24"/>
                  <a:gd name="T62" fmla="*/ 5 w 19"/>
                  <a:gd name="T63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9" h="24">
                    <a:moveTo>
                      <a:pt x="5" y="4"/>
                    </a:moveTo>
                    <a:lnTo>
                      <a:pt x="11" y="4"/>
                    </a:lnTo>
                    <a:lnTo>
                      <a:pt x="13" y="5"/>
                    </a:lnTo>
                    <a:lnTo>
                      <a:pt x="13" y="7"/>
                    </a:lnTo>
                    <a:lnTo>
                      <a:pt x="13" y="10"/>
                    </a:lnTo>
                    <a:lnTo>
                      <a:pt x="11" y="10"/>
                    </a:lnTo>
                    <a:lnTo>
                      <a:pt x="5" y="10"/>
                    </a:lnTo>
                    <a:lnTo>
                      <a:pt x="5" y="4"/>
                    </a:lnTo>
                    <a:lnTo>
                      <a:pt x="5" y="24"/>
                    </a:lnTo>
                    <a:lnTo>
                      <a:pt x="5" y="14"/>
                    </a:lnTo>
                    <a:lnTo>
                      <a:pt x="10" y="14"/>
                    </a:lnTo>
                    <a:lnTo>
                      <a:pt x="12" y="16"/>
                    </a:lnTo>
                    <a:lnTo>
                      <a:pt x="13" y="18"/>
                    </a:lnTo>
                    <a:lnTo>
                      <a:pt x="13" y="20"/>
                    </a:lnTo>
                    <a:lnTo>
                      <a:pt x="13" y="23"/>
                    </a:lnTo>
                    <a:lnTo>
                      <a:pt x="13" y="24"/>
                    </a:lnTo>
                    <a:lnTo>
                      <a:pt x="19" y="24"/>
                    </a:lnTo>
                    <a:lnTo>
                      <a:pt x="19" y="23"/>
                    </a:lnTo>
                    <a:lnTo>
                      <a:pt x="18" y="20"/>
                    </a:lnTo>
                    <a:lnTo>
                      <a:pt x="18" y="18"/>
                    </a:lnTo>
                    <a:lnTo>
                      <a:pt x="17" y="14"/>
                    </a:lnTo>
                    <a:lnTo>
                      <a:pt x="14" y="12"/>
                    </a:lnTo>
                    <a:lnTo>
                      <a:pt x="17" y="10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7" y="1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89" name="Freeform 457">
                <a:extLst>
                  <a:ext uri="{FF2B5EF4-FFF2-40B4-BE49-F238E27FC236}">
                    <a16:creationId xmlns:a16="http://schemas.microsoft.com/office/drawing/2014/main" id="{5D76195E-B55D-F7D6-B30A-5440B1B10851}"/>
                  </a:ext>
                </a:extLst>
              </p:cNvPr>
              <p:cNvSpPr/>
              <p:nvPr/>
            </p:nvSpPr>
            <p:spPr bwMode="auto">
              <a:xfrm>
                <a:off x="3630" y="2673"/>
                <a:ext cx="25" cy="31"/>
              </a:xfrm>
              <a:custGeom>
                <a:avLst/>
                <a:gdLst>
                  <a:gd name="T0" fmla="*/ 6 w 25"/>
                  <a:gd name="T1" fmla="*/ 18 h 31"/>
                  <a:gd name="T2" fmla="*/ 13 w 25"/>
                  <a:gd name="T3" fmla="*/ 18 h 31"/>
                  <a:gd name="T4" fmla="*/ 18 w 25"/>
                  <a:gd name="T5" fmla="*/ 19 h 31"/>
                  <a:gd name="T6" fmla="*/ 18 w 25"/>
                  <a:gd name="T7" fmla="*/ 20 h 31"/>
                  <a:gd name="T8" fmla="*/ 19 w 25"/>
                  <a:gd name="T9" fmla="*/ 21 h 31"/>
                  <a:gd name="T10" fmla="*/ 18 w 25"/>
                  <a:gd name="T11" fmla="*/ 24 h 31"/>
                  <a:gd name="T12" fmla="*/ 18 w 25"/>
                  <a:gd name="T13" fmla="*/ 25 h 31"/>
                  <a:gd name="T14" fmla="*/ 13 w 25"/>
                  <a:gd name="T15" fmla="*/ 26 h 31"/>
                  <a:gd name="T16" fmla="*/ 6 w 25"/>
                  <a:gd name="T17" fmla="*/ 26 h 31"/>
                  <a:gd name="T18" fmla="*/ 6 w 25"/>
                  <a:gd name="T19" fmla="*/ 18 h 31"/>
                  <a:gd name="T20" fmla="*/ 6 w 25"/>
                  <a:gd name="T21" fmla="*/ 6 h 31"/>
                  <a:gd name="T22" fmla="*/ 13 w 25"/>
                  <a:gd name="T23" fmla="*/ 6 h 31"/>
                  <a:gd name="T24" fmla="*/ 17 w 25"/>
                  <a:gd name="T25" fmla="*/ 6 h 31"/>
                  <a:gd name="T26" fmla="*/ 18 w 25"/>
                  <a:gd name="T27" fmla="*/ 9 h 31"/>
                  <a:gd name="T28" fmla="*/ 17 w 25"/>
                  <a:gd name="T29" fmla="*/ 12 h 31"/>
                  <a:gd name="T30" fmla="*/ 13 w 25"/>
                  <a:gd name="T31" fmla="*/ 12 h 31"/>
                  <a:gd name="T32" fmla="*/ 6 w 25"/>
                  <a:gd name="T33" fmla="*/ 12 h 31"/>
                  <a:gd name="T34" fmla="*/ 6 w 25"/>
                  <a:gd name="T35" fmla="*/ 6 h 31"/>
                  <a:gd name="T36" fmla="*/ 6 w 25"/>
                  <a:gd name="T37" fmla="*/ 18 h 31"/>
                  <a:gd name="T38" fmla="*/ 14 w 25"/>
                  <a:gd name="T39" fmla="*/ 31 h 31"/>
                  <a:gd name="T40" fmla="*/ 19 w 25"/>
                  <a:gd name="T41" fmla="*/ 31 h 31"/>
                  <a:gd name="T42" fmla="*/ 23 w 25"/>
                  <a:gd name="T43" fmla="*/ 29 h 31"/>
                  <a:gd name="T44" fmla="*/ 24 w 25"/>
                  <a:gd name="T45" fmla="*/ 26 h 31"/>
                  <a:gd name="T46" fmla="*/ 25 w 25"/>
                  <a:gd name="T47" fmla="*/ 21 h 31"/>
                  <a:gd name="T48" fmla="*/ 24 w 25"/>
                  <a:gd name="T49" fmla="*/ 18 h 31"/>
                  <a:gd name="T50" fmla="*/ 20 w 25"/>
                  <a:gd name="T51" fmla="*/ 14 h 31"/>
                  <a:gd name="T52" fmla="*/ 23 w 25"/>
                  <a:gd name="T53" fmla="*/ 12 h 31"/>
                  <a:gd name="T54" fmla="*/ 24 w 25"/>
                  <a:gd name="T55" fmla="*/ 8 h 31"/>
                  <a:gd name="T56" fmla="*/ 24 w 25"/>
                  <a:gd name="T57" fmla="*/ 5 h 31"/>
                  <a:gd name="T58" fmla="*/ 21 w 25"/>
                  <a:gd name="T59" fmla="*/ 2 h 31"/>
                  <a:gd name="T60" fmla="*/ 19 w 25"/>
                  <a:gd name="T61" fmla="*/ 1 h 31"/>
                  <a:gd name="T62" fmla="*/ 14 w 25"/>
                  <a:gd name="T63" fmla="*/ 0 h 31"/>
                  <a:gd name="T64" fmla="*/ 0 w 25"/>
                  <a:gd name="T65" fmla="*/ 0 h 31"/>
                  <a:gd name="T66" fmla="*/ 0 w 25"/>
                  <a:gd name="T67" fmla="*/ 31 h 31"/>
                  <a:gd name="T68" fmla="*/ 14 w 25"/>
                  <a:gd name="T69" fmla="*/ 31 h 31"/>
                  <a:gd name="T70" fmla="*/ 6 w 25"/>
                  <a:gd name="T71" fmla="*/ 1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5" h="31">
                    <a:moveTo>
                      <a:pt x="6" y="18"/>
                    </a:moveTo>
                    <a:lnTo>
                      <a:pt x="13" y="18"/>
                    </a:lnTo>
                    <a:lnTo>
                      <a:pt x="18" y="19"/>
                    </a:lnTo>
                    <a:lnTo>
                      <a:pt x="18" y="20"/>
                    </a:lnTo>
                    <a:lnTo>
                      <a:pt x="19" y="21"/>
                    </a:lnTo>
                    <a:lnTo>
                      <a:pt x="18" y="24"/>
                    </a:lnTo>
                    <a:lnTo>
                      <a:pt x="18" y="25"/>
                    </a:lnTo>
                    <a:lnTo>
                      <a:pt x="13" y="26"/>
                    </a:lnTo>
                    <a:lnTo>
                      <a:pt x="6" y="26"/>
                    </a:lnTo>
                    <a:lnTo>
                      <a:pt x="6" y="18"/>
                    </a:lnTo>
                    <a:lnTo>
                      <a:pt x="6" y="6"/>
                    </a:lnTo>
                    <a:lnTo>
                      <a:pt x="13" y="6"/>
                    </a:lnTo>
                    <a:lnTo>
                      <a:pt x="17" y="6"/>
                    </a:lnTo>
                    <a:lnTo>
                      <a:pt x="18" y="9"/>
                    </a:lnTo>
                    <a:lnTo>
                      <a:pt x="17" y="12"/>
                    </a:lnTo>
                    <a:lnTo>
                      <a:pt x="13" y="12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14" y="31"/>
                    </a:lnTo>
                    <a:lnTo>
                      <a:pt x="19" y="31"/>
                    </a:lnTo>
                    <a:lnTo>
                      <a:pt x="23" y="29"/>
                    </a:lnTo>
                    <a:lnTo>
                      <a:pt x="24" y="26"/>
                    </a:lnTo>
                    <a:lnTo>
                      <a:pt x="25" y="21"/>
                    </a:lnTo>
                    <a:lnTo>
                      <a:pt x="24" y="18"/>
                    </a:lnTo>
                    <a:lnTo>
                      <a:pt x="20" y="14"/>
                    </a:lnTo>
                    <a:lnTo>
                      <a:pt x="23" y="12"/>
                    </a:lnTo>
                    <a:lnTo>
                      <a:pt x="24" y="8"/>
                    </a:lnTo>
                    <a:lnTo>
                      <a:pt x="24" y="5"/>
                    </a:lnTo>
                    <a:lnTo>
                      <a:pt x="21" y="2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4" y="31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90" name="Freeform 458">
                <a:extLst>
                  <a:ext uri="{FF2B5EF4-FFF2-40B4-BE49-F238E27FC236}">
                    <a16:creationId xmlns:a16="http://schemas.microsoft.com/office/drawing/2014/main" id="{E5FAFBBF-E6FB-B3D7-C375-F150133E8FDB}"/>
                  </a:ext>
                </a:extLst>
              </p:cNvPr>
              <p:cNvSpPr/>
              <p:nvPr/>
            </p:nvSpPr>
            <p:spPr bwMode="auto">
              <a:xfrm>
                <a:off x="3661" y="2673"/>
                <a:ext cx="22" cy="31"/>
              </a:xfrm>
              <a:custGeom>
                <a:avLst/>
                <a:gdLst>
                  <a:gd name="T0" fmla="*/ 22 w 22"/>
                  <a:gd name="T1" fmla="*/ 31 h 31"/>
                  <a:gd name="T2" fmla="*/ 22 w 22"/>
                  <a:gd name="T3" fmla="*/ 25 h 31"/>
                  <a:gd name="T4" fmla="*/ 6 w 22"/>
                  <a:gd name="T5" fmla="*/ 25 h 31"/>
                  <a:gd name="T6" fmla="*/ 6 w 22"/>
                  <a:gd name="T7" fmla="*/ 0 h 31"/>
                  <a:gd name="T8" fmla="*/ 0 w 22"/>
                  <a:gd name="T9" fmla="*/ 0 h 31"/>
                  <a:gd name="T10" fmla="*/ 0 w 22"/>
                  <a:gd name="T11" fmla="*/ 31 h 31"/>
                  <a:gd name="T12" fmla="*/ 22 w 22"/>
                  <a:gd name="T1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31">
                    <a:moveTo>
                      <a:pt x="22" y="31"/>
                    </a:moveTo>
                    <a:lnTo>
                      <a:pt x="22" y="25"/>
                    </a:lnTo>
                    <a:lnTo>
                      <a:pt x="6" y="25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2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91" name="Freeform 459">
                <a:extLst>
                  <a:ext uri="{FF2B5EF4-FFF2-40B4-BE49-F238E27FC236}">
                    <a16:creationId xmlns:a16="http://schemas.microsoft.com/office/drawing/2014/main" id="{0505FA23-1E4B-D8BD-8627-56D1677B2E9C}"/>
                  </a:ext>
                </a:extLst>
              </p:cNvPr>
              <p:cNvSpPr/>
              <p:nvPr/>
            </p:nvSpPr>
            <p:spPr bwMode="auto">
              <a:xfrm>
                <a:off x="3684" y="2673"/>
                <a:ext cx="29" cy="31"/>
              </a:xfrm>
              <a:custGeom>
                <a:avLst/>
                <a:gdLst>
                  <a:gd name="T0" fmla="*/ 18 w 29"/>
                  <a:gd name="T1" fmla="*/ 20 h 31"/>
                  <a:gd name="T2" fmla="*/ 9 w 29"/>
                  <a:gd name="T3" fmla="*/ 20 h 31"/>
                  <a:gd name="T4" fmla="*/ 14 w 29"/>
                  <a:gd name="T5" fmla="*/ 7 h 31"/>
                  <a:gd name="T6" fmla="*/ 18 w 29"/>
                  <a:gd name="T7" fmla="*/ 20 h 31"/>
                  <a:gd name="T8" fmla="*/ 0 w 29"/>
                  <a:gd name="T9" fmla="*/ 31 h 31"/>
                  <a:gd name="T10" fmla="*/ 6 w 29"/>
                  <a:gd name="T11" fmla="*/ 31 h 31"/>
                  <a:gd name="T12" fmla="*/ 8 w 29"/>
                  <a:gd name="T13" fmla="*/ 25 h 31"/>
                  <a:gd name="T14" fmla="*/ 20 w 29"/>
                  <a:gd name="T15" fmla="*/ 25 h 31"/>
                  <a:gd name="T16" fmla="*/ 23 w 29"/>
                  <a:gd name="T17" fmla="*/ 31 h 31"/>
                  <a:gd name="T18" fmla="*/ 29 w 29"/>
                  <a:gd name="T19" fmla="*/ 31 h 31"/>
                  <a:gd name="T20" fmla="*/ 18 w 29"/>
                  <a:gd name="T21" fmla="*/ 0 h 31"/>
                  <a:gd name="T22" fmla="*/ 11 w 29"/>
                  <a:gd name="T23" fmla="*/ 0 h 31"/>
                  <a:gd name="T24" fmla="*/ 0 w 29"/>
                  <a:gd name="T25" fmla="*/ 31 h 31"/>
                  <a:gd name="T26" fmla="*/ 18 w 29"/>
                  <a:gd name="T27" fmla="*/ 2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1">
                    <a:moveTo>
                      <a:pt x="18" y="20"/>
                    </a:moveTo>
                    <a:lnTo>
                      <a:pt x="9" y="20"/>
                    </a:lnTo>
                    <a:lnTo>
                      <a:pt x="14" y="7"/>
                    </a:lnTo>
                    <a:lnTo>
                      <a:pt x="18" y="20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8" y="25"/>
                    </a:lnTo>
                    <a:lnTo>
                      <a:pt x="20" y="25"/>
                    </a:lnTo>
                    <a:lnTo>
                      <a:pt x="23" y="31"/>
                    </a:lnTo>
                    <a:lnTo>
                      <a:pt x="29" y="31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0" y="31"/>
                    </a:lnTo>
                    <a:lnTo>
                      <a:pt x="18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92" name="Freeform 460">
                <a:extLst>
                  <a:ext uri="{FF2B5EF4-FFF2-40B4-BE49-F238E27FC236}">
                    <a16:creationId xmlns:a16="http://schemas.microsoft.com/office/drawing/2014/main" id="{36DC6848-EAEC-28F0-DADB-63D2CB6EA863}"/>
                  </a:ext>
                </a:extLst>
              </p:cNvPr>
              <p:cNvSpPr/>
              <p:nvPr/>
            </p:nvSpPr>
            <p:spPr bwMode="auto">
              <a:xfrm>
                <a:off x="3717" y="2673"/>
                <a:ext cx="27" cy="31"/>
              </a:xfrm>
              <a:custGeom>
                <a:avLst/>
                <a:gdLst>
                  <a:gd name="T0" fmla="*/ 6 w 27"/>
                  <a:gd name="T1" fmla="*/ 6 h 31"/>
                  <a:gd name="T2" fmla="*/ 12 w 27"/>
                  <a:gd name="T3" fmla="*/ 6 h 31"/>
                  <a:gd name="T4" fmla="*/ 16 w 27"/>
                  <a:gd name="T5" fmla="*/ 6 h 31"/>
                  <a:gd name="T6" fmla="*/ 18 w 27"/>
                  <a:gd name="T7" fmla="*/ 8 h 31"/>
                  <a:gd name="T8" fmla="*/ 20 w 27"/>
                  <a:gd name="T9" fmla="*/ 12 h 31"/>
                  <a:gd name="T10" fmla="*/ 20 w 27"/>
                  <a:gd name="T11" fmla="*/ 15 h 31"/>
                  <a:gd name="T12" fmla="*/ 20 w 27"/>
                  <a:gd name="T13" fmla="*/ 20 h 31"/>
                  <a:gd name="T14" fmla="*/ 17 w 27"/>
                  <a:gd name="T15" fmla="*/ 24 h 31"/>
                  <a:gd name="T16" fmla="*/ 15 w 27"/>
                  <a:gd name="T17" fmla="*/ 25 h 31"/>
                  <a:gd name="T18" fmla="*/ 11 w 27"/>
                  <a:gd name="T19" fmla="*/ 26 h 31"/>
                  <a:gd name="T20" fmla="*/ 6 w 27"/>
                  <a:gd name="T21" fmla="*/ 26 h 31"/>
                  <a:gd name="T22" fmla="*/ 6 w 27"/>
                  <a:gd name="T23" fmla="*/ 6 h 31"/>
                  <a:gd name="T24" fmla="*/ 10 w 27"/>
                  <a:gd name="T25" fmla="*/ 31 h 31"/>
                  <a:gd name="T26" fmla="*/ 17 w 27"/>
                  <a:gd name="T27" fmla="*/ 31 h 31"/>
                  <a:gd name="T28" fmla="*/ 21 w 27"/>
                  <a:gd name="T29" fmla="*/ 29 h 31"/>
                  <a:gd name="T30" fmla="*/ 23 w 27"/>
                  <a:gd name="T31" fmla="*/ 26 h 31"/>
                  <a:gd name="T32" fmla="*/ 24 w 27"/>
                  <a:gd name="T33" fmla="*/ 24 h 31"/>
                  <a:gd name="T34" fmla="*/ 26 w 27"/>
                  <a:gd name="T35" fmla="*/ 20 h 31"/>
                  <a:gd name="T36" fmla="*/ 27 w 27"/>
                  <a:gd name="T37" fmla="*/ 15 h 31"/>
                  <a:gd name="T38" fmla="*/ 26 w 27"/>
                  <a:gd name="T39" fmla="*/ 9 h 31"/>
                  <a:gd name="T40" fmla="*/ 23 w 27"/>
                  <a:gd name="T41" fmla="*/ 5 h 31"/>
                  <a:gd name="T42" fmla="*/ 18 w 27"/>
                  <a:gd name="T43" fmla="*/ 1 h 31"/>
                  <a:gd name="T44" fmla="*/ 12 w 27"/>
                  <a:gd name="T45" fmla="*/ 0 h 31"/>
                  <a:gd name="T46" fmla="*/ 0 w 27"/>
                  <a:gd name="T47" fmla="*/ 0 h 31"/>
                  <a:gd name="T48" fmla="*/ 0 w 27"/>
                  <a:gd name="T49" fmla="*/ 31 h 31"/>
                  <a:gd name="T50" fmla="*/ 10 w 27"/>
                  <a:gd name="T51" fmla="*/ 31 h 31"/>
                  <a:gd name="T52" fmla="*/ 6 w 27"/>
                  <a:gd name="T53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" h="31">
                    <a:moveTo>
                      <a:pt x="6" y="6"/>
                    </a:moveTo>
                    <a:lnTo>
                      <a:pt x="12" y="6"/>
                    </a:lnTo>
                    <a:lnTo>
                      <a:pt x="16" y="6"/>
                    </a:lnTo>
                    <a:lnTo>
                      <a:pt x="18" y="8"/>
                    </a:lnTo>
                    <a:lnTo>
                      <a:pt x="20" y="12"/>
                    </a:lnTo>
                    <a:lnTo>
                      <a:pt x="20" y="15"/>
                    </a:lnTo>
                    <a:lnTo>
                      <a:pt x="20" y="20"/>
                    </a:lnTo>
                    <a:lnTo>
                      <a:pt x="17" y="24"/>
                    </a:lnTo>
                    <a:lnTo>
                      <a:pt x="15" y="25"/>
                    </a:lnTo>
                    <a:lnTo>
                      <a:pt x="11" y="26"/>
                    </a:lnTo>
                    <a:lnTo>
                      <a:pt x="6" y="26"/>
                    </a:lnTo>
                    <a:lnTo>
                      <a:pt x="6" y="6"/>
                    </a:lnTo>
                    <a:lnTo>
                      <a:pt x="10" y="31"/>
                    </a:lnTo>
                    <a:lnTo>
                      <a:pt x="17" y="31"/>
                    </a:lnTo>
                    <a:lnTo>
                      <a:pt x="21" y="29"/>
                    </a:lnTo>
                    <a:lnTo>
                      <a:pt x="23" y="26"/>
                    </a:lnTo>
                    <a:lnTo>
                      <a:pt x="24" y="24"/>
                    </a:lnTo>
                    <a:lnTo>
                      <a:pt x="26" y="20"/>
                    </a:lnTo>
                    <a:lnTo>
                      <a:pt x="27" y="15"/>
                    </a:lnTo>
                    <a:lnTo>
                      <a:pt x="26" y="9"/>
                    </a:lnTo>
                    <a:lnTo>
                      <a:pt x="23" y="5"/>
                    </a:lnTo>
                    <a:lnTo>
                      <a:pt x="18" y="1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0" y="31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93" name="Freeform 461">
                <a:extLst>
                  <a:ext uri="{FF2B5EF4-FFF2-40B4-BE49-F238E27FC236}">
                    <a16:creationId xmlns:a16="http://schemas.microsoft.com/office/drawing/2014/main" id="{2F4C2B19-9EFD-E57A-EDC6-8659524FA379}"/>
                  </a:ext>
                </a:extLst>
              </p:cNvPr>
              <p:cNvSpPr/>
              <p:nvPr/>
            </p:nvSpPr>
            <p:spPr bwMode="auto">
              <a:xfrm>
                <a:off x="3749" y="2673"/>
                <a:ext cx="24" cy="31"/>
              </a:xfrm>
              <a:custGeom>
                <a:avLst/>
                <a:gdLst>
                  <a:gd name="T0" fmla="*/ 24 w 24"/>
                  <a:gd name="T1" fmla="*/ 31 h 31"/>
                  <a:gd name="T2" fmla="*/ 24 w 24"/>
                  <a:gd name="T3" fmla="*/ 25 h 31"/>
                  <a:gd name="T4" fmla="*/ 7 w 24"/>
                  <a:gd name="T5" fmla="*/ 25 h 31"/>
                  <a:gd name="T6" fmla="*/ 7 w 24"/>
                  <a:gd name="T7" fmla="*/ 18 h 31"/>
                  <a:gd name="T8" fmla="*/ 21 w 24"/>
                  <a:gd name="T9" fmla="*/ 18 h 31"/>
                  <a:gd name="T10" fmla="*/ 21 w 24"/>
                  <a:gd name="T11" fmla="*/ 12 h 31"/>
                  <a:gd name="T12" fmla="*/ 7 w 24"/>
                  <a:gd name="T13" fmla="*/ 12 h 31"/>
                  <a:gd name="T14" fmla="*/ 7 w 24"/>
                  <a:gd name="T15" fmla="*/ 6 h 31"/>
                  <a:gd name="T16" fmla="*/ 22 w 24"/>
                  <a:gd name="T17" fmla="*/ 6 h 31"/>
                  <a:gd name="T18" fmla="*/ 22 w 24"/>
                  <a:gd name="T19" fmla="*/ 0 h 31"/>
                  <a:gd name="T20" fmla="*/ 0 w 24"/>
                  <a:gd name="T21" fmla="*/ 0 h 31"/>
                  <a:gd name="T22" fmla="*/ 0 w 24"/>
                  <a:gd name="T23" fmla="*/ 31 h 31"/>
                  <a:gd name="T24" fmla="*/ 24 w 24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31">
                    <a:moveTo>
                      <a:pt x="24" y="31"/>
                    </a:moveTo>
                    <a:lnTo>
                      <a:pt x="24" y="25"/>
                    </a:lnTo>
                    <a:lnTo>
                      <a:pt x="7" y="25"/>
                    </a:lnTo>
                    <a:lnTo>
                      <a:pt x="7" y="18"/>
                    </a:lnTo>
                    <a:lnTo>
                      <a:pt x="21" y="18"/>
                    </a:lnTo>
                    <a:lnTo>
                      <a:pt x="21" y="12"/>
                    </a:lnTo>
                    <a:lnTo>
                      <a:pt x="7" y="12"/>
                    </a:lnTo>
                    <a:lnTo>
                      <a:pt x="7" y="6"/>
                    </a:lnTo>
                    <a:lnTo>
                      <a:pt x="22" y="6"/>
                    </a:lnTo>
                    <a:lnTo>
                      <a:pt x="22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4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94" name="Freeform 462">
                <a:extLst>
                  <a:ext uri="{FF2B5EF4-FFF2-40B4-BE49-F238E27FC236}">
                    <a16:creationId xmlns:a16="http://schemas.microsoft.com/office/drawing/2014/main" id="{18EACEC1-2BE6-B54E-2F5E-EDA1BE8506F1}"/>
                  </a:ext>
                </a:extLst>
              </p:cNvPr>
              <p:cNvSpPr/>
              <p:nvPr/>
            </p:nvSpPr>
            <p:spPr bwMode="auto">
              <a:xfrm>
                <a:off x="3770" y="2673"/>
                <a:ext cx="25" cy="31"/>
              </a:xfrm>
              <a:custGeom>
                <a:avLst/>
                <a:gdLst>
                  <a:gd name="T0" fmla="*/ 6 w 25"/>
                  <a:gd name="T1" fmla="*/ 31 h 31"/>
                  <a:gd name="T2" fmla="*/ 6 w 25"/>
                  <a:gd name="T3" fmla="*/ 9 h 31"/>
                  <a:gd name="T4" fmla="*/ 19 w 25"/>
                  <a:gd name="T5" fmla="*/ 31 h 31"/>
                  <a:gd name="T6" fmla="*/ 25 w 25"/>
                  <a:gd name="T7" fmla="*/ 31 h 31"/>
                  <a:gd name="T8" fmla="*/ 25 w 25"/>
                  <a:gd name="T9" fmla="*/ 0 h 31"/>
                  <a:gd name="T10" fmla="*/ 19 w 25"/>
                  <a:gd name="T11" fmla="*/ 0 h 31"/>
                  <a:gd name="T12" fmla="*/ 19 w 25"/>
                  <a:gd name="T13" fmla="*/ 21 h 31"/>
                  <a:gd name="T14" fmla="*/ 7 w 25"/>
                  <a:gd name="T15" fmla="*/ 0 h 31"/>
                  <a:gd name="T16" fmla="*/ 0 w 25"/>
                  <a:gd name="T17" fmla="*/ 0 h 31"/>
                  <a:gd name="T18" fmla="*/ 0 w 25"/>
                  <a:gd name="T19" fmla="*/ 31 h 31"/>
                  <a:gd name="T20" fmla="*/ 6 w 25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31">
                    <a:moveTo>
                      <a:pt x="6" y="31"/>
                    </a:moveTo>
                    <a:lnTo>
                      <a:pt x="6" y="9"/>
                    </a:lnTo>
                    <a:lnTo>
                      <a:pt x="19" y="31"/>
                    </a:lnTo>
                    <a:lnTo>
                      <a:pt x="25" y="31"/>
                    </a:lnTo>
                    <a:lnTo>
                      <a:pt x="25" y="0"/>
                    </a:lnTo>
                    <a:lnTo>
                      <a:pt x="19" y="0"/>
                    </a:lnTo>
                    <a:lnTo>
                      <a:pt x="19" y="21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95" name="Freeform 463">
                <a:extLst>
                  <a:ext uri="{FF2B5EF4-FFF2-40B4-BE49-F238E27FC236}">
                    <a16:creationId xmlns:a16="http://schemas.microsoft.com/office/drawing/2014/main" id="{69FADBD4-7BFE-D2CB-7532-329D8DDC65F1}"/>
                  </a:ext>
                </a:extLst>
              </p:cNvPr>
              <p:cNvSpPr/>
              <p:nvPr/>
            </p:nvSpPr>
            <p:spPr bwMode="auto">
              <a:xfrm>
                <a:off x="3737" y="2360"/>
                <a:ext cx="22" cy="32"/>
              </a:xfrm>
              <a:custGeom>
                <a:avLst/>
                <a:gdLst>
                  <a:gd name="T0" fmla="*/ 3 w 22"/>
                  <a:gd name="T1" fmla="*/ 30 h 32"/>
                  <a:gd name="T2" fmla="*/ 7 w 22"/>
                  <a:gd name="T3" fmla="*/ 32 h 32"/>
                  <a:gd name="T4" fmla="*/ 12 w 22"/>
                  <a:gd name="T5" fmla="*/ 32 h 32"/>
                  <a:gd name="T6" fmla="*/ 16 w 22"/>
                  <a:gd name="T7" fmla="*/ 32 h 32"/>
                  <a:gd name="T8" fmla="*/ 20 w 22"/>
                  <a:gd name="T9" fmla="*/ 30 h 32"/>
                  <a:gd name="T10" fmla="*/ 22 w 22"/>
                  <a:gd name="T11" fmla="*/ 26 h 32"/>
                  <a:gd name="T12" fmla="*/ 22 w 22"/>
                  <a:gd name="T13" fmla="*/ 23 h 32"/>
                  <a:gd name="T14" fmla="*/ 22 w 22"/>
                  <a:gd name="T15" fmla="*/ 18 h 32"/>
                  <a:gd name="T16" fmla="*/ 19 w 22"/>
                  <a:gd name="T17" fmla="*/ 15 h 32"/>
                  <a:gd name="T18" fmla="*/ 18 w 22"/>
                  <a:gd name="T19" fmla="*/ 14 h 32"/>
                  <a:gd name="T20" fmla="*/ 13 w 22"/>
                  <a:gd name="T21" fmla="*/ 13 h 32"/>
                  <a:gd name="T22" fmla="*/ 10 w 22"/>
                  <a:gd name="T23" fmla="*/ 12 h 32"/>
                  <a:gd name="T24" fmla="*/ 7 w 22"/>
                  <a:gd name="T25" fmla="*/ 11 h 32"/>
                  <a:gd name="T26" fmla="*/ 6 w 22"/>
                  <a:gd name="T27" fmla="*/ 8 h 32"/>
                  <a:gd name="T28" fmla="*/ 6 w 22"/>
                  <a:gd name="T29" fmla="*/ 7 h 32"/>
                  <a:gd name="T30" fmla="*/ 7 w 22"/>
                  <a:gd name="T31" fmla="*/ 6 h 32"/>
                  <a:gd name="T32" fmla="*/ 10 w 22"/>
                  <a:gd name="T33" fmla="*/ 5 h 32"/>
                  <a:gd name="T34" fmla="*/ 13 w 22"/>
                  <a:gd name="T35" fmla="*/ 5 h 32"/>
                  <a:gd name="T36" fmla="*/ 15 w 22"/>
                  <a:gd name="T37" fmla="*/ 6 h 32"/>
                  <a:gd name="T38" fmla="*/ 15 w 22"/>
                  <a:gd name="T39" fmla="*/ 7 h 32"/>
                  <a:gd name="T40" fmla="*/ 16 w 22"/>
                  <a:gd name="T41" fmla="*/ 9 h 32"/>
                  <a:gd name="T42" fmla="*/ 22 w 22"/>
                  <a:gd name="T43" fmla="*/ 9 h 32"/>
                  <a:gd name="T44" fmla="*/ 21 w 22"/>
                  <a:gd name="T45" fmla="*/ 6 h 32"/>
                  <a:gd name="T46" fmla="*/ 19 w 22"/>
                  <a:gd name="T47" fmla="*/ 2 h 32"/>
                  <a:gd name="T48" fmla="*/ 15 w 22"/>
                  <a:gd name="T49" fmla="*/ 0 h 32"/>
                  <a:gd name="T50" fmla="*/ 12 w 22"/>
                  <a:gd name="T51" fmla="*/ 0 h 32"/>
                  <a:gd name="T52" fmla="*/ 7 w 22"/>
                  <a:gd name="T53" fmla="*/ 0 h 32"/>
                  <a:gd name="T54" fmla="*/ 3 w 22"/>
                  <a:gd name="T55" fmla="*/ 2 h 32"/>
                  <a:gd name="T56" fmla="*/ 1 w 22"/>
                  <a:gd name="T57" fmla="*/ 5 h 32"/>
                  <a:gd name="T58" fmla="*/ 0 w 22"/>
                  <a:gd name="T59" fmla="*/ 9 h 32"/>
                  <a:gd name="T60" fmla="*/ 1 w 22"/>
                  <a:gd name="T61" fmla="*/ 13 h 32"/>
                  <a:gd name="T62" fmla="*/ 3 w 22"/>
                  <a:gd name="T63" fmla="*/ 15 h 32"/>
                  <a:gd name="T64" fmla="*/ 9 w 22"/>
                  <a:gd name="T65" fmla="*/ 18 h 32"/>
                  <a:gd name="T66" fmla="*/ 15 w 22"/>
                  <a:gd name="T67" fmla="*/ 20 h 32"/>
                  <a:gd name="T68" fmla="*/ 16 w 22"/>
                  <a:gd name="T69" fmla="*/ 21 h 32"/>
                  <a:gd name="T70" fmla="*/ 18 w 22"/>
                  <a:gd name="T71" fmla="*/ 23 h 32"/>
                  <a:gd name="T72" fmla="*/ 16 w 22"/>
                  <a:gd name="T73" fmla="*/ 25 h 32"/>
                  <a:gd name="T74" fmla="*/ 16 w 22"/>
                  <a:gd name="T75" fmla="*/ 26 h 32"/>
                  <a:gd name="T76" fmla="*/ 12 w 22"/>
                  <a:gd name="T77" fmla="*/ 27 h 32"/>
                  <a:gd name="T78" fmla="*/ 9 w 22"/>
                  <a:gd name="T79" fmla="*/ 26 h 32"/>
                  <a:gd name="T80" fmla="*/ 7 w 22"/>
                  <a:gd name="T81" fmla="*/ 26 h 32"/>
                  <a:gd name="T82" fmla="*/ 6 w 22"/>
                  <a:gd name="T83" fmla="*/ 24 h 32"/>
                  <a:gd name="T84" fmla="*/ 6 w 22"/>
                  <a:gd name="T85" fmla="*/ 21 h 32"/>
                  <a:gd name="T86" fmla="*/ 0 w 22"/>
                  <a:gd name="T87" fmla="*/ 21 h 32"/>
                  <a:gd name="T88" fmla="*/ 1 w 22"/>
                  <a:gd name="T89" fmla="*/ 26 h 32"/>
                  <a:gd name="T90" fmla="*/ 3 w 22"/>
                  <a:gd name="T91" fmla="*/ 3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2" h="32">
                    <a:moveTo>
                      <a:pt x="3" y="30"/>
                    </a:moveTo>
                    <a:lnTo>
                      <a:pt x="7" y="32"/>
                    </a:lnTo>
                    <a:lnTo>
                      <a:pt x="12" y="32"/>
                    </a:lnTo>
                    <a:lnTo>
                      <a:pt x="16" y="32"/>
                    </a:lnTo>
                    <a:lnTo>
                      <a:pt x="20" y="30"/>
                    </a:lnTo>
                    <a:lnTo>
                      <a:pt x="22" y="26"/>
                    </a:lnTo>
                    <a:lnTo>
                      <a:pt x="22" y="23"/>
                    </a:lnTo>
                    <a:lnTo>
                      <a:pt x="22" y="18"/>
                    </a:lnTo>
                    <a:lnTo>
                      <a:pt x="19" y="15"/>
                    </a:lnTo>
                    <a:lnTo>
                      <a:pt x="18" y="14"/>
                    </a:lnTo>
                    <a:lnTo>
                      <a:pt x="13" y="13"/>
                    </a:lnTo>
                    <a:lnTo>
                      <a:pt x="10" y="12"/>
                    </a:lnTo>
                    <a:lnTo>
                      <a:pt x="7" y="11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10" y="5"/>
                    </a:lnTo>
                    <a:lnTo>
                      <a:pt x="13" y="5"/>
                    </a:lnTo>
                    <a:lnTo>
                      <a:pt x="15" y="6"/>
                    </a:lnTo>
                    <a:lnTo>
                      <a:pt x="15" y="7"/>
                    </a:lnTo>
                    <a:lnTo>
                      <a:pt x="16" y="9"/>
                    </a:lnTo>
                    <a:lnTo>
                      <a:pt x="22" y="9"/>
                    </a:lnTo>
                    <a:lnTo>
                      <a:pt x="21" y="6"/>
                    </a:lnTo>
                    <a:lnTo>
                      <a:pt x="19" y="2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3" y="2"/>
                    </a:lnTo>
                    <a:lnTo>
                      <a:pt x="1" y="5"/>
                    </a:lnTo>
                    <a:lnTo>
                      <a:pt x="0" y="9"/>
                    </a:lnTo>
                    <a:lnTo>
                      <a:pt x="1" y="13"/>
                    </a:lnTo>
                    <a:lnTo>
                      <a:pt x="3" y="15"/>
                    </a:lnTo>
                    <a:lnTo>
                      <a:pt x="9" y="18"/>
                    </a:lnTo>
                    <a:lnTo>
                      <a:pt x="15" y="20"/>
                    </a:lnTo>
                    <a:lnTo>
                      <a:pt x="16" y="21"/>
                    </a:lnTo>
                    <a:lnTo>
                      <a:pt x="18" y="23"/>
                    </a:lnTo>
                    <a:lnTo>
                      <a:pt x="16" y="25"/>
                    </a:lnTo>
                    <a:lnTo>
                      <a:pt x="16" y="26"/>
                    </a:lnTo>
                    <a:lnTo>
                      <a:pt x="12" y="27"/>
                    </a:lnTo>
                    <a:lnTo>
                      <a:pt x="9" y="26"/>
                    </a:lnTo>
                    <a:lnTo>
                      <a:pt x="7" y="26"/>
                    </a:lnTo>
                    <a:lnTo>
                      <a:pt x="6" y="24"/>
                    </a:lnTo>
                    <a:lnTo>
                      <a:pt x="6" y="21"/>
                    </a:lnTo>
                    <a:lnTo>
                      <a:pt x="0" y="21"/>
                    </a:lnTo>
                    <a:lnTo>
                      <a:pt x="1" y="26"/>
                    </a:lnTo>
                    <a:lnTo>
                      <a:pt x="3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96" name="Freeform 464">
                <a:extLst>
                  <a:ext uri="{FF2B5EF4-FFF2-40B4-BE49-F238E27FC236}">
                    <a16:creationId xmlns:a16="http://schemas.microsoft.com/office/drawing/2014/main" id="{9079E414-5F71-851C-FB22-F7EB2213BE55}"/>
                  </a:ext>
                </a:extLst>
              </p:cNvPr>
              <p:cNvSpPr/>
              <p:nvPr/>
            </p:nvSpPr>
            <p:spPr bwMode="auto">
              <a:xfrm>
                <a:off x="3762" y="2361"/>
                <a:ext cx="26" cy="30"/>
              </a:xfrm>
              <a:custGeom>
                <a:avLst/>
                <a:gdLst>
                  <a:gd name="T0" fmla="*/ 17 w 26"/>
                  <a:gd name="T1" fmla="*/ 19 h 30"/>
                  <a:gd name="T2" fmla="*/ 9 w 26"/>
                  <a:gd name="T3" fmla="*/ 19 h 30"/>
                  <a:gd name="T4" fmla="*/ 13 w 26"/>
                  <a:gd name="T5" fmla="*/ 6 h 30"/>
                  <a:gd name="T6" fmla="*/ 17 w 26"/>
                  <a:gd name="T7" fmla="*/ 19 h 30"/>
                  <a:gd name="T8" fmla="*/ 0 w 26"/>
                  <a:gd name="T9" fmla="*/ 30 h 30"/>
                  <a:gd name="T10" fmla="*/ 6 w 26"/>
                  <a:gd name="T11" fmla="*/ 30 h 30"/>
                  <a:gd name="T12" fmla="*/ 7 w 26"/>
                  <a:gd name="T13" fmla="*/ 24 h 30"/>
                  <a:gd name="T14" fmla="*/ 19 w 26"/>
                  <a:gd name="T15" fmla="*/ 24 h 30"/>
                  <a:gd name="T16" fmla="*/ 20 w 26"/>
                  <a:gd name="T17" fmla="*/ 30 h 30"/>
                  <a:gd name="T18" fmla="*/ 26 w 26"/>
                  <a:gd name="T19" fmla="*/ 30 h 30"/>
                  <a:gd name="T20" fmla="*/ 17 w 26"/>
                  <a:gd name="T21" fmla="*/ 0 h 30"/>
                  <a:gd name="T22" fmla="*/ 9 w 26"/>
                  <a:gd name="T23" fmla="*/ 0 h 30"/>
                  <a:gd name="T24" fmla="*/ 0 w 26"/>
                  <a:gd name="T25" fmla="*/ 30 h 30"/>
                  <a:gd name="T26" fmla="*/ 17 w 26"/>
                  <a:gd name="T27" fmla="*/ 1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" h="30">
                    <a:moveTo>
                      <a:pt x="17" y="19"/>
                    </a:moveTo>
                    <a:lnTo>
                      <a:pt x="9" y="19"/>
                    </a:lnTo>
                    <a:lnTo>
                      <a:pt x="13" y="6"/>
                    </a:lnTo>
                    <a:lnTo>
                      <a:pt x="17" y="19"/>
                    </a:lnTo>
                    <a:lnTo>
                      <a:pt x="0" y="30"/>
                    </a:lnTo>
                    <a:lnTo>
                      <a:pt x="6" y="30"/>
                    </a:lnTo>
                    <a:lnTo>
                      <a:pt x="7" y="24"/>
                    </a:lnTo>
                    <a:lnTo>
                      <a:pt x="19" y="24"/>
                    </a:lnTo>
                    <a:lnTo>
                      <a:pt x="20" y="30"/>
                    </a:lnTo>
                    <a:lnTo>
                      <a:pt x="26" y="30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0" y="30"/>
                    </a:lnTo>
                    <a:lnTo>
                      <a:pt x="17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97" name="Freeform 465">
                <a:extLst>
                  <a:ext uri="{FF2B5EF4-FFF2-40B4-BE49-F238E27FC236}">
                    <a16:creationId xmlns:a16="http://schemas.microsoft.com/office/drawing/2014/main" id="{4D9D0247-9144-6401-D890-226D20BBCBAB}"/>
                  </a:ext>
                </a:extLst>
              </p:cNvPr>
              <p:cNvSpPr/>
              <p:nvPr/>
            </p:nvSpPr>
            <p:spPr bwMode="auto">
              <a:xfrm>
                <a:off x="3792" y="2361"/>
                <a:ext cx="29" cy="30"/>
              </a:xfrm>
              <a:custGeom>
                <a:avLst/>
                <a:gdLst>
                  <a:gd name="T0" fmla="*/ 6 w 29"/>
                  <a:gd name="T1" fmla="*/ 30 h 30"/>
                  <a:gd name="T2" fmla="*/ 6 w 29"/>
                  <a:gd name="T3" fmla="*/ 6 h 30"/>
                  <a:gd name="T4" fmla="*/ 11 w 29"/>
                  <a:gd name="T5" fmla="*/ 30 h 30"/>
                  <a:gd name="T6" fmla="*/ 17 w 29"/>
                  <a:gd name="T7" fmla="*/ 30 h 30"/>
                  <a:gd name="T8" fmla="*/ 23 w 29"/>
                  <a:gd name="T9" fmla="*/ 6 h 30"/>
                  <a:gd name="T10" fmla="*/ 23 w 29"/>
                  <a:gd name="T11" fmla="*/ 30 h 30"/>
                  <a:gd name="T12" fmla="*/ 29 w 29"/>
                  <a:gd name="T13" fmla="*/ 30 h 30"/>
                  <a:gd name="T14" fmla="*/ 29 w 29"/>
                  <a:gd name="T15" fmla="*/ 0 h 30"/>
                  <a:gd name="T16" fmla="*/ 20 w 29"/>
                  <a:gd name="T17" fmla="*/ 0 h 30"/>
                  <a:gd name="T18" fmla="*/ 14 w 29"/>
                  <a:gd name="T19" fmla="*/ 23 h 30"/>
                  <a:gd name="T20" fmla="*/ 8 w 29"/>
                  <a:gd name="T21" fmla="*/ 0 h 30"/>
                  <a:gd name="T22" fmla="*/ 0 w 29"/>
                  <a:gd name="T23" fmla="*/ 0 h 30"/>
                  <a:gd name="T24" fmla="*/ 0 w 29"/>
                  <a:gd name="T25" fmla="*/ 30 h 30"/>
                  <a:gd name="T26" fmla="*/ 6 w 29"/>
                  <a:gd name="T27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0">
                    <a:moveTo>
                      <a:pt x="6" y="30"/>
                    </a:moveTo>
                    <a:lnTo>
                      <a:pt x="6" y="6"/>
                    </a:lnTo>
                    <a:lnTo>
                      <a:pt x="11" y="30"/>
                    </a:lnTo>
                    <a:lnTo>
                      <a:pt x="17" y="30"/>
                    </a:lnTo>
                    <a:lnTo>
                      <a:pt x="23" y="6"/>
                    </a:lnTo>
                    <a:lnTo>
                      <a:pt x="23" y="30"/>
                    </a:lnTo>
                    <a:lnTo>
                      <a:pt x="29" y="30"/>
                    </a:lnTo>
                    <a:lnTo>
                      <a:pt x="29" y="0"/>
                    </a:lnTo>
                    <a:lnTo>
                      <a:pt x="20" y="0"/>
                    </a:lnTo>
                    <a:lnTo>
                      <a:pt x="14" y="23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6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98" name="Freeform 466">
                <a:extLst>
                  <a:ext uri="{FF2B5EF4-FFF2-40B4-BE49-F238E27FC236}">
                    <a16:creationId xmlns:a16="http://schemas.microsoft.com/office/drawing/2014/main" id="{BA1DF39B-EFC7-CE5A-8B07-859954A5E24B}"/>
                  </a:ext>
                </a:extLst>
              </p:cNvPr>
              <p:cNvSpPr/>
              <p:nvPr/>
            </p:nvSpPr>
            <p:spPr bwMode="auto">
              <a:xfrm>
                <a:off x="3827" y="2361"/>
                <a:ext cx="21" cy="30"/>
              </a:xfrm>
              <a:custGeom>
                <a:avLst/>
                <a:gdLst>
                  <a:gd name="T0" fmla="*/ 6 w 21"/>
                  <a:gd name="T1" fmla="*/ 5 h 30"/>
                  <a:gd name="T2" fmla="*/ 12 w 21"/>
                  <a:gd name="T3" fmla="*/ 5 h 30"/>
                  <a:gd name="T4" fmla="*/ 14 w 21"/>
                  <a:gd name="T5" fmla="*/ 6 h 30"/>
                  <a:gd name="T6" fmla="*/ 15 w 21"/>
                  <a:gd name="T7" fmla="*/ 10 h 30"/>
                  <a:gd name="T8" fmla="*/ 14 w 21"/>
                  <a:gd name="T9" fmla="*/ 13 h 30"/>
                  <a:gd name="T10" fmla="*/ 10 w 21"/>
                  <a:gd name="T11" fmla="*/ 14 h 30"/>
                  <a:gd name="T12" fmla="*/ 6 w 21"/>
                  <a:gd name="T13" fmla="*/ 14 h 30"/>
                  <a:gd name="T14" fmla="*/ 6 w 21"/>
                  <a:gd name="T15" fmla="*/ 5 h 30"/>
                  <a:gd name="T16" fmla="*/ 13 w 21"/>
                  <a:gd name="T17" fmla="*/ 19 h 30"/>
                  <a:gd name="T18" fmla="*/ 16 w 21"/>
                  <a:gd name="T19" fmla="*/ 19 h 30"/>
                  <a:gd name="T20" fmla="*/ 19 w 21"/>
                  <a:gd name="T21" fmla="*/ 17 h 30"/>
                  <a:gd name="T22" fmla="*/ 21 w 21"/>
                  <a:gd name="T23" fmla="*/ 13 h 30"/>
                  <a:gd name="T24" fmla="*/ 21 w 21"/>
                  <a:gd name="T25" fmla="*/ 10 h 30"/>
                  <a:gd name="T26" fmla="*/ 21 w 21"/>
                  <a:gd name="T27" fmla="*/ 5 h 30"/>
                  <a:gd name="T28" fmla="*/ 19 w 21"/>
                  <a:gd name="T29" fmla="*/ 2 h 30"/>
                  <a:gd name="T30" fmla="*/ 16 w 21"/>
                  <a:gd name="T31" fmla="*/ 0 h 30"/>
                  <a:gd name="T32" fmla="*/ 12 w 21"/>
                  <a:gd name="T33" fmla="*/ 0 h 30"/>
                  <a:gd name="T34" fmla="*/ 0 w 21"/>
                  <a:gd name="T35" fmla="*/ 0 h 30"/>
                  <a:gd name="T36" fmla="*/ 0 w 21"/>
                  <a:gd name="T37" fmla="*/ 30 h 30"/>
                  <a:gd name="T38" fmla="*/ 6 w 21"/>
                  <a:gd name="T39" fmla="*/ 30 h 30"/>
                  <a:gd name="T40" fmla="*/ 6 w 21"/>
                  <a:gd name="T41" fmla="*/ 19 h 30"/>
                  <a:gd name="T42" fmla="*/ 13 w 21"/>
                  <a:gd name="T43" fmla="*/ 19 h 30"/>
                  <a:gd name="T44" fmla="*/ 6 w 21"/>
                  <a:gd name="T45" fmla="*/ 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1" h="30">
                    <a:moveTo>
                      <a:pt x="6" y="5"/>
                    </a:moveTo>
                    <a:lnTo>
                      <a:pt x="12" y="5"/>
                    </a:lnTo>
                    <a:lnTo>
                      <a:pt x="14" y="6"/>
                    </a:lnTo>
                    <a:lnTo>
                      <a:pt x="15" y="10"/>
                    </a:lnTo>
                    <a:lnTo>
                      <a:pt x="14" y="13"/>
                    </a:lnTo>
                    <a:lnTo>
                      <a:pt x="10" y="14"/>
                    </a:lnTo>
                    <a:lnTo>
                      <a:pt x="6" y="14"/>
                    </a:lnTo>
                    <a:lnTo>
                      <a:pt x="6" y="5"/>
                    </a:lnTo>
                    <a:lnTo>
                      <a:pt x="13" y="19"/>
                    </a:lnTo>
                    <a:lnTo>
                      <a:pt x="16" y="19"/>
                    </a:lnTo>
                    <a:lnTo>
                      <a:pt x="19" y="17"/>
                    </a:lnTo>
                    <a:lnTo>
                      <a:pt x="21" y="13"/>
                    </a:lnTo>
                    <a:lnTo>
                      <a:pt x="21" y="10"/>
                    </a:lnTo>
                    <a:lnTo>
                      <a:pt x="21" y="5"/>
                    </a:lnTo>
                    <a:lnTo>
                      <a:pt x="19" y="2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6" y="30"/>
                    </a:lnTo>
                    <a:lnTo>
                      <a:pt x="6" y="19"/>
                    </a:lnTo>
                    <a:lnTo>
                      <a:pt x="13" y="19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99" name="Freeform 467">
                <a:extLst>
                  <a:ext uri="{FF2B5EF4-FFF2-40B4-BE49-F238E27FC236}">
                    <a16:creationId xmlns:a16="http://schemas.microsoft.com/office/drawing/2014/main" id="{2E4F8C59-6F3B-806C-82CE-83500D0EC03D}"/>
                  </a:ext>
                </a:extLst>
              </p:cNvPr>
              <p:cNvSpPr/>
              <p:nvPr/>
            </p:nvSpPr>
            <p:spPr bwMode="auto">
              <a:xfrm>
                <a:off x="3852" y="2360"/>
                <a:ext cx="23" cy="32"/>
              </a:xfrm>
              <a:custGeom>
                <a:avLst/>
                <a:gdLst>
                  <a:gd name="T0" fmla="*/ 3 w 23"/>
                  <a:gd name="T1" fmla="*/ 30 h 32"/>
                  <a:gd name="T2" fmla="*/ 7 w 23"/>
                  <a:gd name="T3" fmla="*/ 32 h 32"/>
                  <a:gd name="T4" fmla="*/ 12 w 23"/>
                  <a:gd name="T5" fmla="*/ 32 h 32"/>
                  <a:gd name="T6" fmla="*/ 17 w 23"/>
                  <a:gd name="T7" fmla="*/ 32 h 32"/>
                  <a:gd name="T8" fmla="*/ 20 w 23"/>
                  <a:gd name="T9" fmla="*/ 30 h 32"/>
                  <a:gd name="T10" fmla="*/ 23 w 23"/>
                  <a:gd name="T11" fmla="*/ 26 h 32"/>
                  <a:gd name="T12" fmla="*/ 23 w 23"/>
                  <a:gd name="T13" fmla="*/ 23 h 32"/>
                  <a:gd name="T14" fmla="*/ 21 w 23"/>
                  <a:gd name="T15" fmla="*/ 18 h 32"/>
                  <a:gd name="T16" fmla="*/ 19 w 23"/>
                  <a:gd name="T17" fmla="*/ 15 h 32"/>
                  <a:gd name="T18" fmla="*/ 17 w 23"/>
                  <a:gd name="T19" fmla="*/ 14 h 32"/>
                  <a:gd name="T20" fmla="*/ 13 w 23"/>
                  <a:gd name="T21" fmla="*/ 13 h 32"/>
                  <a:gd name="T22" fmla="*/ 11 w 23"/>
                  <a:gd name="T23" fmla="*/ 12 h 32"/>
                  <a:gd name="T24" fmla="*/ 7 w 23"/>
                  <a:gd name="T25" fmla="*/ 11 h 32"/>
                  <a:gd name="T26" fmla="*/ 6 w 23"/>
                  <a:gd name="T27" fmla="*/ 8 h 32"/>
                  <a:gd name="T28" fmla="*/ 6 w 23"/>
                  <a:gd name="T29" fmla="*/ 7 h 32"/>
                  <a:gd name="T30" fmla="*/ 7 w 23"/>
                  <a:gd name="T31" fmla="*/ 6 h 32"/>
                  <a:gd name="T32" fmla="*/ 11 w 23"/>
                  <a:gd name="T33" fmla="*/ 5 h 32"/>
                  <a:gd name="T34" fmla="*/ 13 w 23"/>
                  <a:gd name="T35" fmla="*/ 5 h 32"/>
                  <a:gd name="T36" fmla="*/ 14 w 23"/>
                  <a:gd name="T37" fmla="*/ 6 h 32"/>
                  <a:gd name="T38" fmla="*/ 15 w 23"/>
                  <a:gd name="T39" fmla="*/ 7 h 32"/>
                  <a:gd name="T40" fmla="*/ 17 w 23"/>
                  <a:gd name="T41" fmla="*/ 9 h 32"/>
                  <a:gd name="T42" fmla="*/ 21 w 23"/>
                  <a:gd name="T43" fmla="*/ 9 h 32"/>
                  <a:gd name="T44" fmla="*/ 21 w 23"/>
                  <a:gd name="T45" fmla="*/ 6 h 32"/>
                  <a:gd name="T46" fmla="*/ 19 w 23"/>
                  <a:gd name="T47" fmla="*/ 2 h 32"/>
                  <a:gd name="T48" fmla="*/ 15 w 23"/>
                  <a:gd name="T49" fmla="*/ 0 h 32"/>
                  <a:gd name="T50" fmla="*/ 11 w 23"/>
                  <a:gd name="T51" fmla="*/ 0 h 32"/>
                  <a:gd name="T52" fmla="*/ 6 w 23"/>
                  <a:gd name="T53" fmla="*/ 0 h 32"/>
                  <a:gd name="T54" fmla="*/ 3 w 23"/>
                  <a:gd name="T55" fmla="*/ 2 h 32"/>
                  <a:gd name="T56" fmla="*/ 1 w 23"/>
                  <a:gd name="T57" fmla="*/ 5 h 32"/>
                  <a:gd name="T58" fmla="*/ 0 w 23"/>
                  <a:gd name="T59" fmla="*/ 9 h 32"/>
                  <a:gd name="T60" fmla="*/ 1 w 23"/>
                  <a:gd name="T61" fmla="*/ 13 h 32"/>
                  <a:gd name="T62" fmla="*/ 3 w 23"/>
                  <a:gd name="T63" fmla="*/ 15 h 32"/>
                  <a:gd name="T64" fmla="*/ 9 w 23"/>
                  <a:gd name="T65" fmla="*/ 18 h 32"/>
                  <a:gd name="T66" fmla="*/ 15 w 23"/>
                  <a:gd name="T67" fmla="*/ 20 h 32"/>
                  <a:gd name="T68" fmla="*/ 17 w 23"/>
                  <a:gd name="T69" fmla="*/ 21 h 32"/>
                  <a:gd name="T70" fmla="*/ 17 w 23"/>
                  <a:gd name="T71" fmla="*/ 23 h 32"/>
                  <a:gd name="T72" fmla="*/ 17 w 23"/>
                  <a:gd name="T73" fmla="*/ 25 h 32"/>
                  <a:gd name="T74" fmla="*/ 15 w 23"/>
                  <a:gd name="T75" fmla="*/ 26 h 32"/>
                  <a:gd name="T76" fmla="*/ 12 w 23"/>
                  <a:gd name="T77" fmla="*/ 27 h 32"/>
                  <a:gd name="T78" fmla="*/ 9 w 23"/>
                  <a:gd name="T79" fmla="*/ 26 h 32"/>
                  <a:gd name="T80" fmla="*/ 7 w 23"/>
                  <a:gd name="T81" fmla="*/ 26 h 32"/>
                  <a:gd name="T82" fmla="*/ 6 w 23"/>
                  <a:gd name="T83" fmla="*/ 24 h 32"/>
                  <a:gd name="T84" fmla="*/ 6 w 23"/>
                  <a:gd name="T85" fmla="*/ 21 h 32"/>
                  <a:gd name="T86" fmla="*/ 0 w 23"/>
                  <a:gd name="T87" fmla="*/ 21 h 32"/>
                  <a:gd name="T88" fmla="*/ 1 w 23"/>
                  <a:gd name="T89" fmla="*/ 26 h 32"/>
                  <a:gd name="T90" fmla="*/ 3 w 23"/>
                  <a:gd name="T91" fmla="*/ 3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3" h="32">
                    <a:moveTo>
                      <a:pt x="3" y="30"/>
                    </a:moveTo>
                    <a:lnTo>
                      <a:pt x="7" y="32"/>
                    </a:lnTo>
                    <a:lnTo>
                      <a:pt x="12" y="32"/>
                    </a:lnTo>
                    <a:lnTo>
                      <a:pt x="17" y="32"/>
                    </a:lnTo>
                    <a:lnTo>
                      <a:pt x="20" y="30"/>
                    </a:lnTo>
                    <a:lnTo>
                      <a:pt x="23" y="26"/>
                    </a:lnTo>
                    <a:lnTo>
                      <a:pt x="23" y="23"/>
                    </a:lnTo>
                    <a:lnTo>
                      <a:pt x="21" y="18"/>
                    </a:lnTo>
                    <a:lnTo>
                      <a:pt x="19" y="15"/>
                    </a:lnTo>
                    <a:lnTo>
                      <a:pt x="17" y="14"/>
                    </a:lnTo>
                    <a:lnTo>
                      <a:pt x="13" y="13"/>
                    </a:lnTo>
                    <a:lnTo>
                      <a:pt x="11" y="12"/>
                    </a:lnTo>
                    <a:lnTo>
                      <a:pt x="7" y="11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11" y="5"/>
                    </a:lnTo>
                    <a:lnTo>
                      <a:pt x="13" y="5"/>
                    </a:lnTo>
                    <a:lnTo>
                      <a:pt x="14" y="6"/>
                    </a:lnTo>
                    <a:lnTo>
                      <a:pt x="15" y="7"/>
                    </a:lnTo>
                    <a:lnTo>
                      <a:pt x="17" y="9"/>
                    </a:lnTo>
                    <a:lnTo>
                      <a:pt x="21" y="9"/>
                    </a:lnTo>
                    <a:lnTo>
                      <a:pt x="21" y="6"/>
                    </a:lnTo>
                    <a:lnTo>
                      <a:pt x="19" y="2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3" y="2"/>
                    </a:lnTo>
                    <a:lnTo>
                      <a:pt x="1" y="5"/>
                    </a:lnTo>
                    <a:lnTo>
                      <a:pt x="0" y="9"/>
                    </a:lnTo>
                    <a:lnTo>
                      <a:pt x="1" y="13"/>
                    </a:lnTo>
                    <a:lnTo>
                      <a:pt x="3" y="15"/>
                    </a:lnTo>
                    <a:lnTo>
                      <a:pt x="9" y="18"/>
                    </a:lnTo>
                    <a:lnTo>
                      <a:pt x="15" y="20"/>
                    </a:lnTo>
                    <a:lnTo>
                      <a:pt x="17" y="21"/>
                    </a:lnTo>
                    <a:lnTo>
                      <a:pt x="17" y="23"/>
                    </a:lnTo>
                    <a:lnTo>
                      <a:pt x="17" y="25"/>
                    </a:lnTo>
                    <a:lnTo>
                      <a:pt x="15" y="26"/>
                    </a:lnTo>
                    <a:lnTo>
                      <a:pt x="12" y="27"/>
                    </a:lnTo>
                    <a:lnTo>
                      <a:pt x="9" y="26"/>
                    </a:lnTo>
                    <a:lnTo>
                      <a:pt x="7" y="26"/>
                    </a:lnTo>
                    <a:lnTo>
                      <a:pt x="6" y="24"/>
                    </a:lnTo>
                    <a:lnTo>
                      <a:pt x="6" y="21"/>
                    </a:lnTo>
                    <a:lnTo>
                      <a:pt x="0" y="21"/>
                    </a:lnTo>
                    <a:lnTo>
                      <a:pt x="1" y="26"/>
                    </a:lnTo>
                    <a:lnTo>
                      <a:pt x="3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00" name="Freeform 468">
                <a:extLst>
                  <a:ext uri="{FF2B5EF4-FFF2-40B4-BE49-F238E27FC236}">
                    <a16:creationId xmlns:a16="http://schemas.microsoft.com/office/drawing/2014/main" id="{29E5E05E-B8EC-5906-BFD9-9FC52DFBFF97}"/>
                  </a:ext>
                </a:extLst>
              </p:cNvPr>
              <p:cNvSpPr/>
              <p:nvPr/>
            </p:nvSpPr>
            <p:spPr bwMode="auto">
              <a:xfrm>
                <a:off x="3878" y="2360"/>
                <a:ext cx="28" cy="32"/>
              </a:xfrm>
              <a:custGeom>
                <a:avLst/>
                <a:gdLst>
                  <a:gd name="T0" fmla="*/ 9 w 28"/>
                  <a:gd name="T1" fmla="*/ 8 h 32"/>
                  <a:gd name="T2" fmla="*/ 11 w 28"/>
                  <a:gd name="T3" fmla="*/ 6 h 32"/>
                  <a:gd name="T4" fmla="*/ 15 w 28"/>
                  <a:gd name="T5" fmla="*/ 5 h 32"/>
                  <a:gd name="T6" fmla="*/ 17 w 28"/>
                  <a:gd name="T7" fmla="*/ 6 h 32"/>
                  <a:gd name="T8" fmla="*/ 21 w 28"/>
                  <a:gd name="T9" fmla="*/ 8 h 32"/>
                  <a:gd name="T10" fmla="*/ 22 w 28"/>
                  <a:gd name="T11" fmla="*/ 12 h 32"/>
                  <a:gd name="T12" fmla="*/ 22 w 28"/>
                  <a:gd name="T13" fmla="*/ 15 h 32"/>
                  <a:gd name="T14" fmla="*/ 22 w 28"/>
                  <a:gd name="T15" fmla="*/ 20 h 32"/>
                  <a:gd name="T16" fmla="*/ 21 w 28"/>
                  <a:gd name="T17" fmla="*/ 24 h 32"/>
                  <a:gd name="T18" fmla="*/ 17 w 28"/>
                  <a:gd name="T19" fmla="*/ 26 h 32"/>
                  <a:gd name="T20" fmla="*/ 15 w 28"/>
                  <a:gd name="T21" fmla="*/ 26 h 32"/>
                  <a:gd name="T22" fmla="*/ 11 w 28"/>
                  <a:gd name="T23" fmla="*/ 26 h 32"/>
                  <a:gd name="T24" fmla="*/ 9 w 28"/>
                  <a:gd name="T25" fmla="*/ 24 h 32"/>
                  <a:gd name="T26" fmla="*/ 6 w 28"/>
                  <a:gd name="T27" fmla="*/ 20 h 32"/>
                  <a:gd name="T28" fmla="*/ 6 w 28"/>
                  <a:gd name="T29" fmla="*/ 15 h 32"/>
                  <a:gd name="T30" fmla="*/ 6 w 28"/>
                  <a:gd name="T31" fmla="*/ 12 h 32"/>
                  <a:gd name="T32" fmla="*/ 9 w 28"/>
                  <a:gd name="T33" fmla="*/ 8 h 32"/>
                  <a:gd name="T34" fmla="*/ 4 w 28"/>
                  <a:gd name="T35" fmla="*/ 27 h 32"/>
                  <a:gd name="T36" fmla="*/ 9 w 28"/>
                  <a:gd name="T37" fmla="*/ 31 h 32"/>
                  <a:gd name="T38" fmla="*/ 15 w 28"/>
                  <a:gd name="T39" fmla="*/ 32 h 32"/>
                  <a:gd name="T40" fmla="*/ 19 w 28"/>
                  <a:gd name="T41" fmla="*/ 31 h 32"/>
                  <a:gd name="T42" fmla="*/ 24 w 28"/>
                  <a:gd name="T43" fmla="*/ 27 h 32"/>
                  <a:gd name="T44" fmla="*/ 27 w 28"/>
                  <a:gd name="T45" fmla="*/ 23 h 32"/>
                  <a:gd name="T46" fmla="*/ 28 w 28"/>
                  <a:gd name="T47" fmla="*/ 15 h 32"/>
                  <a:gd name="T48" fmla="*/ 27 w 28"/>
                  <a:gd name="T49" fmla="*/ 9 h 32"/>
                  <a:gd name="T50" fmla="*/ 24 w 28"/>
                  <a:gd name="T51" fmla="*/ 5 h 32"/>
                  <a:gd name="T52" fmla="*/ 19 w 28"/>
                  <a:gd name="T53" fmla="*/ 1 h 32"/>
                  <a:gd name="T54" fmla="*/ 15 w 28"/>
                  <a:gd name="T55" fmla="*/ 0 h 32"/>
                  <a:gd name="T56" fmla="*/ 9 w 28"/>
                  <a:gd name="T57" fmla="*/ 1 h 32"/>
                  <a:gd name="T58" fmla="*/ 4 w 28"/>
                  <a:gd name="T59" fmla="*/ 5 h 32"/>
                  <a:gd name="T60" fmla="*/ 1 w 28"/>
                  <a:gd name="T61" fmla="*/ 9 h 32"/>
                  <a:gd name="T62" fmla="*/ 0 w 28"/>
                  <a:gd name="T63" fmla="*/ 15 h 32"/>
                  <a:gd name="T64" fmla="*/ 1 w 28"/>
                  <a:gd name="T65" fmla="*/ 23 h 32"/>
                  <a:gd name="T66" fmla="*/ 4 w 28"/>
                  <a:gd name="T67" fmla="*/ 27 h 32"/>
                  <a:gd name="T68" fmla="*/ 9 w 28"/>
                  <a:gd name="T6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2">
                    <a:moveTo>
                      <a:pt x="9" y="8"/>
                    </a:moveTo>
                    <a:lnTo>
                      <a:pt x="11" y="6"/>
                    </a:lnTo>
                    <a:lnTo>
                      <a:pt x="15" y="5"/>
                    </a:lnTo>
                    <a:lnTo>
                      <a:pt x="17" y="6"/>
                    </a:lnTo>
                    <a:lnTo>
                      <a:pt x="21" y="8"/>
                    </a:lnTo>
                    <a:lnTo>
                      <a:pt x="22" y="12"/>
                    </a:lnTo>
                    <a:lnTo>
                      <a:pt x="22" y="15"/>
                    </a:lnTo>
                    <a:lnTo>
                      <a:pt x="22" y="20"/>
                    </a:lnTo>
                    <a:lnTo>
                      <a:pt x="21" y="24"/>
                    </a:lnTo>
                    <a:lnTo>
                      <a:pt x="17" y="26"/>
                    </a:lnTo>
                    <a:lnTo>
                      <a:pt x="15" y="26"/>
                    </a:lnTo>
                    <a:lnTo>
                      <a:pt x="11" y="26"/>
                    </a:lnTo>
                    <a:lnTo>
                      <a:pt x="9" y="24"/>
                    </a:lnTo>
                    <a:lnTo>
                      <a:pt x="6" y="20"/>
                    </a:lnTo>
                    <a:lnTo>
                      <a:pt x="6" y="15"/>
                    </a:lnTo>
                    <a:lnTo>
                      <a:pt x="6" y="12"/>
                    </a:lnTo>
                    <a:lnTo>
                      <a:pt x="9" y="8"/>
                    </a:lnTo>
                    <a:lnTo>
                      <a:pt x="4" y="27"/>
                    </a:lnTo>
                    <a:lnTo>
                      <a:pt x="9" y="31"/>
                    </a:lnTo>
                    <a:lnTo>
                      <a:pt x="15" y="32"/>
                    </a:lnTo>
                    <a:lnTo>
                      <a:pt x="19" y="31"/>
                    </a:lnTo>
                    <a:lnTo>
                      <a:pt x="24" y="27"/>
                    </a:lnTo>
                    <a:lnTo>
                      <a:pt x="27" y="23"/>
                    </a:lnTo>
                    <a:lnTo>
                      <a:pt x="28" y="15"/>
                    </a:lnTo>
                    <a:lnTo>
                      <a:pt x="27" y="9"/>
                    </a:lnTo>
                    <a:lnTo>
                      <a:pt x="24" y="5"/>
                    </a:lnTo>
                    <a:lnTo>
                      <a:pt x="19" y="1"/>
                    </a:lnTo>
                    <a:lnTo>
                      <a:pt x="15" y="0"/>
                    </a:lnTo>
                    <a:lnTo>
                      <a:pt x="9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1" y="23"/>
                    </a:lnTo>
                    <a:lnTo>
                      <a:pt x="4" y="27"/>
                    </a:lnTo>
                    <a:lnTo>
                      <a:pt x="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01" name="Freeform 469">
                <a:extLst>
                  <a:ext uri="{FF2B5EF4-FFF2-40B4-BE49-F238E27FC236}">
                    <a16:creationId xmlns:a16="http://schemas.microsoft.com/office/drawing/2014/main" id="{D2004F1D-4ECA-17C4-C5FF-C2A4CA7B8771}"/>
                  </a:ext>
                </a:extLst>
              </p:cNvPr>
              <p:cNvSpPr/>
              <p:nvPr/>
            </p:nvSpPr>
            <p:spPr bwMode="auto">
              <a:xfrm>
                <a:off x="3911" y="2361"/>
                <a:ext cx="24" cy="30"/>
              </a:xfrm>
              <a:custGeom>
                <a:avLst/>
                <a:gdLst>
                  <a:gd name="T0" fmla="*/ 6 w 24"/>
                  <a:gd name="T1" fmla="*/ 30 h 30"/>
                  <a:gd name="T2" fmla="*/ 6 w 24"/>
                  <a:gd name="T3" fmla="*/ 10 h 30"/>
                  <a:gd name="T4" fmla="*/ 18 w 24"/>
                  <a:gd name="T5" fmla="*/ 30 h 30"/>
                  <a:gd name="T6" fmla="*/ 24 w 24"/>
                  <a:gd name="T7" fmla="*/ 30 h 30"/>
                  <a:gd name="T8" fmla="*/ 24 w 24"/>
                  <a:gd name="T9" fmla="*/ 0 h 30"/>
                  <a:gd name="T10" fmla="*/ 18 w 24"/>
                  <a:gd name="T11" fmla="*/ 0 h 30"/>
                  <a:gd name="T12" fmla="*/ 18 w 24"/>
                  <a:gd name="T13" fmla="*/ 20 h 30"/>
                  <a:gd name="T14" fmla="*/ 6 w 24"/>
                  <a:gd name="T15" fmla="*/ 0 h 30"/>
                  <a:gd name="T16" fmla="*/ 0 w 24"/>
                  <a:gd name="T17" fmla="*/ 0 h 30"/>
                  <a:gd name="T18" fmla="*/ 0 w 24"/>
                  <a:gd name="T19" fmla="*/ 30 h 30"/>
                  <a:gd name="T20" fmla="*/ 6 w 24"/>
                  <a:gd name="T2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30">
                    <a:moveTo>
                      <a:pt x="6" y="30"/>
                    </a:moveTo>
                    <a:lnTo>
                      <a:pt x="6" y="10"/>
                    </a:lnTo>
                    <a:lnTo>
                      <a:pt x="18" y="30"/>
                    </a:lnTo>
                    <a:lnTo>
                      <a:pt x="24" y="3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2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6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02" name="Freeform 470">
                <a:extLst>
                  <a:ext uri="{FF2B5EF4-FFF2-40B4-BE49-F238E27FC236}">
                    <a16:creationId xmlns:a16="http://schemas.microsoft.com/office/drawing/2014/main" id="{B5791C33-447F-C949-1F81-7F41E13C783C}"/>
                  </a:ext>
                </a:extLst>
              </p:cNvPr>
              <p:cNvSpPr/>
              <p:nvPr/>
            </p:nvSpPr>
            <p:spPr bwMode="auto">
              <a:xfrm>
                <a:off x="4055" y="2723"/>
                <a:ext cx="21" cy="31"/>
              </a:xfrm>
              <a:custGeom>
                <a:avLst/>
                <a:gdLst>
                  <a:gd name="T0" fmla="*/ 6 w 21"/>
                  <a:gd name="T1" fmla="*/ 6 h 31"/>
                  <a:gd name="T2" fmla="*/ 12 w 21"/>
                  <a:gd name="T3" fmla="*/ 6 h 31"/>
                  <a:gd name="T4" fmla="*/ 15 w 21"/>
                  <a:gd name="T5" fmla="*/ 7 h 31"/>
                  <a:gd name="T6" fmla="*/ 15 w 21"/>
                  <a:gd name="T7" fmla="*/ 11 h 31"/>
                  <a:gd name="T8" fmla="*/ 15 w 21"/>
                  <a:gd name="T9" fmla="*/ 15 h 31"/>
                  <a:gd name="T10" fmla="*/ 12 w 21"/>
                  <a:gd name="T11" fmla="*/ 15 h 31"/>
                  <a:gd name="T12" fmla="*/ 6 w 21"/>
                  <a:gd name="T13" fmla="*/ 15 h 31"/>
                  <a:gd name="T14" fmla="*/ 6 w 21"/>
                  <a:gd name="T15" fmla="*/ 6 h 31"/>
                  <a:gd name="T16" fmla="*/ 13 w 21"/>
                  <a:gd name="T17" fmla="*/ 21 h 31"/>
                  <a:gd name="T18" fmla="*/ 16 w 21"/>
                  <a:gd name="T19" fmla="*/ 21 h 31"/>
                  <a:gd name="T20" fmla="*/ 19 w 21"/>
                  <a:gd name="T21" fmla="*/ 18 h 31"/>
                  <a:gd name="T22" fmla="*/ 21 w 21"/>
                  <a:gd name="T23" fmla="*/ 15 h 31"/>
                  <a:gd name="T24" fmla="*/ 21 w 21"/>
                  <a:gd name="T25" fmla="*/ 11 h 31"/>
                  <a:gd name="T26" fmla="*/ 21 w 21"/>
                  <a:gd name="T27" fmla="*/ 6 h 31"/>
                  <a:gd name="T28" fmla="*/ 19 w 21"/>
                  <a:gd name="T29" fmla="*/ 4 h 31"/>
                  <a:gd name="T30" fmla="*/ 16 w 21"/>
                  <a:gd name="T31" fmla="*/ 1 h 31"/>
                  <a:gd name="T32" fmla="*/ 13 w 21"/>
                  <a:gd name="T33" fmla="*/ 0 h 31"/>
                  <a:gd name="T34" fmla="*/ 0 w 21"/>
                  <a:gd name="T35" fmla="*/ 0 h 31"/>
                  <a:gd name="T36" fmla="*/ 0 w 21"/>
                  <a:gd name="T37" fmla="*/ 31 h 31"/>
                  <a:gd name="T38" fmla="*/ 6 w 21"/>
                  <a:gd name="T39" fmla="*/ 31 h 31"/>
                  <a:gd name="T40" fmla="*/ 6 w 21"/>
                  <a:gd name="T41" fmla="*/ 21 h 31"/>
                  <a:gd name="T42" fmla="*/ 13 w 21"/>
                  <a:gd name="T43" fmla="*/ 21 h 31"/>
                  <a:gd name="T44" fmla="*/ 6 w 21"/>
                  <a:gd name="T45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1" h="31">
                    <a:moveTo>
                      <a:pt x="6" y="6"/>
                    </a:moveTo>
                    <a:lnTo>
                      <a:pt x="12" y="6"/>
                    </a:lnTo>
                    <a:lnTo>
                      <a:pt x="15" y="7"/>
                    </a:lnTo>
                    <a:lnTo>
                      <a:pt x="15" y="11"/>
                    </a:lnTo>
                    <a:lnTo>
                      <a:pt x="15" y="15"/>
                    </a:lnTo>
                    <a:lnTo>
                      <a:pt x="12" y="15"/>
                    </a:lnTo>
                    <a:lnTo>
                      <a:pt x="6" y="15"/>
                    </a:lnTo>
                    <a:lnTo>
                      <a:pt x="6" y="6"/>
                    </a:lnTo>
                    <a:lnTo>
                      <a:pt x="13" y="21"/>
                    </a:lnTo>
                    <a:lnTo>
                      <a:pt x="16" y="21"/>
                    </a:lnTo>
                    <a:lnTo>
                      <a:pt x="19" y="18"/>
                    </a:lnTo>
                    <a:lnTo>
                      <a:pt x="21" y="15"/>
                    </a:lnTo>
                    <a:lnTo>
                      <a:pt x="21" y="11"/>
                    </a:lnTo>
                    <a:lnTo>
                      <a:pt x="21" y="6"/>
                    </a:lnTo>
                    <a:lnTo>
                      <a:pt x="19" y="4"/>
                    </a:lnTo>
                    <a:lnTo>
                      <a:pt x="16" y="1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6" y="21"/>
                    </a:lnTo>
                    <a:lnTo>
                      <a:pt x="13" y="21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03" name="Freeform 471">
                <a:extLst>
                  <a:ext uri="{FF2B5EF4-FFF2-40B4-BE49-F238E27FC236}">
                    <a16:creationId xmlns:a16="http://schemas.microsoft.com/office/drawing/2014/main" id="{583426EC-515D-4BD0-5333-C93867DB2D8F}"/>
                  </a:ext>
                </a:extLst>
              </p:cNvPr>
              <p:cNvSpPr/>
              <p:nvPr/>
            </p:nvSpPr>
            <p:spPr bwMode="auto">
              <a:xfrm>
                <a:off x="4081" y="2723"/>
                <a:ext cx="22" cy="31"/>
              </a:xfrm>
              <a:custGeom>
                <a:avLst/>
                <a:gdLst>
                  <a:gd name="T0" fmla="*/ 22 w 22"/>
                  <a:gd name="T1" fmla="*/ 31 h 31"/>
                  <a:gd name="T2" fmla="*/ 22 w 22"/>
                  <a:gd name="T3" fmla="*/ 27 h 31"/>
                  <a:gd name="T4" fmla="*/ 6 w 22"/>
                  <a:gd name="T5" fmla="*/ 27 h 31"/>
                  <a:gd name="T6" fmla="*/ 6 w 22"/>
                  <a:gd name="T7" fmla="*/ 18 h 31"/>
                  <a:gd name="T8" fmla="*/ 19 w 22"/>
                  <a:gd name="T9" fmla="*/ 18 h 31"/>
                  <a:gd name="T10" fmla="*/ 19 w 22"/>
                  <a:gd name="T11" fmla="*/ 12 h 31"/>
                  <a:gd name="T12" fmla="*/ 6 w 22"/>
                  <a:gd name="T13" fmla="*/ 12 h 31"/>
                  <a:gd name="T14" fmla="*/ 6 w 22"/>
                  <a:gd name="T15" fmla="*/ 6 h 31"/>
                  <a:gd name="T16" fmla="*/ 20 w 22"/>
                  <a:gd name="T17" fmla="*/ 6 h 31"/>
                  <a:gd name="T18" fmla="*/ 20 w 22"/>
                  <a:gd name="T19" fmla="*/ 0 h 31"/>
                  <a:gd name="T20" fmla="*/ 0 w 22"/>
                  <a:gd name="T21" fmla="*/ 0 h 31"/>
                  <a:gd name="T22" fmla="*/ 0 w 22"/>
                  <a:gd name="T23" fmla="*/ 31 h 31"/>
                  <a:gd name="T24" fmla="*/ 22 w 22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31">
                    <a:moveTo>
                      <a:pt x="22" y="31"/>
                    </a:moveTo>
                    <a:lnTo>
                      <a:pt x="22" y="27"/>
                    </a:lnTo>
                    <a:lnTo>
                      <a:pt x="6" y="27"/>
                    </a:lnTo>
                    <a:lnTo>
                      <a:pt x="6" y="18"/>
                    </a:lnTo>
                    <a:lnTo>
                      <a:pt x="19" y="18"/>
                    </a:lnTo>
                    <a:lnTo>
                      <a:pt x="19" y="12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20" y="6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2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04" name="Freeform 472">
                <a:extLst>
                  <a:ext uri="{FF2B5EF4-FFF2-40B4-BE49-F238E27FC236}">
                    <a16:creationId xmlns:a16="http://schemas.microsoft.com/office/drawing/2014/main" id="{C3552784-81A9-658F-04A4-1DBAB39A39CE}"/>
                  </a:ext>
                </a:extLst>
              </p:cNvPr>
              <p:cNvSpPr/>
              <p:nvPr/>
            </p:nvSpPr>
            <p:spPr bwMode="auto">
              <a:xfrm>
                <a:off x="4107" y="2723"/>
                <a:ext cx="23" cy="31"/>
              </a:xfrm>
              <a:custGeom>
                <a:avLst/>
                <a:gdLst>
                  <a:gd name="T0" fmla="*/ 6 w 23"/>
                  <a:gd name="T1" fmla="*/ 31 h 31"/>
                  <a:gd name="T2" fmla="*/ 6 w 23"/>
                  <a:gd name="T3" fmla="*/ 11 h 31"/>
                  <a:gd name="T4" fmla="*/ 17 w 23"/>
                  <a:gd name="T5" fmla="*/ 31 h 31"/>
                  <a:gd name="T6" fmla="*/ 23 w 23"/>
                  <a:gd name="T7" fmla="*/ 31 h 31"/>
                  <a:gd name="T8" fmla="*/ 23 w 23"/>
                  <a:gd name="T9" fmla="*/ 0 h 31"/>
                  <a:gd name="T10" fmla="*/ 18 w 23"/>
                  <a:gd name="T11" fmla="*/ 0 h 31"/>
                  <a:gd name="T12" fmla="*/ 18 w 23"/>
                  <a:gd name="T13" fmla="*/ 22 h 31"/>
                  <a:gd name="T14" fmla="*/ 6 w 23"/>
                  <a:gd name="T15" fmla="*/ 0 h 31"/>
                  <a:gd name="T16" fmla="*/ 0 w 23"/>
                  <a:gd name="T17" fmla="*/ 0 h 31"/>
                  <a:gd name="T18" fmla="*/ 0 w 23"/>
                  <a:gd name="T19" fmla="*/ 31 h 31"/>
                  <a:gd name="T20" fmla="*/ 6 w 23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" h="31">
                    <a:moveTo>
                      <a:pt x="6" y="31"/>
                    </a:moveTo>
                    <a:lnTo>
                      <a:pt x="6" y="11"/>
                    </a:lnTo>
                    <a:lnTo>
                      <a:pt x="17" y="31"/>
                    </a:lnTo>
                    <a:lnTo>
                      <a:pt x="23" y="31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8" y="2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05" name="Freeform 473">
                <a:extLst>
                  <a:ext uri="{FF2B5EF4-FFF2-40B4-BE49-F238E27FC236}">
                    <a16:creationId xmlns:a16="http://schemas.microsoft.com/office/drawing/2014/main" id="{9C3A7EB0-651E-DF41-03B7-8EA497BDABFC}"/>
                  </a:ext>
                </a:extLst>
              </p:cNvPr>
              <p:cNvSpPr/>
              <p:nvPr/>
            </p:nvSpPr>
            <p:spPr bwMode="auto">
              <a:xfrm>
                <a:off x="4136" y="2723"/>
                <a:ext cx="25" cy="31"/>
              </a:xfrm>
              <a:custGeom>
                <a:avLst/>
                <a:gdLst>
                  <a:gd name="T0" fmla="*/ 6 w 25"/>
                  <a:gd name="T1" fmla="*/ 6 h 31"/>
                  <a:gd name="T2" fmla="*/ 12 w 25"/>
                  <a:gd name="T3" fmla="*/ 6 h 31"/>
                  <a:gd name="T4" fmla="*/ 14 w 25"/>
                  <a:gd name="T5" fmla="*/ 7 h 31"/>
                  <a:gd name="T6" fmla="*/ 17 w 25"/>
                  <a:gd name="T7" fmla="*/ 9 h 31"/>
                  <a:gd name="T8" fmla="*/ 18 w 25"/>
                  <a:gd name="T9" fmla="*/ 12 h 31"/>
                  <a:gd name="T10" fmla="*/ 19 w 25"/>
                  <a:gd name="T11" fmla="*/ 16 h 31"/>
                  <a:gd name="T12" fmla="*/ 18 w 25"/>
                  <a:gd name="T13" fmla="*/ 21 h 31"/>
                  <a:gd name="T14" fmla="*/ 17 w 25"/>
                  <a:gd name="T15" fmla="*/ 24 h 31"/>
                  <a:gd name="T16" fmla="*/ 14 w 25"/>
                  <a:gd name="T17" fmla="*/ 25 h 31"/>
                  <a:gd name="T18" fmla="*/ 11 w 25"/>
                  <a:gd name="T19" fmla="*/ 27 h 31"/>
                  <a:gd name="T20" fmla="*/ 6 w 25"/>
                  <a:gd name="T21" fmla="*/ 27 h 31"/>
                  <a:gd name="T22" fmla="*/ 6 w 25"/>
                  <a:gd name="T23" fmla="*/ 6 h 31"/>
                  <a:gd name="T24" fmla="*/ 10 w 25"/>
                  <a:gd name="T25" fmla="*/ 31 h 31"/>
                  <a:gd name="T26" fmla="*/ 16 w 25"/>
                  <a:gd name="T27" fmla="*/ 31 h 31"/>
                  <a:gd name="T28" fmla="*/ 20 w 25"/>
                  <a:gd name="T29" fmla="*/ 29 h 31"/>
                  <a:gd name="T30" fmla="*/ 22 w 25"/>
                  <a:gd name="T31" fmla="*/ 27 h 31"/>
                  <a:gd name="T32" fmla="*/ 24 w 25"/>
                  <a:gd name="T33" fmla="*/ 24 h 31"/>
                  <a:gd name="T34" fmla="*/ 25 w 25"/>
                  <a:gd name="T35" fmla="*/ 16 h 31"/>
                  <a:gd name="T36" fmla="*/ 24 w 25"/>
                  <a:gd name="T37" fmla="*/ 10 h 31"/>
                  <a:gd name="T38" fmla="*/ 22 w 25"/>
                  <a:gd name="T39" fmla="*/ 5 h 31"/>
                  <a:gd name="T40" fmla="*/ 17 w 25"/>
                  <a:gd name="T41" fmla="*/ 1 h 31"/>
                  <a:gd name="T42" fmla="*/ 12 w 25"/>
                  <a:gd name="T43" fmla="*/ 0 h 31"/>
                  <a:gd name="T44" fmla="*/ 0 w 25"/>
                  <a:gd name="T45" fmla="*/ 0 h 31"/>
                  <a:gd name="T46" fmla="*/ 0 w 25"/>
                  <a:gd name="T47" fmla="*/ 31 h 31"/>
                  <a:gd name="T48" fmla="*/ 10 w 25"/>
                  <a:gd name="T49" fmla="*/ 31 h 31"/>
                  <a:gd name="T50" fmla="*/ 6 w 25"/>
                  <a:gd name="T51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5" h="31">
                    <a:moveTo>
                      <a:pt x="6" y="6"/>
                    </a:moveTo>
                    <a:lnTo>
                      <a:pt x="12" y="6"/>
                    </a:lnTo>
                    <a:lnTo>
                      <a:pt x="14" y="7"/>
                    </a:lnTo>
                    <a:lnTo>
                      <a:pt x="17" y="9"/>
                    </a:lnTo>
                    <a:lnTo>
                      <a:pt x="18" y="12"/>
                    </a:lnTo>
                    <a:lnTo>
                      <a:pt x="19" y="16"/>
                    </a:lnTo>
                    <a:lnTo>
                      <a:pt x="18" y="21"/>
                    </a:lnTo>
                    <a:lnTo>
                      <a:pt x="17" y="24"/>
                    </a:lnTo>
                    <a:lnTo>
                      <a:pt x="14" y="25"/>
                    </a:lnTo>
                    <a:lnTo>
                      <a:pt x="11" y="27"/>
                    </a:lnTo>
                    <a:lnTo>
                      <a:pt x="6" y="27"/>
                    </a:lnTo>
                    <a:lnTo>
                      <a:pt x="6" y="6"/>
                    </a:lnTo>
                    <a:lnTo>
                      <a:pt x="10" y="31"/>
                    </a:lnTo>
                    <a:lnTo>
                      <a:pt x="16" y="31"/>
                    </a:lnTo>
                    <a:lnTo>
                      <a:pt x="20" y="29"/>
                    </a:lnTo>
                    <a:lnTo>
                      <a:pt x="22" y="27"/>
                    </a:lnTo>
                    <a:lnTo>
                      <a:pt x="24" y="24"/>
                    </a:lnTo>
                    <a:lnTo>
                      <a:pt x="25" y="16"/>
                    </a:lnTo>
                    <a:lnTo>
                      <a:pt x="24" y="10"/>
                    </a:lnTo>
                    <a:lnTo>
                      <a:pt x="22" y="5"/>
                    </a:lnTo>
                    <a:lnTo>
                      <a:pt x="17" y="1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0" y="31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06" name="Freeform 474">
                <a:extLst>
                  <a:ext uri="{FF2B5EF4-FFF2-40B4-BE49-F238E27FC236}">
                    <a16:creationId xmlns:a16="http://schemas.microsoft.com/office/drawing/2014/main" id="{66FBEC99-2B8A-B386-F12A-B07F79E9A24E}"/>
                  </a:ext>
                </a:extLst>
              </p:cNvPr>
              <p:cNvSpPr/>
              <p:nvPr/>
            </p:nvSpPr>
            <p:spPr bwMode="auto">
              <a:xfrm>
                <a:off x="4165" y="2723"/>
                <a:ext cx="21" cy="31"/>
              </a:xfrm>
              <a:custGeom>
                <a:avLst/>
                <a:gdLst>
                  <a:gd name="T0" fmla="*/ 21 w 21"/>
                  <a:gd name="T1" fmla="*/ 31 h 31"/>
                  <a:gd name="T2" fmla="*/ 21 w 21"/>
                  <a:gd name="T3" fmla="*/ 27 h 31"/>
                  <a:gd name="T4" fmla="*/ 6 w 21"/>
                  <a:gd name="T5" fmla="*/ 27 h 31"/>
                  <a:gd name="T6" fmla="*/ 6 w 21"/>
                  <a:gd name="T7" fmla="*/ 18 h 31"/>
                  <a:gd name="T8" fmla="*/ 20 w 21"/>
                  <a:gd name="T9" fmla="*/ 18 h 31"/>
                  <a:gd name="T10" fmla="*/ 20 w 21"/>
                  <a:gd name="T11" fmla="*/ 12 h 31"/>
                  <a:gd name="T12" fmla="*/ 6 w 21"/>
                  <a:gd name="T13" fmla="*/ 12 h 31"/>
                  <a:gd name="T14" fmla="*/ 6 w 21"/>
                  <a:gd name="T15" fmla="*/ 6 h 31"/>
                  <a:gd name="T16" fmla="*/ 21 w 21"/>
                  <a:gd name="T17" fmla="*/ 6 h 31"/>
                  <a:gd name="T18" fmla="*/ 21 w 21"/>
                  <a:gd name="T19" fmla="*/ 0 h 31"/>
                  <a:gd name="T20" fmla="*/ 0 w 21"/>
                  <a:gd name="T21" fmla="*/ 0 h 31"/>
                  <a:gd name="T22" fmla="*/ 0 w 21"/>
                  <a:gd name="T23" fmla="*/ 31 h 31"/>
                  <a:gd name="T24" fmla="*/ 21 w 21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1">
                    <a:moveTo>
                      <a:pt x="21" y="31"/>
                    </a:moveTo>
                    <a:lnTo>
                      <a:pt x="21" y="27"/>
                    </a:lnTo>
                    <a:lnTo>
                      <a:pt x="6" y="27"/>
                    </a:lnTo>
                    <a:lnTo>
                      <a:pt x="6" y="18"/>
                    </a:lnTo>
                    <a:lnTo>
                      <a:pt x="20" y="18"/>
                    </a:lnTo>
                    <a:lnTo>
                      <a:pt x="20" y="12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21" y="6"/>
                    </a:lnTo>
                    <a:lnTo>
                      <a:pt x="21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1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07" name="Freeform 475">
                <a:extLst>
                  <a:ext uri="{FF2B5EF4-FFF2-40B4-BE49-F238E27FC236}">
                    <a16:creationId xmlns:a16="http://schemas.microsoft.com/office/drawing/2014/main" id="{8B69C61E-5CB4-F5E4-870B-1D6EA92A3F4D}"/>
                  </a:ext>
                </a:extLst>
              </p:cNvPr>
              <p:cNvSpPr/>
              <p:nvPr/>
            </p:nvSpPr>
            <p:spPr bwMode="auto">
              <a:xfrm>
                <a:off x="4191" y="2723"/>
                <a:ext cx="24" cy="31"/>
              </a:xfrm>
              <a:custGeom>
                <a:avLst/>
                <a:gdLst>
                  <a:gd name="T0" fmla="*/ 6 w 24"/>
                  <a:gd name="T1" fmla="*/ 6 h 31"/>
                  <a:gd name="T2" fmla="*/ 13 w 24"/>
                  <a:gd name="T3" fmla="*/ 6 h 31"/>
                  <a:gd name="T4" fmla="*/ 17 w 24"/>
                  <a:gd name="T5" fmla="*/ 7 h 31"/>
                  <a:gd name="T6" fmla="*/ 17 w 24"/>
                  <a:gd name="T7" fmla="*/ 10 h 31"/>
                  <a:gd name="T8" fmla="*/ 16 w 24"/>
                  <a:gd name="T9" fmla="*/ 13 h 31"/>
                  <a:gd name="T10" fmla="*/ 13 w 24"/>
                  <a:gd name="T11" fmla="*/ 15 h 31"/>
                  <a:gd name="T12" fmla="*/ 6 w 24"/>
                  <a:gd name="T13" fmla="*/ 15 h 31"/>
                  <a:gd name="T14" fmla="*/ 6 w 24"/>
                  <a:gd name="T15" fmla="*/ 6 h 31"/>
                  <a:gd name="T16" fmla="*/ 6 w 24"/>
                  <a:gd name="T17" fmla="*/ 31 h 31"/>
                  <a:gd name="T18" fmla="*/ 6 w 24"/>
                  <a:gd name="T19" fmla="*/ 19 h 31"/>
                  <a:gd name="T20" fmla="*/ 12 w 24"/>
                  <a:gd name="T21" fmla="*/ 19 h 31"/>
                  <a:gd name="T22" fmla="*/ 16 w 24"/>
                  <a:gd name="T23" fmla="*/ 21 h 31"/>
                  <a:gd name="T24" fmla="*/ 17 w 24"/>
                  <a:gd name="T25" fmla="*/ 24 h 31"/>
                  <a:gd name="T26" fmla="*/ 17 w 24"/>
                  <a:gd name="T27" fmla="*/ 28 h 31"/>
                  <a:gd name="T28" fmla="*/ 17 w 24"/>
                  <a:gd name="T29" fmla="*/ 30 h 31"/>
                  <a:gd name="T30" fmla="*/ 17 w 24"/>
                  <a:gd name="T31" fmla="*/ 31 h 31"/>
                  <a:gd name="T32" fmla="*/ 24 w 24"/>
                  <a:gd name="T33" fmla="*/ 31 h 31"/>
                  <a:gd name="T34" fmla="*/ 23 w 24"/>
                  <a:gd name="T35" fmla="*/ 30 h 31"/>
                  <a:gd name="T36" fmla="*/ 23 w 24"/>
                  <a:gd name="T37" fmla="*/ 28 h 31"/>
                  <a:gd name="T38" fmla="*/ 23 w 24"/>
                  <a:gd name="T39" fmla="*/ 24 h 31"/>
                  <a:gd name="T40" fmla="*/ 22 w 24"/>
                  <a:gd name="T41" fmla="*/ 19 h 31"/>
                  <a:gd name="T42" fmla="*/ 19 w 24"/>
                  <a:gd name="T43" fmla="*/ 17 h 31"/>
                  <a:gd name="T44" fmla="*/ 21 w 24"/>
                  <a:gd name="T45" fmla="*/ 16 h 31"/>
                  <a:gd name="T46" fmla="*/ 22 w 24"/>
                  <a:gd name="T47" fmla="*/ 15 h 31"/>
                  <a:gd name="T48" fmla="*/ 23 w 24"/>
                  <a:gd name="T49" fmla="*/ 10 h 31"/>
                  <a:gd name="T50" fmla="*/ 23 w 24"/>
                  <a:gd name="T51" fmla="*/ 6 h 31"/>
                  <a:gd name="T52" fmla="*/ 21 w 24"/>
                  <a:gd name="T53" fmla="*/ 3 h 31"/>
                  <a:gd name="T54" fmla="*/ 18 w 24"/>
                  <a:gd name="T55" fmla="*/ 1 h 31"/>
                  <a:gd name="T56" fmla="*/ 15 w 24"/>
                  <a:gd name="T57" fmla="*/ 0 h 31"/>
                  <a:gd name="T58" fmla="*/ 0 w 24"/>
                  <a:gd name="T59" fmla="*/ 0 h 31"/>
                  <a:gd name="T60" fmla="*/ 0 w 24"/>
                  <a:gd name="T61" fmla="*/ 31 h 31"/>
                  <a:gd name="T62" fmla="*/ 6 w 24"/>
                  <a:gd name="T63" fmla="*/ 31 h 31"/>
                  <a:gd name="T64" fmla="*/ 6 w 24"/>
                  <a:gd name="T65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" h="31">
                    <a:moveTo>
                      <a:pt x="6" y="6"/>
                    </a:moveTo>
                    <a:lnTo>
                      <a:pt x="13" y="6"/>
                    </a:lnTo>
                    <a:lnTo>
                      <a:pt x="17" y="7"/>
                    </a:lnTo>
                    <a:lnTo>
                      <a:pt x="17" y="10"/>
                    </a:lnTo>
                    <a:lnTo>
                      <a:pt x="16" y="13"/>
                    </a:lnTo>
                    <a:lnTo>
                      <a:pt x="13" y="15"/>
                    </a:lnTo>
                    <a:lnTo>
                      <a:pt x="6" y="15"/>
                    </a:lnTo>
                    <a:lnTo>
                      <a:pt x="6" y="6"/>
                    </a:lnTo>
                    <a:lnTo>
                      <a:pt x="6" y="31"/>
                    </a:lnTo>
                    <a:lnTo>
                      <a:pt x="6" y="19"/>
                    </a:lnTo>
                    <a:lnTo>
                      <a:pt x="12" y="19"/>
                    </a:lnTo>
                    <a:lnTo>
                      <a:pt x="16" y="21"/>
                    </a:lnTo>
                    <a:lnTo>
                      <a:pt x="17" y="24"/>
                    </a:lnTo>
                    <a:lnTo>
                      <a:pt x="17" y="28"/>
                    </a:lnTo>
                    <a:lnTo>
                      <a:pt x="17" y="30"/>
                    </a:lnTo>
                    <a:lnTo>
                      <a:pt x="17" y="31"/>
                    </a:lnTo>
                    <a:lnTo>
                      <a:pt x="24" y="31"/>
                    </a:lnTo>
                    <a:lnTo>
                      <a:pt x="23" y="30"/>
                    </a:lnTo>
                    <a:lnTo>
                      <a:pt x="23" y="28"/>
                    </a:lnTo>
                    <a:lnTo>
                      <a:pt x="23" y="24"/>
                    </a:lnTo>
                    <a:lnTo>
                      <a:pt x="22" y="19"/>
                    </a:lnTo>
                    <a:lnTo>
                      <a:pt x="19" y="17"/>
                    </a:lnTo>
                    <a:lnTo>
                      <a:pt x="21" y="16"/>
                    </a:lnTo>
                    <a:lnTo>
                      <a:pt x="22" y="15"/>
                    </a:lnTo>
                    <a:lnTo>
                      <a:pt x="23" y="10"/>
                    </a:lnTo>
                    <a:lnTo>
                      <a:pt x="23" y="6"/>
                    </a:lnTo>
                    <a:lnTo>
                      <a:pt x="21" y="3"/>
                    </a:lnTo>
                    <a:lnTo>
                      <a:pt x="18" y="1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08" name="Freeform 476">
                <a:extLst>
                  <a:ext uri="{FF2B5EF4-FFF2-40B4-BE49-F238E27FC236}">
                    <a16:creationId xmlns:a16="http://schemas.microsoft.com/office/drawing/2014/main" id="{4DF01978-74EC-C152-C347-3DC544E918BC}"/>
                  </a:ext>
                </a:extLst>
              </p:cNvPr>
              <p:cNvSpPr/>
              <p:nvPr/>
            </p:nvSpPr>
            <p:spPr bwMode="auto">
              <a:xfrm>
                <a:off x="3807" y="3045"/>
                <a:ext cx="24" cy="31"/>
              </a:xfrm>
              <a:custGeom>
                <a:avLst/>
                <a:gdLst>
                  <a:gd name="T0" fmla="*/ 6 w 24"/>
                  <a:gd name="T1" fmla="*/ 18 h 31"/>
                  <a:gd name="T2" fmla="*/ 12 w 24"/>
                  <a:gd name="T3" fmla="*/ 18 h 31"/>
                  <a:gd name="T4" fmla="*/ 17 w 24"/>
                  <a:gd name="T5" fmla="*/ 19 h 31"/>
                  <a:gd name="T6" fmla="*/ 17 w 24"/>
                  <a:gd name="T7" fmla="*/ 20 h 31"/>
                  <a:gd name="T8" fmla="*/ 18 w 24"/>
                  <a:gd name="T9" fmla="*/ 21 h 31"/>
                  <a:gd name="T10" fmla="*/ 17 w 24"/>
                  <a:gd name="T11" fmla="*/ 24 h 31"/>
                  <a:gd name="T12" fmla="*/ 17 w 24"/>
                  <a:gd name="T13" fmla="*/ 25 h 31"/>
                  <a:gd name="T14" fmla="*/ 14 w 24"/>
                  <a:gd name="T15" fmla="*/ 26 h 31"/>
                  <a:gd name="T16" fmla="*/ 6 w 24"/>
                  <a:gd name="T17" fmla="*/ 26 h 31"/>
                  <a:gd name="T18" fmla="*/ 6 w 24"/>
                  <a:gd name="T19" fmla="*/ 18 h 31"/>
                  <a:gd name="T20" fmla="*/ 6 w 24"/>
                  <a:gd name="T21" fmla="*/ 6 h 31"/>
                  <a:gd name="T22" fmla="*/ 12 w 24"/>
                  <a:gd name="T23" fmla="*/ 6 h 31"/>
                  <a:gd name="T24" fmla="*/ 16 w 24"/>
                  <a:gd name="T25" fmla="*/ 6 h 31"/>
                  <a:gd name="T26" fmla="*/ 17 w 24"/>
                  <a:gd name="T27" fmla="*/ 9 h 31"/>
                  <a:gd name="T28" fmla="*/ 16 w 24"/>
                  <a:gd name="T29" fmla="*/ 12 h 31"/>
                  <a:gd name="T30" fmla="*/ 12 w 24"/>
                  <a:gd name="T31" fmla="*/ 12 h 31"/>
                  <a:gd name="T32" fmla="*/ 6 w 24"/>
                  <a:gd name="T33" fmla="*/ 12 h 31"/>
                  <a:gd name="T34" fmla="*/ 6 w 24"/>
                  <a:gd name="T35" fmla="*/ 6 h 31"/>
                  <a:gd name="T36" fmla="*/ 6 w 24"/>
                  <a:gd name="T37" fmla="*/ 18 h 31"/>
                  <a:gd name="T38" fmla="*/ 14 w 24"/>
                  <a:gd name="T39" fmla="*/ 31 h 31"/>
                  <a:gd name="T40" fmla="*/ 18 w 24"/>
                  <a:gd name="T41" fmla="*/ 31 h 31"/>
                  <a:gd name="T42" fmla="*/ 21 w 24"/>
                  <a:gd name="T43" fmla="*/ 29 h 31"/>
                  <a:gd name="T44" fmla="*/ 23 w 24"/>
                  <a:gd name="T45" fmla="*/ 26 h 31"/>
                  <a:gd name="T46" fmla="*/ 24 w 24"/>
                  <a:gd name="T47" fmla="*/ 21 h 31"/>
                  <a:gd name="T48" fmla="*/ 23 w 24"/>
                  <a:gd name="T49" fmla="*/ 18 h 31"/>
                  <a:gd name="T50" fmla="*/ 20 w 24"/>
                  <a:gd name="T51" fmla="*/ 14 h 31"/>
                  <a:gd name="T52" fmla="*/ 22 w 24"/>
                  <a:gd name="T53" fmla="*/ 12 h 31"/>
                  <a:gd name="T54" fmla="*/ 23 w 24"/>
                  <a:gd name="T55" fmla="*/ 8 h 31"/>
                  <a:gd name="T56" fmla="*/ 22 w 24"/>
                  <a:gd name="T57" fmla="*/ 5 h 31"/>
                  <a:gd name="T58" fmla="*/ 21 w 24"/>
                  <a:gd name="T59" fmla="*/ 2 h 31"/>
                  <a:gd name="T60" fmla="*/ 18 w 24"/>
                  <a:gd name="T61" fmla="*/ 1 h 31"/>
                  <a:gd name="T62" fmla="*/ 14 w 24"/>
                  <a:gd name="T63" fmla="*/ 0 h 31"/>
                  <a:gd name="T64" fmla="*/ 0 w 24"/>
                  <a:gd name="T65" fmla="*/ 0 h 31"/>
                  <a:gd name="T66" fmla="*/ 0 w 24"/>
                  <a:gd name="T67" fmla="*/ 31 h 31"/>
                  <a:gd name="T68" fmla="*/ 14 w 24"/>
                  <a:gd name="T69" fmla="*/ 31 h 31"/>
                  <a:gd name="T70" fmla="*/ 6 w 24"/>
                  <a:gd name="T71" fmla="*/ 1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4" h="31">
                    <a:moveTo>
                      <a:pt x="6" y="18"/>
                    </a:moveTo>
                    <a:lnTo>
                      <a:pt x="12" y="18"/>
                    </a:lnTo>
                    <a:lnTo>
                      <a:pt x="17" y="19"/>
                    </a:lnTo>
                    <a:lnTo>
                      <a:pt x="17" y="20"/>
                    </a:lnTo>
                    <a:lnTo>
                      <a:pt x="18" y="21"/>
                    </a:lnTo>
                    <a:lnTo>
                      <a:pt x="17" y="24"/>
                    </a:lnTo>
                    <a:lnTo>
                      <a:pt x="17" y="25"/>
                    </a:lnTo>
                    <a:lnTo>
                      <a:pt x="14" y="26"/>
                    </a:lnTo>
                    <a:lnTo>
                      <a:pt x="6" y="26"/>
                    </a:lnTo>
                    <a:lnTo>
                      <a:pt x="6" y="18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16" y="6"/>
                    </a:lnTo>
                    <a:lnTo>
                      <a:pt x="17" y="9"/>
                    </a:lnTo>
                    <a:lnTo>
                      <a:pt x="16" y="12"/>
                    </a:lnTo>
                    <a:lnTo>
                      <a:pt x="12" y="12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14" y="31"/>
                    </a:lnTo>
                    <a:lnTo>
                      <a:pt x="18" y="31"/>
                    </a:lnTo>
                    <a:lnTo>
                      <a:pt x="21" y="29"/>
                    </a:lnTo>
                    <a:lnTo>
                      <a:pt x="23" y="26"/>
                    </a:lnTo>
                    <a:lnTo>
                      <a:pt x="24" y="21"/>
                    </a:lnTo>
                    <a:lnTo>
                      <a:pt x="23" y="18"/>
                    </a:lnTo>
                    <a:lnTo>
                      <a:pt x="20" y="14"/>
                    </a:lnTo>
                    <a:lnTo>
                      <a:pt x="22" y="12"/>
                    </a:lnTo>
                    <a:lnTo>
                      <a:pt x="23" y="8"/>
                    </a:lnTo>
                    <a:lnTo>
                      <a:pt x="22" y="5"/>
                    </a:lnTo>
                    <a:lnTo>
                      <a:pt x="21" y="2"/>
                    </a:lnTo>
                    <a:lnTo>
                      <a:pt x="18" y="1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4" y="31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09" name="Freeform 477">
                <a:extLst>
                  <a:ext uri="{FF2B5EF4-FFF2-40B4-BE49-F238E27FC236}">
                    <a16:creationId xmlns:a16="http://schemas.microsoft.com/office/drawing/2014/main" id="{60C41557-E111-D299-A3C0-B22778F9A357}"/>
                  </a:ext>
                </a:extLst>
              </p:cNvPr>
              <p:cNvSpPr/>
              <p:nvPr/>
            </p:nvSpPr>
            <p:spPr bwMode="auto">
              <a:xfrm>
                <a:off x="3836" y="3045"/>
                <a:ext cx="24" cy="31"/>
              </a:xfrm>
              <a:custGeom>
                <a:avLst/>
                <a:gdLst>
                  <a:gd name="T0" fmla="*/ 6 w 24"/>
                  <a:gd name="T1" fmla="*/ 6 h 31"/>
                  <a:gd name="T2" fmla="*/ 13 w 24"/>
                  <a:gd name="T3" fmla="*/ 6 h 31"/>
                  <a:gd name="T4" fmla="*/ 16 w 24"/>
                  <a:gd name="T5" fmla="*/ 7 h 31"/>
                  <a:gd name="T6" fmla="*/ 17 w 24"/>
                  <a:gd name="T7" fmla="*/ 9 h 31"/>
                  <a:gd name="T8" fmla="*/ 16 w 24"/>
                  <a:gd name="T9" fmla="*/ 13 h 31"/>
                  <a:gd name="T10" fmla="*/ 12 w 24"/>
                  <a:gd name="T11" fmla="*/ 14 h 31"/>
                  <a:gd name="T12" fmla="*/ 6 w 24"/>
                  <a:gd name="T13" fmla="*/ 14 h 31"/>
                  <a:gd name="T14" fmla="*/ 6 w 24"/>
                  <a:gd name="T15" fmla="*/ 6 h 31"/>
                  <a:gd name="T16" fmla="*/ 6 w 24"/>
                  <a:gd name="T17" fmla="*/ 31 h 31"/>
                  <a:gd name="T18" fmla="*/ 6 w 24"/>
                  <a:gd name="T19" fmla="*/ 19 h 31"/>
                  <a:gd name="T20" fmla="*/ 12 w 24"/>
                  <a:gd name="T21" fmla="*/ 19 h 31"/>
                  <a:gd name="T22" fmla="*/ 16 w 24"/>
                  <a:gd name="T23" fmla="*/ 20 h 31"/>
                  <a:gd name="T24" fmla="*/ 16 w 24"/>
                  <a:gd name="T25" fmla="*/ 24 h 31"/>
                  <a:gd name="T26" fmla="*/ 16 w 24"/>
                  <a:gd name="T27" fmla="*/ 27 h 31"/>
                  <a:gd name="T28" fmla="*/ 17 w 24"/>
                  <a:gd name="T29" fmla="*/ 30 h 31"/>
                  <a:gd name="T30" fmla="*/ 17 w 24"/>
                  <a:gd name="T31" fmla="*/ 31 h 31"/>
                  <a:gd name="T32" fmla="*/ 24 w 24"/>
                  <a:gd name="T33" fmla="*/ 31 h 31"/>
                  <a:gd name="T34" fmla="*/ 24 w 24"/>
                  <a:gd name="T35" fmla="*/ 30 h 31"/>
                  <a:gd name="T36" fmla="*/ 23 w 24"/>
                  <a:gd name="T37" fmla="*/ 29 h 31"/>
                  <a:gd name="T38" fmla="*/ 23 w 24"/>
                  <a:gd name="T39" fmla="*/ 27 h 31"/>
                  <a:gd name="T40" fmla="*/ 22 w 24"/>
                  <a:gd name="T41" fmla="*/ 23 h 31"/>
                  <a:gd name="T42" fmla="*/ 22 w 24"/>
                  <a:gd name="T43" fmla="*/ 19 h 31"/>
                  <a:gd name="T44" fmla="*/ 18 w 24"/>
                  <a:gd name="T45" fmla="*/ 17 h 31"/>
                  <a:gd name="T46" fmla="*/ 21 w 24"/>
                  <a:gd name="T47" fmla="*/ 15 h 31"/>
                  <a:gd name="T48" fmla="*/ 22 w 24"/>
                  <a:gd name="T49" fmla="*/ 14 h 31"/>
                  <a:gd name="T50" fmla="*/ 23 w 24"/>
                  <a:gd name="T51" fmla="*/ 9 h 31"/>
                  <a:gd name="T52" fmla="*/ 23 w 24"/>
                  <a:gd name="T53" fmla="*/ 5 h 31"/>
                  <a:gd name="T54" fmla="*/ 21 w 24"/>
                  <a:gd name="T55" fmla="*/ 2 h 31"/>
                  <a:gd name="T56" fmla="*/ 18 w 24"/>
                  <a:gd name="T57" fmla="*/ 1 h 31"/>
                  <a:gd name="T58" fmla="*/ 13 w 24"/>
                  <a:gd name="T59" fmla="*/ 0 h 31"/>
                  <a:gd name="T60" fmla="*/ 0 w 24"/>
                  <a:gd name="T61" fmla="*/ 0 h 31"/>
                  <a:gd name="T62" fmla="*/ 0 w 24"/>
                  <a:gd name="T63" fmla="*/ 31 h 31"/>
                  <a:gd name="T64" fmla="*/ 6 w 24"/>
                  <a:gd name="T65" fmla="*/ 31 h 31"/>
                  <a:gd name="T66" fmla="*/ 6 w 24"/>
                  <a:gd name="T67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31">
                    <a:moveTo>
                      <a:pt x="6" y="6"/>
                    </a:moveTo>
                    <a:lnTo>
                      <a:pt x="13" y="6"/>
                    </a:lnTo>
                    <a:lnTo>
                      <a:pt x="16" y="7"/>
                    </a:lnTo>
                    <a:lnTo>
                      <a:pt x="17" y="9"/>
                    </a:lnTo>
                    <a:lnTo>
                      <a:pt x="16" y="13"/>
                    </a:lnTo>
                    <a:lnTo>
                      <a:pt x="12" y="14"/>
                    </a:lnTo>
                    <a:lnTo>
                      <a:pt x="6" y="14"/>
                    </a:lnTo>
                    <a:lnTo>
                      <a:pt x="6" y="6"/>
                    </a:lnTo>
                    <a:lnTo>
                      <a:pt x="6" y="31"/>
                    </a:lnTo>
                    <a:lnTo>
                      <a:pt x="6" y="19"/>
                    </a:lnTo>
                    <a:lnTo>
                      <a:pt x="12" y="19"/>
                    </a:lnTo>
                    <a:lnTo>
                      <a:pt x="16" y="20"/>
                    </a:lnTo>
                    <a:lnTo>
                      <a:pt x="16" y="24"/>
                    </a:lnTo>
                    <a:lnTo>
                      <a:pt x="16" y="27"/>
                    </a:lnTo>
                    <a:lnTo>
                      <a:pt x="17" y="30"/>
                    </a:lnTo>
                    <a:lnTo>
                      <a:pt x="17" y="31"/>
                    </a:lnTo>
                    <a:lnTo>
                      <a:pt x="24" y="31"/>
                    </a:lnTo>
                    <a:lnTo>
                      <a:pt x="24" y="30"/>
                    </a:lnTo>
                    <a:lnTo>
                      <a:pt x="23" y="29"/>
                    </a:lnTo>
                    <a:lnTo>
                      <a:pt x="23" y="27"/>
                    </a:lnTo>
                    <a:lnTo>
                      <a:pt x="22" y="23"/>
                    </a:lnTo>
                    <a:lnTo>
                      <a:pt x="22" y="19"/>
                    </a:lnTo>
                    <a:lnTo>
                      <a:pt x="18" y="17"/>
                    </a:lnTo>
                    <a:lnTo>
                      <a:pt x="21" y="15"/>
                    </a:lnTo>
                    <a:lnTo>
                      <a:pt x="22" y="14"/>
                    </a:lnTo>
                    <a:lnTo>
                      <a:pt x="23" y="9"/>
                    </a:lnTo>
                    <a:lnTo>
                      <a:pt x="23" y="5"/>
                    </a:lnTo>
                    <a:lnTo>
                      <a:pt x="21" y="2"/>
                    </a:lnTo>
                    <a:lnTo>
                      <a:pt x="18" y="1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10" name="Freeform 478">
                <a:extLst>
                  <a:ext uri="{FF2B5EF4-FFF2-40B4-BE49-F238E27FC236}">
                    <a16:creationId xmlns:a16="http://schemas.microsoft.com/office/drawing/2014/main" id="{4C1FEA02-98CD-0522-61D8-21889480045B}"/>
                  </a:ext>
                </a:extLst>
              </p:cNvPr>
              <p:cNvSpPr/>
              <p:nvPr/>
            </p:nvSpPr>
            <p:spPr bwMode="auto">
              <a:xfrm>
                <a:off x="3864" y="3045"/>
                <a:ext cx="24" cy="32"/>
              </a:xfrm>
              <a:custGeom>
                <a:avLst/>
                <a:gdLst>
                  <a:gd name="T0" fmla="*/ 0 w 24"/>
                  <a:gd name="T1" fmla="*/ 20 h 32"/>
                  <a:gd name="T2" fmla="*/ 1 w 24"/>
                  <a:gd name="T3" fmla="*/ 25 h 32"/>
                  <a:gd name="T4" fmla="*/ 3 w 24"/>
                  <a:gd name="T5" fmla="*/ 29 h 32"/>
                  <a:gd name="T6" fmla="*/ 7 w 24"/>
                  <a:gd name="T7" fmla="*/ 31 h 32"/>
                  <a:gd name="T8" fmla="*/ 12 w 24"/>
                  <a:gd name="T9" fmla="*/ 32 h 32"/>
                  <a:gd name="T10" fmla="*/ 17 w 24"/>
                  <a:gd name="T11" fmla="*/ 31 h 32"/>
                  <a:gd name="T12" fmla="*/ 20 w 24"/>
                  <a:gd name="T13" fmla="*/ 29 h 32"/>
                  <a:gd name="T14" fmla="*/ 23 w 24"/>
                  <a:gd name="T15" fmla="*/ 25 h 32"/>
                  <a:gd name="T16" fmla="*/ 24 w 24"/>
                  <a:gd name="T17" fmla="*/ 20 h 32"/>
                  <a:gd name="T18" fmla="*/ 24 w 24"/>
                  <a:gd name="T19" fmla="*/ 0 h 32"/>
                  <a:gd name="T20" fmla="*/ 18 w 24"/>
                  <a:gd name="T21" fmla="*/ 0 h 32"/>
                  <a:gd name="T22" fmla="*/ 18 w 24"/>
                  <a:gd name="T23" fmla="*/ 19 h 32"/>
                  <a:gd name="T24" fmla="*/ 18 w 24"/>
                  <a:gd name="T25" fmla="*/ 23 h 32"/>
                  <a:gd name="T26" fmla="*/ 17 w 24"/>
                  <a:gd name="T27" fmla="*/ 25 h 32"/>
                  <a:gd name="T28" fmla="*/ 14 w 24"/>
                  <a:gd name="T29" fmla="*/ 26 h 32"/>
                  <a:gd name="T30" fmla="*/ 12 w 24"/>
                  <a:gd name="T31" fmla="*/ 26 h 32"/>
                  <a:gd name="T32" fmla="*/ 9 w 24"/>
                  <a:gd name="T33" fmla="*/ 26 h 32"/>
                  <a:gd name="T34" fmla="*/ 8 w 24"/>
                  <a:gd name="T35" fmla="*/ 25 h 32"/>
                  <a:gd name="T36" fmla="*/ 7 w 24"/>
                  <a:gd name="T37" fmla="*/ 23 h 32"/>
                  <a:gd name="T38" fmla="*/ 6 w 24"/>
                  <a:gd name="T39" fmla="*/ 19 h 32"/>
                  <a:gd name="T40" fmla="*/ 6 w 24"/>
                  <a:gd name="T41" fmla="*/ 0 h 32"/>
                  <a:gd name="T42" fmla="*/ 0 w 24"/>
                  <a:gd name="T43" fmla="*/ 0 h 32"/>
                  <a:gd name="T44" fmla="*/ 0 w 24"/>
                  <a:gd name="T45" fmla="*/ 2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4" h="32">
                    <a:moveTo>
                      <a:pt x="0" y="20"/>
                    </a:moveTo>
                    <a:lnTo>
                      <a:pt x="1" y="25"/>
                    </a:lnTo>
                    <a:lnTo>
                      <a:pt x="3" y="29"/>
                    </a:lnTo>
                    <a:lnTo>
                      <a:pt x="7" y="31"/>
                    </a:lnTo>
                    <a:lnTo>
                      <a:pt x="12" y="32"/>
                    </a:lnTo>
                    <a:lnTo>
                      <a:pt x="17" y="31"/>
                    </a:lnTo>
                    <a:lnTo>
                      <a:pt x="20" y="29"/>
                    </a:lnTo>
                    <a:lnTo>
                      <a:pt x="23" y="25"/>
                    </a:lnTo>
                    <a:lnTo>
                      <a:pt x="24" y="2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19"/>
                    </a:lnTo>
                    <a:lnTo>
                      <a:pt x="18" y="23"/>
                    </a:lnTo>
                    <a:lnTo>
                      <a:pt x="17" y="25"/>
                    </a:lnTo>
                    <a:lnTo>
                      <a:pt x="14" y="26"/>
                    </a:lnTo>
                    <a:lnTo>
                      <a:pt x="12" y="26"/>
                    </a:lnTo>
                    <a:lnTo>
                      <a:pt x="9" y="26"/>
                    </a:lnTo>
                    <a:lnTo>
                      <a:pt x="8" y="25"/>
                    </a:lnTo>
                    <a:lnTo>
                      <a:pt x="7" y="23"/>
                    </a:lnTo>
                    <a:lnTo>
                      <a:pt x="6" y="1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11" name="Freeform 479">
                <a:extLst>
                  <a:ext uri="{FF2B5EF4-FFF2-40B4-BE49-F238E27FC236}">
                    <a16:creationId xmlns:a16="http://schemas.microsoft.com/office/drawing/2014/main" id="{2ED7DC0B-0975-BBE1-9303-C78B2FD1524C}"/>
                  </a:ext>
                </a:extLst>
              </p:cNvPr>
              <p:cNvSpPr/>
              <p:nvPr/>
            </p:nvSpPr>
            <p:spPr bwMode="auto">
              <a:xfrm>
                <a:off x="3894" y="3045"/>
                <a:ext cx="24" cy="31"/>
              </a:xfrm>
              <a:custGeom>
                <a:avLst/>
                <a:gdLst>
                  <a:gd name="T0" fmla="*/ 6 w 24"/>
                  <a:gd name="T1" fmla="*/ 31 h 31"/>
                  <a:gd name="T2" fmla="*/ 6 w 24"/>
                  <a:gd name="T3" fmla="*/ 9 h 31"/>
                  <a:gd name="T4" fmla="*/ 18 w 24"/>
                  <a:gd name="T5" fmla="*/ 31 h 31"/>
                  <a:gd name="T6" fmla="*/ 24 w 24"/>
                  <a:gd name="T7" fmla="*/ 31 h 31"/>
                  <a:gd name="T8" fmla="*/ 24 w 24"/>
                  <a:gd name="T9" fmla="*/ 0 h 31"/>
                  <a:gd name="T10" fmla="*/ 18 w 24"/>
                  <a:gd name="T11" fmla="*/ 0 h 31"/>
                  <a:gd name="T12" fmla="*/ 18 w 24"/>
                  <a:gd name="T13" fmla="*/ 21 h 31"/>
                  <a:gd name="T14" fmla="*/ 6 w 24"/>
                  <a:gd name="T15" fmla="*/ 0 h 31"/>
                  <a:gd name="T16" fmla="*/ 0 w 24"/>
                  <a:gd name="T17" fmla="*/ 0 h 31"/>
                  <a:gd name="T18" fmla="*/ 0 w 24"/>
                  <a:gd name="T19" fmla="*/ 31 h 31"/>
                  <a:gd name="T20" fmla="*/ 6 w 24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31">
                    <a:moveTo>
                      <a:pt x="6" y="31"/>
                    </a:moveTo>
                    <a:lnTo>
                      <a:pt x="6" y="9"/>
                    </a:lnTo>
                    <a:lnTo>
                      <a:pt x="18" y="31"/>
                    </a:lnTo>
                    <a:lnTo>
                      <a:pt x="24" y="31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21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12" name="Freeform 480">
                <a:extLst>
                  <a:ext uri="{FF2B5EF4-FFF2-40B4-BE49-F238E27FC236}">
                    <a16:creationId xmlns:a16="http://schemas.microsoft.com/office/drawing/2014/main" id="{13EFE611-2A46-374D-746A-C5603A545D07}"/>
                  </a:ext>
                </a:extLst>
              </p:cNvPr>
              <p:cNvSpPr/>
              <p:nvPr/>
            </p:nvSpPr>
            <p:spPr bwMode="auto">
              <a:xfrm>
                <a:off x="3923" y="3045"/>
                <a:ext cx="22" cy="32"/>
              </a:xfrm>
              <a:custGeom>
                <a:avLst/>
                <a:gdLst>
                  <a:gd name="T0" fmla="*/ 2 w 22"/>
                  <a:gd name="T1" fmla="*/ 30 h 32"/>
                  <a:gd name="T2" fmla="*/ 6 w 22"/>
                  <a:gd name="T3" fmla="*/ 31 h 32"/>
                  <a:gd name="T4" fmla="*/ 12 w 22"/>
                  <a:gd name="T5" fmla="*/ 32 h 32"/>
                  <a:gd name="T6" fmla="*/ 16 w 22"/>
                  <a:gd name="T7" fmla="*/ 31 h 32"/>
                  <a:gd name="T8" fmla="*/ 20 w 22"/>
                  <a:gd name="T9" fmla="*/ 30 h 32"/>
                  <a:gd name="T10" fmla="*/ 22 w 22"/>
                  <a:gd name="T11" fmla="*/ 26 h 32"/>
                  <a:gd name="T12" fmla="*/ 22 w 22"/>
                  <a:gd name="T13" fmla="*/ 21 h 32"/>
                  <a:gd name="T14" fmla="*/ 22 w 22"/>
                  <a:gd name="T15" fmla="*/ 18 h 32"/>
                  <a:gd name="T16" fmla="*/ 19 w 22"/>
                  <a:gd name="T17" fmla="*/ 15 h 32"/>
                  <a:gd name="T18" fmla="*/ 16 w 22"/>
                  <a:gd name="T19" fmla="*/ 14 h 32"/>
                  <a:gd name="T20" fmla="*/ 13 w 22"/>
                  <a:gd name="T21" fmla="*/ 13 h 32"/>
                  <a:gd name="T22" fmla="*/ 10 w 22"/>
                  <a:gd name="T23" fmla="*/ 12 h 32"/>
                  <a:gd name="T24" fmla="*/ 7 w 22"/>
                  <a:gd name="T25" fmla="*/ 11 h 32"/>
                  <a:gd name="T26" fmla="*/ 6 w 22"/>
                  <a:gd name="T27" fmla="*/ 8 h 32"/>
                  <a:gd name="T28" fmla="*/ 6 w 22"/>
                  <a:gd name="T29" fmla="*/ 7 h 32"/>
                  <a:gd name="T30" fmla="*/ 7 w 22"/>
                  <a:gd name="T31" fmla="*/ 6 h 32"/>
                  <a:gd name="T32" fmla="*/ 10 w 22"/>
                  <a:gd name="T33" fmla="*/ 5 h 32"/>
                  <a:gd name="T34" fmla="*/ 13 w 22"/>
                  <a:gd name="T35" fmla="*/ 5 h 32"/>
                  <a:gd name="T36" fmla="*/ 14 w 22"/>
                  <a:gd name="T37" fmla="*/ 6 h 32"/>
                  <a:gd name="T38" fmla="*/ 15 w 22"/>
                  <a:gd name="T39" fmla="*/ 7 h 32"/>
                  <a:gd name="T40" fmla="*/ 16 w 22"/>
                  <a:gd name="T41" fmla="*/ 9 h 32"/>
                  <a:gd name="T42" fmla="*/ 21 w 22"/>
                  <a:gd name="T43" fmla="*/ 9 h 32"/>
                  <a:gd name="T44" fmla="*/ 21 w 22"/>
                  <a:gd name="T45" fmla="*/ 5 h 32"/>
                  <a:gd name="T46" fmla="*/ 19 w 22"/>
                  <a:gd name="T47" fmla="*/ 2 h 32"/>
                  <a:gd name="T48" fmla="*/ 15 w 22"/>
                  <a:gd name="T49" fmla="*/ 0 h 32"/>
                  <a:gd name="T50" fmla="*/ 10 w 22"/>
                  <a:gd name="T51" fmla="*/ 0 h 32"/>
                  <a:gd name="T52" fmla="*/ 6 w 22"/>
                  <a:gd name="T53" fmla="*/ 0 h 32"/>
                  <a:gd name="T54" fmla="*/ 2 w 22"/>
                  <a:gd name="T55" fmla="*/ 2 h 32"/>
                  <a:gd name="T56" fmla="*/ 1 w 22"/>
                  <a:gd name="T57" fmla="*/ 5 h 32"/>
                  <a:gd name="T58" fmla="*/ 0 w 22"/>
                  <a:gd name="T59" fmla="*/ 8 h 32"/>
                  <a:gd name="T60" fmla="*/ 1 w 22"/>
                  <a:gd name="T61" fmla="*/ 13 h 32"/>
                  <a:gd name="T62" fmla="*/ 3 w 22"/>
                  <a:gd name="T63" fmla="*/ 15 h 32"/>
                  <a:gd name="T64" fmla="*/ 8 w 22"/>
                  <a:gd name="T65" fmla="*/ 18 h 32"/>
                  <a:gd name="T66" fmla="*/ 9 w 22"/>
                  <a:gd name="T67" fmla="*/ 18 h 32"/>
                  <a:gd name="T68" fmla="*/ 15 w 22"/>
                  <a:gd name="T69" fmla="*/ 20 h 32"/>
                  <a:gd name="T70" fmla="*/ 16 w 22"/>
                  <a:gd name="T71" fmla="*/ 21 h 32"/>
                  <a:gd name="T72" fmla="*/ 16 w 22"/>
                  <a:gd name="T73" fmla="*/ 23 h 32"/>
                  <a:gd name="T74" fmla="*/ 16 w 22"/>
                  <a:gd name="T75" fmla="*/ 25 h 32"/>
                  <a:gd name="T76" fmla="*/ 15 w 22"/>
                  <a:gd name="T77" fmla="*/ 26 h 32"/>
                  <a:gd name="T78" fmla="*/ 12 w 22"/>
                  <a:gd name="T79" fmla="*/ 26 h 32"/>
                  <a:gd name="T80" fmla="*/ 9 w 22"/>
                  <a:gd name="T81" fmla="*/ 26 h 32"/>
                  <a:gd name="T82" fmla="*/ 7 w 22"/>
                  <a:gd name="T83" fmla="*/ 25 h 32"/>
                  <a:gd name="T84" fmla="*/ 6 w 22"/>
                  <a:gd name="T85" fmla="*/ 24 h 32"/>
                  <a:gd name="T86" fmla="*/ 6 w 22"/>
                  <a:gd name="T87" fmla="*/ 21 h 32"/>
                  <a:gd name="T88" fmla="*/ 0 w 22"/>
                  <a:gd name="T89" fmla="*/ 21 h 32"/>
                  <a:gd name="T90" fmla="*/ 0 w 22"/>
                  <a:gd name="T91" fmla="*/ 26 h 32"/>
                  <a:gd name="T92" fmla="*/ 2 w 22"/>
                  <a:gd name="T93" fmla="*/ 3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" h="32">
                    <a:moveTo>
                      <a:pt x="2" y="30"/>
                    </a:moveTo>
                    <a:lnTo>
                      <a:pt x="6" y="31"/>
                    </a:lnTo>
                    <a:lnTo>
                      <a:pt x="12" y="32"/>
                    </a:lnTo>
                    <a:lnTo>
                      <a:pt x="16" y="31"/>
                    </a:lnTo>
                    <a:lnTo>
                      <a:pt x="20" y="30"/>
                    </a:lnTo>
                    <a:lnTo>
                      <a:pt x="22" y="26"/>
                    </a:lnTo>
                    <a:lnTo>
                      <a:pt x="22" y="21"/>
                    </a:lnTo>
                    <a:lnTo>
                      <a:pt x="22" y="18"/>
                    </a:lnTo>
                    <a:lnTo>
                      <a:pt x="19" y="15"/>
                    </a:lnTo>
                    <a:lnTo>
                      <a:pt x="16" y="14"/>
                    </a:lnTo>
                    <a:lnTo>
                      <a:pt x="13" y="13"/>
                    </a:lnTo>
                    <a:lnTo>
                      <a:pt x="10" y="12"/>
                    </a:lnTo>
                    <a:lnTo>
                      <a:pt x="7" y="11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10" y="5"/>
                    </a:lnTo>
                    <a:lnTo>
                      <a:pt x="13" y="5"/>
                    </a:lnTo>
                    <a:lnTo>
                      <a:pt x="14" y="6"/>
                    </a:lnTo>
                    <a:lnTo>
                      <a:pt x="15" y="7"/>
                    </a:lnTo>
                    <a:lnTo>
                      <a:pt x="16" y="9"/>
                    </a:lnTo>
                    <a:lnTo>
                      <a:pt x="21" y="9"/>
                    </a:lnTo>
                    <a:lnTo>
                      <a:pt x="21" y="5"/>
                    </a:lnTo>
                    <a:lnTo>
                      <a:pt x="19" y="2"/>
                    </a:lnTo>
                    <a:lnTo>
                      <a:pt x="15" y="0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1" y="13"/>
                    </a:lnTo>
                    <a:lnTo>
                      <a:pt x="3" y="15"/>
                    </a:lnTo>
                    <a:lnTo>
                      <a:pt x="8" y="18"/>
                    </a:lnTo>
                    <a:lnTo>
                      <a:pt x="9" y="18"/>
                    </a:lnTo>
                    <a:lnTo>
                      <a:pt x="15" y="20"/>
                    </a:lnTo>
                    <a:lnTo>
                      <a:pt x="16" y="21"/>
                    </a:lnTo>
                    <a:lnTo>
                      <a:pt x="16" y="23"/>
                    </a:lnTo>
                    <a:lnTo>
                      <a:pt x="16" y="25"/>
                    </a:lnTo>
                    <a:lnTo>
                      <a:pt x="15" y="26"/>
                    </a:lnTo>
                    <a:lnTo>
                      <a:pt x="12" y="26"/>
                    </a:lnTo>
                    <a:lnTo>
                      <a:pt x="9" y="26"/>
                    </a:lnTo>
                    <a:lnTo>
                      <a:pt x="7" y="25"/>
                    </a:lnTo>
                    <a:lnTo>
                      <a:pt x="6" y="24"/>
                    </a:lnTo>
                    <a:lnTo>
                      <a:pt x="6" y="21"/>
                    </a:lnTo>
                    <a:lnTo>
                      <a:pt x="0" y="21"/>
                    </a:lnTo>
                    <a:lnTo>
                      <a:pt x="0" y="26"/>
                    </a:lnTo>
                    <a:lnTo>
                      <a:pt x="2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13" name="Freeform 481">
                <a:extLst>
                  <a:ext uri="{FF2B5EF4-FFF2-40B4-BE49-F238E27FC236}">
                    <a16:creationId xmlns:a16="http://schemas.microsoft.com/office/drawing/2014/main" id="{E0ADD5AB-E021-0225-853E-7116BD7BD740}"/>
                  </a:ext>
                </a:extLst>
              </p:cNvPr>
              <p:cNvSpPr/>
              <p:nvPr/>
            </p:nvSpPr>
            <p:spPr bwMode="auto">
              <a:xfrm>
                <a:off x="3948" y="3045"/>
                <a:ext cx="37" cy="31"/>
              </a:xfrm>
              <a:custGeom>
                <a:avLst/>
                <a:gdLst>
                  <a:gd name="T0" fmla="*/ 14 w 37"/>
                  <a:gd name="T1" fmla="*/ 31 h 31"/>
                  <a:gd name="T2" fmla="*/ 18 w 37"/>
                  <a:gd name="T3" fmla="*/ 7 h 31"/>
                  <a:gd name="T4" fmla="*/ 23 w 37"/>
                  <a:gd name="T5" fmla="*/ 31 h 31"/>
                  <a:gd name="T6" fmla="*/ 29 w 37"/>
                  <a:gd name="T7" fmla="*/ 31 h 31"/>
                  <a:gd name="T8" fmla="*/ 37 w 37"/>
                  <a:gd name="T9" fmla="*/ 0 h 31"/>
                  <a:gd name="T10" fmla="*/ 31 w 37"/>
                  <a:gd name="T11" fmla="*/ 0 h 31"/>
                  <a:gd name="T12" fmla="*/ 26 w 37"/>
                  <a:gd name="T13" fmla="*/ 23 h 31"/>
                  <a:gd name="T14" fmla="*/ 21 w 37"/>
                  <a:gd name="T15" fmla="*/ 0 h 31"/>
                  <a:gd name="T16" fmla="*/ 15 w 37"/>
                  <a:gd name="T17" fmla="*/ 0 h 31"/>
                  <a:gd name="T18" fmla="*/ 11 w 37"/>
                  <a:gd name="T19" fmla="*/ 23 h 31"/>
                  <a:gd name="T20" fmla="*/ 6 w 37"/>
                  <a:gd name="T21" fmla="*/ 0 h 31"/>
                  <a:gd name="T22" fmla="*/ 0 w 37"/>
                  <a:gd name="T23" fmla="*/ 0 h 31"/>
                  <a:gd name="T24" fmla="*/ 8 w 37"/>
                  <a:gd name="T25" fmla="*/ 31 h 31"/>
                  <a:gd name="T26" fmla="*/ 14 w 37"/>
                  <a:gd name="T2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7" h="31">
                    <a:moveTo>
                      <a:pt x="14" y="31"/>
                    </a:moveTo>
                    <a:lnTo>
                      <a:pt x="18" y="7"/>
                    </a:lnTo>
                    <a:lnTo>
                      <a:pt x="23" y="31"/>
                    </a:lnTo>
                    <a:lnTo>
                      <a:pt x="29" y="31"/>
                    </a:lnTo>
                    <a:lnTo>
                      <a:pt x="37" y="0"/>
                    </a:lnTo>
                    <a:lnTo>
                      <a:pt x="31" y="0"/>
                    </a:lnTo>
                    <a:lnTo>
                      <a:pt x="26" y="23"/>
                    </a:lnTo>
                    <a:lnTo>
                      <a:pt x="21" y="0"/>
                    </a:lnTo>
                    <a:lnTo>
                      <a:pt x="15" y="0"/>
                    </a:lnTo>
                    <a:lnTo>
                      <a:pt x="11" y="23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8" y="31"/>
                    </a:lnTo>
                    <a:lnTo>
                      <a:pt x="14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14" name="Rectangle 482">
                <a:extLst>
                  <a:ext uri="{FF2B5EF4-FFF2-40B4-BE49-F238E27FC236}">
                    <a16:creationId xmlns:a16="http://schemas.microsoft.com/office/drawing/2014/main" id="{99A80321-F2D2-1F68-F448-FB74910BDE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9" y="3045"/>
                <a:ext cx="6" cy="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15" name="Freeform 483">
                <a:extLst>
                  <a:ext uri="{FF2B5EF4-FFF2-40B4-BE49-F238E27FC236}">
                    <a16:creationId xmlns:a16="http://schemas.microsoft.com/office/drawing/2014/main" id="{1385CD4A-5ED5-D7C0-7A90-D91290C36414}"/>
                  </a:ext>
                </a:extLst>
              </p:cNvPr>
              <p:cNvSpPr/>
              <p:nvPr/>
            </p:nvSpPr>
            <p:spPr bwMode="auto">
              <a:xfrm>
                <a:off x="3999" y="3045"/>
                <a:ext cx="27" cy="32"/>
              </a:xfrm>
              <a:custGeom>
                <a:avLst/>
                <a:gdLst>
                  <a:gd name="T0" fmla="*/ 21 w 27"/>
                  <a:gd name="T1" fmla="*/ 20 h 32"/>
                  <a:gd name="T2" fmla="*/ 21 w 27"/>
                  <a:gd name="T3" fmla="*/ 23 h 32"/>
                  <a:gd name="T4" fmla="*/ 18 w 27"/>
                  <a:gd name="T5" fmla="*/ 25 h 32"/>
                  <a:gd name="T6" fmla="*/ 17 w 27"/>
                  <a:gd name="T7" fmla="*/ 26 h 32"/>
                  <a:gd name="T8" fmla="*/ 15 w 27"/>
                  <a:gd name="T9" fmla="*/ 26 h 32"/>
                  <a:gd name="T10" fmla="*/ 11 w 27"/>
                  <a:gd name="T11" fmla="*/ 26 h 32"/>
                  <a:gd name="T12" fmla="*/ 9 w 27"/>
                  <a:gd name="T13" fmla="*/ 24 h 32"/>
                  <a:gd name="T14" fmla="*/ 6 w 27"/>
                  <a:gd name="T15" fmla="*/ 20 h 32"/>
                  <a:gd name="T16" fmla="*/ 6 w 27"/>
                  <a:gd name="T17" fmla="*/ 15 h 32"/>
                  <a:gd name="T18" fmla="*/ 6 w 27"/>
                  <a:gd name="T19" fmla="*/ 11 h 32"/>
                  <a:gd name="T20" fmla="*/ 9 w 27"/>
                  <a:gd name="T21" fmla="*/ 8 h 32"/>
                  <a:gd name="T22" fmla="*/ 11 w 27"/>
                  <a:gd name="T23" fmla="*/ 6 h 32"/>
                  <a:gd name="T24" fmla="*/ 15 w 27"/>
                  <a:gd name="T25" fmla="*/ 5 h 32"/>
                  <a:gd name="T26" fmla="*/ 17 w 27"/>
                  <a:gd name="T27" fmla="*/ 6 h 32"/>
                  <a:gd name="T28" fmla="*/ 18 w 27"/>
                  <a:gd name="T29" fmla="*/ 7 h 32"/>
                  <a:gd name="T30" fmla="*/ 21 w 27"/>
                  <a:gd name="T31" fmla="*/ 8 h 32"/>
                  <a:gd name="T32" fmla="*/ 21 w 27"/>
                  <a:gd name="T33" fmla="*/ 11 h 32"/>
                  <a:gd name="T34" fmla="*/ 27 w 27"/>
                  <a:gd name="T35" fmla="*/ 11 h 32"/>
                  <a:gd name="T36" fmla="*/ 26 w 27"/>
                  <a:gd name="T37" fmla="*/ 6 h 32"/>
                  <a:gd name="T38" fmla="*/ 23 w 27"/>
                  <a:gd name="T39" fmla="*/ 2 h 32"/>
                  <a:gd name="T40" fmla="*/ 20 w 27"/>
                  <a:gd name="T41" fmla="*/ 0 h 32"/>
                  <a:gd name="T42" fmla="*/ 15 w 27"/>
                  <a:gd name="T43" fmla="*/ 0 h 32"/>
                  <a:gd name="T44" fmla="*/ 9 w 27"/>
                  <a:gd name="T45" fmla="*/ 1 h 32"/>
                  <a:gd name="T46" fmla="*/ 4 w 27"/>
                  <a:gd name="T47" fmla="*/ 3 h 32"/>
                  <a:gd name="T48" fmla="*/ 2 w 27"/>
                  <a:gd name="T49" fmla="*/ 8 h 32"/>
                  <a:gd name="T50" fmla="*/ 0 w 27"/>
                  <a:gd name="T51" fmla="*/ 15 h 32"/>
                  <a:gd name="T52" fmla="*/ 2 w 27"/>
                  <a:gd name="T53" fmla="*/ 23 h 32"/>
                  <a:gd name="T54" fmla="*/ 4 w 27"/>
                  <a:gd name="T55" fmla="*/ 27 h 32"/>
                  <a:gd name="T56" fmla="*/ 9 w 27"/>
                  <a:gd name="T57" fmla="*/ 31 h 32"/>
                  <a:gd name="T58" fmla="*/ 14 w 27"/>
                  <a:gd name="T59" fmla="*/ 32 h 32"/>
                  <a:gd name="T60" fmla="*/ 20 w 27"/>
                  <a:gd name="T61" fmla="*/ 31 h 32"/>
                  <a:gd name="T62" fmla="*/ 23 w 27"/>
                  <a:gd name="T63" fmla="*/ 29 h 32"/>
                  <a:gd name="T64" fmla="*/ 26 w 27"/>
                  <a:gd name="T65" fmla="*/ 25 h 32"/>
                  <a:gd name="T66" fmla="*/ 27 w 27"/>
                  <a:gd name="T67" fmla="*/ 20 h 32"/>
                  <a:gd name="T68" fmla="*/ 21 w 27"/>
                  <a:gd name="T69" fmla="*/ 2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7" h="32">
                    <a:moveTo>
                      <a:pt x="21" y="20"/>
                    </a:moveTo>
                    <a:lnTo>
                      <a:pt x="21" y="23"/>
                    </a:lnTo>
                    <a:lnTo>
                      <a:pt x="18" y="25"/>
                    </a:lnTo>
                    <a:lnTo>
                      <a:pt x="17" y="26"/>
                    </a:lnTo>
                    <a:lnTo>
                      <a:pt x="15" y="26"/>
                    </a:lnTo>
                    <a:lnTo>
                      <a:pt x="11" y="26"/>
                    </a:lnTo>
                    <a:lnTo>
                      <a:pt x="9" y="24"/>
                    </a:lnTo>
                    <a:lnTo>
                      <a:pt x="6" y="20"/>
                    </a:lnTo>
                    <a:lnTo>
                      <a:pt x="6" y="15"/>
                    </a:lnTo>
                    <a:lnTo>
                      <a:pt x="6" y="11"/>
                    </a:lnTo>
                    <a:lnTo>
                      <a:pt x="9" y="8"/>
                    </a:lnTo>
                    <a:lnTo>
                      <a:pt x="11" y="6"/>
                    </a:lnTo>
                    <a:lnTo>
                      <a:pt x="15" y="5"/>
                    </a:lnTo>
                    <a:lnTo>
                      <a:pt x="17" y="6"/>
                    </a:lnTo>
                    <a:lnTo>
                      <a:pt x="18" y="7"/>
                    </a:lnTo>
                    <a:lnTo>
                      <a:pt x="21" y="8"/>
                    </a:lnTo>
                    <a:lnTo>
                      <a:pt x="21" y="11"/>
                    </a:lnTo>
                    <a:lnTo>
                      <a:pt x="27" y="11"/>
                    </a:lnTo>
                    <a:lnTo>
                      <a:pt x="26" y="6"/>
                    </a:lnTo>
                    <a:lnTo>
                      <a:pt x="23" y="2"/>
                    </a:lnTo>
                    <a:lnTo>
                      <a:pt x="20" y="0"/>
                    </a:lnTo>
                    <a:lnTo>
                      <a:pt x="15" y="0"/>
                    </a:lnTo>
                    <a:lnTo>
                      <a:pt x="9" y="1"/>
                    </a:lnTo>
                    <a:lnTo>
                      <a:pt x="4" y="3"/>
                    </a:lnTo>
                    <a:lnTo>
                      <a:pt x="2" y="8"/>
                    </a:lnTo>
                    <a:lnTo>
                      <a:pt x="0" y="15"/>
                    </a:lnTo>
                    <a:lnTo>
                      <a:pt x="2" y="23"/>
                    </a:lnTo>
                    <a:lnTo>
                      <a:pt x="4" y="27"/>
                    </a:lnTo>
                    <a:lnTo>
                      <a:pt x="9" y="31"/>
                    </a:lnTo>
                    <a:lnTo>
                      <a:pt x="14" y="32"/>
                    </a:lnTo>
                    <a:lnTo>
                      <a:pt x="20" y="31"/>
                    </a:lnTo>
                    <a:lnTo>
                      <a:pt x="23" y="29"/>
                    </a:lnTo>
                    <a:lnTo>
                      <a:pt x="26" y="25"/>
                    </a:lnTo>
                    <a:lnTo>
                      <a:pt x="27" y="20"/>
                    </a:lnTo>
                    <a:lnTo>
                      <a:pt x="21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16" name="Freeform 484">
                <a:extLst>
                  <a:ext uri="{FF2B5EF4-FFF2-40B4-BE49-F238E27FC236}">
                    <a16:creationId xmlns:a16="http://schemas.microsoft.com/office/drawing/2014/main" id="{99E1BC68-5376-9764-0295-BF54BC44C781}"/>
                  </a:ext>
                </a:extLst>
              </p:cNvPr>
              <p:cNvSpPr/>
              <p:nvPr/>
            </p:nvSpPr>
            <p:spPr bwMode="auto">
              <a:xfrm>
                <a:off x="4031" y="3045"/>
                <a:ext cx="26" cy="31"/>
              </a:xfrm>
              <a:custGeom>
                <a:avLst/>
                <a:gdLst>
                  <a:gd name="T0" fmla="*/ 6 w 26"/>
                  <a:gd name="T1" fmla="*/ 31 h 31"/>
                  <a:gd name="T2" fmla="*/ 6 w 26"/>
                  <a:gd name="T3" fmla="*/ 20 h 31"/>
                  <a:gd name="T4" fmla="*/ 9 w 26"/>
                  <a:gd name="T5" fmla="*/ 17 h 31"/>
                  <a:gd name="T6" fmla="*/ 19 w 26"/>
                  <a:gd name="T7" fmla="*/ 31 h 31"/>
                  <a:gd name="T8" fmla="*/ 26 w 26"/>
                  <a:gd name="T9" fmla="*/ 31 h 31"/>
                  <a:gd name="T10" fmla="*/ 13 w 26"/>
                  <a:gd name="T11" fmla="*/ 13 h 31"/>
                  <a:gd name="T12" fmla="*/ 25 w 26"/>
                  <a:gd name="T13" fmla="*/ 0 h 31"/>
                  <a:gd name="T14" fmla="*/ 18 w 26"/>
                  <a:gd name="T15" fmla="*/ 0 h 31"/>
                  <a:gd name="T16" fmla="*/ 6 w 26"/>
                  <a:gd name="T17" fmla="*/ 13 h 31"/>
                  <a:gd name="T18" fmla="*/ 6 w 26"/>
                  <a:gd name="T19" fmla="*/ 0 h 31"/>
                  <a:gd name="T20" fmla="*/ 0 w 26"/>
                  <a:gd name="T21" fmla="*/ 0 h 31"/>
                  <a:gd name="T22" fmla="*/ 0 w 26"/>
                  <a:gd name="T23" fmla="*/ 31 h 31"/>
                  <a:gd name="T24" fmla="*/ 6 w 26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" h="31">
                    <a:moveTo>
                      <a:pt x="6" y="31"/>
                    </a:moveTo>
                    <a:lnTo>
                      <a:pt x="6" y="20"/>
                    </a:lnTo>
                    <a:lnTo>
                      <a:pt x="9" y="17"/>
                    </a:lnTo>
                    <a:lnTo>
                      <a:pt x="19" y="31"/>
                    </a:lnTo>
                    <a:lnTo>
                      <a:pt x="26" y="31"/>
                    </a:lnTo>
                    <a:lnTo>
                      <a:pt x="13" y="13"/>
                    </a:lnTo>
                    <a:lnTo>
                      <a:pt x="25" y="0"/>
                    </a:lnTo>
                    <a:lnTo>
                      <a:pt x="18" y="0"/>
                    </a:lnTo>
                    <a:lnTo>
                      <a:pt x="6" y="13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17" name="Freeform 485">
                <a:extLst>
                  <a:ext uri="{FF2B5EF4-FFF2-40B4-BE49-F238E27FC236}">
                    <a16:creationId xmlns:a16="http://schemas.microsoft.com/office/drawing/2014/main" id="{ABA50B4B-20BE-D2D7-A4D7-48869CFE5E4E}"/>
                  </a:ext>
                </a:extLst>
              </p:cNvPr>
              <p:cNvSpPr/>
              <p:nvPr/>
            </p:nvSpPr>
            <p:spPr bwMode="auto">
              <a:xfrm>
                <a:off x="4041" y="1969"/>
                <a:ext cx="38" cy="31"/>
              </a:xfrm>
              <a:custGeom>
                <a:avLst/>
                <a:gdLst>
                  <a:gd name="T0" fmla="*/ 15 w 38"/>
                  <a:gd name="T1" fmla="*/ 31 h 31"/>
                  <a:gd name="T2" fmla="*/ 18 w 38"/>
                  <a:gd name="T3" fmla="*/ 7 h 31"/>
                  <a:gd name="T4" fmla="*/ 23 w 38"/>
                  <a:gd name="T5" fmla="*/ 31 h 31"/>
                  <a:gd name="T6" fmla="*/ 29 w 38"/>
                  <a:gd name="T7" fmla="*/ 31 h 31"/>
                  <a:gd name="T8" fmla="*/ 38 w 38"/>
                  <a:gd name="T9" fmla="*/ 0 h 31"/>
                  <a:gd name="T10" fmla="*/ 32 w 38"/>
                  <a:gd name="T11" fmla="*/ 0 h 31"/>
                  <a:gd name="T12" fmla="*/ 27 w 38"/>
                  <a:gd name="T13" fmla="*/ 21 h 31"/>
                  <a:gd name="T14" fmla="*/ 22 w 38"/>
                  <a:gd name="T15" fmla="*/ 0 h 31"/>
                  <a:gd name="T16" fmla="*/ 16 w 38"/>
                  <a:gd name="T17" fmla="*/ 0 h 31"/>
                  <a:gd name="T18" fmla="*/ 11 w 38"/>
                  <a:gd name="T19" fmla="*/ 21 h 31"/>
                  <a:gd name="T20" fmla="*/ 6 w 38"/>
                  <a:gd name="T21" fmla="*/ 0 h 31"/>
                  <a:gd name="T22" fmla="*/ 0 w 38"/>
                  <a:gd name="T23" fmla="*/ 0 h 31"/>
                  <a:gd name="T24" fmla="*/ 9 w 38"/>
                  <a:gd name="T25" fmla="*/ 31 h 31"/>
                  <a:gd name="T26" fmla="*/ 15 w 38"/>
                  <a:gd name="T2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31">
                    <a:moveTo>
                      <a:pt x="15" y="31"/>
                    </a:moveTo>
                    <a:lnTo>
                      <a:pt x="18" y="7"/>
                    </a:lnTo>
                    <a:lnTo>
                      <a:pt x="23" y="31"/>
                    </a:lnTo>
                    <a:lnTo>
                      <a:pt x="29" y="31"/>
                    </a:lnTo>
                    <a:lnTo>
                      <a:pt x="38" y="0"/>
                    </a:lnTo>
                    <a:lnTo>
                      <a:pt x="32" y="0"/>
                    </a:lnTo>
                    <a:lnTo>
                      <a:pt x="27" y="21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11" y="21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9" y="31"/>
                    </a:lnTo>
                    <a:lnTo>
                      <a:pt x="15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18" name="Rectangle 486">
                <a:extLst>
                  <a:ext uri="{FF2B5EF4-FFF2-40B4-BE49-F238E27FC236}">
                    <a16:creationId xmlns:a16="http://schemas.microsoft.com/office/drawing/2014/main" id="{B3D739B8-6121-EBA0-7DCD-8C2E5B104E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2" y="1969"/>
                <a:ext cx="5" cy="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19" name="Freeform 487">
                <a:extLst>
                  <a:ext uri="{FF2B5EF4-FFF2-40B4-BE49-F238E27FC236}">
                    <a16:creationId xmlns:a16="http://schemas.microsoft.com/office/drawing/2014/main" id="{4DA73488-E4AE-3FD6-1CC6-BC401B73EE08}"/>
                  </a:ext>
                </a:extLst>
              </p:cNvPr>
              <p:cNvSpPr/>
              <p:nvPr/>
            </p:nvSpPr>
            <p:spPr bwMode="auto">
              <a:xfrm>
                <a:off x="4094" y="1969"/>
                <a:ext cx="19" cy="31"/>
              </a:xfrm>
              <a:custGeom>
                <a:avLst/>
                <a:gdLst>
                  <a:gd name="T0" fmla="*/ 19 w 19"/>
                  <a:gd name="T1" fmla="*/ 31 h 31"/>
                  <a:gd name="T2" fmla="*/ 19 w 19"/>
                  <a:gd name="T3" fmla="*/ 25 h 31"/>
                  <a:gd name="T4" fmla="*/ 6 w 19"/>
                  <a:gd name="T5" fmla="*/ 25 h 31"/>
                  <a:gd name="T6" fmla="*/ 6 w 19"/>
                  <a:gd name="T7" fmla="*/ 0 h 31"/>
                  <a:gd name="T8" fmla="*/ 0 w 19"/>
                  <a:gd name="T9" fmla="*/ 0 h 31"/>
                  <a:gd name="T10" fmla="*/ 0 w 19"/>
                  <a:gd name="T11" fmla="*/ 31 h 31"/>
                  <a:gd name="T12" fmla="*/ 19 w 19"/>
                  <a:gd name="T1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31">
                    <a:moveTo>
                      <a:pt x="19" y="31"/>
                    </a:moveTo>
                    <a:lnTo>
                      <a:pt x="19" y="25"/>
                    </a:lnTo>
                    <a:lnTo>
                      <a:pt x="6" y="25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9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20" name="Freeform 488">
                <a:extLst>
                  <a:ext uri="{FF2B5EF4-FFF2-40B4-BE49-F238E27FC236}">
                    <a16:creationId xmlns:a16="http://schemas.microsoft.com/office/drawing/2014/main" id="{E4272D8F-0AEC-BFAF-489B-B59E47C19F93}"/>
                  </a:ext>
                </a:extLst>
              </p:cNvPr>
              <p:cNvSpPr/>
              <p:nvPr/>
            </p:nvSpPr>
            <p:spPr bwMode="auto">
              <a:xfrm>
                <a:off x="4116" y="1969"/>
                <a:ext cx="22" cy="32"/>
              </a:xfrm>
              <a:custGeom>
                <a:avLst/>
                <a:gdLst>
                  <a:gd name="T0" fmla="*/ 2 w 22"/>
                  <a:gd name="T1" fmla="*/ 30 h 32"/>
                  <a:gd name="T2" fmla="*/ 7 w 22"/>
                  <a:gd name="T3" fmla="*/ 31 h 32"/>
                  <a:gd name="T4" fmla="*/ 12 w 22"/>
                  <a:gd name="T5" fmla="*/ 32 h 32"/>
                  <a:gd name="T6" fmla="*/ 16 w 22"/>
                  <a:gd name="T7" fmla="*/ 31 h 32"/>
                  <a:gd name="T8" fmla="*/ 20 w 22"/>
                  <a:gd name="T9" fmla="*/ 30 h 32"/>
                  <a:gd name="T10" fmla="*/ 21 w 22"/>
                  <a:gd name="T11" fmla="*/ 26 h 32"/>
                  <a:gd name="T12" fmla="*/ 22 w 22"/>
                  <a:gd name="T13" fmla="*/ 21 h 32"/>
                  <a:gd name="T14" fmla="*/ 21 w 22"/>
                  <a:gd name="T15" fmla="*/ 18 h 32"/>
                  <a:gd name="T16" fmla="*/ 19 w 22"/>
                  <a:gd name="T17" fmla="*/ 15 h 32"/>
                  <a:gd name="T18" fmla="*/ 16 w 22"/>
                  <a:gd name="T19" fmla="*/ 14 h 32"/>
                  <a:gd name="T20" fmla="*/ 13 w 22"/>
                  <a:gd name="T21" fmla="*/ 13 h 32"/>
                  <a:gd name="T22" fmla="*/ 10 w 22"/>
                  <a:gd name="T23" fmla="*/ 12 h 32"/>
                  <a:gd name="T24" fmla="*/ 7 w 22"/>
                  <a:gd name="T25" fmla="*/ 11 h 32"/>
                  <a:gd name="T26" fmla="*/ 6 w 22"/>
                  <a:gd name="T27" fmla="*/ 8 h 32"/>
                  <a:gd name="T28" fmla="*/ 6 w 22"/>
                  <a:gd name="T29" fmla="*/ 7 h 32"/>
                  <a:gd name="T30" fmla="*/ 7 w 22"/>
                  <a:gd name="T31" fmla="*/ 6 h 32"/>
                  <a:gd name="T32" fmla="*/ 10 w 22"/>
                  <a:gd name="T33" fmla="*/ 5 h 32"/>
                  <a:gd name="T34" fmla="*/ 13 w 22"/>
                  <a:gd name="T35" fmla="*/ 5 h 32"/>
                  <a:gd name="T36" fmla="*/ 14 w 22"/>
                  <a:gd name="T37" fmla="*/ 6 h 32"/>
                  <a:gd name="T38" fmla="*/ 15 w 22"/>
                  <a:gd name="T39" fmla="*/ 7 h 32"/>
                  <a:gd name="T40" fmla="*/ 16 w 22"/>
                  <a:gd name="T41" fmla="*/ 9 h 32"/>
                  <a:gd name="T42" fmla="*/ 21 w 22"/>
                  <a:gd name="T43" fmla="*/ 9 h 32"/>
                  <a:gd name="T44" fmla="*/ 21 w 22"/>
                  <a:gd name="T45" fmla="*/ 5 h 32"/>
                  <a:gd name="T46" fmla="*/ 19 w 22"/>
                  <a:gd name="T47" fmla="*/ 2 h 32"/>
                  <a:gd name="T48" fmla="*/ 15 w 22"/>
                  <a:gd name="T49" fmla="*/ 0 h 32"/>
                  <a:gd name="T50" fmla="*/ 10 w 22"/>
                  <a:gd name="T51" fmla="*/ 0 h 32"/>
                  <a:gd name="T52" fmla="*/ 6 w 22"/>
                  <a:gd name="T53" fmla="*/ 0 h 32"/>
                  <a:gd name="T54" fmla="*/ 2 w 22"/>
                  <a:gd name="T55" fmla="*/ 2 h 32"/>
                  <a:gd name="T56" fmla="*/ 1 w 22"/>
                  <a:gd name="T57" fmla="*/ 5 h 32"/>
                  <a:gd name="T58" fmla="*/ 0 w 22"/>
                  <a:gd name="T59" fmla="*/ 8 h 32"/>
                  <a:gd name="T60" fmla="*/ 1 w 22"/>
                  <a:gd name="T61" fmla="*/ 13 h 32"/>
                  <a:gd name="T62" fmla="*/ 3 w 22"/>
                  <a:gd name="T63" fmla="*/ 15 h 32"/>
                  <a:gd name="T64" fmla="*/ 8 w 22"/>
                  <a:gd name="T65" fmla="*/ 18 h 32"/>
                  <a:gd name="T66" fmla="*/ 9 w 22"/>
                  <a:gd name="T67" fmla="*/ 18 h 32"/>
                  <a:gd name="T68" fmla="*/ 15 w 22"/>
                  <a:gd name="T69" fmla="*/ 20 h 32"/>
                  <a:gd name="T70" fmla="*/ 16 w 22"/>
                  <a:gd name="T71" fmla="*/ 21 h 32"/>
                  <a:gd name="T72" fmla="*/ 16 w 22"/>
                  <a:gd name="T73" fmla="*/ 23 h 32"/>
                  <a:gd name="T74" fmla="*/ 16 w 22"/>
                  <a:gd name="T75" fmla="*/ 24 h 32"/>
                  <a:gd name="T76" fmla="*/ 15 w 22"/>
                  <a:gd name="T77" fmla="*/ 25 h 32"/>
                  <a:gd name="T78" fmla="*/ 12 w 22"/>
                  <a:gd name="T79" fmla="*/ 26 h 32"/>
                  <a:gd name="T80" fmla="*/ 9 w 22"/>
                  <a:gd name="T81" fmla="*/ 26 h 32"/>
                  <a:gd name="T82" fmla="*/ 7 w 22"/>
                  <a:gd name="T83" fmla="*/ 25 h 32"/>
                  <a:gd name="T84" fmla="*/ 6 w 22"/>
                  <a:gd name="T85" fmla="*/ 24 h 32"/>
                  <a:gd name="T86" fmla="*/ 6 w 22"/>
                  <a:gd name="T87" fmla="*/ 21 h 32"/>
                  <a:gd name="T88" fmla="*/ 0 w 22"/>
                  <a:gd name="T89" fmla="*/ 21 h 32"/>
                  <a:gd name="T90" fmla="*/ 1 w 22"/>
                  <a:gd name="T91" fmla="*/ 26 h 32"/>
                  <a:gd name="T92" fmla="*/ 2 w 22"/>
                  <a:gd name="T93" fmla="*/ 3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" h="32">
                    <a:moveTo>
                      <a:pt x="2" y="30"/>
                    </a:moveTo>
                    <a:lnTo>
                      <a:pt x="7" y="31"/>
                    </a:lnTo>
                    <a:lnTo>
                      <a:pt x="12" y="32"/>
                    </a:lnTo>
                    <a:lnTo>
                      <a:pt x="16" y="31"/>
                    </a:lnTo>
                    <a:lnTo>
                      <a:pt x="20" y="30"/>
                    </a:lnTo>
                    <a:lnTo>
                      <a:pt x="21" y="26"/>
                    </a:lnTo>
                    <a:lnTo>
                      <a:pt x="22" y="21"/>
                    </a:lnTo>
                    <a:lnTo>
                      <a:pt x="21" y="18"/>
                    </a:lnTo>
                    <a:lnTo>
                      <a:pt x="19" y="15"/>
                    </a:lnTo>
                    <a:lnTo>
                      <a:pt x="16" y="14"/>
                    </a:lnTo>
                    <a:lnTo>
                      <a:pt x="13" y="13"/>
                    </a:lnTo>
                    <a:lnTo>
                      <a:pt x="10" y="12"/>
                    </a:lnTo>
                    <a:lnTo>
                      <a:pt x="7" y="11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10" y="5"/>
                    </a:lnTo>
                    <a:lnTo>
                      <a:pt x="13" y="5"/>
                    </a:lnTo>
                    <a:lnTo>
                      <a:pt x="14" y="6"/>
                    </a:lnTo>
                    <a:lnTo>
                      <a:pt x="15" y="7"/>
                    </a:lnTo>
                    <a:lnTo>
                      <a:pt x="16" y="9"/>
                    </a:lnTo>
                    <a:lnTo>
                      <a:pt x="21" y="9"/>
                    </a:lnTo>
                    <a:lnTo>
                      <a:pt x="21" y="5"/>
                    </a:lnTo>
                    <a:lnTo>
                      <a:pt x="19" y="2"/>
                    </a:lnTo>
                    <a:lnTo>
                      <a:pt x="15" y="0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1" y="13"/>
                    </a:lnTo>
                    <a:lnTo>
                      <a:pt x="3" y="15"/>
                    </a:lnTo>
                    <a:lnTo>
                      <a:pt x="8" y="18"/>
                    </a:lnTo>
                    <a:lnTo>
                      <a:pt x="9" y="18"/>
                    </a:lnTo>
                    <a:lnTo>
                      <a:pt x="15" y="20"/>
                    </a:lnTo>
                    <a:lnTo>
                      <a:pt x="16" y="21"/>
                    </a:lnTo>
                    <a:lnTo>
                      <a:pt x="16" y="23"/>
                    </a:lnTo>
                    <a:lnTo>
                      <a:pt x="16" y="24"/>
                    </a:lnTo>
                    <a:lnTo>
                      <a:pt x="15" y="25"/>
                    </a:lnTo>
                    <a:lnTo>
                      <a:pt x="12" y="26"/>
                    </a:lnTo>
                    <a:lnTo>
                      <a:pt x="9" y="26"/>
                    </a:lnTo>
                    <a:lnTo>
                      <a:pt x="7" y="25"/>
                    </a:lnTo>
                    <a:lnTo>
                      <a:pt x="6" y="24"/>
                    </a:lnTo>
                    <a:lnTo>
                      <a:pt x="6" y="21"/>
                    </a:lnTo>
                    <a:lnTo>
                      <a:pt x="0" y="21"/>
                    </a:lnTo>
                    <a:lnTo>
                      <a:pt x="1" y="26"/>
                    </a:lnTo>
                    <a:lnTo>
                      <a:pt x="2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21" name="Freeform 489">
                <a:extLst>
                  <a:ext uri="{FF2B5EF4-FFF2-40B4-BE49-F238E27FC236}">
                    <a16:creationId xmlns:a16="http://schemas.microsoft.com/office/drawing/2014/main" id="{2736AAEA-DE4B-5056-059F-30D6B8E40167}"/>
                  </a:ext>
                </a:extLst>
              </p:cNvPr>
              <p:cNvSpPr/>
              <p:nvPr/>
            </p:nvSpPr>
            <p:spPr bwMode="auto">
              <a:xfrm>
                <a:off x="4142" y="1969"/>
                <a:ext cx="28" cy="32"/>
              </a:xfrm>
              <a:custGeom>
                <a:avLst/>
                <a:gdLst>
                  <a:gd name="T0" fmla="*/ 8 w 28"/>
                  <a:gd name="T1" fmla="*/ 8 h 32"/>
                  <a:gd name="T2" fmla="*/ 11 w 28"/>
                  <a:gd name="T3" fmla="*/ 6 h 32"/>
                  <a:gd name="T4" fmla="*/ 14 w 28"/>
                  <a:gd name="T5" fmla="*/ 5 h 32"/>
                  <a:gd name="T6" fmla="*/ 17 w 28"/>
                  <a:gd name="T7" fmla="*/ 6 h 32"/>
                  <a:gd name="T8" fmla="*/ 19 w 28"/>
                  <a:gd name="T9" fmla="*/ 8 h 32"/>
                  <a:gd name="T10" fmla="*/ 22 w 28"/>
                  <a:gd name="T11" fmla="*/ 11 h 32"/>
                  <a:gd name="T12" fmla="*/ 22 w 28"/>
                  <a:gd name="T13" fmla="*/ 15 h 32"/>
                  <a:gd name="T14" fmla="*/ 22 w 28"/>
                  <a:gd name="T15" fmla="*/ 20 h 32"/>
                  <a:gd name="T16" fmla="*/ 19 w 28"/>
                  <a:gd name="T17" fmla="*/ 24 h 32"/>
                  <a:gd name="T18" fmla="*/ 17 w 28"/>
                  <a:gd name="T19" fmla="*/ 26 h 32"/>
                  <a:gd name="T20" fmla="*/ 14 w 28"/>
                  <a:gd name="T21" fmla="*/ 26 h 32"/>
                  <a:gd name="T22" fmla="*/ 11 w 28"/>
                  <a:gd name="T23" fmla="*/ 26 h 32"/>
                  <a:gd name="T24" fmla="*/ 8 w 28"/>
                  <a:gd name="T25" fmla="*/ 24 h 32"/>
                  <a:gd name="T26" fmla="*/ 6 w 28"/>
                  <a:gd name="T27" fmla="*/ 20 h 32"/>
                  <a:gd name="T28" fmla="*/ 6 w 28"/>
                  <a:gd name="T29" fmla="*/ 15 h 32"/>
                  <a:gd name="T30" fmla="*/ 6 w 28"/>
                  <a:gd name="T31" fmla="*/ 11 h 32"/>
                  <a:gd name="T32" fmla="*/ 8 w 28"/>
                  <a:gd name="T33" fmla="*/ 8 h 32"/>
                  <a:gd name="T34" fmla="*/ 4 w 28"/>
                  <a:gd name="T35" fmla="*/ 27 h 32"/>
                  <a:gd name="T36" fmla="*/ 8 w 28"/>
                  <a:gd name="T37" fmla="*/ 31 h 32"/>
                  <a:gd name="T38" fmla="*/ 14 w 28"/>
                  <a:gd name="T39" fmla="*/ 32 h 32"/>
                  <a:gd name="T40" fmla="*/ 19 w 28"/>
                  <a:gd name="T41" fmla="*/ 31 h 32"/>
                  <a:gd name="T42" fmla="*/ 24 w 28"/>
                  <a:gd name="T43" fmla="*/ 27 h 32"/>
                  <a:gd name="T44" fmla="*/ 26 w 28"/>
                  <a:gd name="T45" fmla="*/ 23 h 32"/>
                  <a:gd name="T46" fmla="*/ 28 w 28"/>
                  <a:gd name="T47" fmla="*/ 15 h 32"/>
                  <a:gd name="T48" fmla="*/ 26 w 28"/>
                  <a:gd name="T49" fmla="*/ 9 h 32"/>
                  <a:gd name="T50" fmla="*/ 24 w 28"/>
                  <a:gd name="T51" fmla="*/ 3 h 32"/>
                  <a:gd name="T52" fmla="*/ 19 w 28"/>
                  <a:gd name="T53" fmla="*/ 0 h 32"/>
                  <a:gd name="T54" fmla="*/ 14 w 28"/>
                  <a:gd name="T55" fmla="*/ 0 h 32"/>
                  <a:gd name="T56" fmla="*/ 8 w 28"/>
                  <a:gd name="T57" fmla="*/ 0 h 32"/>
                  <a:gd name="T58" fmla="*/ 4 w 28"/>
                  <a:gd name="T59" fmla="*/ 3 h 32"/>
                  <a:gd name="T60" fmla="*/ 1 w 28"/>
                  <a:gd name="T61" fmla="*/ 9 h 32"/>
                  <a:gd name="T62" fmla="*/ 0 w 28"/>
                  <a:gd name="T63" fmla="*/ 15 h 32"/>
                  <a:gd name="T64" fmla="*/ 1 w 28"/>
                  <a:gd name="T65" fmla="*/ 23 h 32"/>
                  <a:gd name="T66" fmla="*/ 4 w 28"/>
                  <a:gd name="T67" fmla="*/ 27 h 32"/>
                  <a:gd name="T68" fmla="*/ 8 w 28"/>
                  <a:gd name="T6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2">
                    <a:moveTo>
                      <a:pt x="8" y="8"/>
                    </a:moveTo>
                    <a:lnTo>
                      <a:pt x="11" y="6"/>
                    </a:lnTo>
                    <a:lnTo>
                      <a:pt x="14" y="5"/>
                    </a:lnTo>
                    <a:lnTo>
                      <a:pt x="17" y="6"/>
                    </a:lnTo>
                    <a:lnTo>
                      <a:pt x="19" y="8"/>
                    </a:lnTo>
                    <a:lnTo>
                      <a:pt x="22" y="11"/>
                    </a:lnTo>
                    <a:lnTo>
                      <a:pt x="22" y="15"/>
                    </a:lnTo>
                    <a:lnTo>
                      <a:pt x="22" y="20"/>
                    </a:lnTo>
                    <a:lnTo>
                      <a:pt x="19" y="24"/>
                    </a:lnTo>
                    <a:lnTo>
                      <a:pt x="17" y="26"/>
                    </a:lnTo>
                    <a:lnTo>
                      <a:pt x="14" y="26"/>
                    </a:lnTo>
                    <a:lnTo>
                      <a:pt x="11" y="26"/>
                    </a:lnTo>
                    <a:lnTo>
                      <a:pt x="8" y="24"/>
                    </a:lnTo>
                    <a:lnTo>
                      <a:pt x="6" y="20"/>
                    </a:lnTo>
                    <a:lnTo>
                      <a:pt x="6" y="15"/>
                    </a:lnTo>
                    <a:lnTo>
                      <a:pt x="6" y="11"/>
                    </a:lnTo>
                    <a:lnTo>
                      <a:pt x="8" y="8"/>
                    </a:lnTo>
                    <a:lnTo>
                      <a:pt x="4" y="27"/>
                    </a:lnTo>
                    <a:lnTo>
                      <a:pt x="8" y="31"/>
                    </a:lnTo>
                    <a:lnTo>
                      <a:pt x="14" y="32"/>
                    </a:lnTo>
                    <a:lnTo>
                      <a:pt x="19" y="31"/>
                    </a:lnTo>
                    <a:lnTo>
                      <a:pt x="24" y="27"/>
                    </a:lnTo>
                    <a:lnTo>
                      <a:pt x="26" y="23"/>
                    </a:lnTo>
                    <a:lnTo>
                      <a:pt x="28" y="15"/>
                    </a:lnTo>
                    <a:lnTo>
                      <a:pt x="26" y="9"/>
                    </a:lnTo>
                    <a:lnTo>
                      <a:pt x="24" y="3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3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1" y="23"/>
                    </a:lnTo>
                    <a:lnTo>
                      <a:pt x="4" y="27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22" name="Freeform 490">
                <a:extLst>
                  <a:ext uri="{FF2B5EF4-FFF2-40B4-BE49-F238E27FC236}">
                    <a16:creationId xmlns:a16="http://schemas.microsoft.com/office/drawing/2014/main" id="{D0E085FF-0486-A028-76BD-69840D43FE1C}"/>
                  </a:ext>
                </a:extLst>
              </p:cNvPr>
              <p:cNvSpPr/>
              <p:nvPr/>
            </p:nvSpPr>
            <p:spPr bwMode="auto">
              <a:xfrm>
                <a:off x="4174" y="1969"/>
                <a:ext cx="24" cy="31"/>
              </a:xfrm>
              <a:custGeom>
                <a:avLst/>
                <a:gdLst>
                  <a:gd name="T0" fmla="*/ 6 w 24"/>
                  <a:gd name="T1" fmla="*/ 31 h 31"/>
                  <a:gd name="T2" fmla="*/ 6 w 24"/>
                  <a:gd name="T3" fmla="*/ 9 h 31"/>
                  <a:gd name="T4" fmla="*/ 18 w 24"/>
                  <a:gd name="T5" fmla="*/ 31 h 31"/>
                  <a:gd name="T6" fmla="*/ 24 w 24"/>
                  <a:gd name="T7" fmla="*/ 31 h 31"/>
                  <a:gd name="T8" fmla="*/ 24 w 24"/>
                  <a:gd name="T9" fmla="*/ 0 h 31"/>
                  <a:gd name="T10" fmla="*/ 18 w 24"/>
                  <a:gd name="T11" fmla="*/ 0 h 31"/>
                  <a:gd name="T12" fmla="*/ 18 w 24"/>
                  <a:gd name="T13" fmla="*/ 21 h 31"/>
                  <a:gd name="T14" fmla="*/ 6 w 24"/>
                  <a:gd name="T15" fmla="*/ 0 h 31"/>
                  <a:gd name="T16" fmla="*/ 0 w 24"/>
                  <a:gd name="T17" fmla="*/ 0 h 31"/>
                  <a:gd name="T18" fmla="*/ 0 w 24"/>
                  <a:gd name="T19" fmla="*/ 31 h 31"/>
                  <a:gd name="T20" fmla="*/ 6 w 24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31">
                    <a:moveTo>
                      <a:pt x="6" y="31"/>
                    </a:moveTo>
                    <a:lnTo>
                      <a:pt x="6" y="9"/>
                    </a:lnTo>
                    <a:lnTo>
                      <a:pt x="18" y="31"/>
                    </a:lnTo>
                    <a:lnTo>
                      <a:pt x="24" y="31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21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23" name="Freeform 491">
                <a:extLst>
                  <a:ext uri="{FF2B5EF4-FFF2-40B4-BE49-F238E27FC236}">
                    <a16:creationId xmlns:a16="http://schemas.microsoft.com/office/drawing/2014/main" id="{7804B770-033E-EED4-26A3-68896895F531}"/>
                  </a:ext>
                </a:extLst>
              </p:cNvPr>
              <p:cNvSpPr/>
              <p:nvPr/>
            </p:nvSpPr>
            <p:spPr bwMode="auto">
              <a:xfrm>
                <a:off x="4025" y="2169"/>
                <a:ext cx="36" cy="31"/>
              </a:xfrm>
              <a:custGeom>
                <a:avLst/>
                <a:gdLst>
                  <a:gd name="T0" fmla="*/ 13 w 36"/>
                  <a:gd name="T1" fmla="*/ 31 h 31"/>
                  <a:gd name="T2" fmla="*/ 18 w 36"/>
                  <a:gd name="T3" fmla="*/ 7 h 31"/>
                  <a:gd name="T4" fmla="*/ 22 w 36"/>
                  <a:gd name="T5" fmla="*/ 31 h 31"/>
                  <a:gd name="T6" fmla="*/ 27 w 36"/>
                  <a:gd name="T7" fmla="*/ 31 h 31"/>
                  <a:gd name="T8" fmla="*/ 36 w 36"/>
                  <a:gd name="T9" fmla="*/ 0 h 31"/>
                  <a:gd name="T10" fmla="*/ 30 w 36"/>
                  <a:gd name="T11" fmla="*/ 0 h 31"/>
                  <a:gd name="T12" fmla="*/ 25 w 36"/>
                  <a:gd name="T13" fmla="*/ 22 h 31"/>
                  <a:gd name="T14" fmla="*/ 21 w 36"/>
                  <a:gd name="T15" fmla="*/ 0 h 31"/>
                  <a:gd name="T16" fmla="*/ 14 w 36"/>
                  <a:gd name="T17" fmla="*/ 0 h 31"/>
                  <a:gd name="T18" fmla="*/ 10 w 36"/>
                  <a:gd name="T19" fmla="*/ 22 h 31"/>
                  <a:gd name="T20" fmla="*/ 6 w 36"/>
                  <a:gd name="T21" fmla="*/ 0 h 31"/>
                  <a:gd name="T22" fmla="*/ 0 w 36"/>
                  <a:gd name="T23" fmla="*/ 0 h 31"/>
                  <a:gd name="T24" fmla="*/ 8 w 36"/>
                  <a:gd name="T25" fmla="*/ 31 h 31"/>
                  <a:gd name="T26" fmla="*/ 13 w 36"/>
                  <a:gd name="T2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31">
                    <a:moveTo>
                      <a:pt x="13" y="31"/>
                    </a:moveTo>
                    <a:lnTo>
                      <a:pt x="18" y="7"/>
                    </a:lnTo>
                    <a:lnTo>
                      <a:pt x="22" y="31"/>
                    </a:lnTo>
                    <a:lnTo>
                      <a:pt x="27" y="31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5" y="22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10" y="2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8" y="31"/>
                    </a:lnTo>
                    <a:lnTo>
                      <a:pt x="13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24" name="Freeform 492">
                <a:extLst>
                  <a:ext uri="{FF2B5EF4-FFF2-40B4-BE49-F238E27FC236}">
                    <a16:creationId xmlns:a16="http://schemas.microsoft.com/office/drawing/2014/main" id="{B4A1179F-A258-D6B6-1E39-81AEE9E1D2D4}"/>
                  </a:ext>
                </a:extLst>
              </p:cNvPr>
              <p:cNvSpPr/>
              <p:nvPr/>
            </p:nvSpPr>
            <p:spPr bwMode="auto">
              <a:xfrm>
                <a:off x="4059" y="2169"/>
                <a:ext cx="27" cy="31"/>
              </a:xfrm>
              <a:custGeom>
                <a:avLst/>
                <a:gdLst>
                  <a:gd name="T0" fmla="*/ 17 w 27"/>
                  <a:gd name="T1" fmla="*/ 19 h 31"/>
                  <a:gd name="T2" fmla="*/ 10 w 27"/>
                  <a:gd name="T3" fmla="*/ 19 h 31"/>
                  <a:gd name="T4" fmla="*/ 14 w 27"/>
                  <a:gd name="T5" fmla="*/ 6 h 31"/>
                  <a:gd name="T6" fmla="*/ 17 w 27"/>
                  <a:gd name="T7" fmla="*/ 19 h 31"/>
                  <a:gd name="T8" fmla="*/ 0 w 27"/>
                  <a:gd name="T9" fmla="*/ 31 h 31"/>
                  <a:gd name="T10" fmla="*/ 6 w 27"/>
                  <a:gd name="T11" fmla="*/ 31 h 31"/>
                  <a:gd name="T12" fmla="*/ 8 w 27"/>
                  <a:gd name="T13" fmla="*/ 24 h 31"/>
                  <a:gd name="T14" fmla="*/ 20 w 27"/>
                  <a:gd name="T15" fmla="*/ 24 h 31"/>
                  <a:gd name="T16" fmla="*/ 21 w 27"/>
                  <a:gd name="T17" fmla="*/ 31 h 31"/>
                  <a:gd name="T18" fmla="*/ 27 w 27"/>
                  <a:gd name="T19" fmla="*/ 31 h 31"/>
                  <a:gd name="T20" fmla="*/ 17 w 27"/>
                  <a:gd name="T21" fmla="*/ 0 h 31"/>
                  <a:gd name="T22" fmla="*/ 10 w 27"/>
                  <a:gd name="T23" fmla="*/ 0 h 31"/>
                  <a:gd name="T24" fmla="*/ 0 w 27"/>
                  <a:gd name="T25" fmla="*/ 31 h 31"/>
                  <a:gd name="T26" fmla="*/ 17 w 27"/>
                  <a:gd name="T27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" h="31">
                    <a:moveTo>
                      <a:pt x="17" y="19"/>
                    </a:moveTo>
                    <a:lnTo>
                      <a:pt x="10" y="19"/>
                    </a:lnTo>
                    <a:lnTo>
                      <a:pt x="14" y="6"/>
                    </a:lnTo>
                    <a:lnTo>
                      <a:pt x="17" y="19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8" y="24"/>
                    </a:lnTo>
                    <a:lnTo>
                      <a:pt x="20" y="24"/>
                    </a:lnTo>
                    <a:lnTo>
                      <a:pt x="21" y="31"/>
                    </a:lnTo>
                    <a:lnTo>
                      <a:pt x="27" y="31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0" y="31"/>
                    </a:lnTo>
                    <a:lnTo>
                      <a:pt x="17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25" name="Freeform 493">
                <a:extLst>
                  <a:ext uri="{FF2B5EF4-FFF2-40B4-BE49-F238E27FC236}">
                    <a16:creationId xmlns:a16="http://schemas.microsoft.com/office/drawing/2014/main" id="{8B138383-054B-9FCE-C55C-E9813A102D2E}"/>
                  </a:ext>
                </a:extLst>
              </p:cNvPr>
              <p:cNvSpPr/>
              <p:nvPr/>
            </p:nvSpPr>
            <p:spPr bwMode="auto">
              <a:xfrm>
                <a:off x="4082" y="2169"/>
                <a:ext cx="27" cy="31"/>
              </a:xfrm>
              <a:custGeom>
                <a:avLst/>
                <a:gdLst>
                  <a:gd name="T0" fmla="*/ 17 w 27"/>
                  <a:gd name="T1" fmla="*/ 19 h 31"/>
                  <a:gd name="T2" fmla="*/ 27 w 27"/>
                  <a:gd name="T3" fmla="*/ 0 h 31"/>
                  <a:gd name="T4" fmla="*/ 19 w 27"/>
                  <a:gd name="T5" fmla="*/ 0 h 31"/>
                  <a:gd name="T6" fmla="*/ 13 w 27"/>
                  <a:gd name="T7" fmla="*/ 13 h 31"/>
                  <a:gd name="T8" fmla="*/ 7 w 27"/>
                  <a:gd name="T9" fmla="*/ 0 h 31"/>
                  <a:gd name="T10" fmla="*/ 0 w 27"/>
                  <a:gd name="T11" fmla="*/ 0 h 31"/>
                  <a:gd name="T12" fmla="*/ 11 w 27"/>
                  <a:gd name="T13" fmla="*/ 19 h 31"/>
                  <a:gd name="T14" fmla="*/ 11 w 27"/>
                  <a:gd name="T15" fmla="*/ 31 h 31"/>
                  <a:gd name="T16" fmla="*/ 17 w 27"/>
                  <a:gd name="T17" fmla="*/ 31 h 31"/>
                  <a:gd name="T18" fmla="*/ 17 w 27"/>
                  <a:gd name="T19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" h="31">
                    <a:moveTo>
                      <a:pt x="17" y="19"/>
                    </a:moveTo>
                    <a:lnTo>
                      <a:pt x="27" y="0"/>
                    </a:lnTo>
                    <a:lnTo>
                      <a:pt x="19" y="0"/>
                    </a:lnTo>
                    <a:lnTo>
                      <a:pt x="13" y="13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11" y="19"/>
                    </a:lnTo>
                    <a:lnTo>
                      <a:pt x="11" y="31"/>
                    </a:lnTo>
                    <a:lnTo>
                      <a:pt x="17" y="31"/>
                    </a:lnTo>
                    <a:lnTo>
                      <a:pt x="17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26" name="Freeform 494">
                <a:extLst>
                  <a:ext uri="{FF2B5EF4-FFF2-40B4-BE49-F238E27FC236}">
                    <a16:creationId xmlns:a16="http://schemas.microsoft.com/office/drawing/2014/main" id="{1348E857-8184-9941-D665-0575A25B9574}"/>
                  </a:ext>
                </a:extLst>
              </p:cNvPr>
              <p:cNvSpPr/>
              <p:nvPr/>
            </p:nvSpPr>
            <p:spPr bwMode="auto">
              <a:xfrm>
                <a:off x="4111" y="2169"/>
                <a:ext cx="23" cy="31"/>
              </a:xfrm>
              <a:custGeom>
                <a:avLst/>
                <a:gdLst>
                  <a:gd name="T0" fmla="*/ 5 w 23"/>
                  <a:gd name="T1" fmla="*/ 31 h 31"/>
                  <a:gd name="T2" fmla="*/ 5 w 23"/>
                  <a:gd name="T3" fmla="*/ 10 h 31"/>
                  <a:gd name="T4" fmla="*/ 17 w 23"/>
                  <a:gd name="T5" fmla="*/ 31 h 31"/>
                  <a:gd name="T6" fmla="*/ 23 w 23"/>
                  <a:gd name="T7" fmla="*/ 31 h 31"/>
                  <a:gd name="T8" fmla="*/ 23 w 23"/>
                  <a:gd name="T9" fmla="*/ 0 h 31"/>
                  <a:gd name="T10" fmla="*/ 17 w 23"/>
                  <a:gd name="T11" fmla="*/ 0 h 31"/>
                  <a:gd name="T12" fmla="*/ 17 w 23"/>
                  <a:gd name="T13" fmla="*/ 22 h 31"/>
                  <a:gd name="T14" fmla="*/ 6 w 23"/>
                  <a:gd name="T15" fmla="*/ 0 h 31"/>
                  <a:gd name="T16" fmla="*/ 0 w 23"/>
                  <a:gd name="T17" fmla="*/ 0 h 31"/>
                  <a:gd name="T18" fmla="*/ 0 w 23"/>
                  <a:gd name="T19" fmla="*/ 31 h 31"/>
                  <a:gd name="T20" fmla="*/ 5 w 23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" h="31">
                    <a:moveTo>
                      <a:pt x="5" y="31"/>
                    </a:moveTo>
                    <a:lnTo>
                      <a:pt x="5" y="10"/>
                    </a:lnTo>
                    <a:lnTo>
                      <a:pt x="17" y="31"/>
                    </a:lnTo>
                    <a:lnTo>
                      <a:pt x="23" y="31"/>
                    </a:lnTo>
                    <a:lnTo>
                      <a:pt x="23" y="0"/>
                    </a:lnTo>
                    <a:lnTo>
                      <a:pt x="17" y="0"/>
                    </a:lnTo>
                    <a:lnTo>
                      <a:pt x="17" y="2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5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27" name="Freeform 495">
                <a:extLst>
                  <a:ext uri="{FF2B5EF4-FFF2-40B4-BE49-F238E27FC236}">
                    <a16:creationId xmlns:a16="http://schemas.microsoft.com/office/drawing/2014/main" id="{5128FD6E-A053-7B2F-FCC0-220BBF1374BA}"/>
                  </a:ext>
                </a:extLst>
              </p:cNvPr>
              <p:cNvSpPr/>
              <p:nvPr/>
            </p:nvSpPr>
            <p:spPr bwMode="auto">
              <a:xfrm>
                <a:off x="4140" y="2169"/>
                <a:ext cx="21" cy="31"/>
              </a:xfrm>
              <a:custGeom>
                <a:avLst/>
                <a:gdLst>
                  <a:gd name="T0" fmla="*/ 21 w 21"/>
                  <a:gd name="T1" fmla="*/ 31 h 31"/>
                  <a:gd name="T2" fmla="*/ 21 w 21"/>
                  <a:gd name="T3" fmla="*/ 25 h 31"/>
                  <a:gd name="T4" fmla="*/ 6 w 21"/>
                  <a:gd name="T5" fmla="*/ 25 h 31"/>
                  <a:gd name="T6" fmla="*/ 6 w 21"/>
                  <a:gd name="T7" fmla="*/ 17 h 31"/>
                  <a:gd name="T8" fmla="*/ 19 w 21"/>
                  <a:gd name="T9" fmla="*/ 17 h 31"/>
                  <a:gd name="T10" fmla="*/ 19 w 21"/>
                  <a:gd name="T11" fmla="*/ 12 h 31"/>
                  <a:gd name="T12" fmla="*/ 6 w 21"/>
                  <a:gd name="T13" fmla="*/ 12 h 31"/>
                  <a:gd name="T14" fmla="*/ 6 w 21"/>
                  <a:gd name="T15" fmla="*/ 5 h 31"/>
                  <a:gd name="T16" fmla="*/ 21 w 21"/>
                  <a:gd name="T17" fmla="*/ 5 h 31"/>
                  <a:gd name="T18" fmla="*/ 21 w 21"/>
                  <a:gd name="T19" fmla="*/ 0 h 31"/>
                  <a:gd name="T20" fmla="*/ 0 w 21"/>
                  <a:gd name="T21" fmla="*/ 0 h 31"/>
                  <a:gd name="T22" fmla="*/ 0 w 21"/>
                  <a:gd name="T23" fmla="*/ 31 h 31"/>
                  <a:gd name="T24" fmla="*/ 21 w 21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1">
                    <a:moveTo>
                      <a:pt x="21" y="31"/>
                    </a:moveTo>
                    <a:lnTo>
                      <a:pt x="21" y="25"/>
                    </a:lnTo>
                    <a:lnTo>
                      <a:pt x="6" y="25"/>
                    </a:lnTo>
                    <a:lnTo>
                      <a:pt x="6" y="17"/>
                    </a:lnTo>
                    <a:lnTo>
                      <a:pt x="19" y="17"/>
                    </a:lnTo>
                    <a:lnTo>
                      <a:pt x="19" y="12"/>
                    </a:lnTo>
                    <a:lnTo>
                      <a:pt x="6" y="12"/>
                    </a:lnTo>
                    <a:lnTo>
                      <a:pt x="6" y="5"/>
                    </a:lnTo>
                    <a:lnTo>
                      <a:pt x="21" y="5"/>
                    </a:lnTo>
                    <a:lnTo>
                      <a:pt x="21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1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28" name="Freeform 496">
                <a:extLst>
                  <a:ext uri="{FF2B5EF4-FFF2-40B4-BE49-F238E27FC236}">
                    <a16:creationId xmlns:a16="http://schemas.microsoft.com/office/drawing/2014/main" id="{A8379B8B-DFEA-3BD0-F338-30E659724C86}"/>
                  </a:ext>
                </a:extLst>
              </p:cNvPr>
              <p:cNvSpPr/>
              <p:nvPr/>
            </p:nvSpPr>
            <p:spPr bwMode="auto">
              <a:xfrm>
                <a:off x="4214" y="2228"/>
                <a:ext cx="20" cy="31"/>
              </a:xfrm>
              <a:custGeom>
                <a:avLst/>
                <a:gdLst>
                  <a:gd name="T0" fmla="*/ 20 w 20"/>
                  <a:gd name="T1" fmla="*/ 31 h 31"/>
                  <a:gd name="T2" fmla="*/ 20 w 20"/>
                  <a:gd name="T3" fmla="*/ 25 h 31"/>
                  <a:gd name="T4" fmla="*/ 6 w 20"/>
                  <a:gd name="T5" fmla="*/ 25 h 31"/>
                  <a:gd name="T6" fmla="*/ 6 w 20"/>
                  <a:gd name="T7" fmla="*/ 0 h 31"/>
                  <a:gd name="T8" fmla="*/ 1 w 20"/>
                  <a:gd name="T9" fmla="*/ 0 h 31"/>
                  <a:gd name="T10" fmla="*/ 0 w 20"/>
                  <a:gd name="T11" fmla="*/ 31 h 31"/>
                  <a:gd name="T12" fmla="*/ 20 w 20"/>
                  <a:gd name="T1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31">
                    <a:moveTo>
                      <a:pt x="20" y="31"/>
                    </a:moveTo>
                    <a:lnTo>
                      <a:pt x="20" y="25"/>
                    </a:lnTo>
                    <a:lnTo>
                      <a:pt x="6" y="25"/>
                    </a:lnTo>
                    <a:lnTo>
                      <a:pt x="6" y="0"/>
                    </a:lnTo>
                    <a:lnTo>
                      <a:pt x="1" y="0"/>
                    </a:lnTo>
                    <a:lnTo>
                      <a:pt x="0" y="31"/>
                    </a:lnTo>
                    <a:lnTo>
                      <a:pt x="2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29" name="Freeform 497">
                <a:extLst>
                  <a:ext uri="{FF2B5EF4-FFF2-40B4-BE49-F238E27FC236}">
                    <a16:creationId xmlns:a16="http://schemas.microsoft.com/office/drawing/2014/main" id="{DCD29B35-9898-58AF-5892-2FE912D7EC4E}"/>
                  </a:ext>
                </a:extLst>
              </p:cNvPr>
              <p:cNvSpPr/>
              <p:nvPr/>
            </p:nvSpPr>
            <p:spPr bwMode="auto">
              <a:xfrm>
                <a:off x="4238" y="2228"/>
                <a:ext cx="22" cy="31"/>
              </a:xfrm>
              <a:custGeom>
                <a:avLst/>
                <a:gdLst>
                  <a:gd name="T0" fmla="*/ 22 w 22"/>
                  <a:gd name="T1" fmla="*/ 31 h 31"/>
                  <a:gd name="T2" fmla="*/ 22 w 22"/>
                  <a:gd name="T3" fmla="*/ 26 h 31"/>
                  <a:gd name="T4" fmla="*/ 6 w 22"/>
                  <a:gd name="T5" fmla="*/ 26 h 31"/>
                  <a:gd name="T6" fmla="*/ 6 w 22"/>
                  <a:gd name="T7" fmla="*/ 18 h 31"/>
                  <a:gd name="T8" fmla="*/ 19 w 22"/>
                  <a:gd name="T9" fmla="*/ 18 h 31"/>
                  <a:gd name="T10" fmla="*/ 19 w 22"/>
                  <a:gd name="T11" fmla="*/ 12 h 31"/>
                  <a:gd name="T12" fmla="*/ 6 w 22"/>
                  <a:gd name="T13" fmla="*/ 12 h 31"/>
                  <a:gd name="T14" fmla="*/ 6 w 22"/>
                  <a:gd name="T15" fmla="*/ 6 h 31"/>
                  <a:gd name="T16" fmla="*/ 20 w 22"/>
                  <a:gd name="T17" fmla="*/ 6 h 31"/>
                  <a:gd name="T18" fmla="*/ 20 w 22"/>
                  <a:gd name="T19" fmla="*/ 0 h 31"/>
                  <a:gd name="T20" fmla="*/ 0 w 22"/>
                  <a:gd name="T21" fmla="*/ 0 h 31"/>
                  <a:gd name="T22" fmla="*/ 0 w 22"/>
                  <a:gd name="T23" fmla="*/ 31 h 31"/>
                  <a:gd name="T24" fmla="*/ 22 w 22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31">
                    <a:moveTo>
                      <a:pt x="22" y="31"/>
                    </a:moveTo>
                    <a:lnTo>
                      <a:pt x="22" y="26"/>
                    </a:lnTo>
                    <a:lnTo>
                      <a:pt x="6" y="26"/>
                    </a:lnTo>
                    <a:lnTo>
                      <a:pt x="6" y="18"/>
                    </a:lnTo>
                    <a:lnTo>
                      <a:pt x="19" y="18"/>
                    </a:lnTo>
                    <a:lnTo>
                      <a:pt x="19" y="12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20" y="6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2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30" name="Freeform 498">
                <a:extLst>
                  <a:ext uri="{FF2B5EF4-FFF2-40B4-BE49-F238E27FC236}">
                    <a16:creationId xmlns:a16="http://schemas.microsoft.com/office/drawing/2014/main" id="{0D578660-4A32-0284-9042-304EADECD4EC}"/>
                  </a:ext>
                </a:extLst>
              </p:cNvPr>
              <p:cNvSpPr/>
              <p:nvPr/>
            </p:nvSpPr>
            <p:spPr bwMode="auto">
              <a:xfrm>
                <a:off x="4263" y="2228"/>
                <a:ext cx="24" cy="31"/>
              </a:xfrm>
              <a:custGeom>
                <a:avLst/>
                <a:gdLst>
                  <a:gd name="T0" fmla="*/ 6 w 24"/>
                  <a:gd name="T1" fmla="*/ 31 h 31"/>
                  <a:gd name="T2" fmla="*/ 6 w 24"/>
                  <a:gd name="T3" fmla="*/ 11 h 31"/>
                  <a:gd name="T4" fmla="*/ 18 w 24"/>
                  <a:gd name="T5" fmla="*/ 31 h 31"/>
                  <a:gd name="T6" fmla="*/ 24 w 24"/>
                  <a:gd name="T7" fmla="*/ 31 h 31"/>
                  <a:gd name="T8" fmla="*/ 24 w 24"/>
                  <a:gd name="T9" fmla="*/ 1 h 31"/>
                  <a:gd name="T10" fmla="*/ 18 w 24"/>
                  <a:gd name="T11" fmla="*/ 1 h 31"/>
                  <a:gd name="T12" fmla="*/ 18 w 24"/>
                  <a:gd name="T13" fmla="*/ 21 h 31"/>
                  <a:gd name="T14" fmla="*/ 7 w 24"/>
                  <a:gd name="T15" fmla="*/ 0 h 31"/>
                  <a:gd name="T16" fmla="*/ 0 w 24"/>
                  <a:gd name="T17" fmla="*/ 0 h 31"/>
                  <a:gd name="T18" fmla="*/ 0 w 24"/>
                  <a:gd name="T19" fmla="*/ 31 h 31"/>
                  <a:gd name="T20" fmla="*/ 6 w 24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31">
                    <a:moveTo>
                      <a:pt x="6" y="31"/>
                    </a:moveTo>
                    <a:lnTo>
                      <a:pt x="6" y="11"/>
                    </a:lnTo>
                    <a:lnTo>
                      <a:pt x="18" y="31"/>
                    </a:lnTo>
                    <a:lnTo>
                      <a:pt x="24" y="31"/>
                    </a:lnTo>
                    <a:lnTo>
                      <a:pt x="24" y="1"/>
                    </a:lnTo>
                    <a:lnTo>
                      <a:pt x="18" y="1"/>
                    </a:lnTo>
                    <a:lnTo>
                      <a:pt x="18" y="21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31" name="Freeform 499">
                <a:extLst>
                  <a:ext uri="{FF2B5EF4-FFF2-40B4-BE49-F238E27FC236}">
                    <a16:creationId xmlns:a16="http://schemas.microsoft.com/office/drawing/2014/main" id="{2B7B5E57-B2D3-0F52-3F66-9E66496479DC}"/>
                  </a:ext>
                </a:extLst>
              </p:cNvPr>
              <p:cNvSpPr/>
              <p:nvPr/>
            </p:nvSpPr>
            <p:spPr bwMode="auto">
              <a:xfrm>
                <a:off x="4292" y="2228"/>
                <a:ext cx="28" cy="32"/>
              </a:xfrm>
              <a:custGeom>
                <a:avLst/>
                <a:gdLst>
                  <a:gd name="T0" fmla="*/ 8 w 28"/>
                  <a:gd name="T1" fmla="*/ 8 h 32"/>
                  <a:gd name="T2" fmla="*/ 11 w 28"/>
                  <a:gd name="T3" fmla="*/ 6 h 32"/>
                  <a:gd name="T4" fmla="*/ 14 w 28"/>
                  <a:gd name="T5" fmla="*/ 6 h 32"/>
                  <a:gd name="T6" fmla="*/ 17 w 28"/>
                  <a:gd name="T7" fmla="*/ 6 h 32"/>
                  <a:gd name="T8" fmla="*/ 19 w 28"/>
                  <a:gd name="T9" fmla="*/ 8 h 32"/>
                  <a:gd name="T10" fmla="*/ 22 w 28"/>
                  <a:gd name="T11" fmla="*/ 12 h 32"/>
                  <a:gd name="T12" fmla="*/ 22 w 28"/>
                  <a:gd name="T13" fmla="*/ 17 h 32"/>
                  <a:gd name="T14" fmla="*/ 22 w 28"/>
                  <a:gd name="T15" fmla="*/ 20 h 32"/>
                  <a:gd name="T16" fmla="*/ 19 w 28"/>
                  <a:gd name="T17" fmla="*/ 24 h 32"/>
                  <a:gd name="T18" fmla="*/ 17 w 28"/>
                  <a:gd name="T19" fmla="*/ 26 h 32"/>
                  <a:gd name="T20" fmla="*/ 13 w 28"/>
                  <a:gd name="T21" fmla="*/ 27 h 32"/>
                  <a:gd name="T22" fmla="*/ 11 w 28"/>
                  <a:gd name="T23" fmla="*/ 26 h 32"/>
                  <a:gd name="T24" fmla="*/ 8 w 28"/>
                  <a:gd name="T25" fmla="*/ 24 h 32"/>
                  <a:gd name="T26" fmla="*/ 6 w 28"/>
                  <a:gd name="T27" fmla="*/ 20 h 32"/>
                  <a:gd name="T28" fmla="*/ 6 w 28"/>
                  <a:gd name="T29" fmla="*/ 17 h 32"/>
                  <a:gd name="T30" fmla="*/ 6 w 28"/>
                  <a:gd name="T31" fmla="*/ 12 h 32"/>
                  <a:gd name="T32" fmla="*/ 8 w 28"/>
                  <a:gd name="T33" fmla="*/ 8 h 32"/>
                  <a:gd name="T34" fmla="*/ 4 w 28"/>
                  <a:gd name="T35" fmla="*/ 29 h 32"/>
                  <a:gd name="T36" fmla="*/ 8 w 28"/>
                  <a:gd name="T37" fmla="*/ 31 h 32"/>
                  <a:gd name="T38" fmla="*/ 13 w 28"/>
                  <a:gd name="T39" fmla="*/ 32 h 32"/>
                  <a:gd name="T40" fmla="*/ 19 w 28"/>
                  <a:gd name="T41" fmla="*/ 31 h 32"/>
                  <a:gd name="T42" fmla="*/ 24 w 28"/>
                  <a:gd name="T43" fmla="*/ 29 h 32"/>
                  <a:gd name="T44" fmla="*/ 26 w 28"/>
                  <a:gd name="T45" fmla="*/ 23 h 32"/>
                  <a:gd name="T46" fmla="*/ 28 w 28"/>
                  <a:gd name="T47" fmla="*/ 17 h 32"/>
                  <a:gd name="T48" fmla="*/ 26 w 28"/>
                  <a:gd name="T49" fmla="*/ 9 h 32"/>
                  <a:gd name="T50" fmla="*/ 24 w 28"/>
                  <a:gd name="T51" fmla="*/ 5 h 32"/>
                  <a:gd name="T52" fmla="*/ 19 w 28"/>
                  <a:gd name="T53" fmla="*/ 1 h 32"/>
                  <a:gd name="T54" fmla="*/ 14 w 28"/>
                  <a:gd name="T55" fmla="*/ 0 h 32"/>
                  <a:gd name="T56" fmla="*/ 8 w 28"/>
                  <a:gd name="T57" fmla="*/ 1 h 32"/>
                  <a:gd name="T58" fmla="*/ 4 w 28"/>
                  <a:gd name="T59" fmla="*/ 5 h 32"/>
                  <a:gd name="T60" fmla="*/ 1 w 28"/>
                  <a:gd name="T61" fmla="*/ 9 h 32"/>
                  <a:gd name="T62" fmla="*/ 0 w 28"/>
                  <a:gd name="T63" fmla="*/ 17 h 32"/>
                  <a:gd name="T64" fmla="*/ 1 w 28"/>
                  <a:gd name="T65" fmla="*/ 23 h 32"/>
                  <a:gd name="T66" fmla="*/ 4 w 28"/>
                  <a:gd name="T67" fmla="*/ 29 h 32"/>
                  <a:gd name="T68" fmla="*/ 8 w 28"/>
                  <a:gd name="T6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2">
                    <a:moveTo>
                      <a:pt x="8" y="8"/>
                    </a:moveTo>
                    <a:lnTo>
                      <a:pt x="11" y="6"/>
                    </a:lnTo>
                    <a:lnTo>
                      <a:pt x="14" y="6"/>
                    </a:lnTo>
                    <a:lnTo>
                      <a:pt x="17" y="6"/>
                    </a:lnTo>
                    <a:lnTo>
                      <a:pt x="19" y="8"/>
                    </a:lnTo>
                    <a:lnTo>
                      <a:pt x="22" y="12"/>
                    </a:lnTo>
                    <a:lnTo>
                      <a:pt x="22" y="17"/>
                    </a:lnTo>
                    <a:lnTo>
                      <a:pt x="22" y="20"/>
                    </a:lnTo>
                    <a:lnTo>
                      <a:pt x="19" y="24"/>
                    </a:lnTo>
                    <a:lnTo>
                      <a:pt x="17" y="26"/>
                    </a:lnTo>
                    <a:lnTo>
                      <a:pt x="13" y="27"/>
                    </a:lnTo>
                    <a:lnTo>
                      <a:pt x="11" y="26"/>
                    </a:lnTo>
                    <a:lnTo>
                      <a:pt x="8" y="24"/>
                    </a:lnTo>
                    <a:lnTo>
                      <a:pt x="6" y="20"/>
                    </a:lnTo>
                    <a:lnTo>
                      <a:pt x="6" y="17"/>
                    </a:lnTo>
                    <a:lnTo>
                      <a:pt x="6" y="12"/>
                    </a:lnTo>
                    <a:lnTo>
                      <a:pt x="8" y="8"/>
                    </a:lnTo>
                    <a:lnTo>
                      <a:pt x="4" y="29"/>
                    </a:lnTo>
                    <a:lnTo>
                      <a:pt x="8" y="31"/>
                    </a:lnTo>
                    <a:lnTo>
                      <a:pt x="13" y="32"/>
                    </a:lnTo>
                    <a:lnTo>
                      <a:pt x="19" y="31"/>
                    </a:lnTo>
                    <a:lnTo>
                      <a:pt x="24" y="29"/>
                    </a:lnTo>
                    <a:lnTo>
                      <a:pt x="26" y="23"/>
                    </a:lnTo>
                    <a:lnTo>
                      <a:pt x="28" y="17"/>
                    </a:lnTo>
                    <a:lnTo>
                      <a:pt x="26" y="9"/>
                    </a:lnTo>
                    <a:lnTo>
                      <a:pt x="24" y="5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7"/>
                    </a:lnTo>
                    <a:lnTo>
                      <a:pt x="1" y="23"/>
                    </a:lnTo>
                    <a:lnTo>
                      <a:pt x="4" y="29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32" name="Rectangle 500">
                <a:extLst>
                  <a:ext uri="{FF2B5EF4-FFF2-40B4-BE49-F238E27FC236}">
                    <a16:creationId xmlns:a16="http://schemas.microsoft.com/office/drawing/2014/main" id="{1682631C-D0B3-65C6-2DE9-79B07BC98F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4" y="2229"/>
                <a:ext cx="6" cy="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33" name="Freeform 501">
                <a:extLst>
                  <a:ext uri="{FF2B5EF4-FFF2-40B4-BE49-F238E27FC236}">
                    <a16:creationId xmlns:a16="http://schemas.microsoft.com/office/drawing/2014/main" id="{1A2466E9-21B5-B9DC-BA85-7EB11A0DFE23}"/>
                  </a:ext>
                </a:extLst>
              </p:cNvPr>
              <p:cNvSpPr/>
              <p:nvPr/>
            </p:nvSpPr>
            <p:spPr bwMode="auto">
              <a:xfrm>
                <a:off x="4336" y="2229"/>
                <a:ext cx="24" cy="31"/>
              </a:xfrm>
              <a:custGeom>
                <a:avLst/>
                <a:gdLst>
                  <a:gd name="T0" fmla="*/ 6 w 24"/>
                  <a:gd name="T1" fmla="*/ 5 h 31"/>
                  <a:gd name="T2" fmla="*/ 14 w 24"/>
                  <a:gd name="T3" fmla="*/ 5 h 31"/>
                  <a:gd name="T4" fmla="*/ 17 w 24"/>
                  <a:gd name="T5" fmla="*/ 6 h 31"/>
                  <a:gd name="T6" fmla="*/ 18 w 24"/>
                  <a:gd name="T7" fmla="*/ 10 h 31"/>
                  <a:gd name="T8" fmla="*/ 17 w 24"/>
                  <a:gd name="T9" fmla="*/ 12 h 31"/>
                  <a:gd name="T10" fmla="*/ 14 w 24"/>
                  <a:gd name="T11" fmla="*/ 13 h 31"/>
                  <a:gd name="T12" fmla="*/ 6 w 24"/>
                  <a:gd name="T13" fmla="*/ 13 h 31"/>
                  <a:gd name="T14" fmla="*/ 6 w 24"/>
                  <a:gd name="T15" fmla="*/ 5 h 31"/>
                  <a:gd name="T16" fmla="*/ 6 w 24"/>
                  <a:gd name="T17" fmla="*/ 31 h 31"/>
                  <a:gd name="T18" fmla="*/ 6 w 24"/>
                  <a:gd name="T19" fmla="*/ 19 h 31"/>
                  <a:gd name="T20" fmla="*/ 12 w 24"/>
                  <a:gd name="T21" fmla="*/ 19 h 31"/>
                  <a:gd name="T22" fmla="*/ 16 w 24"/>
                  <a:gd name="T23" fmla="*/ 19 h 31"/>
                  <a:gd name="T24" fmla="*/ 17 w 24"/>
                  <a:gd name="T25" fmla="*/ 24 h 31"/>
                  <a:gd name="T26" fmla="*/ 17 w 24"/>
                  <a:gd name="T27" fmla="*/ 26 h 31"/>
                  <a:gd name="T28" fmla="*/ 17 w 24"/>
                  <a:gd name="T29" fmla="*/ 29 h 31"/>
                  <a:gd name="T30" fmla="*/ 17 w 24"/>
                  <a:gd name="T31" fmla="*/ 31 h 31"/>
                  <a:gd name="T32" fmla="*/ 24 w 24"/>
                  <a:gd name="T33" fmla="*/ 31 h 31"/>
                  <a:gd name="T34" fmla="*/ 24 w 24"/>
                  <a:gd name="T35" fmla="*/ 30 h 31"/>
                  <a:gd name="T36" fmla="*/ 23 w 24"/>
                  <a:gd name="T37" fmla="*/ 29 h 31"/>
                  <a:gd name="T38" fmla="*/ 23 w 24"/>
                  <a:gd name="T39" fmla="*/ 26 h 31"/>
                  <a:gd name="T40" fmla="*/ 23 w 24"/>
                  <a:gd name="T41" fmla="*/ 23 h 31"/>
                  <a:gd name="T42" fmla="*/ 22 w 24"/>
                  <a:gd name="T43" fmla="*/ 18 h 31"/>
                  <a:gd name="T44" fmla="*/ 20 w 24"/>
                  <a:gd name="T45" fmla="*/ 16 h 31"/>
                  <a:gd name="T46" fmla="*/ 21 w 24"/>
                  <a:gd name="T47" fmla="*/ 14 h 31"/>
                  <a:gd name="T48" fmla="*/ 23 w 24"/>
                  <a:gd name="T49" fmla="*/ 13 h 31"/>
                  <a:gd name="T50" fmla="*/ 23 w 24"/>
                  <a:gd name="T51" fmla="*/ 8 h 31"/>
                  <a:gd name="T52" fmla="*/ 23 w 24"/>
                  <a:gd name="T53" fmla="*/ 5 h 31"/>
                  <a:gd name="T54" fmla="*/ 22 w 24"/>
                  <a:gd name="T55" fmla="*/ 2 h 31"/>
                  <a:gd name="T56" fmla="*/ 18 w 24"/>
                  <a:gd name="T57" fmla="*/ 0 h 31"/>
                  <a:gd name="T58" fmla="*/ 15 w 24"/>
                  <a:gd name="T59" fmla="*/ 0 h 31"/>
                  <a:gd name="T60" fmla="*/ 0 w 24"/>
                  <a:gd name="T61" fmla="*/ 0 h 31"/>
                  <a:gd name="T62" fmla="*/ 0 w 24"/>
                  <a:gd name="T63" fmla="*/ 31 h 31"/>
                  <a:gd name="T64" fmla="*/ 6 w 24"/>
                  <a:gd name="T65" fmla="*/ 31 h 31"/>
                  <a:gd name="T66" fmla="*/ 6 w 24"/>
                  <a:gd name="T67" fmla="*/ 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31">
                    <a:moveTo>
                      <a:pt x="6" y="5"/>
                    </a:moveTo>
                    <a:lnTo>
                      <a:pt x="14" y="5"/>
                    </a:lnTo>
                    <a:lnTo>
                      <a:pt x="17" y="6"/>
                    </a:lnTo>
                    <a:lnTo>
                      <a:pt x="18" y="10"/>
                    </a:lnTo>
                    <a:lnTo>
                      <a:pt x="17" y="12"/>
                    </a:lnTo>
                    <a:lnTo>
                      <a:pt x="14" y="13"/>
                    </a:lnTo>
                    <a:lnTo>
                      <a:pt x="6" y="13"/>
                    </a:lnTo>
                    <a:lnTo>
                      <a:pt x="6" y="5"/>
                    </a:lnTo>
                    <a:lnTo>
                      <a:pt x="6" y="31"/>
                    </a:lnTo>
                    <a:lnTo>
                      <a:pt x="6" y="19"/>
                    </a:lnTo>
                    <a:lnTo>
                      <a:pt x="12" y="19"/>
                    </a:lnTo>
                    <a:lnTo>
                      <a:pt x="16" y="19"/>
                    </a:lnTo>
                    <a:lnTo>
                      <a:pt x="17" y="24"/>
                    </a:lnTo>
                    <a:lnTo>
                      <a:pt x="17" y="26"/>
                    </a:lnTo>
                    <a:lnTo>
                      <a:pt x="17" y="29"/>
                    </a:lnTo>
                    <a:lnTo>
                      <a:pt x="17" y="31"/>
                    </a:lnTo>
                    <a:lnTo>
                      <a:pt x="24" y="31"/>
                    </a:lnTo>
                    <a:lnTo>
                      <a:pt x="24" y="30"/>
                    </a:lnTo>
                    <a:lnTo>
                      <a:pt x="23" y="29"/>
                    </a:lnTo>
                    <a:lnTo>
                      <a:pt x="23" y="26"/>
                    </a:lnTo>
                    <a:lnTo>
                      <a:pt x="23" y="23"/>
                    </a:lnTo>
                    <a:lnTo>
                      <a:pt x="22" y="18"/>
                    </a:lnTo>
                    <a:lnTo>
                      <a:pt x="20" y="16"/>
                    </a:lnTo>
                    <a:lnTo>
                      <a:pt x="21" y="14"/>
                    </a:lnTo>
                    <a:lnTo>
                      <a:pt x="23" y="13"/>
                    </a:lnTo>
                    <a:lnTo>
                      <a:pt x="23" y="8"/>
                    </a:lnTo>
                    <a:lnTo>
                      <a:pt x="23" y="5"/>
                    </a:lnTo>
                    <a:lnTo>
                      <a:pt x="22" y="2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34" name="Freeform 502">
                <a:extLst>
                  <a:ext uri="{FF2B5EF4-FFF2-40B4-BE49-F238E27FC236}">
                    <a16:creationId xmlns:a16="http://schemas.microsoft.com/office/drawing/2014/main" id="{5F14CA5B-1997-4B28-ECDE-B4667F0A8C5C}"/>
                  </a:ext>
                </a:extLst>
              </p:cNvPr>
              <p:cNvSpPr/>
              <p:nvPr/>
            </p:nvSpPr>
            <p:spPr bwMode="auto">
              <a:xfrm>
                <a:off x="4636" y="2563"/>
                <a:ext cx="27" cy="32"/>
              </a:xfrm>
              <a:custGeom>
                <a:avLst/>
                <a:gdLst>
                  <a:gd name="T0" fmla="*/ 21 w 27"/>
                  <a:gd name="T1" fmla="*/ 20 h 32"/>
                  <a:gd name="T2" fmla="*/ 21 w 27"/>
                  <a:gd name="T3" fmla="*/ 22 h 32"/>
                  <a:gd name="T4" fmla="*/ 20 w 27"/>
                  <a:gd name="T5" fmla="*/ 25 h 32"/>
                  <a:gd name="T6" fmla="*/ 17 w 27"/>
                  <a:gd name="T7" fmla="*/ 26 h 32"/>
                  <a:gd name="T8" fmla="*/ 15 w 27"/>
                  <a:gd name="T9" fmla="*/ 26 h 32"/>
                  <a:gd name="T10" fmla="*/ 12 w 27"/>
                  <a:gd name="T11" fmla="*/ 26 h 32"/>
                  <a:gd name="T12" fmla="*/ 9 w 27"/>
                  <a:gd name="T13" fmla="*/ 25 h 32"/>
                  <a:gd name="T14" fmla="*/ 8 w 27"/>
                  <a:gd name="T15" fmla="*/ 21 h 32"/>
                  <a:gd name="T16" fmla="*/ 6 w 27"/>
                  <a:gd name="T17" fmla="*/ 16 h 32"/>
                  <a:gd name="T18" fmla="*/ 6 w 27"/>
                  <a:gd name="T19" fmla="*/ 13 h 32"/>
                  <a:gd name="T20" fmla="*/ 8 w 27"/>
                  <a:gd name="T21" fmla="*/ 9 h 32"/>
                  <a:gd name="T22" fmla="*/ 10 w 27"/>
                  <a:gd name="T23" fmla="*/ 7 h 32"/>
                  <a:gd name="T24" fmla="*/ 14 w 27"/>
                  <a:gd name="T25" fmla="*/ 6 h 32"/>
                  <a:gd name="T26" fmla="*/ 16 w 27"/>
                  <a:gd name="T27" fmla="*/ 6 h 32"/>
                  <a:gd name="T28" fmla="*/ 17 w 27"/>
                  <a:gd name="T29" fmla="*/ 6 h 32"/>
                  <a:gd name="T30" fmla="*/ 20 w 27"/>
                  <a:gd name="T31" fmla="*/ 8 h 32"/>
                  <a:gd name="T32" fmla="*/ 20 w 27"/>
                  <a:gd name="T33" fmla="*/ 9 h 32"/>
                  <a:gd name="T34" fmla="*/ 26 w 27"/>
                  <a:gd name="T35" fmla="*/ 9 h 32"/>
                  <a:gd name="T36" fmla="*/ 24 w 27"/>
                  <a:gd name="T37" fmla="*/ 4 h 32"/>
                  <a:gd name="T38" fmla="*/ 22 w 27"/>
                  <a:gd name="T39" fmla="*/ 1 h 32"/>
                  <a:gd name="T40" fmla="*/ 17 w 27"/>
                  <a:gd name="T41" fmla="*/ 0 h 32"/>
                  <a:gd name="T42" fmla="*/ 12 w 27"/>
                  <a:gd name="T43" fmla="*/ 0 h 32"/>
                  <a:gd name="T44" fmla="*/ 6 w 27"/>
                  <a:gd name="T45" fmla="*/ 1 h 32"/>
                  <a:gd name="T46" fmla="*/ 3 w 27"/>
                  <a:gd name="T47" fmla="*/ 6 h 32"/>
                  <a:gd name="T48" fmla="*/ 0 w 27"/>
                  <a:gd name="T49" fmla="*/ 10 h 32"/>
                  <a:gd name="T50" fmla="*/ 0 w 27"/>
                  <a:gd name="T51" fmla="*/ 18 h 32"/>
                  <a:gd name="T52" fmla="*/ 3 w 27"/>
                  <a:gd name="T53" fmla="*/ 25 h 32"/>
                  <a:gd name="T54" fmla="*/ 5 w 27"/>
                  <a:gd name="T55" fmla="*/ 30 h 32"/>
                  <a:gd name="T56" fmla="*/ 10 w 27"/>
                  <a:gd name="T57" fmla="*/ 32 h 32"/>
                  <a:gd name="T58" fmla="*/ 16 w 27"/>
                  <a:gd name="T59" fmla="*/ 32 h 32"/>
                  <a:gd name="T60" fmla="*/ 21 w 27"/>
                  <a:gd name="T61" fmla="*/ 31 h 32"/>
                  <a:gd name="T62" fmla="*/ 24 w 27"/>
                  <a:gd name="T63" fmla="*/ 28 h 32"/>
                  <a:gd name="T64" fmla="*/ 27 w 27"/>
                  <a:gd name="T65" fmla="*/ 24 h 32"/>
                  <a:gd name="T66" fmla="*/ 27 w 27"/>
                  <a:gd name="T67" fmla="*/ 19 h 32"/>
                  <a:gd name="T68" fmla="*/ 21 w 27"/>
                  <a:gd name="T69" fmla="*/ 2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7" h="32">
                    <a:moveTo>
                      <a:pt x="21" y="20"/>
                    </a:moveTo>
                    <a:lnTo>
                      <a:pt x="21" y="22"/>
                    </a:lnTo>
                    <a:lnTo>
                      <a:pt x="20" y="25"/>
                    </a:lnTo>
                    <a:lnTo>
                      <a:pt x="17" y="26"/>
                    </a:lnTo>
                    <a:lnTo>
                      <a:pt x="15" y="26"/>
                    </a:lnTo>
                    <a:lnTo>
                      <a:pt x="12" y="26"/>
                    </a:lnTo>
                    <a:lnTo>
                      <a:pt x="9" y="25"/>
                    </a:lnTo>
                    <a:lnTo>
                      <a:pt x="8" y="21"/>
                    </a:lnTo>
                    <a:lnTo>
                      <a:pt x="6" y="16"/>
                    </a:lnTo>
                    <a:lnTo>
                      <a:pt x="6" y="13"/>
                    </a:lnTo>
                    <a:lnTo>
                      <a:pt x="8" y="9"/>
                    </a:lnTo>
                    <a:lnTo>
                      <a:pt x="10" y="7"/>
                    </a:lnTo>
                    <a:lnTo>
                      <a:pt x="14" y="6"/>
                    </a:lnTo>
                    <a:lnTo>
                      <a:pt x="16" y="6"/>
                    </a:lnTo>
                    <a:lnTo>
                      <a:pt x="17" y="6"/>
                    </a:lnTo>
                    <a:lnTo>
                      <a:pt x="20" y="8"/>
                    </a:lnTo>
                    <a:lnTo>
                      <a:pt x="20" y="9"/>
                    </a:lnTo>
                    <a:lnTo>
                      <a:pt x="26" y="9"/>
                    </a:lnTo>
                    <a:lnTo>
                      <a:pt x="24" y="4"/>
                    </a:lnTo>
                    <a:lnTo>
                      <a:pt x="22" y="1"/>
                    </a:lnTo>
                    <a:lnTo>
                      <a:pt x="17" y="0"/>
                    </a:lnTo>
                    <a:lnTo>
                      <a:pt x="12" y="0"/>
                    </a:lnTo>
                    <a:lnTo>
                      <a:pt x="6" y="1"/>
                    </a:lnTo>
                    <a:lnTo>
                      <a:pt x="3" y="6"/>
                    </a:lnTo>
                    <a:lnTo>
                      <a:pt x="0" y="10"/>
                    </a:lnTo>
                    <a:lnTo>
                      <a:pt x="0" y="18"/>
                    </a:lnTo>
                    <a:lnTo>
                      <a:pt x="3" y="25"/>
                    </a:lnTo>
                    <a:lnTo>
                      <a:pt x="5" y="30"/>
                    </a:lnTo>
                    <a:lnTo>
                      <a:pt x="10" y="32"/>
                    </a:lnTo>
                    <a:lnTo>
                      <a:pt x="16" y="32"/>
                    </a:lnTo>
                    <a:lnTo>
                      <a:pt x="21" y="31"/>
                    </a:lnTo>
                    <a:lnTo>
                      <a:pt x="24" y="28"/>
                    </a:lnTo>
                    <a:lnTo>
                      <a:pt x="27" y="24"/>
                    </a:lnTo>
                    <a:lnTo>
                      <a:pt x="27" y="19"/>
                    </a:lnTo>
                    <a:lnTo>
                      <a:pt x="21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35" name="Freeform 503">
                <a:extLst>
                  <a:ext uri="{FF2B5EF4-FFF2-40B4-BE49-F238E27FC236}">
                    <a16:creationId xmlns:a16="http://schemas.microsoft.com/office/drawing/2014/main" id="{9239B803-096B-567A-DB4C-BA9C1D4413A6}"/>
                  </a:ext>
                </a:extLst>
              </p:cNvPr>
              <p:cNvSpPr/>
              <p:nvPr/>
            </p:nvSpPr>
            <p:spPr bwMode="auto">
              <a:xfrm>
                <a:off x="4666" y="2559"/>
                <a:ext cx="27" cy="34"/>
              </a:xfrm>
              <a:custGeom>
                <a:avLst/>
                <a:gdLst>
                  <a:gd name="T0" fmla="*/ 16 w 27"/>
                  <a:gd name="T1" fmla="*/ 19 h 34"/>
                  <a:gd name="T2" fmla="*/ 9 w 27"/>
                  <a:gd name="T3" fmla="*/ 20 h 34"/>
                  <a:gd name="T4" fmla="*/ 11 w 27"/>
                  <a:gd name="T5" fmla="*/ 7 h 34"/>
                  <a:gd name="T6" fmla="*/ 16 w 27"/>
                  <a:gd name="T7" fmla="*/ 19 h 34"/>
                  <a:gd name="T8" fmla="*/ 0 w 27"/>
                  <a:gd name="T9" fmla="*/ 34 h 34"/>
                  <a:gd name="T10" fmla="*/ 6 w 27"/>
                  <a:gd name="T11" fmla="*/ 32 h 34"/>
                  <a:gd name="T12" fmla="*/ 8 w 27"/>
                  <a:gd name="T13" fmla="*/ 26 h 34"/>
                  <a:gd name="T14" fmla="*/ 18 w 27"/>
                  <a:gd name="T15" fmla="*/ 25 h 34"/>
                  <a:gd name="T16" fmla="*/ 21 w 27"/>
                  <a:gd name="T17" fmla="*/ 31 h 34"/>
                  <a:gd name="T18" fmla="*/ 27 w 27"/>
                  <a:gd name="T19" fmla="*/ 30 h 34"/>
                  <a:gd name="T20" fmla="*/ 14 w 27"/>
                  <a:gd name="T21" fmla="*/ 0 h 34"/>
                  <a:gd name="T22" fmla="*/ 6 w 27"/>
                  <a:gd name="T23" fmla="*/ 1 h 34"/>
                  <a:gd name="T24" fmla="*/ 0 w 27"/>
                  <a:gd name="T25" fmla="*/ 34 h 34"/>
                  <a:gd name="T26" fmla="*/ 16 w 27"/>
                  <a:gd name="T27" fmla="*/ 19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" h="34">
                    <a:moveTo>
                      <a:pt x="16" y="19"/>
                    </a:moveTo>
                    <a:lnTo>
                      <a:pt x="9" y="20"/>
                    </a:lnTo>
                    <a:lnTo>
                      <a:pt x="11" y="7"/>
                    </a:lnTo>
                    <a:lnTo>
                      <a:pt x="16" y="19"/>
                    </a:lnTo>
                    <a:lnTo>
                      <a:pt x="0" y="34"/>
                    </a:lnTo>
                    <a:lnTo>
                      <a:pt x="6" y="32"/>
                    </a:lnTo>
                    <a:lnTo>
                      <a:pt x="8" y="26"/>
                    </a:lnTo>
                    <a:lnTo>
                      <a:pt x="18" y="25"/>
                    </a:lnTo>
                    <a:lnTo>
                      <a:pt x="21" y="31"/>
                    </a:lnTo>
                    <a:lnTo>
                      <a:pt x="27" y="30"/>
                    </a:lnTo>
                    <a:lnTo>
                      <a:pt x="14" y="0"/>
                    </a:lnTo>
                    <a:lnTo>
                      <a:pt x="6" y="1"/>
                    </a:lnTo>
                    <a:lnTo>
                      <a:pt x="0" y="34"/>
                    </a:lnTo>
                    <a:lnTo>
                      <a:pt x="16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36" name="Freeform 504">
                <a:extLst>
                  <a:ext uri="{FF2B5EF4-FFF2-40B4-BE49-F238E27FC236}">
                    <a16:creationId xmlns:a16="http://schemas.microsoft.com/office/drawing/2014/main" id="{9952C6B1-F00F-1BA1-E837-3118A19D0537}"/>
                  </a:ext>
                </a:extLst>
              </p:cNvPr>
              <p:cNvSpPr/>
              <p:nvPr/>
            </p:nvSpPr>
            <p:spPr bwMode="auto">
              <a:xfrm>
                <a:off x="4693" y="2555"/>
                <a:ext cx="26" cy="34"/>
              </a:xfrm>
              <a:custGeom>
                <a:avLst/>
                <a:gdLst>
                  <a:gd name="T0" fmla="*/ 6 w 26"/>
                  <a:gd name="T1" fmla="*/ 8 h 34"/>
                  <a:gd name="T2" fmla="*/ 13 w 26"/>
                  <a:gd name="T3" fmla="*/ 6 h 34"/>
                  <a:gd name="T4" fmla="*/ 16 w 26"/>
                  <a:gd name="T5" fmla="*/ 6 h 34"/>
                  <a:gd name="T6" fmla="*/ 18 w 26"/>
                  <a:gd name="T7" fmla="*/ 10 h 34"/>
                  <a:gd name="T8" fmla="*/ 16 w 26"/>
                  <a:gd name="T9" fmla="*/ 14 h 34"/>
                  <a:gd name="T10" fmla="*/ 14 w 26"/>
                  <a:gd name="T11" fmla="*/ 15 h 34"/>
                  <a:gd name="T12" fmla="*/ 7 w 26"/>
                  <a:gd name="T13" fmla="*/ 16 h 34"/>
                  <a:gd name="T14" fmla="*/ 6 w 26"/>
                  <a:gd name="T15" fmla="*/ 8 h 34"/>
                  <a:gd name="T16" fmla="*/ 9 w 26"/>
                  <a:gd name="T17" fmla="*/ 33 h 34"/>
                  <a:gd name="T18" fmla="*/ 7 w 26"/>
                  <a:gd name="T19" fmla="*/ 21 h 34"/>
                  <a:gd name="T20" fmla="*/ 14 w 26"/>
                  <a:gd name="T21" fmla="*/ 20 h 34"/>
                  <a:gd name="T22" fmla="*/ 16 w 26"/>
                  <a:gd name="T23" fmla="*/ 21 h 34"/>
                  <a:gd name="T24" fmla="*/ 19 w 26"/>
                  <a:gd name="T25" fmla="*/ 24 h 34"/>
                  <a:gd name="T26" fmla="*/ 19 w 26"/>
                  <a:gd name="T27" fmla="*/ 28 h 34"/>
                  <a:gd name="T28" fmla="*/ 19 w 26"/>
                  <a:gd name="T29" fmla="*/ 30 h 34"/>
                  <a:gd name="T30" fmla="*/ 20 w 26"/>
                  <a:gd name="T31" fmla="*/ 32 h 34"/>
                  <a:gd name="T32" fmla="*/ 26 w 26"/>
                  <a:gd name="T33" fmla="*/ 30 h 34"/>
                  <a:gd name="T34" fmla="*/ 26 w 26"/>
                  <a:gd name="T35" fmla="*/ 29 h 34"/>
                  <a:gd name="T36" fmla="*/ 25 w 26"/>
                  <a:gd name="T37" fmla="*/ 28 h 34"/>
                  <a:gd name="T38" fmla="*/ 25 w 26"/>
                  <a:gd name="T39" fmla="*/ 27 h 34"/>
                  <a:gd name="T40" fmla="*/ 24 w 26"/>
                  <a:gd name="T41" fmla="*/ 23 h 34"/>
                  <a:gd name="T42" fmla="*/ 22 w 26"/>
                  <a:gd name="T43" fmla="*/ 18 h 34"/>
                  <a:gd name="T44" fmla="*/ 20 w 26"/>
                  <a:gd name="T45" fmla="*/ 16 h 34"/>
                  <a:gd name="T46" fmla="*/ 21 w 26"/>
                  <a:gd name="T47" fmla="*/ 15 h 34"/>
                  <a:gd name="T48" fmla="*/ 22 w 26"/>
                  <a:gd name="T49" fmla="*/ 14 h 34"/>
                  <a:gd name="T50" fmla="*/ 24 w 26"/>
                  <a:gd name="T51" fmla="*/ 9 h 34"/>
                  <a:gd name="T52" fmla="*/ 22 w 26"/>
                  <a:gd name="T53" fmla="*/ 5 h 34"/>
                  <a:gd name="T54" fmla="*/ 20 w 26"/>
                  <a:gd name="T55" fmla="*/ 2 h 34"/>
                  <a:gd name="T56" fmla="*/ 18 w 26"/>
                  <a:gd name="T57" fmla="*/ 0 h 34"/>
                  <a:gd name="T58" fmla="*/ 13 w 26"/>
                  <a:gd name="T59" fmla="*/ 0 h 34"/>
                  <a:gd name="T60" fmla="*/ 0 w 26"/>
                  <a:gd name="T61" fmla="*/ 3 h 34"/>
                  <a:gd name="T62" fmla="*/ 3 w 26"/>
                  <a:gd name="T63" fmla="*/ 34 h 34"/>
                  <a:gd name="T64" fmla="*/ 9 w 26"/>
                  <a:gd name="T65" fmla="*/ 33 h 34"/>
                  <a:gd name="T66" fmla="*/ 6 w 26"/>
                  <a:gd name="T67" fmla="*/ 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" h="34">
                    <a:moveTo>
                      <a:pt x="6" y="8"/>
                    </a:moveTo>
                    <a:lnTo>
                      <a:pt x="13" y="6"/>
                    </a:lnTo>
                    <a:lnTo>
                      <a:pt x="16" y="6"/>
                    </a:lnTo>
                    <a:lnTo>
                      <a:pt x="18" y="10"/>
                    </a:lnTo>
                    <a:lnTo>
                      <a:pt x="16" y="14"/>
                    </a:lnTo>
                    <a:lnTo>
                      <a:pt x="14" y="15"/>
                    </a:lnTo>
                    <a:lnTo>
                      <a:pt x="7" y="16"/>
                    </a:lnTo>
                    <a:lnTo>
                      <a:pt x="6" y="8"/>
                    </a:lnTo>
                    <a:lnTo>
                      <a:pt x="9" y="33"/>
                    </a:lnTo>
                    <a:lnTo>
                      <a:pt x="7" y="21"/>
                    </a:lnTo>
                    <a:lnTo>
                      <a:pt x="14" y="20"/>
                    </a:lnTo>
                    <a:lnTo>
                      <a:pt x="16" y="21"/>
                    </a:lnTo>
                    <a:lnTo>
                      <a:pt x="19" y="24"/>
                    </a:lnTo>
                    <a:lnTo>
                      <a:pt x="19" y="28"/>
                    </a:lnTo>
                    <a:lnTo>
                      <a:pt x="19" y="30"/>
                    </a:lnTo>
                    <a:lnTo>
                      <a:pt x="20" y="32"/>
                    </a:lnTo>
                    <a:lnTo>
                      <a:pt x="26" y="30"/>
                    </a:lnTo>
                    <a:lnTo>
                      <a:pt x="26" y="29"/>
                    </a:lnTo>
                    <a:lnTo>
                      <a:pt x="25" y="28"/>
                    </a:lnTo>
                    <a:lnTo>
                      <a:pt x="25" y="27"/>
                    </a:lnTo>
                    <a:lnTo>
                      <a:pt x="24" y="23"/>
                    </a:lnTo>
                    <a:lnTo>
                      <a:pt x="22" y="18"/>
                    </a:lnTo>
                    <a:lnTo>
                      <a:pt x="20" y="16"/>
                    </a:lnTo>
                    <a:lnTo>
                      <a:pt x="21" y="15"/>
                    </a:lnTo>
                    <a:lnTo>
                      <a:pt x="22" y="14"/>
                    </a:lnTo>
                    <a:lnTo>
                      <a:pt x="24" y="9"/>
                    </a:lnTo>
                    <a:lnTo>
                      <a:pt x="22" y="5"/>
                    </a:lnTo>
                    <a:lnTo>
                      <a:pt x="20" y="2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0" y="3"/>
                    </a:lnTo>
                    <a:lnTo>
                      <a:pt x="3" y="34"/>
                    </a:lnTo>
                    <a:lnTo>
                      <a:pt x="9" y="33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37" name="Freeform 505">
                <a:extLst>
                  <a:ext uri="{FF2B5EF4-FFF2-40B4-BE49-F238E27FC236}">
                    <a16:creationId xmlns:a16="http://schemas.microsoft.com/office/drawing/2014/main" id="{38F2301A-C91F-2B90-AEAB-E9046F0650A2}"/>
                  </a:ext>
                </a:extLst>
              </p:cNvPr>
              <p:cNvSpPr/>
              <p:nvPr/>
            </p:nvSpPr>
            <p:spPr bwMode="auto">
              <a:xfrm>
                <a:off x="4718" y="2552"/>
                <a:ext cx="24" cy="32"/>
              </a:xfrm>
              <a:custGeom>
                <a:avLst/>
                <a:gdLst>
                  <a:gd name="T0" fmla="*/ 18 w 24"/>
                  <a:gd name="T1" fmla="*/ 31 h 32"/>
                  <a:gd name="T2" fmla="*/ 15 w 24"/>
                  <a:gd name="T3" fmla="*/ 6 h 32"/>
                  <a:gd name="T4" fmla="*/ 24 w 24"/>
                  <a:gd name="T5" fmla="*/ 5 h 32"/>
                  <a:gd name="T6" fmla="*/ 23 w 24"/>
                  <a:gd name="T7" fmla="*/ 0 h 32"/>
                  <a:gd name="T8" fmla="*/ 0 w 24"/>
                  <a:gd name="T9" fmla="*/ 2 h 32"/>
                  <a:gd name="T10" fmla="*/ 1 w 24"/>
                  <a:gd name="T11" fmla="*/ 8 h 32"/>
                  <a:gd name="T12" fmla="*/ 9 w 24"/>
                  <a:gd name="T13" fmla="*/ 7 h 32"/>
                  <a:gd name="T14" fmla="*/ 12 w 24"/>
                  <a:gd name="T15" fmla="*/ 32 h 32"/>
                  <a:gd name="T16" fmla="*/ 18 w 24"/>
                  <a:gd name="T17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32">
                    <a:moveTo>
                      <a:pt x="18" y="31"/>
                    </a:moveTo>
                    <a:lnTo>
                      <a:pt x="15" y="6"/>
                    </a:lnTo>
                    <a:lnTo>
                      <a:pt x="24" y="5"/>
                    </a:lnTo>
                    <a:lnTo>
                      <a:pt x="23" y="0"/>
                    </a:lnTo>
                    <a:lnTo>
                      <a:pt x="0" y="2"/>
                    </a:lnTo>
                    <a:lnTo>
                      <a:pt x="1" y="8"/>
                    </a:lnTo>
                    <a:lnTo>
                      <a:pt x="9" y="7"/>
                    </a:lnTo>
                    <a:lnTo>
                      <a:pt x="12" y="32"/>
                    </a:lnTo>
                    <a:lnTo>
                      <a:pt x="18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38" name="Freeform 506">
                <a:extLst>
                  <a:ext uri="{FF2B5EF4-FFF2-40B4-BE49-F238E27FC236}">
                    <a16:creationId xmlns:a16="http://schemas.microsoft.com/office/drawing/2014/main" id="{31DB1CA5-F383-C418-9F8F-17A1BAE2C361}"/>
                  </a:ext>
                </a:extLst>
              </p:cNvPr>
              <p:cNvSpPr/>
              <p:nvPr/>
            </p:nvSpPr>
            <p:spPr bwMode="auto">
              <a:xfrm>
                <a:off x="4744" y="2548"/>
                <a:ext cx="25" cy="34"/>
              </a:xfrm>
              <a:custGeom>
                <a:avLst/>
                <a:gdLst>
                  <a:gd name="T0" fmla="*/ 25 w 25"/>
                  <a:gd name="T1" fmla="*/ 31 h 34"/>
                  <a:gd name="T2" fmla="*/ 24 w 25"/>
                  <a:gd name="T3" fmla="*/ 25 h 34"/>
                  <a:gd name="T4" fmla="*/ 9 w 25"/>
                  <a:gd name="T5" fmla="*/ 28 h 34"/>
                  <a:gd name="T6" fmla="*/ 7 w 25"/>
                  <a:gd name="T7" fmla="*/ 19 h 34"/>
                  <a:gd name="T8" fmla="*/ 22 w 25"/>
                  <a:gd name="T9" fmla="*/ 18 h 34"/>
                  <a:gd name="T10" fmla="*/ 21 w 25"/>
                  <a:gd name="T11" fmla="*/ 12 h 34"/>
                  <a:gd name="T12" fmla="*/ 7 w 25"/>
                  <a:gd name="T13" fmla="*/ 15 h 34"/>
                  <a:gd name="T14" fmla="*/ 6 w 25"/>
                  <a:gd name="T15" fmla="*/ 7 h 34"/>
                  <a:gd name="T16" fmla="*/ 22 w 25"/>
                  <a:gd name="T17" fmla="*/ 6 h 34"/>
                  <a:gd name="T18" fmla="*/ 21 w 25"/>
                  <a:gd name="T19" fmla="*/ 0 h 34"/>
                  <a:gd name="T20" fmla="*/ 0 w 25"/>
                  <a:gd name="T21" fmla="*/ 3 h 34"/>
                  <a:gd name="T22" fmla="*/ 4 w 25"/>
                  <a:gd name="T23" fmla="*/ 34 h 34"/>
                  <a:gd name="T24" fmla="*/ 25 w 25"/>
                  <a:gd name="T25" fmla="*/ 3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34">
                    <a:moveTo>
                      <a:pt x="25" y="31"/>
                    </a:moveTo>
                    <a:lnTo>
                      <a:pt x="24" y="25"/>
                    </a:lnTo>
                    <a:lnTo>
                      <a:pt x="9" y="28"/>
                    </a:lnTo>
                    <a:lnTo>
                      <a:pt x="7" y="19"/>
                    </a:lnTo>
                    <a:lnTo>
                      <a:pt x="22" y="18"/>
                    </a:lnTo>
                    <a:lnTo>
                      <a:pt x="21" y="12"/>
                    </a:lnTo>
                    <a:lnTo>
                      <a:pt x="7" y="15"/>
                    </a:lnTo>
                    <a:lnTo>
                      <a:pt x="6" y="7"/>
                    </a:lnTo>
                    <a:lnTo>
                      <a:pt x="22" y="6"/>
                    </a:lnTo>
                    <a:lnTo>
                      <a:pt x="21" y="0"/>
                    </a:lnTo>
                    <a:lnTo>
                      <a:pt x="0" y="3"/>
                    </a:lnTo>
                    <a:lnTo>
                      <a:pt x="4" y="34"/>
                    </a:lnTo>
                    <a:lnTo>
                      <a:pt x="25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39" name="Freeform 507">
                <a:extLst>
                  <a:ext uri="{FF2B5EF4-FFF2-40B4-BE49-F238E27FC236}">
                    <a16:creationId xmlns:a16="http://schemas.microsoft.com/office/drawing/2014/main" id="{8573239F-7DE3-53FB-9B81-E557D822D176}"/>
                  </a:ext>
                </a:extLst>
              </p:cNvPr>
              <p:cNvSpPr/>
              <p:nvPr/>
            </p:nvSpPr>
            <p:spPr bwMode="auto">
              <a:xfrm>
                <a:off x="4769" y="2546"/>
                <a:ext cx="28" cy="32"/>
              </a:xfrm>
              <a:custGeom>
                <a:avLst/>
                <a:gdLst>
                  <a:gd name="T0" fmla="*/ 8 w 28"/>
                  <a:gd name="T1" fmla="*/ 6 h 32"/>
                  <a:gd name="T2" fmla="*/ 15 w 28"/>
                  <a:gd name="T3" fmla="*/ 6 h 32"/>
                  <a:gd name="T4" fmla="*/ 17 w 28"/>
                  <a:gd name="T5" fmla="*/ 6 h 32"/>
                  <a:gd name="T6" fmla="*/ 18 w 28"/>
                  <a:gd name="T7" fmla="*/ 9 h 32"/>
                  <a:gd name="T8" fmla="*/ 18 w 28"/>
                  <a:gd name="T9" fmla="*/ 12 h 32"/>
                  <a:gd name="T10" fmla="*/ 15 w 28"/>
                  <a:gd name="T11" fmla="*/ 13 h 32"/>
                  <a:gd name="T12" fmla="*/ 8 w 28"/>
                  <a:gd name="T13" fmla="*/ 14 h 32"/>
                  <a:gd name="T14" fmla="*/ 8 w 28"/>
                  <a:gd name="T15" fmla="*/ 6 h 32"/>
                  <a:gd name="T16" fmla="*/ 10 w 28"/>
                  <a:gd name="T17" fmla="*/ 32 h 32"/>
                  <a:gd name="T18" fmla="*/ 9 w 28"/>
                  <a:gd name="T19" fmla="*/ 20 h 32"/>
                  <a:gd name="T20" fmla="*/ 15 w 28"/>
                  <a:gd name="T21" fmla="*/ 19 h 32"/>
                  <a:gd name="T22" fmla="*/ 18 w 28"/>
                  <a:gd name="T23" fmla="*/ 19 h 32"/>
                  <a:gd name="T24" fmla="*/ 20 w 28"/>
                  <a:gd name="T25" fmla="*/ 24 h 32"/>
                  <a:gd name="T26" fmla="*/ 20 w 28"/>
                  <a:gd name="T27" fmla="*/ 26 h 32"/>
                  <a:gd name="T28" fmla="*/ 21 w 28"/>
                  <a:gd name="T29" fmla="*/ 29 h 32"/>
                  <a:gd name="T30" fmla="*/ 21 w 28"/>
                  <a:gd name="T31" fmla="*/ 30 h 32"/>
                  <a:gd name="T32" fmla="*/ 28 w 28"/>
                  <a:gd name="T33" fmla="*/ 30 h 32"/>
                  <a:gd name="T34" fmla="*/ 28 w 28"/>
                  <a:gd name="T35" fmla="*/ 29 h 32"/>
                  <a:gd name="T36" fmla="*/ 27 w 28"/>
                  <a:gd name="T37" fmla="*/ 27 h 32"/>
                  <a:gd name="T38" fmla="*/ 26 w 28"/>
                  <a:gd name="T39" fmla="*/ 25 h 32"/>
                  <a:gd name="T40" fmla="*/ 26 w 28"/>
                  <a:gd name="T41" fmla="*/ 21 h 32"/>
                  <a:gd name="T42" fmla="*/ 24 w 28"/>
                  <a:gd name="T43" fmla="*/ 17 h 32"/>
                  <a:gd name="T44" fmla="*/ 21 w 28"/>
                  <a:gd name="T45" fmla="*/ 15 h 32"/>
                  <a:gd name="T46" fmla="*/ 23 w 28"/>
                  <a:gd name="T47" fmla="*/ 14 h 32"/>
                  <a:gd name="T48" fmla="*/ 24 w 28"/>
                  <a:gd name="T49" fmla="*/ 12 h 32"/>
                  <a:gd name="T50" fmla="*/ 24 w 28"/>
                  <a:gd name="T51" fmla="*/ 7 h 32"/>
                  <a:gd name="T52" fmla="*/ 23 w 28"/>
                  <a:gd name="T53" fmla="*/ 3 h 32"/>
                  <a:gd name="T54" fmla="*/ 22 w 28"/>
                  <a:gd name="T55" fmla="*/ 1 h 32"/>
                  <a:gd name="T56" fmla="*/ 18 w 28"/>
                  <a:gd name="T57" fmla="*/ 0 h 32"/>
                  <a:gd name="T58" fmla="*/ 15 w 28"/>
                  <a:gd name="T59" fmla="*/ 0 h 32"/>
                  <a:gd name="T60" fmla="*/ 0 w 28"/>
                  <a:gd name="T61" fmla="*/ 2 h 32"/>
                  <a:gd name="T62" fmla="*/ 4 w 28"/>
                  <a:gd name="T63" fmla="*/ 32 h 32"/>
                  <a:gd name="T64" fmla="*/ 10 w 28"/>
                  <a:gd name="T65" fmla="*/ 32 h 32"/>
                  <a:gd name="T66" fmla="*/ 8 w 28"/>
                  <a:gd name="T67" fmla="*/ 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8" h="32">
                    <a:moveTo>
                      <a:pt x="8" y="6"/>
                    </a:moveTo>
                    <a:lnTo>
                      <a:pt x="15" y="6"/>
                    </a:lnTo>
                    <a:lnTo>
                      <a:pt x="17" y="6"/>
                    </a:lnTo>
                    <a:lnTo>
                      <a:pt x="18" y="9"/>
                    </a:lnTo>
                    <a:lnTo>
                      <a:pt x="18" y="12"/>
                    </a:lnTo>
                    <a:lnTo>
                      <a:pt x="15" y="13"/>
                    </a:lnTo>
                    <a:lnTo>
                      <a:pt x="8" y="14"/>
                    </a:lnTo>
                    <a:lnTo>
                      <a:pt x="8" y="6"/>
                    </a:lnTo>
                    <a:lnTo>
                      <a:pt x="10" y="32"/>
                    </a:lnTo>
                    <a:lnTo>
                      <a:pt x="9" y="20"/>
                    </a:lnTo>
                    <a:lnTo>
                      <a:pt x="15" y="19"/>
                    </a:lnTo>
                    <a:lnTo>
                      <a:pt x="18" y="19"/>
                    </a:lnTo>
                    <a:lnTo>
                      <a:pt x="20" y="24"/>
                    </a:lnTo>
                    <a:lnTo>
                      <a:pt x="20" y="26"/>
                    </a:lnTo>
                    <a:lnTo>
                      <a:pt x="21" y="29"/>
                    </a:lnTo>
                    <a:lnTo>
                      <a:pt x="21" y="30"/>
                    </a:lnTo>
                    <a:lnTo>
                      <a:pt x="28" y="30"/>
                    </a:lnTo>
                    <a:lnTo>
                      <a:pt x="28" y="29"/>
                    </a:lnTo>
                    <a:lnTo>
                      <a:pt x="27" y="27"/>
                    </a:lnTo>
                    <a:lnTo>
                      <a:pt x="26" y="25"/>
                    </a:lnTo>
                    <a:lnTo>
                      <a:pt x="26" y="21"/>
                    </a:lnTo>
                    <a:lnTo>
                      <a:pt x="24" y="17"/>
                    </a:lnTo>
                    <a:lnTo>
                      <a:pt x="21" y="15"/>
                    </a:lnTo>
                    <a:lnTo>
                      <a:pt x="23" y="14"/>
                    </a:lnTo>
                    <a:lnTo>
                      <a:pt x="24" y="12"/>
                    </a:lnTo>
                    <a:lnTo>
                      <a:pt x="24" y="7"/>
                    </a:lnTo>
                    <a:lnTo>
                      <a:pt x="23" y="3"/>
                    </a:lnTo>
                    <a:lnTo>
                      <a:pt x="22" y="1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0" y="2"/>
                    </a:lnTo>
                    <a:lnTo>
                      <a:pt x="4" y="32"/>
                    </a:lnTo>
                    <a:lnTo>
                      <a:pt x="10" y="32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40" name="Freeform 508">
                <a:extLst>
                  <a:ext uri="{FF2B5EF4-FFF2-40B4-BE49-F238E27FC236}">
                    <a16:creationId xmlns:a16="http://schemas.microsoft.com/office/drawing/2014/main" id="{8961E66B-BC26-941F-2936-DA0D2604AE08}"/>
                  </a:ext>
                </a:extLst>
              </p:cNvPr>
              <p:cNvSpPr/>
              <p:nvPr/>
            </p:nvSpPr>
            <p:spPr bwMode="auto">
              <a:xfrm>
                <a:off x="4798" y="2541"/>
                <a:ext cx="25" cy="34"/>
              </a:xfrm>
              <a:custGeom>
                <a:avLst/>
                <a:gdLst>
                  <a:gd name="T0" fmla="*/ 25 w 25"/>
                  <a:gd name="T1" fmla="*/ 31 h 34"/>
                  <a:gd name="T2" fmla="*/ 24 w 25"/>
                  <a:gd name="T3" fmla="*/ 25 h 34"/>
                  <a:gd name="T4" fmla="*/ 9 w 25"/>
                  <a:gd name="T5" fmla="*/ 28 h 34"/>
                  <a:gd name="T6" fmla="*/ 7 w 25"/>
                  <a:gd name="T7" fmla="*/ 19 h 34"/>
                  <a:gd name="T8" fmla="*/ 22 w 25"/>
                  <a:gd name="T9" fmla="*/ 18 h 34"/>
                  <a:gd name="T10" fmla="*/ 21 w 25"/>
                  <a:gd name="T11" fmla="*/ 12 h 34"/>
                  <a:gd name="T12" fmla="*/ 7 w 25"/>
                  <a:gd name="T13" fmla="*/ 14 h 34"/>
                  <a:gd name="T14" fmla="*/ 6 w 25"/>
                  <a:gd name="T15" fmla="*/ 7 h 34"/>
                  <a:gd name="T16" fmla="*/ 22 w 25"/>
                  <a:gd name="T17" fmla="*/ 6 h 34"/>
                  <a:gd name="T18" fmla="*/ 21 w 25"/>
                  <a:gd name="T19" fmla="*/ 0 h 34"/>
                  <a:gd name="T20" fmla="*/ 0 w 25"/>
                  <a:gd name="T21" fmla="*/ 2 h 34"/>
                  <a:gd name="T22" fmla="*/ 4 w 25"/>
                  <a:gd name="T23" fmla="*/ 34 h 34"/>
                  <a:gd name="T24" fmla="*/ 25 w 25"/>
                  <a:gd name="T25" fmla="*/ 3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34">
                    <a:moveTo>
                      <a:pt x="25" y="31"/>
                    </a:moveTo>
                    <a:lnTo>
                      <a:pt x="24" y="25"/>
                    </a:lnTo>
                    <a:lnTo>
                      <a:pt x="9" y="28"/>
                    </a:lnTo>
                    <a:lnTo>
                      <a:pt x="7" y="19"/>
                    </a:lnTo>
                    <a:lnTo>
                      <a:pt x="22" y="18"/>
                    </a:lnTo>
                    <a:lnTo>
                      <a:pt x="21" y="12"/>
                    </a:lnTo>
                    <a:lnTo>
                      <a:pt x="7" y="14"/>
                    </a:lnTo>
                    <a:lnTo>
                      <a:pt x="6" y="7"/>
                    </a:lnTo>
                    <a:lnTo>
                      <a:pt x="22" y="6"/>
                    </a:lnTo>
                    <a:lnTo>
                      <a:pt x="21" y="0"/>
                    </a:lnTo>
                    <a:lnTo>
                      <a:pt x="0" y="2"/>
                    </a:lnTo>
                    <a:lnTo>
                      <a:pt x="4" y="34"/>
                    </a:lnTo>
                    <a:lnTo>
                      <a:pt x="25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41" name="Freeform 509">
                <a:extLst>
                  <a:ext uri="{FF2B5EF4-FFF2-40B4-BE49-F238E27FC236}">
                    <a16:creationId xmlns:a16="http://schemas.microsoft.com/office/drawing/2014/main" id="{5FC4E1B4-CB7F-B062-8CFB-769932E1CFA0}"/>
                  </a:ext>
                </a:extLst>
              </p:cNvPr>
              <p:cNvSpPr/>
              <p:nvPr/>
            </p:nvSpPr>
            <p:spPr bwMode="auto">
              <a:xfrm>
                <a:off x="4821" y="2539"/>
                <a:ext cx="24" cy="32"/>
              </a:xfrm>
              <a:custGeom>
                <a:avLst/>
                <a:gdLst>
                  <a:gd name="T0" fmla="*/ 18 w 24"/>
                  <a:gd name="T1" fmla="*/ 31 h 32"/>
                  <a:gd name="T2" fmla="*/ 16 w 24"/>
                  <a:gd name="T3" fmla="*/ 6 h 32"/>
                  <a:gd name="T4" fmla="*/ 24 w 24"/>
                  <a:gd name="T5" fmla="*/ 4 h 32"/>
                  <a:gd name="T6" fmla="*/ 23 w 24"/>
                  <a:gd name="T7" fmla="*/ 0 h 32"/>
                  <a:gd name="T8" fmla="*/ 0 w 24"/>
                  <a:gd name="T9" fmla="*/ 2 h 32"/>
                  <a:gd name="T10" fmla="*/ 1 w 24"/>
                  <a:gd name="T11" fmla="*/ 8 h 32"/>
                  <a:gd name="T12" fmla="*/ 10 w 24"/>
                  <a:gd name="T13" fmla="*/ 7 h 32"/>
                  <a:gd name="T14" fmla="*/ 12 w 24"/>
                  <a:gd name="T15" fmla="*/ 32 h 32"/>
                  <a:gd name="T16" fmla="*/ 18 w 24"/>
                  <a:gd name="T17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32">
                    <a:moveTo>
                      <a:pt x="18" y="31"/>
                    </a:moveTo>
                    <a:lnTo>
                      <a:pt x="16" y="6"/>
                    </a:lnTo>
                    <a:lnTo>
                      <a:pt x="24" y="4"/>
                    </a:lnTo>
                    <a:lnTo>
                      <a:pt x="23" y="0"/>
                    </a:lnTo>
                    <a:lnTo>
                      <a:pt x="0" y="2"/>
                    </a:lnTo>
                    <a:lnTo>
                      <a:pt x="1" y="8"/>
                    </a:lnTo>
                    <a:lnTo>
                      <a:pt x="10" y="7"/>
                    </a:lnTo>
                    <a:lnTo>
                      <a:pt x="12" y="32"/>
                    </a:lnTo>
                    <a:lnTo>
                      <a:pt x="18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42" name="Freeform 510">
                <a:extLst>
                  <a:ext uri="{FF2B5EF4-FFF2-40B4-BE49-F238E27FC236}">
                    <a16:creationId xmlns:a16="http://schemas.microsoft.com/office/drawing/2014/main" id="{2BC193D5-0A86-7B5C-568D-763A0BFD4E00}"/>
                  </a:ext>
                </a:extLst>
              </p:cNvPr>
              <p:cNvSpPr/>
              <p:nvPr/>
            </p:nvSpPr>
            <p:spPr bwMode="auto">
              <a:xfrm>
                <a:off x="2457" y="2380"/>
                <a:ext cx="22" cy="33"/>
              </a:xfrm>
              <a:custGeom>
                <a:avLst/>
                <a:gdLst>
                  <a:gd name="T0" fmla="*/ 0 w 22"/>
                  <a:gd name="T1" fmla="*/ 21 h 33"/>
                  <a:gd name="T2" fmla="*/ 0 w 22"/>
                  <a:gd name="T3" fmla="*/ 25 h 33"/>
                  <a:gd name="T4" fmla="*/ 2 w 22"/>
                  <a:gd name="T5" fmla="*/ 29 h 33"/>
                  <a:gd name="T6" fmla="*/ 6 w 22"/>
                  <a:gd name="T7" fmla="*/ 31 h 33"/>
                  <a:gd name="T8" fmla="*/ 10 w 22"/>
                  <a:gd name="T9" fmla="*/ 33 h 33"/>
                  <a:gd name="T10" fmla="*/ 15 w 22"/>
                  <a:gd name="T11" fmla="*/ 31 h 33"/>
                  <a:gd name="T12" fmla="*/ 19 w 22"/>
                  <a:gd name="T13" fmla="*/ 29 h 33"/>
                  <a:gd name="T14" fmla="*/ 21 w 22"/>
                  <a:gd name="T15" fmla="*/ 25 h 33"/>
                  <a:gd name="T16" fmla="*/ 22 w 22"/>
                  <a:gd name="T17" fmla="*/ 21 h 33"/>
                  <a:gd name="T18" fmla="*/ 22 w 22"/>
                  <a:gd name="T19" fmla="*/ 0 h 33"/>
                  <a:gd name="T20" fmla="*/ 16 w 22"/>
                  <a:gd name="T21" fmla="*/ 0 h 33"/>
                  <a:gd name="T22" fmla="*/ 16 w 22"/>
                  <a:gd name="T23" fmla="*/ 19 h 33"/>
                  <a:gd name="T24" fmla="*/ 16 w 22"/>
                  <a:gd name="T25" fmla="*/ 23 h 33"/>
                  <a:gd name="T26" fmla="*/ 15 w 22"/>
                  <a:gd name="T27" fmla="*/ 25 h 33"/>
                  <a:gd name="T28" fmla="*/ 13 w 22"/>
                  <a:gd name="T29" fmla="*/ 27 h 33"/>
                  <a:gd name="T30" fmla="*/ 10 w 22"/>
                  <a:gd name="T31" fmla="*/ 27 h 33"/>
                  <a:gd name="T32" fmla="*/ 8 w 22"/>
                  <a:gd name="T33" fmla="*/ 27 h 33"/>
                  <a:gd name="T34" fmla="*/ 7 w 22"/>
                  <a:gd name="T35" fmla="*/ 25 h 33"/>
                  <a:gd name="T36" fmla="*/ 6 w 22"/>
                  <a:gd name="T37" fmla="*/ 23 h 33"/>
                  <a:gd name="T38" fmla="*/ 6 w 22"/>
                  <a:gd name="T39" fmla="*/ 19 h 33"/>
                  <a:gd name="T40" fmla="*/ 6 w 22"/>
                  <a:gd name="T41" fmla="*/ 0 h 33"/>
                  <a:gd name="T42" fmla="*/ 0 w 22"/>
                  <a:gd name="T43" fmla="*/ 0 h 33"/>
                  <a:gd name="T44" fmla="*/ 0 w 22"/>
                  <a:gd name="T45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2" h="33">
                    <a:moveTo>
                      <a:pt x="0" y="21"/>
                    </a:moveTo>
                    <a:lnTo>
                      <a:pt x="0" y="25"/>
                    </a:lnTo>
                    <a:lnTo>
                      <a:pt x="2" y="29"/>
                    </a:lnTo>
                    <a:lnTo>
                      <a:pt x="6" y="31"/>
                    </a:lnTo>
                    <a:lnTo>
                      <a:pt x="10" y="33"/>
                    </a:lnTo>
                    <a:lnTo>
                      <a:pt x="15" y="31"/>
                    </a:lnTo>
                    <a:lnTo>
                      <a:pt x="19" y="29"/>
                    </a:lnTo>
                    <a:lnTo>
                      <a:pt x="21" y="25"/>
                    </a:lnTo>
                    <a:lnTo>
                      <a:pt x="22" y="21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16" y="19"/>
                    </a:lnTo>
                    <a:lnTo>
                      <a:pt x="16" y="23"/>
                    </a:lnTo>
                    <a:lnTo>
                      <a:pt x="15" y="25"/>
                    </a:lnTo>
                    <a:lnTo>
                      <a:pt x="13" y="27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7" y="25"/>
                    </a:lnTo>
                    <a:lnTo>
                      <a:pt x="6" y="23"/>
                    </a:lnTo>
                    <a:lnTo>
                      <a:pt x="6" y="19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43" name="Freeform 511">
                <a:extLst>
                  <a:ext uri="{FF2B5EF4-FFF2-40B4-BE49-F238E27FC236}">
                    <a16:creationId xmlns:a16="http://schemas.microsoft.com/office/drawing/2014/main" id="{08AB8244-BC8C-8000-A4BD-6B933314B66D}"/>
                  </a:ext>
                </a:extLst>
              </p:cNvPr>
              <p:cNvSpPr/>
              <p:nvPr/>
            </p:nvSpPr>
            <p:spPr bwMode="auto">
              <a:xfrm>
                <a:off x="2485" y="2380"/>
                <a:ext cx="23" cy="31"/>
              </a:xfrm>
              <a:custGeom>
                <a:avLst/>
                <a:gdLst>
                  <a:gd name="T0" fmla="*/ 5 w 23"/>
                  <a:gd name="T1" fmla="*/ 31 h 31"/>
                  <a:gd name="T2" fmla="*/ 5 w 23"/>
                  <a:gd name="T3" fmla="*/ 10 h 31"/>
                  <a:gd name="T4" fmla="*/ 17 w 23"/>
                  <a:gd name="T5" fmla="*/ 31 h 31"/>
                  <a:gd name="T6" fmla="*/ 23 w 23"/>
                  <a:gd name="T7" fmla="*/ 31 h 31"/>
                  <a:gd name="T8" fmla="*/ 23 w 23"/>
                  <a:gd name="T9" fmla="*/ 0 h 31"/>
                  <a:gd name="T10" fmla="*/ 17 w 23"/>
                  <a:gd name="T11" fmla="*/ 0 h 31"/>
                  <a:gd name="T12" fmla="*/ 17 w 23"/>
                  <a:gd name="T13" fmla="*/ 22 h 31"/>
                  <a:gd name="T14" fmla="*/ 6 w 23"/>
                  <a:gd name="T15" fmla="*/ 0 h 31"/>
                  <a:gd name="T16" fmla="*/ 0 w 23"/>
                  <a:gd name="T17" fmla="*/ 0 h 31"/>
                  <a:gd name="T18" fmla="*/ 0 w 23"/>
                  <a:gd name="T19" fmla="*/ 31 h 31"/>
                  <a:gd name="T20" fmla="*/ 5 w 23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" h="31">
                    <a:moveTo>
                      <a:pt x="5" y="31"/>
                    </a:moveTo>
                    <a:lnTo>
                      <a:pt x="5" y="10"/>
                    </a:lnTo>
                    <a:lnTo>
                      <a:pt x="17" y="31"/>
                    </a:lnTo>
                    <a:lnTo>
                      <a:pt x="23" y="31"/>
                    </a:lnTo>
                    <a:lnTo>
                      <a:pt x="23" y="0"/>
                    </a:lnTo>
                    <a:lnTo>
                      <a:pt x="17" y="0"/>
                    </a:lnTo>
                    <a:lnTo>
                      <a:pt x="17" y="2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5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44" name="Rectangle 512">
                <a:extLst>
                  <a:ext uri="{FF2B5EF4-FFF2-40B4-BE49-F238E27FC236}">
                    <a16:creationId xmlns:a16="http://schemas.microsoft.com/office/drawing/2014/main" id="{C306551B-F5DB-06EC-219F-3A78E61222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4" y="2380"/>
                <a:ext cx="6" cy="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45" name="Freeform 513">
                <a:extLst>
                  <a:ext uri="{FF2B5EF4-FFF2-40B4-BE49-F238E27FC236}">
                    <a16:creationId xmlns:a16="http://schemas.microsoft.com/office/drawing/2014/main" id="{C8114B91-3887-8A63-5E74-59431405F920}"/>
                  </a:ext>
                </a:extLst>
              </p:cNvPr>
              <p:cNvSpPr/>
              <p:nvPr/>
            </p:nvSpPr>
            <p:spPr bwMode="auto">
              <a:xfrm>
                <a:off x="2525" y="2380"/>
                <a:ext cx="29" cy="33"/>
              </a:xfrm>
              <a:custGeom>
                <a:avLst/>
                <a:gdLst>
                  <a:gd name="T0" fmla="*/ 8 w 29"/>
                  <a:gd name="T1" fmla="*/ 9 h 33"/>
                  <a:gd name="T2" fmla="*/ 11 w 29"/>
                  <a:gd name="T3" fmla="*/ 6 h 33"/>
                  <a:gd name="T4" fmla="*/ 14 w 29"/>
                  <a:gd name="T5" fmla="*/ 5 h 33"/>
                  <a:gd name="T6" fmla="*/ 18 w 29"/>
                  <a:gd name="T7" fmla="*/ 6 h 33"/>
                  <a:gd name="T8" fmla="*/ 20 w 29"/>
                  <a:gd name="T9" fmla="*/ 9 h 33"/>
                  <a:gd name="T10" fmla="*/ 22 w 29"/>
                  <a:gd name="T11" fmla="*/ 11 h 33"/>
                  <a:gd name="T12" fmla="*/ 23 w 29"/>
                  <a:gd name="T13" fmla="*/ 16 h 33"/>
                  <a:gd name="T14" fmla="*/ 22 w 29"/>
                  <a:gd name="T15" fmla="*/ 21 h 33"/>
                  <a:gd name="T16" fmla="*/ 20 w 29"/>
                  <a:gd name="T17" fmla="*/ 24 h 33"/>
                  <a:gd name="T18" fmla="*/ 18 w 29"/>
                  <a:gd name="T19" fmla="*/ 27 h 33"/>
                  <a:gd name="T20" fmla="*/ 14 w 29"/>
                  <a:gd name="T21" fmla="*/ 27 h 33"/>
                  <a:gd name="T22" fmla="*/ 11 w 29"/>
                  <a:gd name="T23" fmla="*/ 27 h 33"/>
                  <a:gd name="T24" fmla="*/ 8 w 29"/>
                  <a:gd name="T25" fmla="*/ 24 h 33"/>
                  <a:gd name="T26" fmla="*/ 7 w 29"/>
                  <a:gd name="T27" fmla="*/ 21 h 33"/>
                  <a:gd name="T28" fmla="*/ 6 w 29"/>
                  <a:gd name="T29" fmla="*/ 16 h 33"/>
                  <a:gd name="T30" fmla="*/ 7 w 29"/>
                  <a:gd name="T31" fmla="*/ 11 h 33"/>
                  <a:gd name="T32" fmla="*/ 8 w 29"/>
                  <a:gd name="T33" fmla="*/ 9 h 33"/>
                  <a:gd name="T34" fmla="*/ 4 w 29"/>
                  <a:gd name="T35" fmla="*/ 28 h 33"/>
                  <a:gd name="T36" fmla="*/ 8 w 29"/>
                  <a:gd name="T37" fmla="*/ 31 h 33"/>
                  <a:gd name="T38" fmla="*/ 14 w 29"/>
                  <a:gd name="T39" fmla="*/ 33 h 33"/>
                  <a:gd name="T40" fmla="*/ 20 w 29"/>
                  <a:gd name="T41" fmla="*/ 31 h 33"/>
                  <a:gd name="T42" fmla="*/ 24 w 29"/>
                  <a:gd name="T43" fmla="*/ 28 h 33"/>
                  <a:gd name="T44" fmla="*/ 28 w 29"/>
                  <a:gd name="T45" fmla="*/ 23 h 33"/>
                  <a:gd name="T46" fmla="*/ 29 w 29"/>
                  <a:gd name="T47" fmla="*/ 16 h 33"/>
                  <a:gd name="T48" fmla="*/ 28 w 29"/>
                  <a:gd name="T49" fmla="*/ 10 h 33"/>
                  <a:gd name="T50" fmla="*/ 24 w 29"/>
                  <a:gd name="T51" fmla="*/ 4 h 33"/>
                  <a:gd name="T52" fmla="*/ 20 w 29"/>
                  <a:gd name="T53" fmla="*/ 0 h 33"/>
                  <a:gd name="T54" fmla="*/ 14 w 29"/>
                  <a:gd name="T55" fmla="*/ 0 h 33"/>
                  <a:gd name="T56" fmla="*/ 8 w 29"/>
                  <a:gd name="T57" fmla="*/ 0 h 33"/>
                  <a:gd name="T58" fmla="*/ 4 w 29"/>
                  <a:gd name="T59" fmla="*/ 4 h 33"/>
                  <a:gd name="T60" fmla="*/ 1 w 29"/>
                  <a:gd name="T61" fmla="*/ 10 h 33"/>
                  <a:gd name="T62" fmla="*/ 0 w 29"/>
                  <a:gd name="T63" fmla="*/ 16 h 33"/>
                  <a:gd name="T64" fmla="*/ 1 w 29"/>
                  <a:gd name="T65" fmla="*/ 23 h 33"/>
                  <a:gd name="T66" fmla="*/ 4 w 29"/>
                  <a:gd name="T67" fmla="*/ 28 h 33"/>
                  <a:gd name="T68" fmla="*/ 8 w 29"/>
                  <a:gd name="T69" fmla="*/ 9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3">
                    <a:moveTo>
                      <a:pt x="8" y="9"/>
                    </a:moveTo>
                    <a:lnTo>
                      <a:pt x="11" y="6"/>
                    </a:lnTo>
                    <a:lnTo>
                      <a:pt x="14" y="5"/>
                    </a:lnTo>
                    <a:lnTo>
                      <a:pt x="18" y="6"/>
                    </a:lnTo>
                    <a:lnTo>
                      <a:pt x="20" y="9"/>
                    </a:lnTo>
                    <a:lnTo>
                      <a:pt x="22" y="11"/>
                    </a:lnTo>
                    <a:lnTo>
                      <a:pt x="23" y="16"/>
                    </a:lnTo>
                    <a:lnTo>
                      <a:pt x="22" y="21"/>
                    </a:lnTo>
                    <a:lnTo>
                      <a:pt x="20" y="24"/>
                    </a:lnTo>
                    <a:lnTo>
                      <a:pt x="18" y="27"/>
                    </a:lnTo>
                    <a:lnTo>
                      <a:pt x="14" y="27"/>
                    </a:lnTo>
                    <a:lnTo>
                      <a:pt x="11" y="27"/>
                    </a:lnTo>
                    <a:lnTo>
                      <a:pt x="8" y="24"/>
                    </a:lnTo>
                    <a:lnTo>
                      <a:pt x="7" y="21"/>
                    </a:lnTo>
                    <a:lnTo>
                      <a:pt x="6" y="16"/>
                    </a:lnTo>
                    <a:lnTo>
                      <a:pt x="7" y="11"/>
                    </a:lnTo>
                    <a:lnTo>
                      <a:pt x="8" y="9"/>
                    </a:lnTo>
                    <a:lnTo>
                      <a:pt x="4" y="28"/>
                    </a:lnTo>
                    <a:lnTo>
                      <a:pt x="8" y="31"/>
                    </a:lnTo>
                    <a:lnTo>
                      <a:pt x="14" y="33"/>
                    </a:lnTo>
                    <a:lnTo>
                      <a:pt x="20" y="31"/>
                    </a:lnTo>
                    <a:lnTo>
                      <a:pt x="24" y="28"/>
                    </a:lnTo>
                    <a:lnTo>
                      <a:pt x="28" y="23"/>
                    </a:lnTo>
                    <a:lnTo>
                      <a:pt x="29" y="16"/>
                    </a:lnTo>
                    <a:lnTo>
                      <a:pt x="28" y="10"/>
                    </a:lnTo>
                    <a:lnTo>
                      <a:pt x="24" y="4"/>
                    </a:lnTo>
                    <a:lnTo>
                      <a:pt x="20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6"/>
                    </a:lnTo>
                    <a:lnTo>
                      <a:pt x="1" y="23"/>
                    </a:lnTo>
                    <a:lnTo>
                      <a:pt x="4" y="28"/>
                    </a:lnTo>
                    <a:lnTo>
                      <a:pt x="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46" name="Freeform 514">
                <a:extLst>
                  <a:ext uri="{FF2B5EF4-FFF2-40B4-BE49-F238E27FC236}">
                    <a16:creationId xmlns:a16="http://schemas.microsoft.com/office/drawing/2014/main" id="{70B34EC3-521D-B637-17A3-9D6BDB8B4054}"/>
                  </a:ext>
                </a:extLst>
              </p:cNvPr>
              <p:cNvSpPr/>
              <p:nvPr/>
            </p:nvSpPr>
            <p:spPr bwMode="auto">
              <a:xfrm>
                <a:off x="2557" y="2380"/>
                <a:ext cx="24" cy="31"/>
              </a:xfrm>
              <a:custGeom>
                <a:avLst/>
                <a:gdLst>
                  <a:gd name="T0" fmla="*/ 6 w 24"/>
                  <a:gd name="T1" fmla="*/ 31 h 31"/>
                  <a:gd name="T2" fmla="*/ 6 w 24"/>
                  <a:gd name="T3" fmla="*/ 10 h 31"/>
                  <a:gd name="T4" fmla="*/ 18 w 24"/>
                  <a:gd name="T5" fmla="*/ 31 h 31"/>
                  <a:gd name="T6" fmla="*/ 24 w 24"/>
                  <a:gd name="T7" fmla="*/ 31 h 31"/>
                  <a:gd name="T8" fmla="*/ 24 w 24"/>
                  <a:gd name="T9" fmla="*/ 0 h 31"/>
                  <a:gd name="T10" fmla="*/ 18 w 24"/>
                  <a:gd name="T11" fmla="*/ 0 h 31"/>
                  <a:gd name="T12" fmla="*/ 18 w 24"/>
                  <a:gd name="T13" fmla="*/ 22 h 31"/>
                  <a:gd name="T14" fmla="*/ 8 w 24"/>
                  <a:gd name="T15" fmla="*/ 0 h 31"/>
                  <a:gd name="T16" fmla="*/ 0 w 24"/>
                  <a:gd name="T17" fmla="*/ 0 h 31"/>
                  <a:gd name="T18" fmla="*/ 0 w 24"/>
                  <a:gd name="T19" fmla="*/ 31 h 31"/>
                  <a:gd name="T20" fmla="*/ 6 w 24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31">
                    <a:moveTo>
                      <a:pt x="6" y="31"/>
                    </a:moveTo>
                    <a:lnTo>
                      <a:pt x="6" y="10"/>
                    </a:lnTo>
                    <a:lnTo>
                      <a:pt x="18" y="31"/>
                    </a:lnTo>
                    <a:lnTo>
                      <a:pt x="24" y="31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22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47" name="Freeform 515">
                <a:extLst>
                  <a:ext uri="{FF2B5EF4-FFF2-40B4-BE49-F238E27FC236}">
                    <a16:creationId xmlns:a16="http://schemas.microsoft.com/office/drawing/2014/main" id="{7AD7F5B2-B0E2-D6FD-C5A1-42302BC447C6}"/>
                  </a:ext>
                </a:extLst>
              </p:cNvPr>
              <p:cNvSpPr/>
              <p:nvPr/>
            </p:nvSpPr>
            <p:spPr bwMode="auto">
              <a:xfrm>
                <a:off x="2704" y="2391"/>
                <a:ext cx="26" cy="30"/>
              </a:xfrm>
              <a:custGeom>
                <a:avLst/>
                <a:gdLst>
                  <a:gd name="T0" fmla="*/ 17 w 26"/>
                  <a:gd name="T1" fmla="*/ 19 h 30"/>
                  <a:gd name="T2" fmla="*/ 9 w 26"/>
                  <a:gd name="T3" fmla="*/ 19 h 30"/>
                  <a:gd name="T4" fmla="*/ 13 w 26"/>
                  <a:gd name="T5" fmla="*/ 6 h 30"/>
                  <a:gd name="T6" fmla="*/ 17 w 26"/>
                  <a:gd name="T7" fmla="*/ 19 h 30"/>
                  <a:gd name="T8" fmla="*/ 0 w 26"/>
                  <a:gd name="T9" fmla="*/ 30 h 30"/>
                  <a:gd name="T10" fmla="*/ 6 w 26"/>
                  <a:gd name="T11" fmla="*/ 30 h 30"/>
                  <a:gd name="T12" fmla="*/ 7 w 26"/>
                  <a:gd name="T13" fmla="*/ 24 h 30"/>
                  <a:gd name="T14" fmla="*/ 18 w 26"/>
                  <a:gd name="T15" fmla="*/ 24 h 30"/>
                  <a:gd name="T16" fmla="*/ 20 w 26"/>
                  <a:gd name="T17" fmla="*/ 30 h 30"/>
                  <a:gd name="T18" fmla="*/ 26 w 26"/>
                  <a:gd name="T19" fmla="*/ 30 h 30"/>
                  <a:gd name="T20" fmla="*/ 17 w 26"/>
                  <a:gd name="T21" fmla="*/ 0 h 30"/>
                  <a:gd name="T22" fmla="*/ 9 w 26"/>
                  <a:gd name="T23" fmla="*/ 0 h 30"/>
                  <a:gd name="T24" fmla="*/ 0 w 26"/>
                  <a:gd name="T25" fmla="*/ 30 h 30"/>
                  <a:gd name="T26" fmla="*/ 17 w 26"/>
                  <a:gd name="T27" fmla="*/ 1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" h="30">
                    <a:moveTo>
                      <a:pt x="17" y="19"/>
                    </a:moveTo>
                    <a:lnTo>
                      <a:pt x="9" y="19"/>
                    </a:lnTo>
                    <a:lnTo>
                      <a:pt x="13" y="6"/>
                    </a:lnTo>
                    <a:lnTo>
                      <a:pt x="17" y="19"/>
                    </a:lnTo>
                    <a:lnTo>
                      <a:pt x="0" y="30"/>
                    </a:lnTo>
                    <a:lnTo>
                      <a:pt x="6" y="30"/>
                    </a:lnTo>
                    <a:lnTo>
                      <a:pt x="7" y="24"/>
                    </a:lnTo>
                    <a:lnTo>
                      <a:pt x="18" y="24"/>
                    </a:lnTo>
                    <a:lnTo>
                      <a:pt x="20" y="30"/>
                    </a:lnTo>
                    <a:lnTo>
                      <a:pt x="26" y="30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0" y="30"/>
                    </a:lnTo>
                    <a:lnTo>
                      <a:pt x="17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48" name="Freeform 516">
                <a:extLst>
                  <a:ext uri="{FF2B5EF4-FFF2-40B4-BE49-F238E27FC236}">
                    <a16:creationId xmlns:a16="http://schemas.microsoft.com/office/drawing/2014/main" id="{4A18A532-40BF-434C-AB70-B3B0007FB7CC}"/>
                  </a:ext>
                </a:extLst>
              </p:cNvPr>
              <p:cNvSpPr/>
              <p:nvPr/>
            </p:nvSpPr>
            <p:spPr bwMode="auto">
              <a:xfrm>
                <a:off x="2734" y="2391"/>
                <a:ext cx="23" cy="30"/>
              </a:xfrm>
              <a:custGeom>
                <a:avLst/>
                <a:gdLst>
                  <a:gd name="T0" fmla="*/ 6 w 23"/>
                  <a:gd name="T1" fmla="*/ 30 h 30"/>
                  <a:gd name="T2" fmla="*/ 6 w 23"/>
                  <a:gd name="T3" fmla="*/ 10 h 30"/>
                  <a:gd name="T4" fmla="*/ 17 w 23"/>
                  <a:gd name="T5" fmla="*/ 30 h 30"/>
                  <a:gd name="T6" fmla="*/ 23 w 23"/>
                  <a:gd name="T7" fmla="*/ 30 h 30"/>
                  <a:gd name="T8" fmla="*/ 23 w 23"/>
                  <a:gd name="T9" fmla="*/ 0 h 30"/>
                  <a:gd name="T10" fmla="*/ 17 w 23"/>
                  <a:gd name="T11" fmla="*/ 0 h 30"/>
                  <a:gd name="T12" fmla="*/ 17 w 23"/>
                  <a:gd name="T13" fmla="*/ 20 h 30"/>
                  <a:gd name="T14" fmla="*/ 6 w 23"/>
                  <a:gd name="T15" fmla="*/ 0 h 30"/>
                  <a:gd name="T16" fmla="*/ 0 w 23"/>
                  <a:gd name="T17" fmla="*/ 0 h 30"/>
                  <a:gd name="T18" fmla="*/ 0 w 23"/>
                  <a:gd name="T19" fmla="*/ 30 h 30"/>
                  <a:gd name="T20" fmla="*/ 6 w 23"/>
                  <a:gd name="T2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" h="30">
                    <a:moveTo>
                      <a:pt x="6" y="30"/>
                    </a:moveTo>
                    <a:lnTo>
                      <a:pt x="6" y="10"/>
                    </a:lnTo>
                    <a:lnTo>
                      <a:pt x="17" y="30"/>
                    </a:lnTo>
                    <a:lnTo>
                      <a:pt x="23" y="30"/>
                    </a:lnTo>
                    <a:lnTo>
                      <a:pt x="23" y="0"/>
                    </a:lnTo>
                    <a:lnTo>
                      <a:pt x="17" y="0"/>
                    </a:lnTo>
                    <a:lnTo>
                      <a:pt x="17" y="2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6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49" name="Freeform 517">
                <a:extLst>
                  <a:ext uri="{FF2B5EF4-FFF2-40B4-BE49-F238E27FC236}">
                    <a16:creationId xmlns:a16="http://schemas.microsoft.com/office/drawing/2014/main" id="{93F8A629-EB7D-0CFC-94CE-69BBBBD9B7B2}"/>
                  </a:ext>
                </a:extLst>
              </p:cNvPr>
              <p:cNvSpPr/>
              <p:nvPr/>
            </p:nvSpPr>
            <p:spPr bwMode="auto">
              <a:xfrm>
                <a:off x="2761" y="2390"/>
                <a:ext cx="24" cy="32"/>
              </a:xfrm>
              <a:custGeom>
                <a:avLst/>
                <a:gdLst>
                  <a:gd name="T0" fmla="*/ 4 w 24"/>
                  <a:gd name="T1" fmla="*/ 30 h 32"/>
                  <a:gd name="T2" fmla="*/ 8 w 24"/>
                  <a:gd name="T3" fmla="*/ 32 h 32"/>
                  <a:gd name="T4" fmla="*/ 12 w 24"/>
                  <a:gd name="T5" fmla="*/ 32 h 32"/>
                  <a:gd name="T6" fmla="*/ 17 w 24"/>
                  <a:gd name="T7" fmla="*/ 32 h 32"/>
                  <a:gd name="T8" fmla="*/ 21 w 24"/>
                  <a:gd name="T9" fmla="*/ 30 h 32"/>
                  <a:gd name="T10" fmla="*/ 23 w 24"/>
                  <a:gd name="T11" fmla="*/ 26 h 32"/>
                  <a:gd name="T12" fmla="*/ 24 w 24"/>
                  <a:gd name="T13" fmla="*/ 23 h 32"/>
                  <a:gd name="T14" fmla="*/ 23 w 24"/>
                  <a:gd name="T15" fmla="*/ 18 h 32"/>
                  <a:gd name="T16" fmla="*/ 21 w 24"/>
                  <a:gd name="T17" fmla="*/ 15 h 32"/>
                  <a:gd name="T18" fmla="*/ 18 w 24"/>
                  <a:gd name="T19" fmla="*/ 14 h 32"/>
                  <a:gd name="T20" fmla="*/ 14 w 24"/>
                  <a:gd name="T21" fmla="*/ 13 h 32"/>
                  <a:gd name="T22" fmla="*/ 11 w 24"/>
                  <a:gd name="T23" fmla="*/ 12 h 32"/>
                  <a:gd name="T24" fmla="*/ 8 w 24"/>
                  <a:gd name="T25" fmla="*/ 11 h 32"/>
                  <a:gd name="T26" fmla="*/ 6 w 24"/>
                  <a:gd name="T27" fmla="*/ 8 h 32"/>
                  <a:gd name="T28" fmla="*/ 8 w 24"/>
                  <a:gd name="T29" fmla="*/ 7 h 32"/>
                  <a:gd name="T30" fmla="*/ 8 w 24"/>
                  <a:gd name="T31" fmla="*/ 6 h 32"/>
                  <a:gd name="T32" fmla="*/ 11 w 24"/>
                  <a:gd name="T33" fmla="*/ 5 h 32"/>
                  <a:gd name="T34" fmla="*/ 14 w 24"/>
                  <a:gd name="T35" fmla="*/ 5 h 32"/>
                  <a:gd name="T36" fmla="*/ 16 w 24"/>
                  <a:gd name="T37" fmla="*/ 6 h 32"/>
                  <a:gd name="T38" fmla="*/ 17 w 24"/>
                  <a:gd name="T39" fmla="*/ 7 h 32"/>
                  <a:gd name="T40" fmla="*/ 17 w 24"/>
                  <a:gd name="T41" fmla="*/ 9 h 32"/>
                  <a:gd name="T42" fmla="*/ 23 w 24"/>
                  <a:gd name="T43" fmla="*/ 9 h 32"/>
                  <a:gd name="T44" fmla="*/ 22 w 24"/>
                  <a:gd name="T45" fmla="*/ 6 h 32"/>
                  <a:gd name="T46" fmla="*/ 20 w 24"/>
                  <a:gd name="T47" fmla="*/ 2 h 32"/>
                  <a:gd name="T48" fmla="*/ 16 w 24"/>
                  <a:gd name="T49" fmla="*/ 0 h 32"/>
                  <a:gd name="T50" fmla="*/ 12 w 24"/>
                  <a:gd name="T51" fmla="*/ 0 h 32"/>
                  <a:gd name="T52" fmla="*/ 8 w 24"/>
                  <a:gd name="T53" fmla="*/ 0 h 32"/>
                  <a:gd name="T54" fmla="*/ 4 w 24"/>
                  <a:gd name="T55" fmla="*/ 2 h 32"/>
                  <a:gd name="T56" fmla="*/ 2 w 24"/>
                  <a:gd name="T57" fmla="*/ 5 h 32"/>
                  <a:gd name="T58" fmla="*/ 2 w 24"/>
                  <a:gd name="T59" fmla="*/ 9 h 32"/>
                  <a:gd name="T60" fmla="*/ 2 w 24"/>
                  <a:gd name="T61" fmla="*/ 13 h 32"/>
                  <a:gd name="T62" fmla="*/ 4 w 24"/>
                  <a:gd name="T63" fmla="*/ 17 h 32"/>
                  <a:gd name="T64" fmla="*/ 10 w 24"/>
                  <a:gd name="T65" fmla="*/ 18 h 32"/>
                  <a:gd name="T66" fmla="*/ 16 w 24"/>
                  <a:gd name="T67" fmla="*/ 20 h 32"/>
                  <a:gd name="T68" fmla="*/ 17 w 24"/>
                  <a:gd name="T69" fmla="*/ 21 h 32"/>
                  <a:gd name="T70" fmla="*/ 18 w 24"/>
                  <a:gd name="T71" fmla="*/ 23 h 32"/>
                  <a:gd name="T72" fmla="*/ 17 w 24"/>
                  <a:gd name="T73" fmla="*/ 25 h 32"/>
                  <a:gd name="T74" fmla="*/ 17 w 24"/>
                  <a:gd name="T75" fmla="*/ 26 h 32"/>
                  <a:gd name="T76" fmla="*/ 12 w 24"/>
                  <a:gd name="T77" fmla="*/ 27 h 32"/>
                  <a:gd name="T78" fmla="*/ 10 w 24"/>
                  <a:gd name="T79" fmla="*/ 26 h 32"/>
                  <a:gd name="T80" fmla="*/ 9 w 24"/>
                  <a:gd name="T81" fmla="*/ 26 h 32"/>
                  <a:gd name="T82" fmla="*/ 8 w 24"/>
                  <a:gd name="T83" fmla="*/ 24 h 32"/>
                  <a:gd name="T84" fmla="*/ 6 w 24"/>
                  <a:gd name="T85" fmla="*/ 21 h 32"/>
                  <a:gd name="T86" fmla="*/ 0 w 24"/>
                  <a:gd name="T87" fmla="*/ 21 h 32"/>
                  <a:gd name="T88" fmla="*/ 2 w 24"/>
                  <a:gd name="T89" fmla="*/ 26 h 32"/>
                  <a:gd name="T90" fmla="*/ 4 w 24"/>
                  <a:gd name="T91" fmla="*/ 3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4" h="32">
                    <a:moveTo>
                      <a:pt x="4" y="30"/>
                    </a:moveTo>
                    <a:lnTo>
                      <a:pt x="8" y="32"/>
                    </a:lnTo>
                    <a:lnTo>
                      <a:pt x="12" y="32"/>
                    </a:lnTo>
                    <a:lnTo>
                      <a:pt x="17" y="32"/>
                    </a:lnTo>
                    <a:lnTo>
                      <a:pt x="21" y="30"/>
                    </a:lnTo>
                    <a:lnTo>
                      <a:pt x="23" y="26"/>
                    </a:lnTo>
                    <a:lnTo>
                      <a:pt x="24" y="23"/>
                    </a:lnTo>
                    <a:lnTo>
                      <a:pt x="23" y="18"/>
                    </a:lnTo>
                    <a:lnTo>
                      <a:pt x="21" y="15"/>
                    </a:lnTo>
                    <a:lnTo>
                      <a:pt x="18" y="14"/>
                    </a:lnTo>
                    <a:lnTo>
                      <a:pt x="14" y="13"/>
                    </a:lnTo>
                    <a:lnTo>
                      <a:pt x="11" y="12"/>
                    </a:lnTo>
                    <a:lnTo>
                      <a:pt x="8" y="11"/>
                    </a:lnTo>
                    <a:lnTo>
                      <a:pt x="6" y="8"/>
                    </a:lnTo>
                    <a:lnTo>
                      <a:pt x="8" y="7"/>
                    </a:lnTo>
                    <a:lnTo>
                      <a:pt x="8" y="6"/>
                    </a:lnTo>
                    <a:lnTo>
                      <a:pt x="11" y="5"/>
                    </a:lnTo>
                    <a:lnTo>
                      <a:pt x="14" y="5"/>
                    </a:lnTo>
                    <a:lnTo>
                      <a:pt x="16" y="6"/>
                    </a:lnTo>
                    <a:lnTo>
                      <a:pt x="17" y="7"/>
                    </a:lnTo>
                    <a:lnTo>
                      <a:pt x="17" y="9"/>
                    </a:lnTo>
                    <a:lnTo>
                      <a:pt x="23" y="9"/>
                    </a:lnTo>
                    <a:lnTo>
                      <a:pt x="22" y="6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2" y="9"/>
                    </a:lnTo>
                    <a:lnTo>
                      <a:pt x="2" y="13"/>
                    </a:lnTo>
                    <a:lnTo>
                      <a:pt x="4" y="17"/>
                    </a:lnTo>
                    <a:lnTo>
                      <a:pt x="10" y="18"/>
                    </a:lnTo>
                    <a:lnTo>
                      <a:pt x="16" y="20"/>
                    </a:lnTo>
                    <a:lnTo>
                      <a:pt x="17" y="21"/>
                    </a:lnTo>
                    <a:lnTo>
                      <a:pt x="18" y="23"/>
                    </a:lnTo>
                    <a:lnTo>
                      <a:pt x="17" y="25"/>
                    </a:lnTo>
                    <a:lnTo>
                      <a:pt x="17" y="26"/>
                    </a:lnTo>
                    <a:lnTo>
                      <a:pt x="12" y="27"/>
                    </a:lnTo>
                    <a:lnTo>
                      <a:pt x="10" y="26"/>
                    </a:lnTo>
                    <a:lnTo>
                      <a:pt x="9" y="26"/>
                    </a:lnTo>
                    <a:lnTo>
                      <a:pt x="8" y="24"/>
                    </a:lnTo>
                    <a:lnTo>
                      <a:pt x="6" y="21"/>
                    </a:lnTo>
                    <a:lnTo>
                      <a:pt x="0" y="21"/>
                    </a:lnTo>
                    <a:lnTo>
                      <a:pt x="2" y="26"/>
                    </a:lnTo>
                    <a:lnTo>
                      <a:pt x="4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50" name="Freeform 518">
                <a:extLst>
                  <a:ext uri="{FF2B5EF4-FFF2-40B4-BE49-F238E27FC236}">
                    <a16:creationId xmlns:a16="http://schemas.microsoft.com/office/drawing/2014/main" id="{E05A9C4A-9882-4F65-69E4-346A3607EEA1}"/>
                  </a:ext>
                </a:extLst>
              </p:cNvPr>
              <p:cNvSpPr/>
              <p:nvPr/>
            </p:nvSpPr>
            <p:spPr bwMode="auto">
              <a:xfrm>
                <a:off x="2788" y="2390"/>
                <a:ext cx="29" cy="32"/>
              </a:xfrm>
              <a:custGeom>
                <a:avLst/>
                <a:gdLst>
                  <a:gd name="T0" fmla="*/ 8 w 29"/>
                  <a:gd name="T1" fmla="*/ 8 h 32"/>
                  <a:gd name="T2" fmla="*/ 11 w 29"/>
                  <a:gd name="T3" fmla="*/ 6 h 32"/>
                  <a:gd name="T4" fmla="*/ 14 w 29"/>
                  <a:gd name="T5" fmla="*/ 6 h 32"/>
                  <a:gd name="T6" fmla="*/ 18 w 29"/>
                  <a:gd name="T7" fmla="*/ 6 h 32"/>
                  <a:gd name="T8" fmla="*/ 20 w 29"/>
                  <a:gd name="T9" fmla="*/ 8 h 32"/>
                  <a:gd name="T10" fmla="*/ 21 w 29"/>
                  <a:gd name="T11" fmla="*/ 12 h 32"/>
                  <a:gd name="T12" fmla="*/ 23 w 29"/>
                  <a:gd name="T13" fmla="*/ 17 h 32"/>
                  <a:gd name="T14" fmla="*/ 21 w 29"/>
                  <a:gd name="T15" fmla="*/ 20 h 32"/>
                  <a:gd name="T16" fmla="*/ 20 w 29"/>
                  <a:gd name="T17" fmla="*/ 24 h 32"/>
                  <a:gd name="T18" fmla="*/ 18 w 29"/>
                  <a:gd name="T19" fmla="*/ 26 h 32"/>
                  <a:gd name="T20" fmla="*/ 14 w 29"/>
                  <a:gd name="T21" fmla="*/ 27 h 32"/>
                  <a:gd name="T22" fmla="*/ 11 w 29"/>
                  <a:gd name="T23" fmla="*/ 26 h 32"/>
                  <a:gd name="T24" fmla="*/ 8 w 29"/>
                  <a:gd name="T25" fmla="*/ 24 h 32"/>
                  <a:gd name="T26" fmla="*/ 7 w 29"/>
                  <a:gd name="T27" fmla="*/ 20 h 32"/>
                  <a:gd name="T28" fmla="*/ 6 w 29"/>
                  <a:gd name="T29" fmla="*/ 17 h 32"/>
                  <a:gd name="T30" fmla="*/ 7 w 29"/>
                  <a:gd name="T31" fmla="*/ 12 h 32"/>
                  <a:gd name="T32" fmla="*/ 8 w 29"/>
                  <a:gd name="T33" fmla="*/ 8 h 32"/>
                  <a:gd name="T34" fmla="*/ 3 w 29"/>
                  <a:gd name="T35" fmla="*/ 29 h 32"/>
                  <a:gd name="T36" fmla="*/ 8 w 29"/>
                  <a:gd name="T37" fmla="*/ 31 h 32"/>
                  <a:gd name="T38" fmla="*/ 14 w 29"/>
                  <a:gd name="T39" fmla="*/ 32 h 32"/>
                  <a:gd name="T40" fmla="*/ 20 w 29"/>
                  <a:gd name="T41" fmla="*/ 31 h 32"/>
                  <a:gd name="T42" fmla="*/ 24 w 29"/>
                  <a:gd name="T43" fmla="*/ 29 h 32"/>
                  <a:gd name="T44" fmla="*/ 27 w 29"/>
                  <a:gd name="T45" fmla="*/ 23 h 32"/>
                  <a:gd name="T46" fmla="*/ 29 w 29"/>
                  <a:gd name="T47" fmla="*/ 17 h 32"/>
                  <a:gd name="T48" fmla="*/ 27 w 29"/>
                  <a:gd name="T49" fmla="*/ 9 h 32"/>
                  <a:gd name="T50" fmla="*/ 24 w 29"/>
                  <a:gd name="T51" fmla="*/ 5 h 32"/>
                  <a:gd name="T52" fmla="*/ 20 w 29"/>
                  <a:gd name="T53" fmla="*/ 1 h 32"/>
                  <a:gd name="T54" fmla="*/ 14 w 29"/>
                  <a:gd name="T55" fmla="*/ 0 h 32"/>
                  <a:gd name="T56" fmla="*/ 8 w 29"/>
                  <a:gd name="T57" fmla="*/ 1 h 32"/>
                  <a:gd name="T58" fmla="*/ 3 w 29"/>
                  <a:gd name="T59" fmla="*/ 5 h 32"/>
                  <a:gd name="T60" fmla="*/ 1 w 29"/>
                  <a:gd name="T61" fmla="*/ 9 h 32"/>
                  <a:gd name="T62" fmla="*/ 0 w 29"/>
                  <a:gd name="T63" fmla="*/ 17 h 32"/>
                  <a:gd name="T64" fmla="*/ 1 w 29"/>
                  <a:gd name="T65" fmla="*/ 23 h 32"/>
                  <a:gd name="T66" fmla="*/ 3 w 29"/>
                  <a:gd name="T67" fmla="*/ 29 h 32"/>
                  <a:gd name="T68" fmla="*/ 8 w 29"/>
                  <a:gd name="T6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2">
                    <a:moveTo>
                      <a:pt x="8" y="8"/>
                    </a:moveTo>
                    <a:lnTo>
                      <a:pt x="11" y="6"/>
                    </a:lnTo>
                    <a:lnTo>
                      <a:pt x="14" y="6"/>
                    </a:lnTo>
                    <a:lnTo>
                      <a:pt x="18" y="6"/>
                    </a:lnTo>
                    <a:lnTo>
                      <a:pt x="20" y="8"/>
                    </a:lnTo>
                    <a:lnTo>
                      <a:pt x="21" y="12"/>
                    </a:lnTo>
                    <a:lnTo>
                      <a:pt x="23" y="17"/>
                    </a:lnTo>
                    <a:lnTo>
                      <a:pt x="21" y="20"/>
                    </a:lnTo>
                    <a:lnTo>
                      <a:pt x="20" y="24"/>
                    </a:lnTo>
                    <a:lnTo>
                      <a:pt x="18" y="26"/>
                    </a:lnTo>
                    <a:lnTo>
                      <a:pt x="14" y="27"/>
                    </a:lnTo>
                    <a:lnTo>
                      <a:pt x="11" y="26"/>
                    </a:lnTo>
                    <a:lnTo>
                      <a:pt x="8" y="24"/>
                    </a:lnTo>
                    <a:lnTo>
                      <a:pt x="7" y="20"/>
                    </a:lnTo>
                    <a:lnTo>
                      <a:pt x="6" y="17"/>
                    </a:lnTo>
                    <a:lnTo>
                      <a:pt x="7" y="12"/>
                    </a:lnTo>
                    <a:lnTo>
                      <a:pt x="8" y="8"/>
                    </a:lnTo>
                    <a:lnTo>
                      <a:pt x="3" y="29"/>
                    </a:lnTo>
                    <a:lnTo>
                      <a:pt x="8" y="31"/>
                    </a:lnTo>
                    <a:lnTo>
                      <a:pt x="14" y="32"/>
                    </a:lnTo>
                    <a:lnTo>
                      <a:pt x="20" y="31"/>
                    </a:lnTo>
                    <a:lnTo>
                      <a:pt x="24" y="29"/>
                    </a:lnTo>
                    <a:lnTo>
                      <a:pt x="27" y="23"/>
                    </a:lnTo>
                    <a:lnTo>
                      <a:pt x="29" y="17"/>
                    </a:lnTo>
                    <a:lnTo>
                      <a:pt x="27" y="9"/>
                    </a:lnTo>
                    <a:lnTo>
                      <a:pt x="24" y="5"/>
                    </a:lnTo>
                    <a:lnTo>
                      <a:pt x="20" y="1"/>
                    </a:lnTo>
                    <a:lnTo>
                      <a:pt x="14" y="0"/>
                    </a:lnTo>
                    <a:lnTo>
                      <a:pt x="8" y="1"/>
                    </a:lnTo>
                    <a:lnTo>
                      <a:pt x="3" y="5"/>
                    </a:lnTo>
                    <a:lnTo>
                      <a:pt x="1" y="9"/>
                    </a:lnTo>
                    <a:lnTo>
                      <a:pt x="0" y="17"/>
                    </a:lnTo>
                    <a:lnTo>
                      <a:pt x="1" y="23"/>
                    </a:lnTo>
                    <a:lnTo>
                      <a:pt x="3" y="29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51" name="Freeform 519">
                <a:extLst>
                  <a:ext uri="{FF2B5EF4-FFF2-40B4-BE49-F238E27FC236}">
                    <a16:creationId xmlns:a16="http://schemas.microsoft.com/office/drawing/2014/main" id="{A1B0F7C4-5517-3FA9-7F21-05F4480E10CA}"/>
                  </a:ext>
                </a:extLst>
              </p:cNvPr>
              <p:cNvSpPr/>
              <p:nvPr/>
            </p:nvSpPr>
            <p:spPr bwMode="auto">
              <a:xfrm>
                <a:off x="2820" y="2391"/>
                <a:ext cx="24" cy="30"/>
              </a:xfrm>
              <a:custGeom>
                <a:avLst/>
                <a:gdLst>
                  <a:gd name="T0" fmla="*/ 6 w 24"/>
                  <a:gd name="T1" fmla="*/ 30 h 30"/>
                  <a:gd name="T2" fmla="*/ 6 w 24"/>
                  <a:gd name="T3" fmla="*/ 10 h 30"/>
                  <a:gd name="T4" fmla="*/ 18 w 24"/>
                  <a:gd name="T5" fmla="*/ 30 h 30"/>
                  <a:gd name="T6" fmla="*/ 24 w 24"/>
                  <a:gd name="T7" fmla="*/ 30 h 30"/>
                  <a:gd name="T8" fmla="*/ 24 w 24"/>
                  <a:gd name="T9" fmla="*/ 0 h 30"/>
                  <a:gd name="T10" fmla="*/ 18 w 24"/>
                  <a:gd name="T11" fmla="*/ 0 h 30"/>
                  <a:gd name="T12" fmla="*/ 18 w 24"/>
                  <a:gd name="T13" fmla="*/ 20 h 30"/>
                  <a:gd name="T14" fmla="*/ 7 w 24"/>
                  <a:gd name="T15" fmla="*/ 0 h 30"/>
                  <a:gd name="T16" fmla="*/ 0 w 24"/>
                  <a:gd name="T17" fmla="*/ 0 h 30"/>
                  <a:gd name="T18" fmla="*/ 0 w 24"/>
                  <a:gd name="T19" fmla="*/ 30 h 30"/>
                  <a:gd name="T20" fmla="*/ 6 w 24"/>
                  <a:gd name="T2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30">
                    <a:moveTo>
                      <a:pt x="6" y="30"/>
                    </a:moveTo>
                    <a:lnTo>
                      <a:pt x="6" y="10"/>
                    </a:lnTo>
                    <a:lnTo>
                      <a:pt x="18" y="30"/>
                    </a:lnTo>
                    <a:lnTo>
                      <a:pt x="24" y="3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20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6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52" name="Freeform 520">
                <a:extLst>
                  <a:ext uri="{FF2B5EF4-FFF2-40B4-BE49-F238E27FC236}">
                    <a16:creationId xmlns:a16="http://schemas.microsoft.com/office/drawing/2014/main" id="{EE36AB1A-4E54-0400-6EE0-A9DBC749CE19}"/>
                  </a:ext>
                </a:extLst>
              </p:cNvPr>
              <p:cNvSpPr/>
              <p:nvPr/>
            </p:nvSpPr>
            <p:spPr bwMode="auto">
              <a:xfrm>
                <a:off x="2436" y="2210"/>
                <a:ext cx="27" cy="30"/>
              </a:xfrm>
              <a:custGeom>
                <a:avLst/>
                <a:gdLst>
                  <a:gd name="T0" fmla="*/ 22 w 27"/>
                  <a:gd name="T1" fmla="*/ 15 h 30"/>
                  <a:gd name="T2" fmla="*/ 22 w 27"/>
                  <a:gd name="T3" fmla="*/ 17 h 30"/>
                  <a:gd name="T4" fmla="*/ 22 w 27"/>
                  <a:gd name="T5" fmla="*/ 19 h 30"/>
                  <a:gd name="T6" fmla="*/ 21 w 27"/>
                  <a:gd name="T7" fmla="*/ 21 h 30"/>
                  <a:gd name="T8" fmla="*/ 19 w 27"/>
                  <a:gd name="T9" fmla="*/ 23 h 30"/>
                  <a:gd name="T10" fmla="*/ 16 w 27"/>
                  <a:gd name="T11" fmla="*/ 24 h 30"/>
                  <a:gd name="T12" fmla="*/ 13 w 27"/>
                  <a:gd name="T13" fmla="*/ 24 h 30"/>
                  <a:gd name="T14" fmla="*/ 11 w 27"/>
                  <a:gd name="T15" fmla="*/ 23 h 30"/>
                  <a:gd name="T16" fmla="*/ 9 w 27"/>
                  <a:gd name="T17" fmla="*/ 19 h 30"/>
                  <a:gd name="T18" fmla="*/ 6 w 27"/>
                  <a:gd name="T19" fmla="*/ 15 h 30"/>
                  <a:gd name="T20" fmla="*/ 6 w 27"/>
                  <a:gd name="T21" fmla="*/ 12 h 30"/>
                  <a:gd name="T22" fmla="*/ 7 w 27"/>
                  <a:gd name="T23" fmla="*/ 9 h 30"/>
                  <a:gd name="T24" fmla="*/ 9 w 27"/>
                  <a:gd name="T25" fmla="*/ 7 h 30"/>
                  <a:gd name="T26" fmla="*/ 11 w 27"/>
                  <a:gd name="T27" fmla="*/ 6 h 30"/>
                  <a:gd name="T28" fmla="*/ 13 w 27"/>
                  <a:gd name="T29" fmla="*/ 6 h 30"/>
                  <a:gd name="T30" fmla="*/ 15 w 27"/>
                  <a:gd name="T31" fmla="*/ 6 h 30"/>
                  <a:gd name="T32" fmla="*/ 17 w 27"/>
                  <a:gd name="T33" fmla="*/ 7 h 30"/>
                  <a:gd name="T34" fmla="*/ 21 w 27"/>
                  <a:gd name="T35" fmla="*/ 3 h 30"/>
                  <a:gd name="T36" fmla="*/ 18 w 27"/>
                  <a:gd name="T37" fmla="*/ 1 h 30"/>
                  <a:gd name="T38" fmla="*/ 15 w 27"/>
                  <a:gd name="T39" fmla="*/ 0 h 30"/>
                  <a:gd name="T40" fmla="*/ 10 w 27"/>
                  <a:gd name="T41" fmla="*/ 0 h 30"/>
                  <a:gd name="T42" fmla="*/ 6 w 27"/>
                  <a:gd name="T43" fmla="*/ 2 h 30"/>
                  <a:gd name="T44" fmla="*/ 3 w 27"/>
                  <a:gd name="T45" fmla="*/ 7 h 30"/>
                  <a:gd name="T46" fmla="*/ 0 w 27"/>
                  <a:gd name="T47" fmla="*/ 12 h 30"/>
                  <a:gd name="T48" fmla="*/ 1 w 27"/>
                  <a:gd name="T49" fmla="*/ 17 h 30"/>
                  <a:gd name="T50" fmla="*/ 4 w 27"/>
                  <a:gd name="T51" fmla="*/ 23 h 30"/>
                  <a:gd name="T52" fmla="*/ 7 w 27"/>
                  <a:gd name="T53" fmla="*/ 27 h 30"/>
                  <a:gd name="T54" fmla="*/ 12 w 27"/>
                  <a:gd name="T55" fmla="*/ 30 h 30"/>
                  <a:gd name="T56" fmla="*/ 17 w 27"/>
                  <a:gd name="T57" fmla="*/ 30 h 30"/>
                  <a:gd name="T58" fmla="*/ 22 w 27"/>
                  <a:gd name="T59" fmla="*/ 27 h 30"/>
                  <a:gd name="T60" fmla="*/ 25 w 27"/>
                  <a:gd name="T61" fmla="*/ 24 h 30"/>
                  <a:gd name="T62" fmla="*/ 27 w 27"/>
                  <a:gd name="T63" fmla="*/ 20 h 30"/>
                  <a:gd name="T64" fmla="*/ 27 w 27"/>
                  <a:gd name="T65" fmla="*/ 15 h 30"/>
                  <a:gd name="T66" fmla="*/ 25 w 27"/>
                  <a:gd name="T67" fmla="*/ 12 h 30"/>
                  <a:gd name="T68" fmla="*/ 22 w 27"/>
                  <a:gd name="T6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7" h="30">
                    <a:moveTo>
                      <a:pt x="22" y="15"/>
                    </a:moveTo>
                    <a:lnTo>
                      <a:pt x="22" y="17"/>
                    </a:lnTo>
                    <a:lnTo>
                      <a:pt x="22" y="19"/>
                    </a:lnTo>
                    <a:lnTo>
                      <a:pt x="21" y="21"/>
                    </a:lnTo>
                    <a:lnTo>
                      <a:pt x="19" y="23"/>
                    </a:lnTo>
                    <a:lnTo>
                      <a:pt x="16" y="24"/>
                    </a:lnTo>
                    <a:lnTo>
                      <a:pt x="13" y="24"/>
                    </a:lnTo>
                    <a:lnTo>
                      <a:pt x="11" y="23"/>
                    </a:lnTo>
                    <a:lnTo>
                      <a:pt x="9" y="19"/>
                    </a:lnTo>
                    <a:lnTo>
                      <a:pt x="6" y="15"/>
                    </a:lnTo>
                    <a:lnTo>
                      <a:pt x="6" y="12"/>
                    </a:lnTo>
                    <a:lnTo>
                      <a:pt x="7" y="9"/>
                    </a:lnTo>
                    <a:lnTo>
                      <a:pt x="9" y="7"/>
                    </a:lnTo>
                    <a:lnTo>
                      <a:pt x="11" y="6"/>
                    </a:lnTo>
                    <a:lnTo>
                      <a:pt x="13" y="6"/>
                    </a:lnTo>
                    <a:lnTo>
                      <a:pt x="15" y="6"/>
                    </a:lnTo>
                    <a:lnTo>
                      <a:pt x="17" y="7"/>
                    </a:lnTo>
                    <a:lnTo>
                      <a:pt x="21" y="3"/>
                    </a:lnTo>
                    <a:lnTo>
                      <a:pt x="18" y="1"/>
                    </a:lnTo>
                    <a:lnTo>
                      <a:pt x="15" y="0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3" y="7"/>
                    </a:lnTo>
                    <a:lnTo>
                      <a:pt x="0" y="12"/>
                    </a:lnTo>
                    <a:lnTo>
                      <a:pt x="1" y="17"/>
                    </a:lnTo>
                    <a:lnTo>
                      <a:pt x="4" y="23"/>
                    </a:lnTo>
                    <a:lnTo>
                      <a:pt x="7" y="27"/>
                    </a:lnTo>
                    <a:lnTo>
                      <a:pt x="12" y="30"/>
                    </a:lnTo>
                    <a:lnTo>
                      <a:pt x="17" y="30"/>
                    </a:lnTo>
                    <a:lnTo>
                      <a:pt x="22" y="27"/>
                    </a:lnTo>
                    <a:lnTo>
                      <a:pt x="25" y="24"/>
                    </a:lnTo>
                    <a:lnTo>
                      <a:pt x="27" y="20"/>
                    </a:lnTo>
                    <a:lnTo>
                      <a:pt x="27" y="15"/>
                    </a:lnTo>
                    <a:lnTo>
                      <a:pt x="25" y="12"/>
                    </a:lnTo>
                    <a:lnTo>
                      <a:pt x="22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53" name="Freeform 521">
                <a:extLst>
                  <a:ext uri="{FF2B5EF4-FFF2-40B4-BE49-F238E27FC236}">
                    <a16:creationId xmlns:a16="http://schemas.microsoft.com/office/drawing/2014/main" id="{2AA3D768-9AC9-B6E1-0F37-3DCC41F5CE18}"/>
                  </a:ext>
                </a:extLst>
              </p:cNvPr>
              <p:cNvSpPr/>
              <p:nvPr/>
            </p:nvSpPr>
            <p:spPr bwMode="auto">
              <a:xfrm>
                <a:off x="2460" y="2195"/>
                <a:ext cx="29" cy="34"/>
              </a:xfrm>
              <a:custGeom>
                <a:avLst/>
                <a:gdLst>
                  <a:gd name="T0" fmla="*/ 16 w 29"/>
                  <a:gd name="T1" fmla="*/ 15 h 34"/>
                  <a:gd name="T2" fmla="*/ 10 w 29"/>
                  <a:gd name="T3" fmla="*/ 20 h 34"/>
                  <a:gd name="T4" fmla="*/ 6 w 29"/>
                  <a:gd name="T5" fmla="*/ 8 h 34"/>
                  <a:gd name="T6" fmla="*/ 16 w 29"/>
                  <a:gd name="T7" fmla="*/ 15 h 34"/>
                  <a:gd name="T8" fmla="*/ 9 w 29"/>
                  <a:gd name="T9" fmla="*/ 34 h 34"/>
                  <a:gd name="T10" fmla="*/ 12 w 29"/>
                  <a:gd name="T11" fmla="*/ 30 h 34"/>
                  <a:gd name="T12" fmla="*/ 11 w 29"/>
                  <a:gd name="T13" fmla="*/ 24 h 34"/>
                  <a:gd name="T14" fmla="*/ 19 w 29"/>
                  <a:gd name="T15" fmla="*/ 18 h 34"/>
                  <a:gd name="T16" fmla="*/ 24 w 29"/>
                  <a:gd name="T17" fmla="*/ 22 h 34"/>
                  <a:gd name="T18" fmla="*/ 29 w 29"/>
                  <a:gd name="T19" fmla="*/ 18 h 34"/>
                  <a:gd name="T20" fmla="*/ 6 w 29"/>
                  <a:gd name="T21" fmla="*/ 0 h 34"/>
                  <a:gd name="T22" fmla="*/ 0 w 29"/>
                  <a:gd name="T23" fmla="*/ 4 h 34"/>
                  <a:gd name="T24" fmla="*/ 9 w 29"/>
                  <a:gd name="T25" fmla="*/ 34 h 34"/>
                  <a:gd name="T26" fmla="*/ 16 w 29"/>
                  <a:gd name="T27" fmla="*/ 1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4">
                    <a:moveTo>
                      <a:pt x="16" y="15"/>
                    </a:moveTo>
                    <a:lnTo>
                      <a:pt x="10" y="20"/>
                    </a:lnTo>
                    <a:lnTo>
                      <a:pt x="6" y="8"/>
                    </a:lnTo>
                    <a:lnTo>
                      <a:pt x="16" y="15"/>
                    </a:lnTo>
                    <a:lnTo>
                      <a:pt x="9" y="34"/>
                    </a:lnTo>
                    <a:lnTo>
                      <a:pt x="12" y="30"/>
                    </a:lnTo>
                    <a:lnTo>
                      <a:pt x="11" y="24"/>
                    </a:lnTo>
                    <a:lnTo>
                      <a:pt x="19" y="18"/>
                    </a:lnTo>
                    <a:lnTo>
                      <a:pt x="24" y="22"/>
                    </a:lnTo>
                    <a:lnTo>
                      <a:pt x="29" y="18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9" y="34"/>
                    </a:lnTo>
                    <a:lnTo>
                      <a:pt x="16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54" name="Freeform 522">
                <a:extLst>
                  <a:ext uri="{FF2B5EF4-FFF2-40B4-BE49-F238E27FC236}">
                    <a16:creationId xmlns:a16="http://schemas.microsoft.com/office/drawing/2014/main" id="{450B9187-9DE2-239D-7E17-4ADC831B7FE4}"/>
                  </a:ext>
                </a:extLst>
              </p:cNvPr>
              <p:cNvSpPr/>
              <p:nvPr/>
            </p:nvSpPr>
            <p:spPr bwMode="auto">
              <a:xfrm>
                <a:off x="2476" y="2179"/>
                <a:ext cx="29" cy="32"/>
              </a:xfrm>
              <a:custGeom>
                <a:avLst/>
                <a:gdLst>
                  <a:gd name="T0" fmla="*/ 12 w 29"/>
                  <a:gd name="T1" fmla="*/ 19 h 32"/>
                  <a:gd name="T2" fmla="*/ 18 w 29"/>
                  <a:gd name="T3" fmla="*/ 15 h 32"/>
                  <a:gd name="T4" fmla="*/ 20 w 29"/>
                  <a:gd name="T5" fmla="*/ 14 h 32"/>
                  <a:gd name="T6" fmla="*/ 23 w 29"/>
                  <a:gd name="T7" fmla="*/ 15 h 32"/>
                  <a:gd name="T8" fmla="*/ 24 w 29"/>
                  <a:gd name="T9" fmla="*/ 19 h 32"/>
                  <a:gd name="T10" fmla="*/ 21 w 29"/>
                  <a:gd name="T11" fmla="*/ 21 h 32"/>
                  <a:gd name="T12" fmla="*/ 17 w 29"/>
                  <a:gd name="T13" fmla="*/ 25 h 32"/>
                  <a:gd name="T14" fmla="*/ 12 w 29"/>
                  <a:gd name="T15" fmla="*/ 19 h 32"/>
                  <a:gd name="T16" fmla="*/ 7 w 29"/>
                  <a:gd name="T17" fmla="*/ 10 h 32"/>
                  <a:gd name="T18" fmla="*/ 12 w 29"/>
                  <a:gd name="T19" fmla="*/ 7 h 32"/>
                  <a:gd name="T20" fmla="*/ 14 w 29"/>
                  <a:gd name="T21" fmla="*/ 4 h 32"/>
                  <a:gd name="T22" fmla="*/ 17 w 29"/>
                  <a:gd name="T23" fmla="*/ 7 h 32"/>
                  <a:gd name="T24" fmla="*/ 17 w 29"/>
                  <a:gd name="T25" fmla="*/ 9 h 32"/>
                  <a:gd name="T26" fmla="*/ 14 w 29"/>
                  <a:gd name="T27" fmla="*/ 12 h 32"/>
                  <a:gd name="T28" fmla="*/ 9 w 29"/>
                  <a:gd name="T29" fmla="*/ 15 h 32"/>
                  <a:gd name="T30" fmla="*/ 7 w 29"/>
                  <a:gd name="T31" fmla="*/ 10 h 32"/>
                  <a:gd name="T32" fmla="*/ 12 w 29"/>
                  <a:gd name="T33" fmla="*/ 19 h 32"/>
                  <a:gd name="T34" fmla="*/ 25 w 29"/>
                  <a:gd name="T35" fmla="*/ 25 h 32"/>
                  <a:gd name="T36" fmla="*/ 27 w 29"/>
                  <a:gd name="T37" fmla="*/ 22 h 32"/>
                  <a:gd name="T38" fmla="*/ 29 w 29"/>
                  <a:gd name="T39" fmla="*/ 19 h 32"/>
                  <a:gd name="T40" fmla="*/ 29 w 29"/>
                  <a:gd name="T41" fmla="*/ 15 h 32"/>
                  <a:gd name="T42" fmla="*/ 27 w 29"/>
                  <a:gd name="T43" fmla="*/ 12 h 32"/>
                  <a:gd name="T44" fmla="*/ 25 w 29"/>
                  <a:gd name="T45" fmla="*/ 9 h 32"/>
                  <a:gd name="T46" fmla="*/ 21 w 29"/>
                  <a:gd name="T47" fmla="*/ 9 h 32"/>
                  <a:gd name="T48" fmla="*/ 21 w 29"/>
                  <a:gd name="T49" fmla="*/ 6 h 32"/>
                  <a:gd name="T50" fmla="*/ 20 w 29"/>
                  <a:gd name="T51" fmla="*/ 2 h 32"/>
                  <a:gd name="T52" fmla="*/ 18 w 29"/>
                  <a:gd name="T53" fmla="*/ 0 h 32"/>
                  <a:gd name="T54" fmla="*/ 15 w 29"/>
                  <a:gd name="T55" fmla="*/ 0 h 32"/>
                  <a:gd name="T56" fmla="*/ 13 w 29"/>
                  <a:gd name="T57" fmla="*/ 0 h 32"/>
                  <a:gd name="T58" fmla="*/ 9 w 29"/>
                  <a:gd name="T59" fmla="*/ 2 h 32"/>
                  <a:gd name="T60" fmla="*/ 0 w 29"/>
                  <a:gd name="T61" fmla="*/ 9 h 32"/>
                  <a:gd name="T62" fmla="*/ 14 w 29"/>
                  <a:gd name="T63" fmla="*/ 32 h 32"/>
                  <a:gd name="T64" fmla="*/ 25 w 29"/>
                  <a:gd name="T65" fmla="*/ 25 h 32"/>
                  <a:gd name="T66" fmla="*/ 12 w 29"/>
                  <a:gd name="T67" fmla="*/ 1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8" h="32">
                    <a:moveTo>
                      <a:pt x="12" y="19"/>
                    </a:moveTo>
                    <a:lnTo>
                      <a:pt x="18" y="15"/>
                    </a:lnTo>
                    <a:lnTo>
                      <a:pt x="20" y="14"/>
                    </a:lnTo>
                    <a:lnTo>
                      <a:pt x="23" y="15"/>
                    </a:lnTo>
                    <a:lnTo>
                      <a:pt x="24" y="19"/>
                    </a:lnTo>
                    <a:lnTo>
                      <a:pt x="21" y="21"/>
                    </a:lnTo>
                    <a:lnTo>
                      <a:pt x="17" y="25"/>
                    </a:lnTo>
                    <a:lnTo>
                      <a:pt x="12" y="19"/>
                    </a:lnTo>
                    <a:lnTo>
                      <a:pt x="7" y="10"/>
                    </a:lnTo>
                    <a:lnTo>
                      <a:pt x="12" y="7"/>
                    </a:lnTo>
                    <a:lnTo>
                      <a:pt x="14" y="4"/>
                    </a:lnTo>
                    <a:lnTo>
                      <a:pt x="17" y="7"/>
                    </a:lnTo>
                    <a:lnTo>
                      <a:pt x="17" y="9"/>
                    </a:lnTo>
                    <a:lnTo>
                      <a:pt x="14" y="12"/>
                    </a:lnTo>
                    <a:lnTo>
                      <a:pt x="9" y="15"/>
                    </a:lnTo>
                    <a:lnTo>
                      <a:pt x="7" y="10"/>
                    </a:lnTo>
                    <a:lnTo>
                      <a:pt x="12" y="19"/>
                    </a:lnTo>
                    <a:lnTo>
                      <a:pt x="25" y="25"/>
                    </a:lnTo>
                    <a:lnTo>
                      <a:pt x="27" y="22"/>
                    </a:lnTo>
                    <a:lnTo>
                      <a:pt x="29" y="19"/>
                    </a:lnTo>
                    <a:lnTo>
                      <a:pt x="29" y="15"/>
                    </a:lnTo>
                    <a:lnTo>
                      <a:pt x="27" y="12"/>
                    </a:lnTo>
                    <a:lnTo>
                      <a:pt x="25" y="9"/>
                    </a:lnTo>
                    <a:lnTo>
                      <a:pt x="21" y="9"/>
                    </a:lnTo>
                    <a:lnTo>
                      <a:pt x="21" y="6"/>
                    </a:lnTo>
                    <a:lnTo>
                      <a:pt x="20" y="2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9" y="2"/>
                    </a:lnTo>
                    <a:lnTo>
                      <a:pt x="0" y="9"/>
                    </a:lnTo>
                    <a:lnTo>
                      <a:pt x="14" y="32"/>
                    </a:lnTo>
                    <a:lnTo>
                      <a:pt x="25" y="25"/>
                    </a:lnTo>
                    <a:lnTo>
                      <a:pt x="12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55" name="Freeform 523">
                <a:extLst>
                  <a:ext uri="{FF2B5EF4-FFF2-40B4-BE49-F238E27FC236}">
                    <a16:creationId xmlns:a16="http://schemas.microsoft.com/office/drawing/2014/main" id="{24539F11-D0C2-9483-E538-26D6959A28E5}"/>
                  </a:ext>
                </a:extLst>
              </p:cNvPr>
              <p:cNvSpPr/>
              <p:nvPr/>
            </p:nvSpPr>
            <p:spPr bwMode="auto">
              <a:xfrm>
                <a:off x="2502" y="2164"/>
                <a:ext cx="28" cy="33"/>
              </a:xfrm>
              <a:custGeom>
                <a:avLst/>
                <a:gdLst>
                  <a:gd name="T0" fmla="*/ 15 w 28"/>
                  <a:gd name="T1" fmla="*/ 15 h 33"/>
                  <a:gd name="T2" fmla="*/ 9 w 28"/>
                  <a:gd name="T3" fmla="*/ 19 h 33"/>
                  <a:gd name="T4" fmla="*/ 6 w 28"/>
                  <a:gd name="T5" fmla="*/ 8 h 33"/>
                  <a:gd name="T6" fmla="*/ 15 w 28"/>
                  <a:gd name="T7" fmla="*/ 15 h 33"/>
                  <a:gd name="T8" fmla="*/ 7 w 28"/>
                  <a:gd name="T9" fmla="*/ 33 h 33"/>
                  <a:gd name="T10" fmla="*/ 12 w 28"/>
                  <a:gd name="T11" fmla="*/ 30 h 33"/>
                  <a:gd name="T12" fmla="*/ 10 w 28"/>
                  <a:gd name="T13" fmla="*/ 24 h 33"/>
                  <a:gd name="T14" fmla="*/ 18 w 28"/>
                  <a:gd name="T15" fmla="*/ 17 h 33"/>
                  <a:gd name="T16" fmla="*/ 23 w 28"/>
                  <a:gd name="T17" fmla="*/ 22 h 33"/>
                  <a:gd name="T18" fmla="*/ 28 w 28"/>
                  <a:gd name="T19" fmla="*/ 18 h 33"/>
                  <a:gd name="T20" fmla="*/ 5 w 28"/>
                  <a:gd name="T21" fmla="*/ 0 h 33"/>
                  <a:gd name="T22" fmla="*/ 0 w 28"/>
                  <a:gd name="T23" fmla="*/ 4 h 33"/>
                  <a:gd name="T24" fmla="*/ 7 w 28"/>
                  <a:gd name="T25" fmla="*/ 33 h 33"/>
                  <a:gd name="T26" fmla="*/ 15 w 28"/>
                  <a:gd name="T27" fmla="*/ 1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3">
                    <a:moveTo>
                      <a:pt x="15" y="15"/>
                    </a:moveTo>
                    <a:lnTo>
                      <a:pt x="9" y="19"/>
                    </a:lnTo>
                    <a:lnTo>
                      <a:pt x="6" y="8"/>
                    </a:lnTo>
                    <a:lnTo>
                      <a:pt x="15" y="15"/>
                    </a:lnTo>
                    <a:lnTo>
                      <a:pt x="7" y="33"/>
                    </a:lnTo>
                    <a:lnTo>
                      <a:pt x="12" y="30"/>
                    </a:lnTo>
                    <a:lnTo>
                      <a:pt x="10" y="24"/>
                    </a:lnTo>
                    <a:lnTo>
                      <a:pt x="18" y="17"/>
                    </a:lnTo>
                    <a:lnTo>
                      <a:pt x="23" y="22"/>
                    </a:lnTo>
                    <a:lnTo>
                      <a:pt x="28" y="18"/>
                    </a:lnTo>
                    <a:lnTo>
                      <a:pt x="5" y="0"/>
                    </a:lnTo>
                    <a:lnTo>
                      <a:pt x="0" y="4"/>
                    </a:lnTo>
                    <a:lnTo>
                      <a:pt x="7" y="33"/>
                    </a:lnTo>
                    <a:lnTo>
                      <a:pt x="15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56" name="Freeform 524">
                <a:extLst>
                  <a:ext uri="{FF2B5EF4-FFF2-40B4-BE49-F238E27FC236}">
                    <a16:creationId xmlns:a16="http://schemas.microsoft.com/office/drawing/2014/main" id="{D3CA4EA5-0049-CD81-C1E5-6053F65D585B}"/>
                  </a:ext>
                </a:extLst>
              </p:cNvPr>
              <p:cNvSpPr/>
              <p:nvPr/>
            </p:nvSpPr>
            <p:spPr bwMode="auto">
              <a:xfrm>
                <a:off x="2517" y="2146"/>
                <a:ext cx="33" cy="34"/>
              </a:xfrm>
              <a:custGeom>
                <a:avLst/>
                <a:gdLst>
                  <a:gd name="T0" fmla="*/ 7 w 33"/>
                  <a:gd name="T1" fmla="*/ 11 h 34"/>
                  <a:gd name="T2" fmla="*/ 13 w 33"/>
                  <a:gd name="T3" fmla="*/ 8 h 34"/>
                  <a:gd name="T4" fmla="*/ 15 w 33"/>
                  <a:gd name="T5" fmla="*/ 6 h 34"/>
                  <a:gd name="T6" fmla="*/ 18 w 33"/>
                  <a:gd name="T7" fmla="*/ 9 h 34"/>
                  <a:gd name="T8" fmla="*/ 18 w 33"/>
                  <a:gd name="T9" fmla="*/ 11 h 34"/>
                  <a:gd name="T10" fmla="*/ 16 w 33"/>
                  <a:gd name="T11" fmla="*/ 14 h 34"/>
                  <a:gd name="T12" fmla="*/ 12 w 33"/>
                  <a:gd name="T13" fmla="*/ 18 h 34"/>
                  <a:gd name="T14" fmla="*/ 7 w 33"/>
                  <a:gd name="T15" fmla="*/ 11 h 34"/>
                  <a:gd name="T16" fmla="*/ 20 w 33"/>
                  <a:gd name="T17" fmla="*/ 30 h 34"/>
                  <a:gd name="T18" fmla="*/ 14 w 33"/>
                  <a:gd name="T19" fmla="*/ 22 h 34"/>
                  <a:gd name="T20" fmla="*/ 19 w 33"/>
                  <a:gd name="T21" fmla="*/ 18 h 34"/>
                  <a:gd name="T22" fmla="*/ 21 w 33"/>
                  <a:gd name="T23" fmla="*/ 17 h 34"/>
                  <a:gd name="T24" fmla="*/ 24 w 33"/>
                  <a:gd name="T25" fmla="*/ 20 h 34"/>
                  <a:gd name="T26" fmla="*/ 26 w 33"/>
                  <a:gd name="T27" fmla="*/ 22 h 34"/>
                  <a:gd name="T28" fmla="*/ 27 w 33"/>
                  <a:gd name="T29" fmla="*/ 23 h 34"/>
                  <a:gd name="T30" fmla="*/ 28 w 33"/>
                  <a:gd name="T31" fmla="*/ 24 h 34"/>
                  <a:gd name="T32" fmla="*/ 33 w 33"/>
                  <a:gd name="T33" fmla="*/ 21 h 34"/>
                  <a:gd name="T34" fmla="*/ 32 w 33"/>
                  <a:gd name="T35" fmla="*/ 20 h 34"/>
                  <a:gd name="T36" fmla="*/ 31 w 33"/>
                  <a:gd name="T37" fmla="*/ 20 h 34"/>
                  <a:gd name="T38" fmla="*/ 30 w 33"/>
                  <a:gd name="T39" fmla="*/ 18 h 34"/>
                  <a:gd name="T40" fmla="*/ 28 w 33"/>
                  <a:gd name="T41" fmla="*/ 16 h 34"/>
                  <a:gd name="T42" fmla="*/ 25 w 33"/>
                  <a:gd name="T43" fmla="*/ 12 h 34"/>
                  <a:gd name="T44" fmla="*/ 22 w 33"/>
                  <a:gd name="T45" fmla="*/ 12 h 34"/>
                  <a:gd name="T46" fmla="*/ 24 w 33"/>
                  <a:gd name="T47" fmla="*/ 9 h 34"/>
                  <a:gd name="T48" fmla="*/ 21 w 33"/>
                  <a:gd name="T49" fmla="*/ 4 h 34"/>
                  <a:gd name="T50" fmla="*/ 19 w 33"/>
                  <a:gd name="T51" fmla="*/ 2 h 34"/>
                  <a:gd name="T52" fmla="*/ 16 w 33"/>
                  <a:gd name="T53" fmla="*/ 0 h 34"/>
                  <a:gd name="T54" fmla="*/ 14 w 33"/>
                  <a:gd name="T55" fmla="*/ 2 h 34"/>
                  <a:gd name="T56" fmla="*/ 10 w 33"/>
                  <a:gd name="T57" fmla="*/ 3 h 34"/>
                  <a:gd name="T58" fmla="*/ 0 w 33"/>
                  <a:gd name="T59" fmla="*/ 11 h 34"/>
                  <a:gd name="T60" fmla="*/ 15 w 33"/>
                  <a:gd name="T61" fmla="*/ 34 h 34"/>
                  <a:gd name="T62" fmla="*/ 20 w 33"/>
                  <a:gd name="T63" fmla="*/ 30 h 34"/>
                  <a:gd name="T64" fmla="*/ 7 w 33"/>
                  <a:gd name="T65" fmla="*/ 1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3" h="34">
                    <a:moveTo>
                      <a:pt x="7" y="11"/>
                    </a:moveTo>
                    <a:lnTo>
                      <a:pt x="13" y="8"/>
                    </a:lnTo>
                    <a:lnTo>
                      <a:pt x="15" y="6"/>
                    </a:lnTo>
                    <a:lnTo>
                      <a:pt x="18" y="9"/>
                    </a:lnTo>
                    <a:lnTo>
                      <a:pt x="18" y="11"/>
                    </a:lnTo>
                    <a:lnTo>
                      <a:pt x="16" y="14"/>
                    </a:lnTo>
                    <a:lnTo>
                      <a:pt x="12" y="18"/>
                    </a:lnTo>
                    <a:lnTo>
                      <a:pt x="7" y="11"/>
                    </a:lnTo>
                    <a:lnTo>
                      <a:pt x="20" y="30"/>
                    </a:lnTo>
                    <a:lnTo>
                      <a:pt x="14" y="22"/>
                    </a:lnTo>
                    <a:lnTo>
                      <a:pt x="19" y="18"/>
                    </a:lnTo>
                    <a:lnTo>
                      <a:pt x="21" y="17"/>
                    </a:lnTo>
                    <a:lnTo>
                      <a:pt x="24" y="20"/>
                    </a:lnTo>
                    <a:lnTo>
                      <a:pt x="26" y="22"/>
                    </a:lnTo>
                    <a:lnTo>
                      <a:pt x="27" y="23"/>
                    </a:lnTo>
                    <a:lnTo>
                      <a:pt x="28" y="24"/>
                    </a:lnTo>
                    <a:lnTo>
                      <a:pt x="33" y="21"/>
                    </a:lnTo>
                    <a:lnTo>
                      <a:pt x="32" y="20"/>
                    </a:lnTo>
                    <a:lnTo>
                      <a:pt x="31" y="20"/>
                    </a:lnTo>
                    <a:lnTo>
                      <a:pt x="30" y="18"/>
                    </a:lnTo>
                    <a:lnTo>
                      <a:pt x="28" y="16"/>
                    </a:lnTo>
                    <a:lnTo>
                      <a:pt x="25" y="12"/>
                    </a:lnTo>
                    <a:lnTo>
                      <a:pt x="22" y="12"/>
                    </a:lnTo>
                    <a:lnTo>
                      <a:pt x="24" y="9"/>
                    </a:lnTo>
                    <a:lnTo>
                      <a:pt x="21" y="4"/>
                    </a:lnTo>
                    <a:lnTo>
                      <a:pt x="19" y="2"/>
                    </a:lnTo>
                    <a:lnTo>
                      <a:pt x="16" y="0"/>
                    </a:lnTo>
                    <a:lnTo>
                      <a:pt x="14" y="2"/>
                    </a:lnTo>
                    <a:lnTo>
                      <a:pt x="10" y="3"/>
                    </a:lnTo>
                    <a:lnTo>
                      <a:pt x="0" y="11"/>
                    </a:lnTo>
                    <a:lnTo>
                      <a:pt x="15" y="34"/>
                    </a:lnTo>
                    <a:lnTo>
                      <a:pt x="20" y="30"/>
                    </a:lnTo>
                    <a:lnTo>
                      <a:pt x="7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57" name="Freeform 525">
                <a:extLst>
                  <a:ext uri="{FF2B5EF4-FFF2-40B4-BE49-F238E27FC236}">
                    <a16:creationId xmlns:a16="http://schemas.microsoft.com/office/drawing/2014/main" id="{C4FDCFFE-BB5B-EC25-6665-7659A52C0C4C}"/>
                  </a:ext>
                </a:extLst>
              </p:cNvPr>
              <p:cNvSpPr/>
              <p:nvPr/>
            </p:nvSpPr>
            <p:spPr bwMode="auto">
              <a:xfrm>
                <a:off x="2538" y="2131"/>
                <a:ext cx="33" cy="33"/>
              </a:xfrm>
              <a:custGeom>
                <a:avLst/>
                <a:gdLst>
                  <a:gd name="T0" fmla="*/ 7 w 33"/>
                  <a:gd name="T1" fmla="*/ 11 h 33"/>
                  <a:gd name="T2" fmla="*/ 12 w 33"/>
                  <a:gd name="T3" fmla="*/ 7 h 33"/>
                  <a:gd name="T4" fmla="*/ 16 w 33"/>
                  <a:gd name="T5" fmla="*/ 6 h 33"/>
                  <a:gd name="T6" fmla="*/ 18 w 33"/>
                  <a:gd name="T7" fmla="*/ 7 h 33"/>
                  <a:gd name="T8" fmla="*/ 18 w 33"/>
                  <a:gd name="T9" fmla="*/ 11 h 33"/>
                  <a:gd name="T10" fmla="*/ 17 w 33"/>
                  <a:gd name="T11" fmla="*/ 13 h 33"/>
                  <a:gd name="T12" fmla="*/ 11 w 33"/>
                  <a:gd name="T13" fmla="*/ 17 h 33"/>
                  <a:gd name="T14" fmla="*/ 7 w 33"/>
                  <a:gd name="T15" fmla="*/ 11 h 33"/>
                  <a:gd name="T16" fmla="*/ 19 w 33"/>
                  <a:gd name="T17" fmla="*/ 30 h 33"/>
                  <a:gd name="T18" fmla="*/ 13 w 33"/>
                  <a:gd name="T19" fmla="*/ 20 h 33"/>
                  <a:gd name="T20" fmla="*/ 18 w 33"/>
                  <a:gd name="T21" fmla="*/ 18 h 33"/>
                  <a:gd name="T22" fmla="*/ 22 w 33"/>
                  <a:gd name="T23" fmla="*/ 17 h 33"/>
                  <a:gd name="T24" fmla="*/ 24 w 33"/>
                  <a:gd name="T25" fmla="*/ 19 h 33"/>
                  <a:gd name="T26" fmla="*/ 25 w 33"/>
                  <a:gd name="T27" fmla="*/ 21 h 33"/>
                  <a:gd name="T28" fmla="*/ 27 w 33"/>
                  <a:gd name="T29" fmla="*/ 23 h 33"/>
                  <a:gd name="T30" fmla="*/ 28 w 33"/>
                  <a:gd name="T31" fmla="*/ 24 h 33"/>
                  <a:gd name="T32" fmla="*/ 33 w 33"/>
                  <a:gd name="T33" fmla="*/ 20 h 33"/>
                  <a:gd name="T34" fmla="*/ 33 w 33"/>
                  <a:gd name="T35" fmla="*/ 19 h 33"/>
                  <a:gd name="T36" fmla="*/ 31 w 33"/>
                  <a:gd name="T37" fmla="*/ 19 h 33"/>
                  <a:gd name="T38" fmla="*/ 30 w 33"/>
                  <a:gd name="T39" fmla="*/ 17 h 33"/>
                  <a:gd name="T40" fmla="*/ 28 w 33"/>
                  <a:gd name="T41" fmla="*/ 14 h 33"/>
                  <a:gd name="T42" fmla="*/ 25 w 33"/>
                  <a:gd name="T43" fmla="*/ 12 h 33"/>
                  <a:gd name="T44" fmla="*/ 22 w 33"/>
                  <a:gd name="T45" fmla="*/ 12 h 33"/>
                  <a:gd name="T46" fmla="*/ 23 w 33"/>
                  <a:gd name="T47" fmla="*/ 8 h 33"/>
                  <a:gd name="T48" fmla="*/ 22 w 33"/>
                  <a:gd name="T49" fmla="*/ 3 h 33"/>
                  <a:gd name="T50" fmla="*/ 19 w 33"/>
                  <a:gd name="T51" fmla="*/ 1 h 33"/>
                  <a:gd name="T52" fmla="*/ 17 w 33"/>
                  <a:gd name="T53" fmla="*/ 0 h 33"/>
                  <a:gd name="T54" fmla="*/ 13 w 33"/>
                  <a:gd name="T55" fmla="*/ 0 h 33"/>
                  <a:gd name="T56" fmla="*/ 11 w 33"/>
                  <a:gd name="T57" fmla="*/ 2 h 33"/>
                  <a:gd name="T58" fmla="*/ 0 w 33"/>
                  <a:gd name="T59" fmla="*/ 9 h 33"/>
                  <a:gd name="T60" fmla="*/ 16 w 33"/>
                  <a:gd name="T61" fmla="*/ 33 h 33"/>
                  <a:gd name="T62" fmla="*/ 19 w 33"/>
                  <a:gd name="T63" fmla="*/ 30 h 33"/>
                  <a:gd name="T64" fmla="*/ 7 w 33"/>
                  <a:gd name="T65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3" h="33">
                    <a:moveTo>
                      <a:pt x="7" y="11"/>
                    </a:moveTo>
                    <a:lnTo>
                      <a:pt x="12" y="7"/>
                    </a:lnTo>
                    <a:lnTo>
                      <a:pt x="16" y="6"/>
                    </a:lnTo>
                    <a:lnTo>
                      <a:pt x="18" y="7"/>
                    </a:lnTo>
                    <a:lnTo>
                      <a:pt x="18" y="11"/>
                    </a:lnTo>
                    <a:lnTo>
                      <a:pt x="17" y="13"/>
                    </a:lnTo>
                    <a:lnTo>
                      <a:pt x="11" y="17"/>
                    </a:lnTo>
                    <a:lnTo>
                      <a:pt x="7" y="11"/>
                    </a:lnTo>
                    <a:lnTo>
                      <a:pt x="19" y="30"/>
                    </a:lnTo>
                    <a:lnTo>
                      <a:pt x="13" y="20"/>
                    </a:lnTo>
                    <a:lnTo>
                      <a:pt x="18" y="18"/>
                    </a:lnTo>
                    <a:lnTo>
                      <a:pt x="22" y="17"/>
                    </a:lnTo>
                    <a:lnTo>
                      <a:pt x="24" y="19"/>
                    </a:lnTo>
                    <a:lnTo>
                      <a:pt x="25" y="21"/>
                    </a:lnTo>
                    <a:lnTo>
                      <a:pt x="27" y="23"/>
                    </a:lnTo>
                    <a:lnTo>
                      <a:pt x="28" y="24"/>
                    </a:lnTo>
                    <a:lnTo>
                      <a:pt x="33" y="20"/>
                    </a:lnTo>
                    <a:lnTo>
                      <a:pt x="33" y="19"/>
                    </a:lnTo>
                    <a:lnTo>
                      <a:pt x="31" y="19"/>
                    </a:lnTo>
                    <a:lnTo>
                      <a:pt x="30" y="17"/>
                    </a:lnTo>
                    <a:lnTo>
                      <a:pt x="28" y="14"/>
                    </a:lnTo>
                    <a:lnTo>
                      <a:pt x="25" y="12"/>
                    </a:lnTo>
                    <a:lnTo>
                      <a:pt x="22" y="12"/>
                    </a:lnTo>
                    <a:lnTo>
                      <a:pt x="23" y="8"/>
                    </a:lnTo>
                    <a:lnTo>
                      <a:pt x="22" y="3"/>
                    </a:lnTo>
                    <a:lnTo>
                      <a:pt x="19" y="1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1" y="2"/>
                    </a:lnTo>
                    <a:lnTo>
                      <a:pt x="0" y="9"/>
                    </a:lnTo>
                    <a:lnTo>
                      <a:pt x="16" y="33"/>
                    </a:lnTo>
                    <a:lnTo>
                      <a:pt x="19" y="30"/>
                    </a:lnTo>
                    <a:lnTo>
                      <a:pt x="7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58" name="Freeform 526">
                <a:extLst>
                  <a:ext uri="{FF2B5EF4-FFF2-40B4-BE49-F238E27FC236}">
                    <a16:creationId xmlns:a16="http://schemas.microsoft.com/office/drawing/2014/main" id="{A7157D3B-CBF0-D053-F73D-990434EA101D}"/>
                  </a:ext>
                </a:extLst>
              </p:cNvPr>
              <p:cNvSpPr/>
              <p:nvPr/>
            </p:nvSpPr>
            <p:spPr bwMode="auto">
              <a:xfrm>
                <a:off x="2560" y="2112"/>
                <a:ext cx="29" cy="33"/>
              </a:xfrm>
              <a:custGeom>
                <a:avLst/>
                <a:gdLst>
                  <a:gd name="T0" fmla="*/ 9 w 29"/>
                  <a:gd name="T1" fmla="*/ 28 h 33"/>
                  <a:gd name="T2" fmla="*/ 12 w 29"/>
                  <a:gd name="T3" fmla="*/ 31 h 33"/>
                  <a:gd name="T4" fmla="*/ 15 w 29"/>
                  <a:gd name="T5" fmla="*/ 33 h 33"/>
                  <a:gd name="T6" fmla="*/ 19 w 29"/>
                  <a:gd name="T7" fmla="*/ 32 h 33"/>
                  <a:gd name="T8" fmla="*/ 24 w 29"/>
                  <a:gd name="T9" fmla="*/ 31 h 33"/>
                  <a:gd name="T10" fmla="*/ 26 w 29"/>
                  <a:gd name="T11" fmla="*/ 27 h 33"/>
                  <a:gd name="T12" fmla="*/ 29 w 29"/>
                  <a:gd name="T13" fmla="*/ 24 h 33"/>
                  <a:gd name="T14" fmla="*/ 29 w 29"/>
                  <a:gd name="T15" fmla="*/ 19 h 33"/>
                  <a:gd name="T16" fmla="*/ 26 w 29"/>
                  <a:gd name="T17" fmla="*/ 15 h 33"/>
                  <a:gd name="T18" fmla="*/ 17 w 29"/>
                  <a:gd name="T19" fmla="*/ 0 h 33"/>
                  <a:gd name="T20" fmla="*/ 12 w 29"/>
                  <a:gd name="T21" fmla="*/ 3 h 33"/>
                  <a:gd name="T22" fmla="*/ 21 w 29"/>
                  <a:gd name="T23" fmla="*/ 18 h 33"/>
                  <a:gd name="T24" fmla="*/ 23 w 29"/>
                  <a:gd name="T25" fmla="*/ 20 h 33"/>
                  <a:gd name="T26" fmla="*/ 23 w 29"/>
                  <a:gd name="T27" fmla="*/ 22 h 33"/>
                  <a:gd name="T28" fmla="*/ 23 w 29"/>
                  <a:gd name="T29" fmla="*/ 25 h 33"/>
                  <a:gd name="T30" fmla="*/ 20 w 29"/>
                  <a:gd name="T31" fmla="*/ 26 h 33"/>
                  <a:gd name="T32" fmla="*/ 19 w 29"/>
                  <a:gd name="T33" fmla="*/ 27 h 33"/>
                  <a:gd name="T34" fmla="*/ 17 w 29"/>
                  <a:gd name="T35" fmla="*/ 27 h 33"/>
                  <a:gd name="T36" fmla="*/ 15 w 29"/>
                  <a:gd name="T37" fmla="*/ 26 h 33"/>
                  <a:gd name="T38" fmla="*/ 13 w 29"/>
                  <a:gd name="T39" fmla="*/ 24 h 33"/>
                  <a:gd name="T40" fmla="*/ 3 w 29"/>
                  <a:gd name="T41" fmla="*/ 9 h 33"/>
                  <a:gd name="T42" fmla="*/ 0 w 29"/>
                  <a:gd name="T43" fmla="*/ 13 h 33"/>
                  <a:gd name="T44" fmla="*/ 9 w 29"/>
                  <a:gd name="T45" fmla="*/ 2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8" h="33">
                    <a:moveTo>
                      <a:pt x="9" y="28"/>
                    </a:moveTo>
                    <a:lnTo>
                      <a:pt x="12" y="31"/>
                    </a:lnTo>
                    <a:lnTo>
                      <a:pt x="15" y="33"/>
                    </a:lnTo>
                    <a:lnTo>
                      <a:pt x="19" y="32"/>
                    </a:lnTo>
                    <a:lnTo>
                      <a:pt x="24" y="31"/>
                    </a:lnTo>
                    <a:lnTo>
                      <a:pt x="26" y="27"/>
                    </a:lnTo>
                    <a:lnTo>
                      <a:pt x="29" y="24"/>
                    </a:lnTo>
                    <a:lnTo>
                      <a:pt x="29" y="19"/>
                    </a:lnTo>
                    <a:lnTo>
                      <a:pt x="26" y="15"/>
                    </a:lnTo>
                    <a:lnTo>
                      <a:pt x="17" y="0"/>
                    </a:lnTo>
                    <a:lnTo>
                      <a:pt x="12" y="3"/>
                    </a:lnTo>
                    <a:lnTo>
                      <a:pt x="21" y="18"/>
                    </a:lnTo>
                    <a:lnTo>
                      <a:pt x="23" y="20"/>
                    </a:lnTo>
                    <a:lnTo>
                      <a:pt x="23" y="22"/>
                    </a:lnTo>
                    <a:lnTo>
                      <a:pt x="23" y="25"/>
                    </a:lnTo>
                    <a:lnTo>
                      <a:pt x="20" y="26"/>
                    </a:lnTo>
                    <a:lnTo>
                      <a:pt x="19" y="27"/>
                    </a:lnTo>
                    <a:lnTo>
                      <a:pt x="17" y="27"/>
                    </a:lnTo>
                    <a:lnTo>
                      <a:pt x="15" y="26"/>
                    </a:lnTo>
                    <a:lnTo>
                      <a:pt x="13" y="24"/>
                    </a:lnTo>
                    <a:lnTo>
                      <a:pt x="3" y="9"/>
                    </a:lnTo>
                    <a:lnTo>
                      <a:pt x="0" y="13"/>
                    </a:lnTo>
                    <a:lnTo>
                      <a:pt x="9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59" name="Freeform 527">
                <a:extLst>
                  <a:ext uri="{FF2B5EF4-FFF2-40B4-BE49-F238E27FC236}">
                    <a16:creationId xmlns:a16="http://schemas.microsoft.com/office/drawing/2014/main" id="{B7C4977A-D9F3-472A-6208-3D02AA6C4061}"/>
                  </a:ext>
                </a:extLst>
              </p:cNvPr>
              <p:cNvSpPr/>
              <p:nvPr/>
            </p:nvSpPr>
            <p:spPr bwMode="auto">
              <a:xfrm>
                <a:off x="2583" y="2100"/>
                <a:ext cx="26" cy="30"/>
              </a:xfrm>
              <a:custGeom>
                <a:avLst/>
                <a:gdLst>
                  <a:gd name="T0" fmla="*/ 13 w 26"/>
                  <a:gd name="T1" fmla="*/ 30 h 30"/>
                  <a:gd name="T2" fmla="*/ 18 w 26"/>
                  <a:gd name="T3" fmla="*/ 28 h 30"/>
                  <a:gd name="T4" fmla="*/ 21 w 26"/>
                  <a:gd name="T5" fmla="*/ 27 h 30"/>
                  <a:gd name="T6" fmla="*/ 25 w 26"/>
                  <a:gd name="T7" fmla="*/ 24 h 30"/>
                  <a:gd name="T8" fmla="*/ 26 w 26"/>
                  <a:gd name="T9" fmla="*/ 20 h 30"/>
                  <a:gd name="T10" fmla="*/ 26 w 26"/>
                  <a:gd name="T11" fmla="*/ 16 h 30"/>
                  <a:gd name="T12" fmla="*/ 25 w 26"/>
                  <a:gd name="T13" fmla="*/ 13 h 30"/>
                  <a:gd name="T14" fmla="*/ 22 w 26"/>
                  <a:gd name="T15" fmla="*/ 10 h 30"/>
                  <a:gd name="T16" fmla="*/ 19 w 26"/>
                  <a:gd name="T17" fmla="*/ 9 h 30"/>
                  <a:gd name="T18" fmla="*/ 16 w 26"/>
                  <a:gd name="T19" fmla="*/ 9 h 30"/>
                  <a:gd name="T20" fmla="*/ 13 w 26"/>
                  <a:gd name="T21" fmla="*/ 12 h 30"/>
                  <a:gd name="T22" fmla="*/ 10 w 26"/>
                  <a:gd name="T23" fmla="*/ 12 h 30"/>
                  <a:gd name="T24" fmla="*/ 7 w 26"/>
                  <a:gd name="T25" fmla="*/ 13 h 30"/>
                  <a:gd name="T26" fmla="*/ 6 w 26"/>
                  <a:gd name="T27" fmla="*/ 12 h 30"/>
                  <a:gd name="T28" fmla="*/ 4 w 26"/>
                  <a:gd name="T29" fmla="*/ 9 h 30"/>
                  <a:gd name="T30" fmla="*/ 7 w 26"/>
                  <a:gd name="T31" fmla="*/ 7 h 30"/>
                  <a:gd name="T32" fmla="*/ 10 w 26"/>
                  <a:gd name="T33" fmla="*/ 6 h 30"/>
                  <a:gd name="T34" fmla="*/ 13 w 26"/>
                  <a:gd name="T35" fmla="*/ 6 h 30"/>
                  <a:gd name="T36" fmla="*/ 14 w 26"/>
                  <a:gd name="T37" fmla="*/ 7 h 30"/>
                  <a:gd name="T38" fmla="*/ 18 w 26"/>
                  <a:gd name="T39" fmla="*/ 3 h 30"/>
                  <a:gd name="T40" fmla="*/ 15 w 26"/>
                  <a:gd name="T41" fmla="*/ 1 h 30"/>
                  <a:gd name="T42" fmla="*/ 12 w 26"/>
                  <a:gd name="T43" fmla="*/ 0 h 30"/>
                  <a:gd name="T44" fmla="*/ 9 w 26"/>
                  <a:gd name="T45" fmla="*/ 1 h 30"/>
                  <a:gd name="T46" fmla="*/ 6 w 26"/>
                  <a:gd name="T47" fmla="*/ 2 h 30"/>
                  <a:gd name="T48" fmla="*/ 2 w 26"/>
                  <a:gd name="T49" fmla="*/ 6 h 30"/>
                  <a:gd name="T50" fmla="*/ 0 w 26"/>
                  <a:gd name="T51" fmla="*/ 9 h 30"/>
                  <a:gd name="T52" fmla="*/ 0 w 26"/>
                  <a:gd name="T53" fmla="*/ 12 h 30"/>
                  <a:gd name="T54" fmla="*/ 1 w 26"/>
                  <a:gd name="T55" fmla="*/ 15 h 30"/>
                  <a:gd name="T56" fmla="*/ 4 w 26"/>
                  <a:gd name="T57" fmla="*/ 19 h 30"/>
                  <a:gd name="T58" fmla="*/ 7 w 26"/>
                  <a:gd name="T59" fmla="*/ 19 h 30"/>
                  <a:gd name="T60" fmla="*/ 13 w 26"/>
                  <a:gd name="T61" fmla="*/ 18 h 30"/>
                  <a:gd name="T62" fmla="*/ 18 w 26"/>
                  <a:gd name="T63" fmla="*/ 15 h 30"/>
                  <a:gd name="T64" fmla="*/ 20 w 26"/>
                  <a:gd name="T65" fmla="*/ 15 h 30"/>
                  <a:gd name="T66" fmla="*/ 21 w 26"/>
                  <a:gd name="T67" fmla="*/ 16 h 30"/>
                  <a:gd name="T68" fmla="*/ 21 w 26"/>
                  <a:gd name="T69" fmla="*/ 19 h 30"/>
                  <a:gd name="T70" fmla="*/ 19 w 26"/>
                  <a:gd name="T71" fmla="*/ 22 h 30"/>
                  <a:gd name="T72" fmla="*/ 15 w 26"/>
                  <a:gd name="T73" fmla="*/ 24 h 30"/>
                  <a:gd name="T74" fmla="*/ 13 w 26"/>
                  <a:gd name="T75" fmla="*/ 24 h 30"/>
                  <a:gd name="T76" fmla="*/ 12 w 26"/>
                  <a:gd name="T77" fmla="*/ 22 h 30"/>
                  <a:gd name="T78" fmla="*/ 7 w 26"/>
                  <a:gd name="T79" fmla="*/ 26 h 30"/>
                  <a:gd name="T80" fmla="*/ 10 w 26"/>
                  <a:gd name="T81" fmla="*/ 28 h 30"/>
                  <a:gd name="T82" fmla="*/ 13 w 26"/>
                  <a:gd name="T83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6" h="30">
                    <a:moveTo>
                      <a:pt x="13" y="30"/>
                    </a:moveTo>
                    <a:lnTo>
                      <a:pt x="18" y="28"/>
                    </a:lnTo>
                    <a:lnTo>
                      <a:pt x="21" y="27"/>
                    </a:lnTo>
                    <a:lnTo>
                      <a:pt x="25" y="24"/>
                    </a:lnTo>
                    <a:lnTo>
                      <a:pt x="26" y="20"/>
                    </a:lnTo>
                    <a:lnTo>
                      <a:pt x="26" y="16"/>
                    </a:lnTo>
                    <a:lnTo>
                      <a:pt x="25" y="13"/>
                    </a:lnTo>
                    <a:lnTo>
                      <a:pt x="22" y="10"/>
                    </a:lnTo>
                    <a:lnTo>
                      <a:pt x="19" y="9"/>
                    </a:lnTo>
                    <a:lnTo>
                      <a:pt x="16" y="9"/>
                    </a:lnTo>
                    <a:lnTo>
                      <a:pt x="13" y="12"/>
                    </a:lnTo>
                    <a:lnTo>
                      <a:pt x="10" y="12"/>
                    </a:lnTo>
                    <a:lnTo>
                      <a:pt x="7" y="13"/>
                    </a:lnTo>
                    <a:lnTo>
                      <a:pt x="6" y="12"/>
                    </a:lnTo>
                    <a:lnTo>
                      <a:pt x="4" y="9"/>
                    </a:lnTo>
                    <a:lnTo>
                      <a:pt x="7" y="7"/>
                    </a:lnTo>
                    <a:lnTo>
                      <a:pt x="10" y="6"/>
                    </a:lnTo>
                    <a:lnTo>
                      <a:pt x="13" y="6"/>
                    </a:lnTo>
                    <a:lnTo>
                      <a:pt x="14" y="7"/>
                    </a:lnTo>
                    <a:lnTo>
                      <a:pt x="18" y="3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9" y="1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1" y="15"/>
                    </a:lnTo>
                    <a:lnTo>
                      <a:pt x="4" y="19"/>
                    </a:lnTo>
                    <a:lnTo>
                      <a:pt x="7" y="19"/>
                    </a:lnTo>
                    <a:lnTo>
                      <a:pt x="13" y="18"/>
                    </a:lnTo>
                    <a:lnTo>
                      <a:pt x="18" y="15"/>
                    </a:lnTo>
                    <a:lnTo>
                      <a:pt x="20" y="15"/>
                    </a:lnTo>
                    <a:lnTo>
                      <a:pt x="21" y="16"/>
                    </a:lnTo>
                    <a:lnTo>
                      <a:pt x="21" y="19"/>
                    </a:lnTo>
                    <a:lnTo>
                      <a:pt x="19" y="22"/>
                    </a:lnTo>
                    <a:lnTo>
                      <a:pt x="15" y="24"/>
                    </a:lnTo>
                    <a:lnTo>
                      <a:pt x="13" y="24"/>
                    </a:lnTo>
                    <a:lnTo>
                      <a:pt x="12" y="22"/>
                    </a:lnTo>
                    <a:lnTo>
                      <a:pt x="7" y="26"/>
                    </a:lnTo>
                    <a:lnTo>
                      <a:pt x="10" y="28"/>
                    </a:lnTo>
                    <a:lnTo>
                      <a:pt x="13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60" name="Freeform 528">
                <a:extLst>
                  <a:ext uri="{FF2B5EF4-FFF2-40B4-BE49-F238E27FC236}">
                    <a16:creationId xmlns:a16="http://schemas.microsoft.com/office/drawing/2014/main" id="{71D84F01-B5C7-B166-2183-5C7B6289C1B0}"/>
                  </a:ext>
                </a:extLst>
              </p:cNvPr>
              <p:cNvSpPr/>
              <p:nvPr/>
            </p:nvSpPr>
            <p:spPr bwMode="auto">
              <a:xfrm>
                <a:off x="2291" y="2131"/>
                <a:ext cx="28" cy="31"/>
              </a:xfrm>
              <a:custGeom>
                <a:avLst/>
                <a:gdLst>
                  <a:gd name="T0" fmla="*/ 0 w 28"/>
                  <a:gd name="T1" fmla="*/ 9 h 31"/>
                  <a:gd name="T2" fmla="*/ 19 w 28"/>
                  <a:gd name="T3" fmla="*/ 6 h 31"/>
                  <a:gd name="T4" fmla="*/ 1 w 28"/>
                  <a:gd name="T5" fmla="*/ 15 h 31"/>
                  <a:gd name="T6" fmla="*/ 3 w 28"/>
                  <a:gd name="T7" fmla="*/ 20 h 31"/>
                  <a:gd name="T8" fmla="*/ 22 w 28"/>
                  <a:gd name="T9" fmla="*/ 23 h 31"/>
                  <a:gd name="T10" fmla="*/ 3 w 28"/>
                  <a:gd name="T11" fmla="*/ 26 h 31"/>
                  <a:gd name="T12" fmla="*/ 4 w 28"/>
                  <a:gd name="T13" fmla="*/ 31 h 31"/>
                  <a:gd name="T14" fmla="*/ 28 w 28"/>
                  <a:gd name="T15" fmla="*/ 26 h 31"/>
                  <a:gd name="T16" fmla="*/ 27 w 28"/>
                  <a:gd name="T17" fmla="*/ 18 h 31"/>
                  <a:gd name="T18" fmla="*/ 7 w 28"/>
                  <a:gd name="T19" fmla="*/ 17 h 31"/>
                  <a:gd name="T20" fmla="*/ 25 w 28"/>
                  <a:gd name="T21" fmla="*/ 8 h 31"/>
                  <a:gd name="T22" fmla="*/ 24 w 28"/>
                  <a:gd name="T23" fmla="*/ 0 h 31"/>
                  <a:gd name="T24" fmla="*/ 0 w 28"/>
                  <a:gd name="T25" fmla="*/ 5 h 31"/>
                  <a:gd name="T26" fmla="*/ 0 w 28"/>
                  <a:gd name="T27" fmla="*/ 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1">
                    <a:moveTo>
                      <a:pt x="0" y="9"/>
                    </a:moveTo>
                    <a:lnTo>
                      <a:pt x="19" y="6"/>
                    </a:lnTo>
                    <a:lnTo>
                      <a:pt x="1" y="15"/>
                    </a:lnTo>
                    <a:lnTo>
                      <a:pt x="3" y="20"/>
                    </a:lnTo>
                    <a:lnTo>
                      <a:pt x="22" y="23"/>
                    </a:lnTo>
                    <a:lnTo>
                      <a:pt x="3" y="26"/>
                    </a:lnTo>
                    <a:lnTo>
                      <a:pt x="4" y="31"/>
                    </a:lnTo>
                    <a:lnTo>
                      <a:pt x="28" y="26"/>
                    </a:lnTo>
                    <a:lnTo>
                      <a:pt x="27" y="18"/>
                    </a:lnTo>
                    <a:lnTo>
                      <a:pt x="7" y="17"/>
                    </a:lnTo>
                    <a:lnTo>
                      <a:pt x="25" y="8"/>
                    </a:lnTo>
                    <a:lnTo>
                      <a:pt x="24" y="0"/>
                    </a:lnTo>
                    <a:lnTo>
                      <a:pt x="0" y="5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61" name="Freeform 529">
                <a:extLst>
                  <a:ext uri="{FF2B5EF4-FFF2-40B4-BE49-F238E27FC236}">
                    <a16:creationId xmlns:a16="http://schemas.microsoft.com/office/drawing/2014/main" id="{0F8BF4C0-7CD5-B231-D8EF-059B1FE9A250}"/>
                  </a:ext>
                </a:extLst>
              </p:cNvPr>
              <p:cNvSpPr/>
              <p:nvPr/>
            </p:nvSpPr>
            <p:spPr bwMode="auto">
              <a:xfrm>
                <a:off x="2296" y="2163"/>
                <a:ext cx="26" cy="23"/>
              </a:xfrm>
              <a:custGeom>
                <a:avLst/>
                <a:gdLst>
                  <a:gd name="T0" fmla="*/ 2 w 26"/>
                  <a:gd name="T1" fmla="*/ 23 h 23"/>
                  <a:gd name="T2" fmla="*/ 7 w 26"/>
                  <a:gd name="T3" fmla="*/ 23 h 23"/>
                  <a:gd name="T4" fmla="*/ 5 w 26"/>
                  <a:gd name="T5" fmla="*/ 9 h 23"/>
                  <a:gd name="T6" fmla="*/ 11 w 26"/>
                  <a:gd name="T7" fmla="*/ 7 h 23"/>
                  <a:gd name="T8" fmla="*/ 13 w 26"/>
                  <a:gd name="T9" fmla="*/ 19 h 23"/>
                  <a:gd name="T10" fmla="*/ 17 w 26"/>
                  <a:gd name="T11" fmla="*/ 19 h 23"/>
                  <a:gd name="T12" fmla="*/ 16 w 26"/>
                  <a:gd name="T13" fmla="*/ 6 h 23"/>
                  <a:gd name="T14" fmla="*/ 20 w 26"/>
                  <a:gd name="T15" fmla="*/ 6 h 23"/>
                  <a:gd name="T16" fmla="*/ 23 w 26"/>
                  <a:gd name="T17" fmla="*/ 19 h 23"/>
                  <a:gd name="T18" fmla="*/ 26 w 26"/>
                  <a:gd name="T19" fmla="*/ 18 h 23"/>
                  <a:gd name="T20" fmla="*/ 24 w 26"/>
                  <a:gd name="T21" fmla="*/ 0 h 23"/>
                  <a:gd name="T22" fmla="*/ 0 w 26"/>
                  <a:gd name="T23" fmla="*/ 4 h 23"/>
                  <a:gd name="T24" fmla="*/ 2 w 26"/>
                  <a:gd name="T25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" h="23">
                    <a:moveTo>
                      <a:pt x="2" y="23"/>
                    </a:moveTo>
                    <a:lnTo>
                      <a:pt x="7" y="23"/>
                    </a:lnTo>
                    <a:lnTo>
                      <a:pt x="5" y="9"/>
                    </a:lnTo>
                    <a:lnTo>
                      <a:pt x="11" y="7"/>
                    </a:lnTo>
                    <a:lnTo>
                      <a:pt x="13" y="19"/>
                    </a:lnTo>
                    <a:lnTo>
                      <a:pt x="17" y="19"/>
                    </a:lnTo>
                    <a:lnTo>
                      <a:pt x="16" y="6"/>
                    </a:lnTo>
                    <a:lnTo>
                      <a:pt x="20" y="6"/>
                    </a:lnTo>
                    <a:lnTo>
                      <a:pt x="23" y="19"/>
                    </a:lnTo>
                    <a:lnTo>
                      <a:pt x="26" y="18"/>
                    </a:lnTo>
                    <a:lnTo>
                      <a:pt x="24" y="0"/>
                    </a:lnTo>
                    <a:lnTo>
                      <a:pt x="0" y="4"/>
                    </a:lnTo>
                    <a:lnTo>
                      <a:pt x="2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62" name="Freeform 530">
                <a:extLst>
                  <a:ext uri="{FF2B5EF4-FFF2-40B4-BE49-F238E27FC236}">
                    <a16:creationId xmlns:a16="http://schemas.microsoft.com/office/drawing/2014/main" id="{81477955-BCB5-2173-3660-63A4FF003B08}"/>
                  </a:ext>
                </a:extLst>
              </p:cNvPr>
              <p:cNvSpPr/>
              <p:nvPr/>
            </p:nvSpPr>
            <p:spPr bwMode="auto">
              <a:xfrm>
                <a:off x="2301" y="2187"/>
                <a:ext cx="25" cy="24"/>
              </a:xfrm>
              <a:custGeom>
                <a:avLst/>
                <a:gdLst>
                  <a:gd name="T0" fmla="*/ 9 w 25"/>
                  <a:gd name="T1" fmla="*/ 19 h 24"/>
                  <a:gd name="T2" fmla="*/ 7 w 25"/>
                  <a:gd name="T3" fmla="*/ 19 h 24"/>
                  <a:gd name="T4" fmla="*/ 6 w 25"/>
                  <a:gd name="T5" fmla="*/ 18 h 24"/>
                  <a:gd name="T6" fmla="*/ 3 w 25"/>
                  <a:gd name="T7" fmla="*/ 14 h 24"/>
                  <a:gd name="T8" fmla="*/ 5 w 25"/>
                  <a:gd name="T9" fmla="*/ 11 h 24"/>
                  <a:gd name="T10" fmla="*/ 6 w 25"/>
                  <a:gd name="T11" fmla="*/ 8 h 24"/>
                  <a:gd name="T12" fmla="*/ 8 w 25"/>
                  <a:gd name="T13" fmla="*/ 6 h 24"/>
                  <a:gd name="T14" fmla="*/ 11 w 25"/>
                  <a:gd name="T15" fmla="*/ 6 h 24"/>
                  <a:gd name="T16" fmla="*/ 14 w 25"/>
                  <a:gd name="T17" fmla="*/ 5 h 24"/>
                  <a:gd name="T18" fmla="*/ 18 w 25"/>
                  <a:gd name="T19" fmla="*/ 6 h 24"/>
                  <a:gd name="T20" fmla="*/ 19 w 25"/>
                  <a:gd name="T21" fmla="*/ 8 h 24"/>
                  <a:gd name="T22" fmla="*/ 20 w 25"/>
                  <a:gd name="T23" fmla="*/ 11 h 24"/>
                  <a:gd name="T24" fmla="*/ 20 w 25"/>
                  <a:gd name="T25" fmla="*/ 16 h 24"/>
                  <a:gd name="T26" fmla="*/ 19 w 25"/>
                  <a:gd name="T27" fmla="*/ 17 h 24"/>
                  <a:gd name="T28" fmla="*/ 17 w 25"/>
                  <a:gd name="T29" fmla="*/ 18 h 24"/>
                  <a:gd name="T30" fmla="*/ 18 w 25"/>
                  <a:gd name="T31" fmla="*/ 23 h 24"/>
                  <a:gd name="T32" fmla="*/ 21 w 25"/>
                  <a:gd name="T33" fmla="*/ 22 h 24"/>
                  <a:gd name="T34" fmla="*/ 24 w 25"/>
                  <a:gd name="T35" fmla="*/ 18 h 24"/>
                  <a:gd name="T36" fmla="*/ 25 w 25"/>
                  <a:gd name="T37" fmla="*/ 14 h 24"/>
                  <a:gd name="T38" fmla="*/ 25 w 25"/>
                  <a:gd name="T39" fmla="*/ 11 h 24"/>
                  <a:gd name="T40" fmla="*/ 23 w 25"/>
                  <a:gd name="T41" fmla="*/ 5 h 24"/>
                  <a:gd name="T42" fmla="*/ 20 w 25"/>
                  <a:gd name="T43" fmla="*/ 1 h 24"/>
                  <a:gd name="T44" fmla="*/ 15 w 25"/>
                  <a:gd name="T45" fmla="*/ 0 h 24"/>
                  <a:gd name="T46" fmla="*/ 11 w 25"/>
                  <a:gd name="T47" fmla="*/ 0 h 24"/>
                  <a:gd name="T48" fmla="*/ 5 w 25"/>
                  <a:gd name="T49" fmla="*/ 1 h 24"/>
                  <a:gd name="T50" fmla="*/ 1 w 25"/>
                  <a:gd name="T51" fmla="*/ 5 h 24"/>
                  <a:gd name="T52" fmla="*/ 0 w 25"/>
                  <a:gd name="T53" fmla="*/ 10 h 24"/>
                  <a:gd name="T54" fmla="*/ 0 w 25"/>
                  <a:gd name="T55" fmla="*/ 14 h 24"/>
                  <a:gd name="T56" fmla="*/ 1 w 25"/>
                  <a:gd name="T57" fmla="*/ 19 h 24"/>
                  <a:gd name="T58" fmla="*/ 3 w 25"/>
                  <a:gd name="T59" fmla="*/ 22 h 24"/>
                  <a:gd name="T60" fmla="*/ 6 w 25"/>
                  <a:gd name="T61" fmla="*/ 24 h 24"/>
                  <a:gd name="T62" fmla="*/ 11 w 25"/>
                  <a:gd name="T63" fmla="*/ 24 h 24"/>
                  <a:gd name="T64" fmla="*/ 9 w 25"/>
                  <a:gd name="T65" fmla="*/ 19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" h="24">
                    <a:moveTo>
                      <a:pt x="9" y="19"/>
                    </a:moveTo>
                    <a:lnTo>
                      <a:pt x="7" y="19"/>
                    </a:lnTo>
                    <a:lnTo>
                      <a:pt x="6" y="18"/>
                    </a:lnTo>
                    <a:lnTo>
                      <a:pt x="3" y="14"/>
                    </a:lnTo>
                    <a:lnTo>
                      <a:pt x="5" y="11"/>
                    </a:lnTo>
                    <a:lnTo>
                      <a:pt x="6" y="8"/>
                    </a:lnTo>
                    <a:lnTo>
                      <a:pt x="8" y="6"/>
                    </a:lnTo>
                    <a:lnTo>
                      <a:pt x="11" y="6"/>
                    </a:lnTo>
                    <a:lnTo>
                      <a:pt x="14" y="5"/>
                    </a:lnTo>
                    <a:lnTo>
                      <a:pt x="18" y="6"/>
                    </a:lnTo>
                    <a:lnTo>
                      <a:pt x="19" y="8"/>
                    </a:lnTo>
                    <a:lnTo>
                      <a:pt x="20" y="11"/>
                    </a:lnTo>
                    <a:lnTo>
                      <a:pt x="20" y="16"/>
                    </a:lnTo>
                    <a:lnTo>
                      <a:pt x="19" y="17"/>
                    </a:lnTo>
                    <a:lnTo>
                      <a:pt x="17" y="18"/>
                    </a:lnTo>
                    <a:lnTo>
                      <a:pt x="18" y="23"/>
                    </a:lnTo>
                    <a:lnTo>
                      <a:pt x="21" y="22"/>
                    </a:lnTo>
                    <a:lnTo>
                      <a:pt x="24" y="18"/>
                    </a:lnTo>
                    <a:lnTo>
                      <a:pt x="25" y="14"/>
                    </a:lnTo>
                    <a:lnTo>
                      <a:pt x="25" y="11"/>
                    </a:lnTo>
                    <a:lnTo>
                      <a:pt x="23" y="5"/>
                    </a:lnTo>
                    <a:lnTo>
                      <a:pt x="20" y="1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5" y="1"/>
                    </a:lnTo>
                    <a:lnTo>
                      <a:pt x="1" y="5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1" y="19"/>
                    </a:lnTo>
                    <a:lnTo>
                      <a:pt x="3" y="22"/>
                    </a:lnTo>
                    <a:lnTo>
                      <a:pt x="6" y="24"/>
                    </a:lnTo>
                    <a:lnTo>
                      <a:pt x="11" y="24"/>
                    </a:lnTo>
                    <a:lnTo>
                      <a:pt x="9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63" name="Freeform 531">
                <a:extLst>
                  <a:ext uri="{FF2B5EF4-FFF2-40B4-BE49-F238E27FC236}">
                    <a16:creationId xmlns:a16="http://schemas.microsoft.com/office/drawing/2014/main" id="{1A4CE18B-2C85-FCE9-730B-5676587C7E4C}"/>
                  </a:ext>
                </a:extLst>
              </p:cNvPr>
              <p:cNvSpPr/>
              <p:nvPr/>
            </p:nvSpPr>
            <p:spPr bwMode="auto">
              <a:xfrm>
                <a:off x="2303" y="2212"/>
                <a:ext cx="28" cy="28"/>
              </a:xfrm>
              <a:custGeom>
                <a:avLst/>
                <a:gdLst>
                  <a:gd name="T0" fmla="*/ 1 w 28"/>
                  <a:gd name="T1" fmla="*/ 10 h 28"/>
                  <a:gd name="T2" fmla="*/ 10 w 28"/>
                  <a:gd name="T3" fmla="*/ 9 h 28"/>
                  <a:gd name="T4" fmla="*/ 12 w 28"/>
                  <a:gd name="T5" fmla="*/ 11 h 28"/>
                  <a:gd name="T6" fmla="*/ 3 w 28"/>
                  <a:gd name="T7" fmla="*/ 22 h 28"/>
                  <a:gd name="T8" fmla="*/ 4 w 28"/>
                  <a:gd name="T9" fmla="*/ 28 h 28"/>
                  <a:gd name="T10" fmla="*/ 17 w 28"/>
                  <a:gd name="T11" fmla="*/ 15 h 28"/>
                  <a:gd name="T12" fmla="*/ 28 w 28"/>
                  <a:gd name="T13" fmla="*/ 23 h 28"/>
                  <a:gd name="T14" fmla="*/ 27 w 28"/>
                  <a:gd name="T15" fmla="*/ 16 h 28"/>
                  <a:gd name="T16" fmla="*/ 16 w 28"/>
                  <a:gd name="T17" fmla="*/ 7 h 28"/>
                  <a:gd name="T18" fmla="*/ 25 w 28"/>
                  <a:gd name="T19" fmla="*/ 6 h 28"/>
                  <a:gd name="T20" fmla="*/ 24 w 28"/>
                  <a:gd name="T21" fmla="*/ 0 h 28"/>
                  <a:gd name="T22" fmla="*/ 0 w 28"/>
                  <a:gd name="T23" fmla="*/ 5 h 28"/>
                  <a:gd name="T24" fmla="*/ 1 w 28"/>
                  <a:gd name="T25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28">
                    <a:moveTo>
                      <a:pt x="1" y="10"/>
                    </a:moveTo>
                    <a:lnTo>
                      <a:pt x="10" y="9"/>
                    </a:lnTo>
                    <a:lnTo>
                      <a:pt x="12" y="11"/>
                    </a:lnTo>
                    <a:lnTo>
                      <a:pt x="3" y="22"/>
                    </a:lnTo>
                    <a:lnTo>
                      <a:pt x="4" y="28"/>
                    </a:lnTo>
                    <a:lnTo>
                      <a:pt x="17" y="15"/>
                    </a:lnTo>
                    <a:lnTo>
                      <a:pt x="28" y="23"/>
                    </a:lnTo>
                    <a:lnTo>
                      <a:pt x="27" y="16"/>
                    </a:lnTo>
                    <a:lnTo>
                      <a:pt x="16" y="7"/>
                    </a:lnTo>
                    <a:lnTo>
                      <a:pt x="25" y="6"/>
                    </a:lnTo>
                    <a:lnTo>
                      <a:pt x="24" y="0"/>
                    </a:lnTo>
                    <a:lnTo>
                      <a:pt x="0" y="5"/>
                    </a:lnTo>
                    <a:lnTo>
                      <a:pt x="1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64" name="Freeform 532">
                <a:extLst>
                  <a:ext uri="{FF2B5EF4-FFF2-40B4-BE49-F238E27FC236}">
                    <a16:creationId xmlns:a16="http://schemas.microsoft.com/office/drawing/2014/main" id="{BC0EFB0E-6B0D-AD6C-1A4B-3BD7AEC7CC16}"/>
                  </a:ext>
                </a:extLst>
              </p:cNvPr>
              <p:cNvSpPr/>
              <p:nvPr/>
            </p:nvSpPr>
            <p:spPr bwMode="auto">
              <a:xfrm>
                <a:off x="2308" y="2237"/>
                <a:ext cx="24" cy="23"/>
              </a:xfrm>
              <a:custGeom>
                <a:avLst/>
                <a:gdLst>
                  <a:gd name="T0" fmla="*/ 2 w 24"/>
                  <a:gd name="T1" fmla="*/ 23 h 23"/>
                  <a:gd name="T2" fmla="*/ 7 w 24"/>
                  <a:gd name="T3" fmla="*/ 22 h 23"/>
                  <a:gd name="T4" fmla="*/ 5 w 24"/>
                  <a:gd name="T5" fmla="*/ 10 h 23"/>
                  <a:gd name="T6" fmla="*/ 24 w 24"/>
                  <a:gd name="T7" fmla="*/ 6 h 23"/>
                  <a:gd name="T8" fmla="*/ 23 w 24"/>
                  <a:gd name="T9" fmla="*/ 0 h 23"/>
                  <a:gd name="T10" fmla="*/ 0 w 24"/>
                  <a:gd name="T11" fmla="*/ 5 h 23"/>
                  <a:gd name="T12" fmla="*/ 2 w 24"/>
                  <a:gd name="T1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23">
                    <a:moveTo>
                      <a:pt x="2" y="23"/>
                    </a:moveTo>
                    <a:lnTo>
                      <a:pt x="7" y="22"/>
                    </a:lnTo>
                    <a:lnTo>
                      <a:pt x="5" y="10"/>
                    </a:lnTo>
                    <a:lnTo>
                      <a:pt x="24" y="6"/>
                    </a:lnTo>
                    <a:lnTo>
                      <a:pt x="23" y="0"/>
                    </a:lnTo>
                    <a:lnTo>
                      <a:pt x="0" y="5"/>
                    </a:lnTo>
                    <a:lnTo>
                      <a:pt x="2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65" name="Freeform 533">
                <a:extLst>
                  <a:ext uri="{FF2B5EF4-FFF2-40B4-BE49-F238E27FC236}">
                    <a16:creationId xmlns:a16="http://schemas.microsoft.com/office/drawing/2014/main" id="{E64BCF9B-AC11-83B1-0F8B-907E88D11BB5}"/>
                  </a:ext>
                </a:extLst>
              </p:cNvPr>
              <p:cNvSpPr/>
              <p:nvPr/>
            </p:nvSpPr>
            <p:spPr bwMode="auto">
              <a:xfrm>
                <a:off x="2310" y="2259"/>
                <a:ext cx="28" cy="24"/>
              </a:xfrm>
              <a:custGeom>
                <a:avLst/>
                <a:gdLst>
                  <a:gd name="T0" fmla="*/ 4 w 28"/>
                  <a:gd name="T1" fmla="*/ 24 h 24"/>
                  <a:gd name="T2" fmla="*/ 8 w 28"/>
                  <a:gd name="T3" fmla="*/ 23 h 24"/>
                  <a:gd name="T4" fmla="*/ 6 w 28"/>
                  <a:gd name="T5" fmla="*/ 8 h 24"/>
                  <a:gd name="T6" fmla="*/ 12 w 28"/>
                  <a:gd name="T7" fmla="*/ 7 h 24"/>
                  <a:gd name="T8" fmla="*/ 14 w 28"/>
                  <a:gd name="T9" fmla="*/ 19 h 24"/>
                  <a:gd name="T10" fmla="*/ 18 w 28"/>
                  <a:gd name="T11" fmla="*/ 19 h 24"/>
                  <a:gd name="T12" fmla="*/ 16 w 28"/>
                  <a:gd name="T13" fmla="*/ 7 h 24"/>
                  <a:gd name="T14" fmla="*/ 21 w 28"/>
                  <a:gd name="T15" fmla="*/ 6 h 24"/>
                  <a:gd name="T16" fmla="*/ 23 w 28"/>
                  <a:gd name="T17" fmla="*/ 19 h 24"/>
                  <a:gd name="T18" fmla="*/ 28 w 28"/>
                  <a:gd name="T19" fmla="*/ 18 h 24"/>
                  <a:gd name="T20" fmla="*/ 24 w 28"/>
                  <a:gd name="T21" fmla="*/ 0 h 24"/>
                  <a:gd name="T22" fmla="*/ 0 w 28"/>
                  <a:gd name="T23" fmla="*/ 4 h 24"/>
                  <a:gd name="T24" fmla="*/ 4 w 28"/>
                  <a:gd name="T2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24">
                    <a:moveTo>
                      <a:pt x="4" y="24"/>
                    </a:moveTo>
                    <a:lnTo>
                      <a:pt x="8" y="23"/>
                    </a:lnTo>
                    <a:lnTo>
                      <a:pt x="6" y="8"/>
                    </a:lnTo>
                    <a:lnTo>
                      <a:pt x="12" y="7"/>
                    </a:lnTo>
                    <a:lnTo>
                      <a:pt x="14" y="19"/>
                    </a:lnTo>
                    <a:lnTo>
                      <a:pt x="18" y="19"/>
                    </a:lnTo>
                    <a:lnTo>
                      <a:pt x="16" y="7"/>
                    </a:lnTo>
                    <a:lnTo>
                      <a:pt x="21" y="6"/>
                    </a:lnTo>
                    <a:lnTo>
                      <a:pt x="23" y="19"/>
                    </a:lnTo>
                    <a:lnTo>
                      <a:pt x="28" y="18"/>
                    </a:lnTo>
                    <a:lnTo>
                      <a:pt x="24" y="0"/>
                    </a:lnTo>
                    <a:lnTo>
                      <a:pt x="0" y="4"/>
                    </a:lnTo>
                    <a:lnTo>
                      <a:pt x="4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66" name="Freeform 534">
                <a:extLst>
                  <a:ext uri="{FF2B5EF4-FFF2-40B4-BE49-F238E27FC236}">
                    <a16:creationId xmlns:a16="http://schemas.microsoft.com/office/drawing/2014/main" id="{AD5C9E86-7338-8DC9-3E7E-14B3662FCEDC}"/>
                  </a:ext>
                </a:extLst>
              </p:cNvPr>
              <p:cNvSpPr/>
              <p:nvPr/>
            </p:nvSpPr>
            <p:spPr bwMode="auto">
              <a:xfrm>
                <a:off x="2314" y="2282"/>
                <a:ext cx="27" cy="26"/>
              </a:xfrm>
              <a:custGeom>
                <a:avLst/>
                <a:gdLst>
                  <a:gd name="T0" fmla="*/ 1 w 27"/>
                  <a:gd name="T1" fmla="*/ 9 h 26"/>
                  <a:gd name="T2" fmla="*/ 18 w 27"/>
                  <a:gd name="T3" fmla="*/ 7 h 26"/>
                  <a:gd name="T4" fmla="*/ 2 w 27"/>
                  <a:gd name="T5" fmla="*/ 20 h 26"/>
                  <a:gd name="T6" fmla="*/ 4 w 27"/>
                  <a:gd name="T7" fmla="*/ 26 h 26"/>
                  <a:gd name="T8" fmla="*/ 27 w 27"/>
                  <a:gd name="T9" fmla="*/ 21 h 26"/>
                  <a:gd name="T10" fmla="*/ 26 w 27"/>
                  <a:gd name="T11" fmla="*/ 17 h 26"/>
                  <a:gd name="T12" fmla="*/ 11 w 27"/>
                  <a:gd name="T13" fmla="*/ 19 h 26"/>
                  <a:gd name="T14" fmla="*/ 25 w 27"/>
                  <a:gd name="T15" fmla="*/ 6 h 26"/>
                  <a:gd name="T16" fmla="*/ 24 w 27"/>
                  <a:gd name="T17" fmla="*/ 0 h 26"/>
                  <a:gd name="T18" fmla="*/ 0 w 27"/>
                  <a:gd name="T19" fmla="*/ 5 h 26"/>
                  <a:gd name="T20" fmla="*/ 1 w 27"/>
                  <a:gd name="T21" fmla="*/ 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26">
                    <a:moveTo>
                      <a:pt x="1" y="9"/>
                    </a:moveTo>
                    <a:lnTo>
                      <a:pt x="18" y="7"/>
                    </a:lnTo>
                    <a:lnTo>
                      <a:pt x="2" y="20"/>
                    </a:lnTo>
                    <a:lnTo>
                      <a:pt x="4" y="26"/>
                    </a:lnTo>
                    <a:lnTo>
                      <a:pt x="27" y="21"/>
                    </a:lnTo>
                    <a:lnTo>
                      <a:pt x="26" y="17"/>
                    </a:lnTo>
                    <a:lnTo>
                      <a:pt x="11" y="19"/>
                    </a:lnTo>
                    <a:lnTo>
                      <a:pt x="25" y="6"/>
                    </a:lnTo>
                    <a:lnTo>
                      <a:pt x="24" y="0"/>
                    </a:lnTo>
                    <a:lnTo>
                      <a:pt x="0" y="5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67" name="Freeform 535">
                <a:extLst>
                  <a:ext uri="{FF2B5EF4-FFF2-40B4-BE49-F238E27FC236}">
                    <a16:creationId xmlns:a16="http://schemas.microsoft.com/office/drawing/2014/main" id="{490091EF-49F6-86BC-391D-F4289AC09268}"/>
                  </a:ext>
                </a:extLst>
              </p:cNvPr>
              <p:cNvSpPr/>
              <p:nvPr/>
            </p:nvSpPr>
            <p:spPr bwMode="auto">
              <a:xfrm>
                <a:off x="2319" y="2308"/>
                <a:ext cx="25" cy="25"/>
              </a:xfrm>
              <a:custGeom>
                <a:avLst/>
                <a:gdLst>
                  <a:gd name="T0" fmla="*/ 11 w 25"/>
                  <a:gd name="T1" fmla="*/ 9 h 25"/>
                  <a:gd name="T2" fmla="*/ 12 w 25"/>
                  <a:gd name="T3" fmla="*/ 15 h 25"/>
                  <a:gd name="T4" fmla="*/ 12 w 25"/>
                  <a:gd name="T5" fmla="*/ 18 h 25"/>
                  <a:gd name="T6" fmla="*/ 9 w 25"/>
                  <a:gd name="T7" fmla="*/ 19 h 25"/>
                  <a:gd name="T8" fmla="*/ 7 w 25"/>
                  <a:gd name="T9" fmla="*/ 19 h 25"/>
                  <a:gd name="T10" fmla="*/ 6 w 25"/>
                  <a:gd name="T11" fmla="*/ 16 h 25"/>
                  <a:gd name="T12" fmla="*/ 5 w 25"/>
                  <a:gd name="T13" fmla="*/ 10 h 25"/>
                  <a:gd name="T14" fmla="*/ 11 w 25"/>
                  <a:gd name="T15" fmla="*/ 9 h 25"/>
                  <a:gd name="T16" fmla="*/ 20 w 25"/>
                  <a:gd name="T17" fmla="*/ 6 h 25"/>
                  <a:gd name="T18" fmla="*/ 21 w 25"/>
                  <a:gd name="T19" fmla="*/ 12 h 25"/>
                  <a:gd name="T20" fmla="*/ 20 w 25"/>
                  <a:gd name="T21" fmla="*/ 16 h 25"/>
                  <a:gd name="T22" fmla="*/ 19 w 25"/>
                  <a:gd name="T23" fmla="*/ 17 h 25"/>
                  <a:gd name="T24" fmla="*/ 16 w 25"/>
                  <a:gd name="T25" fmla="*/ 16 h 25"/>
                  <a:gd name="T26" fmla="*/ 15 w 25"/>
                  <a:gd name="T27" fmla="*/ 13 h 25"/>
                  <a:gd name="T28" fmla="*/ 15 w 25"/>
                  <a:gd name="T29" fmla="*/ 7 h 25"/>
                  <a:gd name="T30" fmla="*/ 20 w 25"/>
                  <a:gd name="T31" fmla="*/ 6 h 25"/>
                  <a:gd name="T32" fmla="*/ 11 w 25"/>
                  <a:gd name="T33" fmla="*/ 9 h 25"/>
                  <a:gd name="T34" fmla="*/ 1 w 25"/>
                  <a:gd name="T35" fmla="*/ 17 h 25"/>
                  <a:gd name="T36" fmla="*/ 2 w 25"/>
                  <a:gd name="T37" fmla="*/ 21 h 25"/>
                  <a:gd name="T38" fmla="*/ 5 w 25"/>
                  <a:gd name="T39" fmla="*/ 23 h 25"/>
                  <a:gd name="T40" fmla="*/ 7 w 25"/>
                  <a:gd name="T41" fmla="*/ 25 h 25"/>
                  <a:gd name="T42" fmla="*/ 11 w 25"/>
                  <a:gd name="T43" fmla="*/ 25 h 25"/>
                  <a:gd name="T44" fmla="*/ 13 w 25"/>
                  <a:gd name="T45" fmla="*/ 23 h 25"/>
                  <a:gd name="T46" fmla="*/ 15 w 25"/>
                  <a:gd name="T47" fmla="*/ 19 h 25"/>
                  <a:gd name="T48" fmla="*/ 18 w 25"/>
                  <a:gd name="T49" fmla="*/ 22 h 25"/>
                  <a:gd name="T50" fmla="*/ 20 w 25"/>
                  <a:gd name="T51" fmla="*/ 22 h 25"/>
                  <a:gd name="T52" fmla="*/ 22 w 25"/>
                  <a:gd name="T53" fmla="*/ 21 h 25"/>
                  <a:gd name="T54" fmla="*/ 25 w 25"/>
                  <a:gd name="T55" fmla="*/ 19 h 25"/>
                  <a:gd name="T56" fmla="*/ 25 w 25"/>
                  <a:gd name="T57" fmla="*/ 17 h 25"/>
                  <a:gd name="T58" fmla="*/ 25 w 25"/>
                  <a:gd name="T59" fmla="*/ 13 h 25"/>
                  <a:gd name="T60" fmla="*/ 24 w 25"/>
                  <a:gd name="T61" fmla="*/ 0 h 25"/>
                  <a:gd name="T62" fmla="*/ 0 w 25"/>
                  <a:gd name="T63" fmla="*/ 5 h 25"/>
                  <a:gd name="T64" fmla="*/ 1 w 25"/>
                  <a:gd name="T65" fmla="*/ 17 h 25"/>
                  <a:gd name="T66" fmla="*/ 11 w 25"/>
                  <a:gd name="T67" fmla="*/ 9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5" h="25">
                    <a:moveTo>
                      <a:pt x="11" y="9"/>
                    </a:moveTo>
                    <a:lnTo>
                      <a:pt x="12" y="15"/>
                    </a:lnTo>
                    <a:lnTo>
                      <a:pt x="12" y="18"/>
                    </a:lnTo>
                    <a:lnTo>
                      <a:pt x="9" y="19"/>
                    </a:lnTo>
                    <a:lnTo>
                      <a:pt x="7" y="19"/>
                    </a:lnTo>
                    <a:lnTo>
                      <a:pt x="6" y="16"/>
                    </a:lnTo>
                    <a:lnTo>
                      <a:pt x="5" y="10"/>
                    </a:lnTo>
                    <a:lnTo>
                      <a:pt x="11" y="9"/>
                    </a:lnTo>
                    <a:lnTo>
                      <a:pt x="20" y="6"/>
                    </a:lnTo>
                    <a:lnTo>
                      <a:pt x="21" y="12"/>
                    </a:lnTo>
                    <a:lnTo>
                      <a:pt x="20" y="16"/>
                    </a:lnTo>
                    <a:lnTo>
                      <a:pt x="19" y="17"/>
                    </a:lnTo>
                    <a:lnTo>
                      <a:pt x="16" y="16"/>
                    </a:lnTo>
                    <a:lnTo>
                      <a:pt x="15" y="13"/>
                    </a:lnTo>
                    <a:lnTo>
                      <a:pt x="15" y="7"/>
                    </a:lnTo>
                    <a:lnTo>
                      <a:pt x="20" y="6"/>
                    </a:lnTo>
                    <a:lnTo>
                      <a:pt x="11" y="9"/>
                    </a:lnTo>
                    <a:lnTo>
                      <a:pt x="1" y="17"/>
                    </a:lnTo>
                    <a:lnTo>
                      <a:pt x="2" y="21"/>
                    </a:lnTo>
                    <a:lnTo>
                      <a:pt x="5" y="23"/>
                    </a:lnTo>
                    <a:lnTo>
                      <a:pt x="7" y="25"/>
                    </a:lnTo>
                    <a:lnTo>
                      <a:pt x="11" y="25"/>
                    </a:lnTo>
                    <a:lnTo>
                      <a:pt x="13" y="23"/>
                    </a:lnTo>
                    <a:lnTo>
                      <a:pt x="15" y="19"/>
                    </a:lnTo>
                    <a:lnTo>
                      <a:pt x="18" y="22"/>
                    </a:lnTo>
                    <a:lnTo>
                      <a:pt x="20" y="22"/>
                    </a:lnTo>
                    <a:lnTo>
                      <a:pt x="22" y="21"/>
                    </a:lnTo>
                    <a:lnTo>
                      <a:pt x="25" y="19"/>
                    </a:lnTo>
                    <a:lnTo>
                      <a:pt x="25" y="17"/>
                    </a:lnTo>
                    <a:lnTo>
                      <a:pt x="25" y="13"/>
                    </a:lnTo>
                    <a:lnTo>
                      <a:pt x="24" y="0"/>
                    </a:lnTo>
                    <a:lnTo>
                      <a:pt x="0" y="5"/>
                    </a:lnTo>
                    <a:lnTo>
                      <a:pt x="1" y="17"/>
                    </a:lnTo>
                    <a:lnTo>
                      <a:pt x="11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68" name="Freeform 536">
                <a:extLst>
                  <a:ext uri="{FF2B5EF4-FFF2-40B4-BE49-F238E27FC236}">
                    <a16:creationId xmlns:a16="http://schemas.microsoft.com/office/drawing/2014/main" id="{5068D982-7355-5698-99F8-0F558535A6AC}"/>
                  </a:ext>
                </a:extLst>
              </p:cNvPr>
              <p:cNvSpPr/>
              <p:nvPr/>
            </p:nvSpPr>
            <p:spPr bwMode="auto">
              <a:xfrm>
                <a:off x="2324" y="2333"/>
                <a:ext cx="26" cy="24"/>
              </a:xfrm>
              <a:custGeom>
                <a:avLst/>
                <a:gdLst>
                  <a:gd name="T0" fmla="*/ 7 w 26"/>
                  <a:gd name="T1" fmla="*/ 4 h 24"/>
                  <a:gd name="T2" fmla="*/ 3 w 26"/>
                  <a:gd name="T3" fmla="*/ 5 h 24"/>
                  <a:gd name="T4" fmla="*/ 1 w 26"/>
                  <a:gd name="T5" fmla="*/ 8 h 24"/>
                  <a:gd name="T6" fmla="*/ 0 w 26"/>
                  <a:gd name="T7" fmla="*/ 11 h 24"/>
                  <a:gd name="T8" fmla="*/ 0 w 26"/>
                  <a:gd name="T9" fmla="*/ 16 h 24"/>
                  <a:gd name="T10" fmla="*/ 1 w 26"/>
                  <a:gd name="T11" fmla="*/ 20 h 24"/>
                  <a:gd name="T12" fmla="*/ 3 w 26"/>
                  <a:gd name="T13" fmla="*/ 23 h 24"/>
                  <a:gd name="T14" fmla="*/ 6 w 26"/>
                  <a:gd name="T15" fmla="*/ 24 h 24"/>
                  <a:gd name="T16" fmla="*/ 10 w 26"/>
                  <a:gd name="T17" fmla="*/ 24 h 24"/>
                  <a:gd name="T18" fmla="*/ 26 w 26"/>
                  <a:gd name="T19" fmla="*/ 22 h 24"/>
                  <a:gd name="T20" fmla="*/ 25 w 26"/>
                  <a:gd name="T21" fmla="*/ 16 h 24"/>
                  <a:gd name="T22" fmla="*/ 9 w 26"/>
                  <a:gd name="T23" fmla="*/ 20 h 24"/>
                  <a:gd name="T24" fmla="*/ 7 w 26"/>
                  <a:gd name="T25" fmla="*/ 20 h 24"/>
                  <a:gd name="T26" fmla="*/ 6 w 26"/>
                  <a:gd name="T27" fmla="*/ 18 h 24"/>
                  <a:gd name="T28" fmla="*/ 4 w 26"/>
                  <a:gd name="T29" fmla="*/ 17 h 24"/>
                  <a:gd name="T30" fmla="*/ 3 w 26"/>
                  <a:gd name="T31" fmla="*/ 15 h 24"/>
                  <a:gd name="T32" fmla="*/ 3 w 26"/>
                  <a:gd name="T33" fmla="*/ 12 h 24"/>
                  <a:gd name="T34" fmla="*/ 4 w 26"/>
                  <a:gd name="T35" fmla="*/ 11 h 24"/>
                  <a:gd name="T36" fmla="*/ 6 w 26"/>
                  <a:gd name="T37" fmla="*/ 10 h 24"/>
                  <a:gd name="T38" fmla="*/ 8 w 26"/>
                  <a:gd name="T39" fmla="*/ 9 h 24"/>
                  <a:gd name="T40" fmla="*/ 23 w 26"/>
                  <a:gd name="T41" fmla="*/ 6 h 24"/>
                  <a:gd name="T42" fmla="*/ 22 w 26"/>
                  <a:gd name="T43" fmla="*/ 0 h 24"/>
                  <a:gd name="T44" fmla="*/ 7 w 26"/>
                  <a:gd name="T45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6" h="24">
                    <a:moveTo>
                      <a:pt x="7" y="4"/>
                    </a:moveTo>
                    <a:lnTo>
                      <a:pt x="3" y="5"/>
                    </a:lnTo>
                    <a:lnTo>
                      <a:pt x="1" y="8"/>
                    </a:lnTo>
                    <a:lnTo>
                      <a:pt x="0" y="11"/>
                    </a:lnTo>
                    <a:lnTo>
                      <a:pt x="0" y="16"/>
                    </a:lnTo>
                    <a:lnTo>
                      <a:pt x="1" y="20"/>
                    </a:lnTo>
                    <a:lnTo>
                      <a:pt x="3" y="23"/>
                    </a:lnTo>
                    <a:lnTo>
                      <a:pt x="6" y="24"/>
                    </a:lnTo>
                    <a:lnTo>
                      <a:pt x="10" y="24"/>
                    </a:lnTo>
                    <a:lnTo>
                      <a:pt x="26" y="22"/>
                    </a:lnTo>
                    <a:lnTo>
                      <a:pt x="25" y="16"/>
                    </a:lnTo>
                    <a:lnTo>
                      <a:pt x="9" y="20"/>
                    </a:lnTo>
                    <a:lnTo>
                      <a:pt x="7" y="20"/>
                    </a:lnTo>
                    <a:lnTo>
                      <a:pt x="6" y="18"/>
                    </a:lnTo>
                    <a:lnTo>
                      <a:pt x="4" y="17"/>
                    </a:lnTo>
                    <a:lnTo>
                      <a:pt x="3" y="15"/>
                    </a:lnTo>
                    <a:lnTo>
                      <a:pt x="3" y="12"/>
                    </a:lnTo>
                    <a:lnTo>
                      <a:pt x="4" y="11"/>
                    </a:lnTo>
                    <a:lnTo>
                      <a:pt x="6" y="10"/>
                    </a:lnTo>
                    <a:lnTo>
                      <a:pt x="8" y="9"/>
                    </a:lnTo>
                    <a:lnTo>
                      <a:pt x="23" y="6"/>
                    </a:lnTo>
                    <a:lnTo>
                      <a:pt x="22" y="0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69" name="Freeform 537">
                <a:extLst>
                  <a:ext uri="{FF2B5EF4-FFF2-40B4-BE49-F238E27FC236}">
                    <a16:creationId xmlns:a16="http://schemas.microsoft.com/office/drawing/2014/main" id="{A7407D5D-EBBE-359D-C030-9DD57FCE825C}"/>
                  </a:ext>
                </a:extLst>
              </p:cNvPr>
              <p:cNvSpPr/>
              <p:nvPr/>
            </p:nvSpPr>
            <p:spPr bwMode="auto">
              <a:xfrm>
                <a:off x="2326" y="2360"/>
                <a:ext cx="26" cy="25"/>
              </a:xfrm>
              <a:custGeom>
                <a:avLst/>
                <a:gdLst>
                  <a:gd name="T0" fmla="*/ 20 w 26"/>
                  <a:gd name="T1" fmla="*/ 6 h 25"/>
                  <a:gd name="T2" fmla="*/ 21 w 26"/>
                  <a:gd name="T3" fmla="*/ 12 h 25"/>
                  <a:gd name="T4" fmla="*/ 21 w 26"/>
                  <a:gd name="T5" fmla="*/ 15 h 25"/>
                  <a:gd name="T6" fmla="*/ 19 w 26"/>
                  <a:gd name="T7" fmla="*/ 17 h 25"/>
                  <a:gd name="T8" fmla="*/ 17 w 26"/>
                  <a:gd name="T9" fmla="*/ 17 h 25"/>
                  <a:gd name="T10" fmla="*/ 15 w 26"/>
                  <a:gd name="T11" fmla="*/ 13 h 25"/>
                  <a:gd name="T12" fmla="*/ 14 w 26"/>
                  <a:gd name="T13" fmla="*/ 7 h 25"/>
                  <a:gd name="T14" fmla="*/ 20 w 26"/>
                  <a:gd name="T15" fmla="*/ 6 h 25"/>
                  <a:gd name="T16" fmla="*/ 1 w 26"/>
                  <a:gd name="T17" fmla="*/ 9 h 25"/>
                  <a:gd name="T18" fmla="*/ 11 w 26"/>
                  <a:gd name="T19" fmla="*/ 8 h 25"/>
                  <a:gd name="T20" fmla="*/ 12 w 26"/>
                  <a:gd name="T21" fmla="*/ 13 h 25"/>
                  <a:gd name="T22" fmla="*/ 11 w 26"/>
                  <a:gd name="T23" fmla="*/ 17 h 25"/>
                  <a:gd name="T24" fmla="*/ 8 w 26"/>
                  <a:gd name="T25" fmla="*/ 18 h 25"/>
                  <a:gd name="T26" fmla="*/ 6 w 26"/>
                  <a:gd name="T27" fmla="*/ 19 h 25"/>
                  <a:gd name="T28" fmla="*/ 4 w 26"/>
                  <a:gd name="T29" fmla="*/ 19 h 25"/>
                  <a:gd name="T30" fmla="*/ 2 w 26"/>
                  <a:gd name="T31" fmla="*/ 20 h 25"/>
                  <a:gd name="T32" fmla="*/ 4 w 26"/>
                  <a:gd name="T33" fmla="*/ 25 h 25"/>
                  <a:gd name="T34" fmla="*/ 5 w 26"/>
                  <a:gd name="T35" fmla="*/ 25 h 25"/>
                  <a:gd name="T36" fmla="*/ 7 w 26"/>
                  <a:gd name="T37" fmla="*/ 24 h 25"/>
                  <a:gd name="T38" fmla="*/ 9 w 26"/>
                  <a:gd name="T39" fmla="*/ 24 h 25"/>
                  <a:gd name="T40" fmla="*/ 13 w 26"/>
                  <a:gd name="T41" fmla="*/ 21 h 25"/>
                  <a:gd name="T42" fmla="*/ 14 w 26"/>
                  <a:gd name="T43" fmla="*/ 19 h 25"/>
                  <a:gd name="T44" fmla="*/ 17 w 26"/>
                  <a:gd name="T45" fmla="*/ 21 h 25"/>
                  <a:gd name="T46" fmla="*/ 20 w 26"/>
                  <a:gd name="T47" fmla="*/ 21 h 25"/>
                  <a:gd name="T48" fmla="*/ 24 w 26"/>
                  <a:gd name="T49" fmla="*/ 21 h 25"/>
                  <a:gd name="T50" fmla="*/ 25 w 26"/>
                  <a:gd name="T51" fmla="*/ 19 h 25"/>
                  <a:gd name="T52" fmla="*/ 26 w 26"/>
                  <a:gd name="T53" fmla="*/ 17 h 25"/>
                  <a:gd name="T54" fmla="*/ 26 w 26"/>
                  <a:gd name="T55" fmla="*/ 12 h 25"/>
                  <a:gd name="T56" fmla="*/ 24 w 26"/>
                  <a:gd name="T57" fmla="*/ 0 h 25"/>
                  <a:gd name="T58" fmla="*/ 0 w 26"/>
                  <a:gd name="T59" fmla="*/ 5 h 25"/>
                  <a:gd name="T60" fmla="*/ 1 w 26"/>
                  <a:gd name="T61" fmla="*/ 9 h 25"/>
                  <a:gd name="T62" fmla="*/ 20 w 26"/>
                  <a:gd name="T63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6" h="25">
                    <a:moveTo>
                      <a:pt x="20" y="6"/>
                    </a:moveTo>
                    <a:lnTo>
                      <a:pt x="21" y="12"/>
                    </a:lnTo>
                    <a:lnTo>
                      <a:pt x="21" y="15"/>
                    </a:lnTo>
                    <a:lnTo>
                      <a:pt x="19" y="17"/>
                    </a:lnTo>
                    <a:lnTo>
                      <a:pt x="17" y="17"/>
                    </a:lnTo>
                    <a:lnTo>
                      <a:pt x="15" y="13"/>
                    </a:lnTo>
                    <a:lnTo>
                      <a:pt x="14" y="7"/>
                    </a:lnTo>
                    <a:lnTo>
                      <a:pt x="20" y="6"/>
                    </a:lnTo>
                    <a:lnTo>
                      <a:pt x="1" y="9"/>
                    </a:lnTo>
                    <a:lnTo>
                      <a:pt x="11" y="8"/>
                    </a:lnTo>
                    <a:lnTo>
                      <a:pt x="12" y="13"/>
                    </a:lnTo>
                    <a:lnTo>
                      <a:pt x="11" y="17"/>
                    </a:lnTo>
                    <a:lnTo>
                      <a:pt x="8" y="18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2" y="20"/>
                    </a:lnTo>
                    <a:lnTo>
                      <a:pt x="4" y="25"/>
                    </a:lnTo>
                    <a:lnTo>
                      <a:pt x="5" y="25"/>
                    </a:lnTo>
                    <a:lnTo>
                      <a:pt x="7" y="24"/>
                    </a:lnTo>
                    <a:lnTo>
                      <a:pt x="9" y="24"/>
                    </a:lnTo>
                    <a:lnTo>
                      <a:pt x="13" y="21"/>
                    </a:lnTo>
                    <a:lnTo>
                      <a:pt x="14" y="19"/>
                    </a:lnTo>
                    <a:lnTo>
                      <a:pt x="17" y="21"/>
                    </a:lnTo>
                    <a:lnTo>
                      <a:pt x="20" y="21"/>
                    </a:lnTo>
                    <a:lnTo>
                      <a:pt x="24" y="21"/>
                    </a:lnTo>
                    <a:lnTo>
                      <a:pt x="25" y="19"/>
                    </a:lnTo>
                    <a:lnTo>
                      <a:pt x="26" y="17"/>
                    </a:lnTo>
                    <a:lnTo>
                      <a:pt x="26" y="12"/>
                    </a:lnTo>
                    <a:lnTo>
                      <a:pt x="24" y="0"/>
                    </a:lnTo>
                    <a:lnTo>
                      <a:pt x="0" y="5"/>
                    </a:lnTo>
                    <a:lnTo>
                      <a:pt x="1" y="9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70" name="Freeform 538">
                <a:extLst>
                  <a:ext uri="{FF2B5EF4-FFF2-40B4-BE49-F238E27FC236}">
                    <a16:creationId xmlns:a16="http://schemas.microsoft.com/office/drawing/2014/main" id="{E20F46F9-DCCE-F461-B7D3-0D78FD56184F}"/>
                  </a:ext>
                </a:extLst>
              </p:cNvPr>
              <p:cNvSpPr/>
              <p:nvPr/>
            </p:nvSpPr>
            <p:spPr bwMode="auto">
              <a:xfrm>
                <a:off x="2332" y="2386"/>
                <a:ext cx="25" cy="27"/>
              </a:xfrm>
              <a:custGeom>
                <a:avLst/>
                <a:gdLst>
                  <a:gd name="T0" fmla="*/ 1 w 25"/>
                  <a:gd name="T1" fmla="*/ 23 h 27"/>
                  <a:gd name="T2" fmla="*/ 2 w 25"/>
                  <a:gd name="T3" fmla="*/ 27 h 27"/>
                  <a:gd name="T4" fmla="*/ 14 w 25"/>
                  <a:gd name="T5" fmla="*/ 24 h 27"/>
                  <a:gd name="T6" fmla="*/ 13 w 25"/>
                  <a:gd name="T7" fmla="*/ 13 h 27"/>
                  <a:gd name="T8" fmla="*/ 9 w 25"/>
                  <a:gd name="T9" fmla="*/ 15 h 27"/>
                  <a:gd name="T10" fmla="*/ 9 w 25"/>
                  <a:gd name="T11" fmla="*/ 21 h 27"/>
                  <a:gd name="T12" fmla="*/ 8 w 25"/>
                  <a:gd name="T13" fmla="*/ 19 h 27"/>
                  <a:gd name="T14" fmla="*/ 6 w 25"/>
                  <a:gd name="T15" fmla="*/ 18 h 27"/>
                  <a:gd name="T16" fmla="*/ 5 w 25"/>
                  <a:gd name="T17" fmla="*/ 17 h 27"/>
                  <a:gd name="T18" fmla="*/ 3 w 25"/>
                  <a:gd name="T19" fmla="*/ 15 h 27"/>
                  <a:gd name="T20" fmla="*/ 3 w 25"/>
                  <a:gd name="T21" fmla="*/ 12 h 27"/>
                  <a:gd name="T22" fmla="*/ 5 w 25"/>
                  <a:gd name="T23" fmla="*/ 9 h 27"/>
                  <a:gd name="T24" fmla="*/ 7 w 25"/>
                  <a:gd name="T25" fmla="*/ 7 h 27"/>
                  <a:gd name="T26" fmla="*/ 11 w 25"/>
                  <a:gd name="T27" fmla="*/ 6 h 27"/>
                  <a:gd name="T28" fmla="*/ 14 w 25"/>
                  <a:gd name="T29" fmla="*/ 6 h 27"/>
                  <a:gd name="T30" fmla="*/ 18 w 25"/>
                  <a:gd name="T31" fmla="*/ 6 h 27"/>
                  <a:gd name="T32" fmla="*/ 19 w 25"/>
                  <a:gd name="T33" fmla="*/ 9 h 27"/>
                  <a:gd name="T34" fmla="*/ 20 w 25"/>
                  <a:gd name="T35" fmla="*/ 11 h 27"/>
                  <a:gd name="T36" fmla="*/ 20 w 25"/>
                  <a:gd name="T37" fmla="*/ 16 h 27"/>
                  <a:gd name="T38" fmla="*/ 18 w 25"/>
                  <a:gd name="T39" fmla="*/ 18 h 27"/>
                  <a:gd name="T40" fmla="*/ 18 w 25"/>
                  <a:gd name="T41" fmla="*/ 23 h 27"/>
                  <a:gd name="T42" fmla="*/ 21 w 25"/>
                  <a:gd name="T43" fmla="*/ 22 h 27"/>
                  <a:gd name="T44" fmla="*/ 24 w 25"/>
                  <a:gd name="T45" fmla="*/ 19 h 27"/>
                  <a:gd name="T46" fmla="*/ 25 w 25"/>
                  <a:gd name="T47" fmla="*/ 15 h 27"/>
                  <a:gd name="T48" fmla="*/ 25 w 25"/>
                  <a:gd name="T49" fmla="*/ 11 h 27"/>
                  <a:gd name="T50" fmla="*/ 23 w 25"/>
                  <a:gd name="T51" fmla="*/ 6 h 27"/>
                  <a:gd name="T52" fmla="*/ 20 w 25"/>
                  <a:gd name="T53" fmla="*/ 3 h 27"/>
                  <a:gd name="T54" fmla="*/ 15 w 25"/>
                  <a:gd name="T55" fmla="*/ 0 h 27"/>
                  <a:gd name="T56" fmla="*/ 11 w 25"/>
                  <a:gd name="T57" fmla="*/ 0 h 27"/>
                  <a:gd name="T58" fmla="*/ 5 w 25"/>
                  <a:gd name="T59" fmla="*/ 3 h 27"/>
                  <a:gd name="T60" fmla="*/ 1 w 25"/>
                  <a:gd name="T61" fmla="*/ 5 h 27"/>
                  <a:gd name="T62" fmla="*/ 0 w 25"/>
                  <a:gd name="T63" fmla="*/ 10 h 27"/>
                  <a:gd name="T64" fmla="*/ 0 w 25"/>
                  <a:gd name="T65" fmla="*/ 15 h 27"/>
                  <a:gd name="T66" fmla="*/ 1 w 25"/>
                  <a:gd name="T67" fmla="*/ 19 h 27"/>
                  <a:gd name="T68" fmla="*/ 3 w 25"/>
                  <a:gd name="T69" fmla="*/ 22 h 27"/>
                  <a:gd name="T70" fmla="*/ 1 w 25"/>
                  <a:gd name="T71" fmla="*/ 2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5" h="27">
                    <a:moveTo>
                      <a:pt x="1" y="23"/>
                    </a:moveTo>
                    <a:lnTo>
                      <a:pt x="2" y="27"/>
                    </a:lnTo>
                    <a:lnTo>
                      <a:pt x="14" y="24"/>
                    </a:lnTo>
                    <a:lnTo>
                      <a:pt x="13" y="13"/>
                    </a:lnTo>
                    <a:lnTo>
                      <a:pt x="9" y="15"/>
                    </a:lnTo>
                    <a:lnTo>
                      <a:pt x="9" y="21"/>
                    </a:lnTo>
                    <a:lnTo>
                      <a:pt x="8" y="19"/>
                    </a:lnTo>
                    <a:lnTo>
                      <a:pt x="6" y="18"/>
                    </a:lnTo>
                    <a:lnTo>
                      <a:pt x="5" y="17"/>
                    </a:lnTo>
                    <a:lnTo>
                      <a:pt x="3" y="15"/>
                    </a:lnTo>
                    <a:lnTo>
                      <a:pt x="3" y="12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11" y="6"/>
                    </a:lnTo>
                    <a:lnTo>
                      <a:pt x="14" y="6"/>
                    </a:lnTo>
                    <a:lnTo>
                      <a:pt x="18" y="6"/>
                    </a:lnTo>
                    <a:lnTo>
                      <a:pt x="19" y="9"/>
                    </a:lnTo>
                    <a:lnTo>
                      <a:pt x="20" y="11"/>
                    </a:lnTo>
                    <a:lnTo>
                      <a:pt x="20" y="16"/>
                    </a:lnTo>
                    <a:lnTo>
                      <a:pt x="18" y="18"/>
                    </a:lnTo>
                    <a:lnTo>
                      <a:pt x="18" y="23"/>
                    </a:lnTo>
                    <a:lnTo>
                      <a:pt x="21" y="22"/>
                    </a:lnTo>
                    <a:lnTo>
                      <a:pt x="24" y="19"/>
                    </a:lnTo>
                    <a:lnTo>
                      <a:pt x="25" y="15"/>
                    </a:lnTo>
                    <a:lnTo>
                      <a:pt x="25" y="11"/>
                    </a:lnTo>
                    <a:lnTo>
                      <a:pt x="23" y="6"/>
                    </a:lnTo>
                    <a:lnTo>
                      <a:pt x="20" y="3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5" y="3"/>
                    </a:lnTo>
                    <a:lnTo>
                      <a:pt x="1" y="5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9"/>
                    </a:lnTo>
                    <a:lnTo>
                      <a:pt x="3" y="22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71" name="Freeform 539">
                <a:extLst>
                  <a:ext uri="{FF2B5EF4-FFF2-40B4-BE49-F238E27FC236}">
                    <a16:creationId xmlns:a16="http://schemas.microsoft.com/office/drawing/2014/main" id="{742EBC52-9D29-25B8-4409-699029FAF195}"/>
                  </a:ext>
                </a:extLst>
              </p:cNvPr>
              <p:cNvSpPr/>
              <p:nvPr/>
            </p:nvSpPr>
            <p:spPr bwMode="auto">
              <a:xfrm>
                <a:off x="2790" y="2102"/>
                <a:ext cx="36" cy="40"/>
              </a:xfrm>
              <a:custGeom>
                <a:avLst/>
                <a:gdLst>
                  <a:gd name="T0" fmla="*/ 4 w 36"/>
                  <a:gd name="T1" fmla="*/ 26 h 40"/>
                  <a:gd name="T2" fmla="*/ 16 w 36"/>
                  <a:gd name="T3" fmla="*/ 7 h 40"/>
                  <a:gd name="T4" fmla="*/ 9 w 36"/>
                  <a:gd name="T5" fmla="*/ 30 h 40"/>
                  <a:gd name="T6" fmla="*/ 12 w 36"/>
                  <a:gd name="T7" fmla="*/ 34 h 40"/>
                  <a:gd name="T8" fmla="*/ 29 w 36"/>
                  <a:gd name="T9" fmla="*/ 18 h 40"/>
                  <a:gd name="T10" fmla="*/ 17 w 36"/>
                  <a:gd name="T11" fmla="*/ 36 h 40"/>
                  <a:gd name="T12" fmla="*/ 21 w 36"/>
                  <a:gd name="T13" fmla="*/ 40 h 40"/>
                  <a:gd name="T14" fmla="*/ 36 w 36"/>
                  <a:gd name="T15" fmla="*/ 17 h 40"/>
                  <a:gd name="T16" fmla="*/ 30 w 36"/>
                  <a:gd name="T17" fmla="*/ 12 h 40"/>
                  <a:gd name="T18" fmla="*/ 15 w 36"/>
                  <a:gd name="T19" fmla="*/ 26 h 40"/>
                  <a:gd name="T20" fmla="*/ 22 w 36"/>
                  <a:gd name="T21" fmla="*/ 5 h 40"/>
                  <a:gd name="T22" fmla="*/ 16 w 36"/>
                  <a:gd name="T23" fmla="*/ 0 h 40"/>
                  <a:gd name="T24" fmla="*/ 0 w 36"/>
                  <a:gd name="T25" fmla="*/ 23 h 40"/>
                  <a:gd name="T26" fmla="*/ 4 w 36"/>
                  <a:gd name="T27" fmla="*/ 2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40">
                    <a:moveTo>
                      <a:pt x="4" y="26"/>
                    </a:moveTo>
                    <a:lnTo>
                      <a:pt x="16" y="7"/>
                    </a:lnTo>
                    <a:lnTo>
                      <a:pt x="9" y="30"/>
                    </a:lnTo>
                    <a:lnTo>
                      <a:pt x="12" y="34"/>
                    </a:lnTo>
                    <a:lnTo>
                      <a:pt x="29" y="18"/>
                    </a:lnTo>
                    <a:lnTo>
                      <a:pt x="17" y="36"/>
                    </a:lnTo>
                    <a:lnTo>
                      <a:pt x="21" y="40"/>
                    </a:lnTo>
                    <a:lnTo>
                      <a:pt x="36" y="17"/>
                    </a:lnTo>
                    <a:lnTo>
                      <a:pt x="30" y="12"/>
                    </a:lnTo>
                    <a:lnTo>
                      <a:pt x="15" y="26"/>
                    </a:lnTo>
                    <a:lnTo>
                      <a:pt x="22" y="5"/>
                    </a:lnTo>
                    <a:lnTo>
                      <a:pt x="16" y="0"/>
                    </a:lnTo>
                    <a:lnTo>
                      <a:pt x="0" y="23"/>
                    </a:lnTo>
                    <a:lnTo>
                      <a:pt x="4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72" name="Freeform 540">
                <a:extLst>
                  <a:ext uri="{FF2B5EF4-FFF2-40B4-BE49-F238E27FC236}">
                    <a16:creationId xmlns:a16="http://schemas.microsoft.com/office/drawing/2014/main" id="{F79D60A4-23BE-643F-8BF1-8CACC77C46EB}"/>
                  </a:ext>
                </a:extLst>
              </p:cNvPr>
              <p:cNvSpPr/>
              <p:nvPr/>
            </p:nvSpPr>
            <p:spPr bwMode="auto">
              <a:xfrm>
                <a:off x="2819" y="2126"/>
                <a:ext cx="26" cy="30"/>
              </a:xfrm>
              <a:custGeom>
                <a:avLst/>
                <a:gdLst>
                  <a:gd name="T0" fmla="*/ 13 w 26"/>
                  <a:gd name="T1" fmla="*/ 6 h 30"/>
                  <a:gd name="T2" fmla="*/ 16 w 26"/>
                  <a:gd name="T3" fmla="*/ 6 h 30"/>
                  <a:gd name="T4" fmla="*/ 19 w 26"/>
                  <a:gd name="T5" fmla="*/ 7 h 30"/>
                  <a:gd name="T6" fmla="*/ 20 w 26"/>
                  <a:gd name="T7" fmla="*/ 10 h 30"/>
                  <a:gd name="T8" fmla="*/ 22 w 26"/>
                  <a:gd name="T9" fmla="*/ 13 h 30"/>
                  <a:gd name="T10" fmla="*/ 22 w 26"/>
                  <a:gd name="T11" fmla="*/ 17 h 30"/>
                  <a:gd name="T12" fmla="*/ 19 w 26"/>
                  <a:gd name="T13" fmla="*/ 20 h 30"/>
                  <a:gd name="T14" fmla="*/ 17 w 26"/>
                  <a:gd name="T15" fmla="*/ 23 h 30"/>
                  <a:gd name="T16" fmla="*/ 14 w 26"/>
                  <a:gd name="T17" fmla="*/ 25 h 30"/>
                  <a:gd name="T18" fmla="*/ 11 w 26"/>
                  <a:gd name="T19" fmla="*/ 25 h 30"/>
                  <a:gd name="T20" fmla="*/ 8 w 26"/>
                  <a:gd name="T21" fmla="*/ 23 h 30"/>
                  <a:gd name="T22" fmla="*/ 6 w 26"/>
                  <a:gd name="T23" fmla="*/ 20 h 30"/>
                  <a:gd name="T24" fmla="*/ 5 w 26"/>
                  <a:gd name="T25" fmla="*/ 18 h 30"/>
                  <a:gd name="T26" fmla="*/ 6 w 26"/>
                  <a:gd name="T27" fmla="*/ 14 h 30"/>
                  <a:gd name="T28" fmla="*/ 7 w 26"/>
                  <a:gd name="T29" fmla="*/ 11 h 30"/>
                  <a:gd name="T30" fmla="*/ 11 w 26"/>
                  <a:gd name="T31" fmla="*/ 7 h 30"/>
                  <a:gd name="T32" fmla="*/ 13 w 26"/>
                  <a:gd name="T33" fmla="*/ 6 h 30"/>
                  <a:gd name="T34" fmla="*/ 0 w 26"/>
                  <a:gd name="T35" fmla="*/ 18 h 30"/>
                  <a:gd name="T36" fmla="*/ 1 w 26"/>
                  <a:gd name="T37" fmla="*/ 23 h 30"/>
                  <a:gd name="T38" fmla="*/ 5 w 26"/>
                  <a:gd name="T39" fmla="*/ 28 h 30"/>
                  <a:gd name="T40" fmla="*/ 10 w 26"/>
                  <a:gd name="T41" fmla="*/ 30 h 30"/>
                  <a:gd name="T42" fmla="*/ 14 w 26"/>
                  <a:gd name="T43" fmla="*/ 30 h 30"/>
                  <a:gd name="T44" fmla="*/ 19 w 26"/>
                  <a:gd name="T45" fmla="*/ 28 h 30"/>
                  <a:gd name="T46" fmla="*/ 24 w 26"/>
                  <a:gd name="T47" fmla="*/ 24 h 30"/>
                  <a:gd name="T48" fmla="*/ 26 w 26"/>
                  <a:gd name="T49" fmla="*/ 18 h 30"/>
                  <a:gd name="T50" fmla="*/ 26 w 26"/>
                  <a:gd name="T51" fmla="*/ 12 h 30"/>
                  <a:gd name="T52" fmla="*/ 25 w 26"/>
                  <a:gd name="T53" fmla="*/ 7 h 30"/>
                  <a:gd name="T54" fmla="*/ 22 w 26"/>
                  <a:gd name="T55" fmla="*/ 4 h 30"/>
                  <a:gd name="T56" fmla="*/ 17 w 26"/>
                  <a:gd name="T57" fmla="*/ 1 h 30"/>
                  <a:gd name="T58" fmla="*/ 12 w 26"/>
                  <a:gd name="T59" fmla="*/ 0 h 30"/>
                  <a:gd name="T60" fmla="*/ 7 w 26"/>
                  <a:gd name="T61" fmla="*/ 2 h 30"/>
                  <a:gd name="T62" fmla="*/ 4 w 26"/>
                  <a:gd name="T63" fmla="*/ 7 h 30"/>
                  <a:gd name="T64" fmla="*/ 0 w 26"/>
                  <a:gd name="T65" fmla="*/ 13 h 30"/>
                  <a:gd name="T66" fmla="*/ 0 w 26"/>
                  <a:gd name="T67" fmla="*/ 18 h 30"/>
                  <a:gd name="T68" fmla="*/ 13 w 26"/>
                  <a:gd name="T69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6" h="30">
                    <a:moveTo>
                      <a:pt x="13" y="6"/>
                    </a:moveTo>
                    <a:lnTo>
                      <a:pt x="16" y="6"/>
                    </a:lnTo>
                    <a:lnTo>
                      <a:pt x="19" y="7"/>
                    </a:lnTo>
                    <a:lnTo>
                      <a:pt x="20" y="10"/>
                    </a:lnTo>
                    <a:lnTo>
                      <a:pt x="22" y="13"/>
                    </a:lnTo>
                    <a:lnTo>
                      <a:pt x="22" y="17"/>
                    </a:lnTo>
                    <a:lnTo>
                      <a:pt x="19" y="20"/>
                    </a:lnTo>
                    <a:lnTo>
                      <a:pt x="17" y="23"/>
                    </a:lnTo>
                    <a:lnTo>
                      <a:pt x="14" y="25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6" y="20"/>
                    </a:lnTo>
                    <a:lnTo>
                      <a:pt x="5" y="18"/>
                    </a:lnTo>
                    <a:lnTo>
                      <a:pt x="6" y="14"/>
                    </a:lnTo>
                    <a:lnTo>
                      <a:pt x="7" y="11"/>
                    </a:lnTo>
                    <a:lnTo>
                      <a:pt x="11" y="7"/>
                    </a:lnTo>
                    <a:lnTo>
                      <a:pt x="13" y="6"/>
                    </a:lnTo>
                    <a:lnTo>
                      <a:pt x="0" y="18"/>
                    </a:lnTo>
                    <a:lnTo>
                      <a:pt x="1" y="23"/>
                    </a:lnTo>
                    <a:lnTo>
                      <a:pt x="5" y="28"/>
                    </a:lnTo>
                    <a:lnTo>
                      <a:pt x="10" y="30"/>
                    </a:lnTo>
                    <a:lnTo>
                      <a:pt x="14" y="30"/>
                    </a:lnTo>
                    <a:lnTo>
                      <a:pt x="19" y="28"/>
                    </a:lnTo>
                    <a:lnTo>
                      <a:pt x="24" y="24"/>
                    </a:lnTo>
                    <a:lnTo>
                      <a:pt x="26" y="18"/>
                    </a:lnTo>
                    <a:lnTo>
                      <a:pt x="26" y="12"/>
                    </a:lnTo>
                    <a:lnTo>
                      <a:pt x="25" y="7"/>
                    </a:lnTo>
                    <a:lnTo>
                      <a:pt x="22" y="4"/>
                    </a:lnTo>
                    <a:lnTo>
                      <a:pt x="17" y="1"/>
                    </a:lnTo>
                    <a:lnTo>
                      <a:pt x="12" y="0"/>
                    </a:lnTo>
                    <a:lnTo>
                      <a:pt x="7" y="2"/>
                    </a:lnTo>
                    <a:lnTo>
                      <a:pt x="4" y="7"/>
                    </a:lnTo>
                    <a:lnTo>
                      <a:pt x="0" y="13"/>
                    </a:lnTo>
                    <a:lnTo>
                      <a:pt x="0" y="18"/>
                    </a:lnTo>
                    <a:lnTo>
                      <a:pt x="13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73" name="Freeform 541">
                <a:extLst>
                  <a:ext uri="{FF2B5EF4-FFF2-40B4-BE49-F238E27FC236}">
                    <a16:creationId xmlns:a16="http://schemas.microsoft.com/office/drawing/2014/main" id="{4F555511-B1A6-CB97-FBBE-5E3CD1AA62DE}"/>
                  </a:ext>
                </a:extLst>
              </p:cNvPr>
              <p:cNvSpPr/>
              <p:nvPr/>
            </p:nvSpPr>
            <p:spPr bwMode="auto">
              <a:xfrm>
                <a:off x="2838" y="2140"/>
                <a:ext cx="34" cy="38"/>
              </a:xfrm>
              <a:custGeom>
                <a:avLst/>
                <a:gdLst>
                  <a:gd name="T0" fmla="*/ 5 w 34"/>
                  <a:gd name="T1" fmla="*/ 27 h 38"/>
                  <a:gd name="T2" fmla="*/ 16 w 34"/>
                  <a:gd name="T3" fmla="*/ 11 h 38"/>
                  <a:gd name="T4" fmla="*/ 13 w 34"/>
                  <a:gd name="T5" fmla="*/ 34 h 38"/>
                  <a:gd name="T6" fmla="*/ 18 w 34"/>
                  <a:gd name="T7" fmla="*/ 38 h 38"/>
                  <a:gd name="T8" fmla="*/ 34 w 34"/>
                  <a:gd name="T9" fmla="*/ 15 h 38"/>
                  <a:gd name="T10" fmla="*/ 29 w 34"/>
                  <a:gd name="T11" fmla="*/ 11 h 38"/>
                  <a:gd name="T12" fmla="*/ 18 w 34"/>
                  <a:gd name="T13" fmla="*/ 27 h 38"/>
                  <a:gd name="T14" fmla="*/ 21 w 34"/>
                  <a:gd name="T15" fmla="*/ 4 h 38"/>
                  <a:gd name="T16" fmla="*/ 16 w 34"/>
                  <a:gd name="T17" fmla="*/ 0 h 38"/>
                  <a:gd name="T18" fmla="*/ 0 w 34"/>
                  <a:gd name="T19" fmla="*/ 23 h 38"/>
                  <a:gd name="T20" fmla="*/ 5 w 34"/>
                  <a:gd name="T21" fmla="*/ 2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8">
                    <a:moveTo>
                      <a:pt x="5" y="27"/>
                    </a:moveTo>
                    <a:lnTo>
                      <a:pt x="16" y="11"/>
                    </a:lnTo>
                    <a:lnTo>
                      <a:pt x="13" y="34"/>
                    </a:lnTo>
                    <a:lnTo>
                      <a:pt x="18" y="38"/>
                    </a:lnTo>
                    <a:lnTo>
                      <a:pt x="34" y="15"/>
                    </a:lnTo>
                    <a:lnTo>
                      <a:pt x="29" y="11"/>
                    </a:lnTo>
                    <a:lnTo>
                      <a:pt x="18" y="27"/>
                    </a:lnTo>
                    <a:lnTo>
                      <a:pt x="21" y="4"/>
                    </a:lnTo>
                    <a:lnTo>
                      <a:pt x="16" y="0"/>
                    </a:lnTo>
                    <a:lnTo>
                      <a:pt x="0" y="23"/>
                    </a:lnTo>
                    <a:lnTo>
                      <a:pt x="5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74" name="Freeform 542">
                <a:extLst>
                  <a:ext uri="{FF2B5EF4-FFF2-40B4-BE49-F238E27FC236}">
                    <a16:creationId xmlns:a16="http://schemas.microsoft.com/office/drawing/2014/main" id="{0FDB0A79-F2AC-878B-6C57-42979F5F87A7}"/>
                  </a:ext>
                </a:extLst>
              </p:cNvPr>
              <p:cNvSpPr/>
              <p:nvPr/>
            </p:nvSpPr>
            <p:spPr bwMode="auto">
              <a:xfrm>
                <a:off x="2865" y="2157"/>
                <a:ext cx="26" cy="31"/>
              </a:xfrm>
              <a:custGeom>
                <a:avLst/>
                <a:gdLst>
                  <a:gd name="T0" fmla="*/ 4 w 26"/>
                  <a:gd name="T1" fmla="*/ 31 h 31"/>
                  <a:gd name="T2" fmla="*/ 16 w 26"/>
                  <a:gd name="T3" fmla="*/ 12 h 31"/>
                  <a:gd name="T4" fmla="*/ 22 w 26"/>
                  <a:gd name="T5" fmla="*/ 17 h 31"/>
                  <a:gd name="T6" fmla="*/ 26 w 26"/>
                  <a:gd name="T7" fmla="*/ 13 h 31"/>
                  <a:gd name="T8" fmla="*/ 9 w 26"/>
                  <a:gd name="T9" fmla="*/ 0 h 31"/>
                  <a:gd name="T10" fmla="*/ 6 w 26"/>
                  <a:gd name="T11" fmla="*/ 4 h 31"/>
                  <a:gd name="T12" fmla="*/ 13 w 26"/>
                  <a:gd name="T13" fmla="*/ 9 h 31"/>
                  <a:gd name="T14" fmla="*/ 0 w 26"/>
                  <a:gd name="T15" fmla="*/ 28 h 31"/>
                  <a:gd name="T16" fmla="*/ 4 w 26"/>
                  <a:gd name="T1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31">
                    <a:moveTo>
                      <a:pt x="4" y="31"/>
                    </a:moveTo>
                    <a:lnTo>
                      <a:pt x="16" y="12"/>
                    </a:lnTo>
                    <a:lnTo>
                      <a:pt x="22" y="17"/>
                    </a:lnTo>
                    <a:lnTo>
                      <a:pt x="26" y="13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13" y="9"/>
                    </a:lnTo>
                    <a:lnTo>
                      <a:pt x="0" y="28"/>
                    </a:lnTo>
                    <a:lnTo>
                      <a:pt x="4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75" name="Freeform 543">
                <a:extLst>
                  <a:ext uri="{FF2B5EF4-FFF2-40B4-BE49-F238E27FC236}">
                    <a16:creationId xmlns:a16="http://schemas.microsoft.com/office/drawing/2014/main" id="{5C6D9211-7147-2F13-149C-E007426A0F9C}"/>
                  </a:ext>
                </a:extLst>
              </p:cNvPr>
              <p:cNvSpPr/>
              <p:nvPr/>
            </p:nvSpPr>
            <p:spPr bwMode="auto">
              <a:xfrm>
                <a:off x="2881" y="2176"/>
                <a:ext cx="27" cy="34"/>
              </a:xfrm>
              <a:custGeom>
                <a:avLst/>
                <a:gdLst>
                  <a:gd name="T0" fmla="*/ 12 w 27"/>
                  <a:gd name="T1" fmla="*/ 31 h 34"/>
                  <a:gd name="T2" fmla="*/ 15 w 27"/>
                  <a:gd name="T3" fmla="*/ 34 h 34"/>
                  <a:gd name="T4" fmla="*/ 23 w 27"/>
                  <a:gd name="T5" fmla="*/ 22 h 34"/>
                  <a:gd name="T6" fmla="*/ 15 w 27"/>
                  <a:gd name="T7" fmla="*/ 15 h 34"/>
                  <a:gd name="T8" fmla="*/ 12 w 27"/>
                  <a:gd name="T9" fmla="*/ 18 h 34"/>
                  <a:gd name="T10" fmla="*/ 17 w 27"/>
                  <a:gd name="T11" fmla="*/ 22 h 34"/>
                  <a:gd name="T12" fmla="*/ 15 w 27"/>
                  <a:gd name="T13" fmla="*/ 23 h 34"/>
                  <a:gd name="T14" fmla="*/ 12 w 27"/>
                  <a:gd name="T15" fmla="*/ 24 h 34"/>
                  <a:gd name="T16" fmla="*/ 10 w 27"/>
                  <a:gd name="T17" fmla="*/ 24 h 34"/>
                  <a:gd name="T18" fmla="*/ 9 w 27"/>
                  <a:gd name="T19" fmla="*/ 23 h 34"/>
                  <a:gd name="T20" fmla="*/ 6 w 27"/>
                  <a:gd name="T21" fmla="*/ 21 h 34"/>
                  <a:gd name="T22" fmla="*/ 5 w 27"/>
                  <a:gd name="T23" fmla="*/ 17 h 34"/>
                  <a:gd name="T24" fmla="*/ 6 w 27"/>
                  <a:gd name="T25" fmla="*/ 13 h 34"/>
                  <a:gd name="T26" fmla="*/ 8 w 27"/>
                  <a:gd name="T27" fmla="*/ 10 h 34"/>
                  <a:gd name="T28" fmla="*/ 10 w 27"/>
                  <a:gd name="T29" fmla="*/ 7 h 34"/>
                  <a:gd name="T30" fmla="*/ 14 w 27"/>
                  <a:gd name="T31" fmla="*/ 5 h 34"/>
                  <a:gd name="T32" fmla="*/ 16 w 27"/>
                  <a:gd name="T33" fmla="*/ 5 h 34"/>
                  <a:gd name="T34" fmla="*/ 18 w 27"/>
                  <a:gd name="T35" fmla="*/ 6 h 34"/>
                  <a:gd name="T36" fmla="*/ 22 w 27"/>
                  <a:gd name="T37" fmla="*/ 10 h 34"/>
                  <a:gd name="T38" fmla="*/ 21 w 27"/>
                  <a:gd name="T39" fmla="*/ 15 h 34"/>
                  <a:gd name="T40" fmla="*/ 26 w 27"/>
                  <a:gd name="T41" fmla="*/ 18 h 34"/>
                  <a:gd name="T42" fmla="*/ 27 w 27"/>
                  <a:gd name="T43" fmla="*/ 13 h 34"/>
                  <a:gd name="T44" fmla="*/ 27 w 27"/>
                  <a:gd name="T45" fmla="*/ 10 h 34"/>
                  <a:gd name="T46" fmla="*/ 24 w 27"/>
                  <a:gd name="T47" fmla="*/ 6 h 34"/>
                  <a:gd name="T48" fmla="*/ 22 w 27"/>
                  <a:gd name="T49" fmla="*/ 3 h 34"/>
                  <a:gd name="T50" fmla="*/ 17 w 27"/>
                  <a:gd name="T51" fmla="*/ 0 h 34"/>
                  <a:gd name="T52" fmla="*/ 12 w 27"/>
                  <a:gd name="T53" fmla="*/ 0 h 34"/>
                  <a:gd name="T54" fmla="*/ 8 w 27"/>
                  <a:gd name="T55" fmla="*/ 3 h 34"/>
                  <a:gd name="T56" fmla="*/ 3 w 27"/>
                  <a:gd name="T57" fmla="*/ 6 h 34"/>
                  <a:gd name="T58" fmla="*/ 0 w 27"/>
                  <a:gd name="T59" fmla="*/ 12 h 34"/>
                  <a:gd name="T60" fmla="*/ 0 w 27"/>
                  <a:gd name="T61" fmla="*/ 17 h 34"/>
                  <a:gd name="T62" fmla="*/ 2 w 27"/>
                  <a:gd name="T63" fmla="*/ 23 h 34"/>
                  <a:gd name="T64" fmla="*/ 5 w 27"/>
                  <a:gd name="T65" fmla="*/ 27 h 34"/>
                  <a:gd name="T66" fmla="*/ 9 w 27"/>
                  <a:gd name="T67" fmla="*/ 29 h 34"/>
                  <a:gd name="T68" fmla="*/ 14 w 27"/>
                  <a:gd name="T69" fmla="*/ 28 h 34"/>
                  <a:gd name="T70" fmla="*/ 12 w 27"/>
                  <a:gd name="T71" fmla="*/ 3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7" h="34">
                    <a:moveTo>
                      <a:pt x="12" y="31"/>
                    </a:moveTo>
                    <a:lnTo>
                      <a:pt x="15" y="34"/>
                    </a:lnTo>
                    <a:lnTo>
                      <a:pt x="23" y="22"/>
                    </a:lnTo>
                    <a:lnTo>
                      <a:pt x="15" y="15"/>
                    </a:lnTo>
                    <a:lnTo>
                      <a:pt x="12" y="18"/>
                    </a:lnTo>
                    <a:lnTo>
                      <a:pt x="17" y="22"/>
                    </a:lnTo>
                    <a:lnTo>
                      <a:pt x="15" y="23"/>
                    </a:lnTo>
                    <a:lnTo>
                      <a:pt x="12" y="24"/>
                    </a:lnTo>
                    <a:lnTo>
                      <a:pt x="10" y="24"/>
                    </a:lnTo>
                    <a:lnTo>
                      <a:pt x="9" y="23"/>
                    </a:lnTo>
                    <a:lnTo>
                      <a:pt x="6" y="21"/>
                    </a:lnTo>
                    <a:lnTo>
                      <a:pt x="5" y="17"/>
                    </a:lnTo>
                    <a:lnTo>
                      <a:pt x="6" y="13"/>
                    </a:lnTo>
                    <a:lnTo>
                      <a:pt x="8" y="10"/>
                    </a:lnTo>
                    <a:lnTo>
                      <a:pt x="10" y="7"/>
                    </a:lnTo>
                    <a:lnTo>
                      <a:pt x="14" y="5"/>
                    </a:lnTo>
                    <a:lnTo>
                      <a:pt x="16" y="5"/>
                    </a:lnTo>
                    <a:lnTo>
                      <a:pt x="18" y="6"/>
                    </a:lnTo>
                    <a:lnTo>
                      <a:pt x="22" y="10"/>
                    </a:lnTo>
                    <a:lnTo>
                      <a:pt x="21" y="15"/>
                    </a:lnTo>
                    <a:lnTo>
                      <a:pt x="26" y="18"/>
                    </a:lnTo>
                    <a:lnTo>
                      <a:pt x="27" y="13"/>
                    </a:lnTo>
                    <a:lnTo>
                      <a:pt x="27" y="10"/>
                    </a:lnTo>
                    <a:lnTo>
                      <a:pt x="24" y="6"/>
                    </a:lnTo>
                    <a:lnTo>
                      <a:pt x="22" y="3"/>
                    </a:lnTo>
                    <a:lnTo>
                      <a:pt x="17" y="0"/>
                    </a:lnTo>
                    <a:lnTo>
                      <a:pt x="12" y="0"/>
                    </a:lnTo>
                    <a:lnTo>
                      <a:pt x="8" y="3"/>
                    </a:lnTo>
                    <a:lnTo>
                      <a:pt x="3" y="6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2" y="23"/>
                    </a:lnTo>
                    <a:lnTo>
                      <a:pt x="5" y="27"/>
                    </a:lnTo>
                    <a:lnTo>
                      <a:pt x="9" y="29"/>
                    </a:lnTo>
                    <a:lnTo>
                      <a:pt x="14" y="28"/>
                    </a:lnTo>
                    <a:lnTo>
                      <a:pt x="12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76" name="Freeform 544">
                <a:extLst>
                  <a:ext uri="{FF2B5EF4-FFF2-40B4-BE49-F238E27FC236}">
                    <a16:creationId xmlns:a16="http://schemas.microsoft.com/office/drawing/2014/main" id="{C3D90246-8582-7197-9797-5F0111626DEE}"/>
                  </a:ext>
                </a:extLst>
              </p:cNvPr>
              <p:cNvSpPr/>
              <p:nvPr/>
            </p:nvSpPr>
            <p:spPr bwMode="auto">
              <a:xfrm>
                <a:off x="2904" y="2194"/>
                <a:ext cx="26" cy="30"/>
              </a:xfrm>
              <a:custGeom>
                <a:avLst/>
                <a:gdLst>
                  <a:gd name="T0" fmla="*/ 13 w 26"/>
                  <a:gd name="T1" fmla="*/ 6 h 30"/>
                  <a:gd name="T2" fmla="*/ 16 w 26"/>
                  <a:gd name="T3" fmla="*/ 5 h 30"/>
                  <a:gd name="T4" fmla="*/ 18 w 26"/>
                  <a:gd name="T5" fmla="*/ 7 h 30"/>
                  <a:gd name="T6" fmla="*/ 21 w 26"/>
                  <a:gd name="T7" fmla="*/ 10 h 30"/>
                  <a:gd name="T8" fmla="*/ 22 w 26"/>
                  <a:gd name="T9" fmla="*/ 12 h 30"/>
                  <a:gd name="T10" fmla="*/ 21 w 26"/>
                  <a:gd name="T11" fmla="*/ 16 h 30"/>
                  <a:gd name="T12" fmla="*/ 19 w 26"/>
                  <a:gd name="T13" fmla="*/ 19 h 30"/>
                  <a:gd name="T14" fmla="*/ 17 w 26"/>
                  <a:gd name="T15" fmla="*/ 23 h 30"/>
                  <a:gd name="T16" fmla="*/ 13 w 26"/>
                  <a:gd name="T17" fmla="*/ 24 h 30"/>
                  <a:gd name="T18" fmla="*/ 11 w 26"/>
                  <a:gd name="T19" fmla="*/ 24 h 30"/>
                  <a:gd name="T20" fmla="*/ 7 w 26"/>
                  <a:gd name="T21" fmla="*/ 23 h 30"/>
                  <a:gd name="T22" fmla="*/ 6 w 26"/>
                  <a:gd name="T23" fmla="*/ 21 h 30"/>
                  <a:gd name="T24" fmla="*/ 5 w 26"/>
                  <a:gd name="T25" fmla="*/ 17 h 30"/>
                  <a:gd name="T26" fmla="*/ 6 w 26"/>
                  <a:gd name="T27" fmla="*/ 13 h 30"/>
                  <a:gd name="T28" fmla="*/ 7 w 26"/>
                  <a:gd name="T29" fmla="*/ 10 h 30"/>
                  <a:gd name="T30" fmla="*/ 10 w 26"/>
                  <a:gd name="T31" fmla="*/ 7 h 30"/>
                  <a:gd name="T32" fmla="*/ 13 w 26"/>
                  <a:gd name="T33" fmla="*/ 6 h 30"/>
                  <a:gd name="T34" fmla="*/ 0 w 26"/>
                  <a:gd name="T35" fmla="*/ 18 h 30"/>
                  <a:gd name="T36" fmla="*/ 1 w 26"/>
                  <a:gd name="T37" fmla="*/ 23 h 30"/>
                  <a:gd name="T38" fmla="*/ 5 w 26"/>
                  <a:gd name="T39" fmla="*/ 27 h 30"/>
                  <a:gd name="T40" fmla="*/ 10 w 26"/>
                  <a:gd name="T41" fmla="*/ 30 h 30"/>
                  <a:gd name="T42" fmla="*/ 15 w 26"/>
                  <a:gd name="T43" fmla="*/ 30 h 30"/>
                  <a:gd name="T44" fmla="*/ 19 w 26"/>
                  <a:gd name="T45" fmla="*/ 28 h 30"/>
                  <a:gd name="T46" fmla="*/ 24 w 26"/>
                  <a:gd name="T47" fmla="*/ 23 h 30"/>
                  <a:gd name="T48" fmla="*/ 26 w 26"/>
                  <a:gd name="T49" fmla="*/ 18 h 30"/>
                  <a:gd name="T50" fmla="*/ 26 w 26"/>
                  <a:gd name="T51" fmla="*/ 12 h 30"/>
                  <a:gd name="T52" fmla="*/ 25 w 26"/>
                  <a:gd name="T53" fmla="*/ 7 h 30"/>
                  <a:gd name="T54" fmla="*/ 22 w 26"/>
                  <a:gd name="T55" fmla="*/ 3 h 30"/>
                  <a:gd name="T56" fmla="*/ 17 w 26"/>
                  <a:gd name="T57" fmla="*/ 0 h 30"/>
                  <a:gd name="T58" fmla="*/ 12 w 26"/>
                  <a:gd name="T59" fmla="*/ 0 h 30"/>
                  <a:gd name="T60" fmla="*/ 7 w 26"/>
                  <a:gd name="T61" fmla="*/ 3 h 30"/>
                  <a:gd name="T62" fmla="*/ 3 w 26"/>
                  <a:gd name="T63" fmla="*/ 6 h 30"/>
                  <a:gd name="T64" fmla="*/ 0 w 26"/>
                  <a:gd name="T65" fmla="*/ 12 h 30"/>
                  <a:gd name="T66" fmla="*/ 0 w 26"/>
                  <a:gd name="T67" fmla="*/ 18 h 30"/>
                  <a:gd name="T68" fmla="*/ 13 w 26"/>
                  <a:gd name="T69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6" h="30">
                    <a:moveTo>
                      <a:pt x="13" y="6"/>
                    </a:moveTo>
                    <a:lnTo>
                      <a:pt x="16" y="5"/>
                    </a:lnTo>
                    <a:lnTo>
                      <a:pt x="18" y="7"/>
                    </a:lnTo>
                    <a:lnTo>
                      <a:pt x="21" y="10"/>
                    </a:lnTo>
                    <a:lnTo>
                      <a:pt x="22" y="12"/>
                    </a:lnTo>
                    <a:lnTo>
                      <a:pt x="21" y="16"/>
                    </a:lnTo>
                    <a:lnTo>
                      <a:pt x="19" y="19"/>
                    </a:lnTo>
                    <a:lnTo>
                      <a:pt x="17" y="23"/>
                    </a:lnTo>
                    <a:lnTo>
                      <a:pt x="13" y="24"/>
                    </a:lnTo>
                    <a:lnTo>
                      <a:pt x="11" y="24"/>
                    </a:lnTo>
                    <a:lnTo>
                      <a:pt x="7" y="23"/>
                    </a:lnTo>
                    <a:lnTo>
                      <a:pt x="6" y="21"/>
                    </a:lnTo>
                    <a:lnTo>
                      <a:pt x="5" y="17"/>
                    </a:lnTo>
                    <a:lnTo>
                      <a:pt x="6" y="13"/>
                    </a:lnTo>
                    <a:lnTo>
                      <a:pt x="7" y="10"/>
                    </a:lnTo>
                    <a:lnTo>
                      <a:pt x="10" y="7"/>
                    </a:lnTo>
                    <a:lnTo>
                      <a:pt x="13" y="6"/>
                    </a:lnTo>
                    <a:lnTo>
                      <a:pt x="0" y="18"/>
                    </a:lnTo>
                    <a:lnTo>
                      <a:pt x="1" y="23"/>
                    </a:lnTo>
                    <a:lnTo>
                      <a:pt x="5" y="27"/>
                    </a:lnTo>
                    <a:lnTo>
                      <a:pt x="10" y="30"/>
                    </a:lnTo>
                    <a:lnTo>
                      <a:pt x="15" y="30"/>
                    </a:lnTo>
                    <a:lnTo>
                      <a:pt x="19" y="28"/>
                    </a:lnTo>
                    <a:lnTo>
                      <a:pt x="24" y="23"/>
                    </a:lnTo>
                    <a:lnTo>
                      <a:pt x="26" y="18"/>
                    </a:lnTo>
                    <a:lnTo>
                      <a:pt x="26" y="12"/>
                    </a:lnTo>
                    <a:lnTo>
                      <a:pt x="25" y="7"/>
                    </a:lnTo>
                    <a:lnTo>
                      <a:pt x="22" y="3"/>
                    </a:lnTo>
                    <a:lnTo>
                      <a:pt x="17" y="0"/>
                    </a:lnTo>
                    <a:lnTo>
                      <a:pt x="12" y="0"/>
                    </a:lnTo>
                    <a:lnTo>
                      <a:pt x="7" y="3"/>
                    </a:lnTo>
                    <a:lnTo>
                      <a:pt x="3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3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77" name="Freeform 545">
                <a:extLst>
                  <a:ext uri="{FF2B5EF4-FFF2-40B4-BE49-F238E27FC236}">
                    <a16:creationId xmlns:a16="http://schemas.microsoft.com/office/drawing/2014/main" id="{140542F4-BEBC-6DE2-46E8-B319F0C5993F}"/>
                  </a:ext>
                </a:extLst>
              </p:cNvPr>
              <p:cNvSpPr/>
              <p:nvPr/>
            </p:nvSpPr>
            <p:spPr bwMode="auto">
              <a:xfrm>
                <a:off x="2923" y="2209"/>
                <a:ext cx="37" cy="39"/>
              </a:xfrm>
              <a:custGeom>
                <a:avLst/>
                <a:gdLst>
                  <a:gd name="T0" fmla="*/ 4 w 37"/>
                  <a:gd name="T1" fmla="*/ 26 h 39"/>
                  <a:gd name="T2" fmla="*/ 17 w 37"/>
                  <a:gd name="T3" fmla="*/ 7 h 39"/>
                  <a:gd name="T4" fmla="*/ 9 w 37"/>
                  <a:gd name="T5" fmla="*/ 30 h 39"/>
                  <a:gd name="T6" fmla="*/ 13 w 37"/>
                  <a:gd name="T7" fmla="*/ 33 h 39"/>
                  <a:gd name="T8" fmla="*/ 30 w 37"/>
                  <a:gd name="T9" fmla="*/ 18 h 39"/>
                  <a:gd name="T10" fmla="*/ 17 w 37"/>
                  <a:gd name="T11" fmla="*/ 36 h 39"/>
                  <a:gd name="T12" fmla="*/ 22 w 37"/>
                  <a:gd name="T13" fmla="*/ 39 h 39"/>
                  <a:gd name="T14" fmla="*/ 37 w 37"/>
                  <a:gd name="T15" fmla="*/ 16 h 39"/>
                  <a:gd name="T16" fmla="*/ 30 w 37"/>
                  <a:gd name="T17" fmla="*/ 12 h 39"/>
                  <a:gd name="T18" fmla="*/ 15 w 37"/>
                  <a:gd name="T19" fmla="*/ 25 h 39"/>
                  <a:gd name="T20" fmla="*/ 22 w 37"/>
                  <a:gd name="T21" fmla="*/ 4 h 39"/>
                  <a:gd name="T22" fmla="*/ 16 w 37"/>
                  <a:gd name="T23" fmla="*/ 0 h 39"/>
                  <a:gd name="T24" fmla="*/ 0 w 37"/>
                  <a:gd name="T25" fmla="*/ 22 h 39"/>
                  <a:gd name="T26" fmla="*/ 4 w 37"/>
                  <a:gd name="T27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7" h="39">
                    <a:moveTo>
                      <a:pt x="4" y="26"/>
                    </a:moveTo>
                    <a:lnTo>
                      <a:pt x="17" y="7"/>
                    </a:lnTo>
                    <a:lnTo>
                      <a:pt x="9" y="30"/>
                    </a:lnTo>
                    <a:lnTo>
                      <a:pt x="13" y="33"/>
                    </a:lnTo>
                    <a:lnTo>
                      <a:pt x="30" y="18"/>
                    </a:lnTo>
                    <a:lnTo>
                      <a:pt x="17" y="36"/>
                    </a:lnTo>
                    <a:lnTo>
                      <a:pt x="22" y="39"/>
                    </a:lnTo>
                    <a:lnTo>
                      <a:pt x="37" y="16"/>
                    </a:lnTo>
                    <a:lnTo>
                      <a:pt x="30" y="12"/>
                    </a:lnTo>
                    <a:lnTo>
                      <a:pt x="15" y="25"/>
                    </a:lnTo>
                    <a:lnTo>
                      <a:pt x="22" y="4"/>
                    </a:lnTo>
                    <a:lnTo>
                      <a:pt x="16" y="0"/>
                    </a:lnTo>
                    <a:lnTo>
                      <a:pt x="0" y="22"/>
                    </a:lnTo>
                    <a:lnTo>
                      <a:pt x="4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78" name="Freeform 546">
                <a:extLst>
                  <a:ext uri="{FF2B5EF4-FFF2-40B4-BE49-F238E27FC236}">
                    <a16:creationId xmlns:a16="http://schemas.microsoft.com/office/drawing/2014/main" id="{D274E6EA-B915-3285-C4DB-504734ADA426}"/>
                  </a:ext>
                </a:extLst>
              </p:cNvPr>
              <p:cNvSpPr/>
              <p:nvPr/>
            </p:nvSpPr>
            <p:spPr bwMode="auto">
              <a:xfrm>
                <a:off x="2948" y="2229"/>
                <a:ext cx="32" cy="35"/>
              </a:xfrm>
              <a:custGeom>
                <a:avLst/>
                <a:gdLst>
                  <a:gd name="T0" fmla="*/ 16 w 32"/>
                  <a:gd name="T1" fmla="*/ 35 h 35"/>
                  <a:gd name="T2" fmla="*/ 20 w 32"/>
                  <a:gd name="T3" fmla="*/ 31 h 35"/>
                  <a:gd name="T4" fmla="*/ 8 w 32"/>
                  <a:gd name="T5" fmla="*/ 22 h 35"/>
                  <a:gd name="T6" fmla="*/ 12 w 32"/>
                  <a:gd name="T7" fmla="*/ 16 h 35"/>
                  <a:gd name="T8" fmla="*/ 22 w 32"/>
                  <a:gd name="T9" fmla="*/ 24 h 35"/>
                  <a:gd name="T10" fmla="*/ 24 w 32"/>
                  <a:gd name="T11" fmla="*/ 20 h 35"/>
                  <a:gd name="T12" fmla="*/ 15 w 32"/>
                  <a:gd name="T13" fmla="*/ 12 h 35"/>
                  <a:gd name="T14" fmla="*/ 17 w 32"/>
                  <a:gd name="T15" fmla="*/ 7 h 35"/>
                  <a:gd name="T16" fmla="*/ 29 w 32"/>
                  <a:gd name="T17" fmla="*/ 16 h 35"/>
                  <a:gd name="T18" fmla="*/ 32 w 32"/>
                  <a:gd name="T19" fmla="*/ 12 h 35"/>
                  <a:gd name="T20" fmla="*/ 16 w 32"/>
                  <a:gd name="T21" fmla="*/ 0 h 35"/>
                  <a:gd name="T22" fmla="*/ 0 w 32"/>
                  <a:gd name="T23" fmla="*/ 23 h 35"/>
                  <a:gd name="T24" fmla="*/ 16 w 32"/>
                  <a:gd name="T2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35">
                    <a:moveTo>
                      <a:pt x="16" y="35"/>
                    </a:moveTo>
                    <a:lnTo>
                      <a:pt x="20" y="31"/>
                    </a:lnTo>
                    <a:lnTo>
                      <a:pt x="8" y="22"/>
                    </a:lnTo>
                    <a:lnTo>
                      <a:pt x="12" y="16"/>
                    </a:lnTo>
                    <a:lnTo>
                      <a:pt x="22" y="24"/>
                    </a:lnTo>
                    <a:lnTo>
                      <a:pt x="24" y="20"/>
                    </a:lnTo>
                    <a:lnTo>
                      <a:pt x="15" y="12"/>
                    </a:lnTo>
                    <a:lnTo>
                      <a:pt x="17" y="7"/>
                    </a:lnTo>
                    <a:lnTo>
                      <a:pt x="29" y="16"/>
                    </a:lnTo>
                    <a:lnTo>
                      <a:pt x="32" y="12"/>
                    </a:lnTo>
                    <a:lnTo>
                      <a:pt x="16" y="0"/>
                    </a:lnTo>
                    <a:lnTo>
                      <a:pt x="0" y="23"/>
                    </a:lnTo>
                    <a:lnTo>
                      <a:pt x="16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79" name="Freeform 547">
                <a:extLst>
                  <a:ext uri="{FF2B5EF4-FFF2-40B4-BE49-F238E27FC236}">
                    <a16:creationId xmlns:a16="http://schemas.microsoft.com/office/drawing/2014/main" id="{5447B6C4-6D21-57AF-0A32-79DCAA5AD9EE}"/>
                  </a:ext>
                </a:extLst>
              </p:cNvPr>
              <p:cNvSpPr/>
              <p:nvPr/>
            </p:nvSpPr>
            <p:spPr bwMode="auto">
              <a:xfrm>
                <a:off x="2968" y="2245"/>
                <a:ext cx="30" cy="36"/>
              </a:xfrm>
              <a:custGeom>
                <a:avLst/>
                <a:gdLst>
                  <a:gd name="T0" fmla="*/ 16 w 30"/>
                  <a:gd name="T1" fmla="*/ 7 h 36"/>
                  <a:gd name="T2" fmla="*/ 22 w 30"/>
                  <a:gd name="T3" fmla="*/ 10 h 36"/>
                  <a:gd name="T4" fmla="*/ 24 w 30"/>
                  <a:gd name="T5" fmla="*/ 13 h 36"/>
                  <a:gd name="T6" fmla="*/ 24 w 30"/>
                  <a:gd name="T7" fmla="*/ 16 h 36"/>
                  <a:gd name="T8" fmla="*/ 21 w 30"/>
                  <a:gd name="T9" fmla="*/ 18 h 36"/>
                  <a:gd name="T10" fmla="*/ 18 w 30"/>
                  <a:gd name="T11" fmla="*/ 16 h 36"/>
                  <a:gd name="T12" fmla="*/ 13 w 30"/>
                  <a:gd name="T13" fmla="*/ 13 h 36"/>
                  <a:gd name="T14" fmla="*/ 16 w 30"/>
                  <a:gd name="T15" fmla="*/ 7 h 36"/>
                  <a:gd name="T16" fmla="*/ 4 w 30"/>
                  <a:gd name="T17" fmla="*/ 26 h 36"/>
                  <a:gd name="T18" fmla="*/ 10 w 30"/>
                  <a:gd name="T19" fmla="*/ 16 h 36"/>
                  <a:gd name="T20" fmla="*/ 15 w 30"/>
                  <a:gd name="T21" fmla="*/ 20 h 36"/>
                  <a:gd name="T22" fmla="*/ 16 w 30"/>
                  <a:gd name="T23" fmla="*/ 22 h 36"/>
                  <a:gd name="T24" fmla="*/ 15 w 30"/>
                  <a:gd name="T25" fmla="*/ 26 h 36"/>
                  <a:gd name="T26" fmla="*/ 14 w 30"/>
                  <a:gd name="T27" fmla="*/ 28 h 36"/>
                  <a:gd name="T28" fmla="*/ 13 w 30"/>
                  <a:gd name="T29" fmla="*/ 31 h 36"/>
                  <a:gd name="T30" fmla="*/ 13 w 30"/>
                  <a:gd name="T31" fmla="*/ 32 h 36"/>
                  <a:gd name="T32" fmla="*/ 18 w 30"/>
                  <a:gd name="T33" fmla="*/ 36 h 36"/>
                  <a:gd name="T34" fmla="*/ 18 w 30"/>
                  <a:gd name="T35" fmla="*/ 34 h 36"/>
                  <a:gd name="T36" fmla="*/ 19 w 30"/>
                  <a:gd name="T37" fmla="*/ 32 h 36"/>
                  <a:gd name="T38" fmla="*/ 20 w 30"/>
                  <a:gd name="T39" fmla="*/ 30 h 36"/>
                  <a:gd name="T40" fmla="*/ 22 w 30"/>
                  <a:gd name="T41" fmla="*/ 25 h 36"/>
                  <a:gd name="T42" fmla="*/ 21 w 30"/>
                  <a:gd name="T43" fmla="*/ 22 h 36"/>
                  <a:gd name="T44" fmla="*/ 22 w 30"/>
                  <a:gd name="T45" fmla="*/ 22 h 36"/>
                  <a:gd name="T46" fmla="*/ 25 w 30"/>
                  <a:gd name="T47" fmla="*/ 22 h 36"/>
                  <a:gd name="T48" fmla="*/ 28 w 30"/>
                  <a:gd name="T49" fmla="*/ 19 h 36"/>
                  <a:gd name="T50" fmla="*/ 30 w 30"/>
                  <a:gd name="T51" fmla="*/ 16 h 36"/>
                  <a:gd name="T52" fmla="*/ 30 w 30"/>
                  <a:gd name="T53" fmla="*/ 13 h 36"/>
                  <a:gd name="T54" fmla="*/ 28 w 30"/>
                  <a:gd name="T55" fmla="*/ 10 h 36"/>
                  <a:gd name="T56" fmla="*/ 26 w 30"/>
                  <a:gd name="T57" fmla="*/ 7 h 36"/>
                  <a:gd name="T58" fmla="*/ 15 w 30"/>
                  <a:gd name="T59" fmla="*/ 0 h 36"/>
                  <a:gd name="T60" fmla="*/ 0 w 30"/>
                  <a:gd name="T61" fmla="*/ 22 h 36"/>
                  <a:gd name="T62" fmla="*/ 4 w 30"/>
                  <a:gd name="T63" fmla="*/ 26 h 36"/>
                  <a:gd name="T64" fmla="*/ 16 w 30"/>
                  <a:gd name="T65" fmla="*/ 7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6">
                    <a:moveTo>
                      <a:pt x="16" y="7"/>
                    </a:moveTo>
                    <a:lnTo>
                      <a:pt x="22" y="10"/>
                    </a:lnTo>
                    <a:lnTo>
                      <a:pt x="24" y="13"/>
                    </a:lnTo>
                    <a:lnTo>
                      <a:pt x="24" y="16"/>
                    </a:lnTo>
                    <a:lnTo>
                      <a:pt x="21" y="18"/>
                    </a:lnTo>
                    <a:lnTo>
                      <a:pt x="18" y="16"/>
                    </a:lnTo>
                    <a:lnTo>
                      <a:pt x="13" y="13"/>
                    </a:lnTo>
                    <a:lnTo>
                      <a:pt x="16" y="7"/>
                    </a:lnTo>
                    <a:lnTo>
                      <a:pt x="4" y="26"/>
                    </a:lnTo>
                    <a:lnTo>
                      <a:pt x="10" y="16"/>
                    </a:lnTo>
                    <a:lnTo>
                      <a:pt x="15" y="20"/>
                    </a:lnTo>
                    <a:lnTo>
                      <a:pt x="16" y="22"/>
                    </a:lnTo>
                    <a:lnTo>
                      <a:pt x="15" y="26"/>
                    </a:lnTo>
                    <a:lnTo>
                      <a:pt x="14" y="28"/>
                    </a:lnTo>
                    <a:lnTo>
                      <a:pt x="13" y="31"/>
                    </a:lnTo>
                    <a:lnTo>
                      <a:pt x="13" y="32"/>
                    </a:lnTo>
                    <a:lnTo>
                      <a:pt x="18" y="36"/>
                    </a:lnTo>
                    <a:lnTo>
                      <a:pt x="18" y="34"/>
                    </a:lnTo>
                    <a:lnTo>
                      <a:pt x="19" y="32"/>
                    </a:lnTo>
                    <a:lnTo>
                      <a:pt x="20" y="30"/>
                    </a:lnTo>
                    <a:lnTo>
                      <a:pt x="22" y="25"/>
                    </a:lnTo>
                    <a:lnTo>
                      <a:pt x="21" y="22"/>
                    </a:lnTo>
                    <a:lnTo>
                      <a:pt x="22" y="22"/>
                    </a:lnTo>
                    <a:lnTo>
                      <a:pt x="25" y="22"/>
                    </a:lnTo>
                    <a:lnTo>
                      <a:pt x="28" y="19"/>
                    </a:lnTo>
                    <a:lnTo>
                      <a:pt x="30" y="16"/>
                    </a:lnTo>
                    <a:lnTo>
                      <a:pt x="30" y="13"/>
                    </a:lnTo>
                    <a:lnTo>
                      <a:pt x="28" y="10"/>
                    </a:lnTo>
                    <a:lnTo>
                      <a:pt x="26" y="7"/>
                    </a:lnTo>
                    <a:lnTo>
                      <a:pt x="15" y="0"/>
                    </a:lnTo>
                    <a:lnTo>
                      <a:pt x="0" y="22"/>
                    </a:lnTo>
                    <a:lnTo>
                      <a:pt x="4" y="26"/>
                    </a:lnTo>
                    <a:lnTo>
                      <a:pt x="16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80" name="Freeform 548">
                <a:extLst>
                  <a:ext uri="{FF2B5EF4-FFF2-40B4-BE49-F238E27FC236}">
                    <a16:creationId xmlns:a16="http://schemas.microsoft.com/office/drawing/2014/main" id="{F0DA64DC-655A-60F6-1711-4644A727CBA5}"/>
                  </a:ext>
                </a:extLst>
              </p:cNvPr>
              <p:cNvSpPr/>
              <p:nvPr/>
            </p:nvSpPr>
            <p:spPr bwMode="auto">
              <a:xfrm>
                <a:off x="2994" y="2259"/>
                <a:ext cx="26" cy="32"/>
              </a:xfrm>
              <a:custGeom>
                <a:avLst/>
                <a:gdLst>
                  <a:gd name="T0" fmla="*/ 10 w 26"/>
                  <a:gd name="T1" fmla="*/ 24 h 32"/>
                  <a:gd name="T2" fmla="*/ 26 w 26"/>
                  <a:gd name="T3" fmla="*/ 14 h 32"/>
                  <a:gd name="T4" fmla="*/ 22 w 26"/>
                  <a:gd name="T5" fmla="*/ 11 h 32"/>
                  <a:gd name="T6" fmla="*/ 11 w 26"/>
                  <a:gd name="T7" fmla="*/ 18 h 32"/>
                  <a:gd name="T8" fmla="*/ 13 w 26"/>
                  <a:gd name="T9" fmla="*/ 4 h 32"/>
                  <a:gd name="T10" fmla="*/ 7 w 26"/>
                  <a:gd name="T11" fmla="*/ 0 h 32"/>
                  <a:gd name="T12" fmla="*/ 6 w 26"/>
                  <a:gd name="T13" fmla="*/ 20 h 32"/>
                  <a:gd name="T14" fmla="*/ 0 w 26"/>
                  <a:gd name="T15" fmla="*/ 29 h 32"/>
                  <a:gd name="T16" fmla="*/ 4 w 26"/>
                  <a:gd name="T17" fmla="*/ 32 h 32"/>
                  <a:gd name="T18" fmla="*/ 10 w 26"/>
                  <a:gd name="T19" fmla="*/ 2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32">
                    <a:moveTo>
                      <a:pt x="10" y="24"/>
                    </a:moveTo>
                    <a:lnTo>
                      <a:pt x="26" y="14"/>
                    </a:lnTo>
                    <a:lnTo>
                      <a:pt x="22" y="11"/>
                    </a:lnTo>
                    <a:lnTo>
                      <a:pt x="11" y="18"/>
                    </a:lnTo>
                    <a:lnTo>
                      <a:pt x="13" y="4"/>
                    </a:lnTo>
                    <a:lnTo>
                      <a:pt x="7" y="0"/>
                    </a:lnTo>
                    <a:lnTo>
                      <a:pt x="6" y="20"/>
                    </a:lnTo>
                    <a:lnTo>
                      <a:pt x="0" y="29"/>
                    </a:lnTo>
                    <a:lnTo>
                      <a:pt x="4" y="3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81" name="Freeform 549">
                <a:extLst>
                  <a:ext uri="{FF2B5EF4-FFF2-40B4-BE49-F238E27FC236}">
                    <a16:creationId xmlns:a16="http://schemas.microsoft.com/office/drawing/2014/main" id="{FB8BDDCD-5EB5-79CA-C26A-42023CACB0F8}"/>
                  </a:ext>
                </a:extLst>
              </p:cNvPr>
              <p:cNvSpPr/>
              <p:nvPr/>
            </p:nvSpPr>
            <p:spPr bwMode="auto">
              <a:xfrm>
                <a:off x="2617" y="2210"/>
                <a:ext cx="24" cy="32"/>
              </a:xfrm>
              <a:custGeom>
                <a:avLst/>
                <a:gdLst>
                  <a:gd name="T0" fmla="*/ 4 w 24"/>
                  <a:gd name="T1" fmla="*/ 30 h 32"/>
                  <a:gd name="T2" fmla="*/ 8 w 24"/>
                  <a:gd name="T3" fmla="*/ 31 h 32"/>
                  <a:gd name="T4" fmla="*/ 12 w 24"/>
                  <a:gd name="T5" fmla="*/ 32 h 32"/>
                  <a:gd name="T6" fmla="*/ 17 w 24"/>
                  <a:gd name="T7" fmla="*/ 31 h 32"/>
                  <a:gd name="T8" fmla="*/ 21 w 24"/>
                  <a:gd name="T9" fmla="*/ 30 h 32"/>
                  <a:gd name="T10" fmla="*/ 23 w 24"/>
                  <a:gd name="T11" fmla="*/ 26 h 32"/>
                  <a:gd name="T12" fmla="*/ 24 w 24"/>
                  <a:gd name="T13" fmla="*/ 21 h 32"/>
                  <a:gd name="T14" fmla="*/ 23 w 24"/>
                  <a:gd name="T15" fmla="*/ 18 h 32"/>
                  <a:gd name="T16" fmla="*/ 21 w 24"/>
                  <a:gd name="T17" fmla="*/ 15 h 32"/>
                  <a:gd name="T18" fmla="*/ 18 w 24"/>
                  <a:gd name="T19" fmla="*/ 14 h 32"/>
                  <a:gd name="T20" fmla="*/ 14 w 24"/>
                  <a:gd name="T21" fmla="*/ 13 h 32"/>
                  <a:gd name="T22" fmla="*/ 11 w 24"/>
                  <a:gd name="T23" fmla="*/ 12 h 32"/>
                  <a:gd name="T24" fmla="*/ 8 w 24"/>
                  <a:gd name="T25" fmla="*/ 11 h 32"/>
                  <a:gd name="T26" fmla="*/ 6 w 24"/>
                  <a:gd name="T27" fmla="*/ 8 h 32"/>
                  <a:gd name="T28" fmla="*/ 6 w 24"/>
                  <a:gd name="T29" fmla="*/ 7 h 32"/>
                  <a:gd name="T30" fmla="*/ 8 w 24"/>
                  <a:gd name="T31" fmla="*/ 6 h 32"/>
                  <a:gd name="T32" fmla="*/ 11 w 24"/>
                  <a:gd name="T33" fmla="*/ 5 h 32"/>
                  <a:gd name="T34" fmla="*/ 14 w 24"/>
                  <a:gd name="T35" fmla="*/ 5 h 32"/>
                  <a:gd name="T36" fmla="*/ 16 w 24"/>
                  <a:gd name="T37" fmla="*/ 6 h 32"/>
                  <a:gd name="T38" fmla="*/ 17 w 24"/>
                  <a:gd name="T39" fmla="*/ 7 h 32"/>
                  <a:gd name="T40" fmla="*/ 17 w 24"/>
                  <a:gd name="T41" fmla="*/ 9 h 32"/>
                  <a:gd name="T42" fmla="*/ 23 w 24"/>
                  <a:gd name="T43" fmla="*/ 9 h 32"/>
                  <a:gd name="T44" fmla="*/ 22 w 24"/>
                  <a:gd name="T45" fmla="*/ 5 h 32"/>
                  <a:gd name="T46" fmla="*/ 21 w 24"/>
                  <a:gd name="T47" fmla="*/ 2 h 32"/>
                  <a:gd name="T48" fmla="*/ 17 w 24"/>
                  <a:gd name="T49" fmla="*/ 0 h 32"/>
                  <a:gd name="T50" fmla="*/ 12 w 24"/>
                  <a:gd name="T51" fmla="*/ 0 h 32"/>
                  <a:gd name="T52" fmla="*/ 8 w 24"/>
                  <a:gd name="T53" fmla="*/ 0 h 32"/>
                  <a:gd name="T54" fmla="*/ 4 w 24"/>
                  <a:gd name="T55" fmla="*/ 2 h 32"/>
                  <a:gd name="T56" fmla="*/ 2 w 24"/>
                  <a:gd name="T57" fmla="*/ 5 h 32"/>
                  <a:gd name="T58" fmla="*/ 0 w 24"/>
                  <a:gd name="T59" fmla="*/ 8 h 32"/>
                  <a:gd name="T60" fmla="*/ 2 w 24"/>
                  <a:gd name="T61" fmla="*/ 13 h 32"/>
                  <a:gd name="T62" fmla="*/ 4 w 24"/>
                  <a:gd name="T63" fmla="*/ 15 h 32"/>
                  <a:gd name="T64" fmla="*/ 10 w 24"/>
                  <a:gd name="T65" fmla="*/ 18 h 32"/>
                  <a:gd name="T66" fmla="*/ 16 w 24"/>
                  <a:gd name="T67" fmla="*/ 20 h 32"/>
                  <a:gd name="T68" fmla="*/ 18 w 24"/>
                  <a:gd name="T69" fmla="*/ 21 h 32"/>
                  <a:gd name="T70" fmla="*/ 18 w 24"/>
                  <a:gd name="T71" fmla="*/ 23 h 32"/>
                  <a:gd name="T72" fmla="*/ 18 w 24"/>
                  <a:gd name="T73" fmla="*/ 24 h 32"/>
                  <a:gd name="T74" fmla="*/ 17 w 24"/>
                  <a:gd name="T75" fmla="*/ 26 h 32"/>
                  <a:gd name="T76" fmla="*/ 12 w 24"/>
                  <a:gd name="T77" fmla="*/ 26 h 32"/>
                  <a:gd name="T78" fmla="*/ 10 w 24"/>
                  <a:gd name="T79" fmla="*/ 26 h 32"/>
                  <a:gd name="T80" fmla="*/ 8 w 24"/>
                  <a:gd name="T81" fmla="*/ 25 h 32"/>
                  <a:gd name="T82" fmla="*/ 6 w 24"/>
                  <a:gd name="T83" fmla="*/ 24 h 32"/>
                  <a:gd name="T84" fmla="*/ 6 w 24"/>
                  <a:gd name="T85" fmla="*/ 21 h 32"/>
                  <a:gd name="T86" fmla="*/ 0 w 24"/>
                  <a:gd name="T87" fmla="*/ 21 h 32"/>
                  <a:gd name="T88" fmla="*/ 2 w 24"/>
                  <a:gd name="T89" fmla="*/ 26 h 32"/>
                  <a:gd name="T90" fmla="*/ 4 w 24"/>
                  <a:gd name="T91" fmla="*/ 3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4" h="32">
                    <a:moveTo>
                      <a:pt x="4" y="30"/>
                    </a:moveTo>
                    <a:lnTo>
                      <a:pt x="8" y="31"/>
                    </a:lnTo>
                    <a:lnTo>
                      <a:pt x="12" y="32"/>
                    </a:lnTo>
                    <a:lnTo>
                      <a:pt x="17" y="31"/>
                    </a:lnTo>
                    <a:lnTo>
                      <a:pt x="21" y="30"/>
                    </a:lnTo>
                    <a:lnTo>
                      <a:pt x="23" y="26"/>
                    </a:lnTo>
                    <a:lnTo>
                      <a:pt x="24" y="21"/>
                    </a:lnTo>
                    <a:lnTo>
                      <a:pt x="23" y="18"/>
                    </a:lnTo>
                    <a:lnTo>
                      <a:pt x="21" y="15"/>
                    </a:lnTo>
                    <a:lnTo>
                      <a:pt x="18" y="14"/>
                    </a:lnTo>
                    <a:lnTo>
                      <a:pt x="14" y="13"/>
                    </a:lnTo>
                    <a:lnTo>
                      <a:pt x="11" y="12"/>
                    </a:lnTo>
                    <a:lnTo>
                      <a:pt x="8" y="11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8" y="6"/>
                    </a:lnTo>
                    <a:lnTo>
                      <a:pt x="11" y="5"/>
                    </a:lnTo>
                    <a:lnTo>
                      <a:pt x="14" y="5"/>
                    </a:lnTo>
                    <a:lnTo>
                      <a:pt x="16" y="6"/>
                    </a:lnTo>
                    <a:lnTo>
                      <a:pt x="17" y="7"/>
                    </a:lnTo>
                    <a:lnTo>
                      <a:pt x="17" y="9"/>
                    </a:lnTo>
                    <a:lnTo>
                      <a:pt x="23" y="9"/>
                    </a:lnTo>
                    <a:lnTo>
                      <a:pt x="22" y="5"/>
                    </a:lnTo>
                    <a:lnTo>
                      <a:pt x="21" y="2"/>
                    </a:lnTo>
                    <a:lnTo>
                      <a:pt x="17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2" y="13"/>
                    </a:lnTo>
                    <a:lnTo>
                      <a:pt x="4" y="15"/>
                    </a:lnTo>
                    <a:lnTo>
                      <a:pt x="10" y="18"/>
                    </a:lnTo>
                    <a:lnTo>
                      <a:pt x="16" y="20"/>
                    </a:lnTo>
                    <a:lnTo>
                      <a:pt x="18" y="21"/>
                    </a:lnTo>
                    <a:lnTo>
                      <a:pt x="18" y="23"/>
                    </a:lnTo>
                    <a:lnTo>
                      <a:pt x="18" y="24"/>
                    </a:lnTo>
                    <a:lnTo>
                      <a:pt x="17" y="26"/>
                    </a:lnTo>
                    <a:lnTo>
                      <a:pt x="12" y="26"/>
                    </a:lnTo>
                    <a:lnTo>
                      <a:pt x="10" y="26"/>
                    </a:lnTo>
                    <a:lnTo>
                      <a:pt x="8" y="25"/>
                    </a:lnTo>
                    <a:lnTo>
                      <a:pt x="6" y="24"/>
                    </a:lnTo>
                    <a:lnTo>
                      <a:pt x="6" y="21"/>
                    </a:lnTo>
                    <a:lnTo>
                      <a:pt x="0" y="21"/>
                    </a:lnTo>
                    <a:lnTo>
                      <a:pt x="2" y="26"/>
                    </a:lnTo>
                    <a:lnTo>
                      <a:pt x="4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82" name="Freeform 550">
                <a:extLst>
                  <a:ext uri="{FF2B5EF4-FFF2-40B4-BE49-F238E27FC236}">
                    <a16:creationId xmlns:a16="http://schemas.microsoft.com/office/drawing/2014/main" id="{2057E5B5-BAFA-5862-CABC-E9790037D494}"/>
                  </a:ext>
                </a:extLst>
              </p:cNvPr>
              <p:cNvSpPr/>
              <p:nvPr/>
            </p:nvSpPr>
            <p:spPr bwMode="auto">
              <a:xfrm>
                <a:off x="2643" y="2210"/>
                <a:ext cx="24" cy="31"/>
              </a:xfrm>
              <a:custGeom>
                <a:avLst/>
                <a:gdLst>
                  <a:gd name="T0" fmla="*/ 14 w 24"/>
                  <a:gd name="T1" fmla="*/ 31 h 31"/>
                  <a:gd name="T2" fmla="*/ 14 w 24"/>
                  <a:gd name="T3" fmla="*/ 6 h 31"/>
                  <a:gd name="T4" fmla="*/ 24 w 24"/>
                  <a:gd name="T5" fmla="*/ 6 h 31"/>
                  <a:gd name="T6" fmla="*/ 24 w 24"/>
                  <a:gd name="T7" fmla="*/ 0 h 31"/>
                  <a:gd name="T8" fmla="*/ 0 w 24"/>
                  <a:gd name="T9" fmla="*/ 0 h 31"/>
                  <a:gd name="T10" fmla="*/ 0 w 24"/>
                  <a:gd name="T11" fmla="*/ 6 h 31"/>
                  <a:gd name="T12" fmla="*/ 8 w 24"/>
                  <a:gd name="T13" fmla="*/ 6 h 31"/>
                  <a:gd name="T14" fmla="*/ 8 w 24"/>
                  <a:gd name="T15" fmla="*/ 31 h 31"/>
                  <a:gd name="T16" fmla="*/ 14 w 24"/>
                  <a:gd name="T1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31">
                    <a:moveTo>
                      <a:pt x="14" y="31"/>
                    </a:moveTo>
                    <a:lnTo>
                      <a:pt x="14" y="6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8" y="6"/>
                    </a:lnTo>
                    <a:lnTo>
                      <a:pt x="8" y="31"/>
                    </a:lnTo>
                    <a:lnTo>
                      <a:pt x="14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83" name="Freeform 551">
                <a:extLst>
                  <a:ext uri="{FF2B5EF4-FFF2-40B4-BE49-F238E27FC236}">
                    <a16:creationId xmlns:a16="http://schemas.microsoft.com/office/drawing/2014/main" id="{68B43D0A-B35F-2E0B-F6FA-0F903E5BFE19}"/>
                  </a:ext>
                </a:extLst>
              </p:cNvPr>
              <p:cNvSpPr/>
              <p:nvPr/>
            </p:nvSpPr>
            <p:spPr bwMode="auto">
              <a:xfrm>
                <a:off x="2664" y="2210"/>
                <a:ext cx="29" cy="31"/>
              </a:xfrm>
              <a:custGeom>
                <a:avLst/>
                <a:gdLst>
                  <a:gd name="T0" fmla="*/ 18 w 29"/>
                  <a:gd name="T1" fmla="*/ 19 h 31"/>
                  <a:gd name="T2" fmla="*/ 10 w 29"/>
                  <a:gd name="T3" fmla="*/ 19 h 31"/>
                  <a:gd name="T4" fmla="*/ 15 w 29"/>
                  <a:gd name="T5" fmla="*/ 6 h 31"/>
                  <a:gd name="T6" fmla="*/ 18 w 29"/>
                  <a:gd name="T7" fmla="*/ 19 h 31"/>
                  <a:gd name="T8" fmla="*/ 0 w 29"/>
                  <a:gd name="T9" fmla="*/ 31 h 31"/>
                  <a:gd name="T10" fmla="*/ 6 w 29"/>
                  <a:gd name="T11" fmla="*/ 31 h 31"/>
                  <a:gd name="T12" fmla="*/ 9 w 29"/>
                  <a:gd name="T13" fmla="*/ 25 h 31"/>
                  <a:gd name="T14" fmla="*/ 21 w 29"/>
                  <a:gd name="T15" fmla="*/ 25 h 31"/>
                  <a:gd name="T16" fmla="*/ 22 w 29"/>
                  <a:gd name="T17" fmla="*/ 31 h 31"/>
                  <a:gd name="T18" fmla="*/ 29 w 29"/>
                  <a:gd name="T19" fmla="*/ 31 h 31"/>
                  <a:gd name="T20" fmla="*/ 18 w 29"/>
                  <a:gd name="T21" fmla="*/ 0 h 31"/>
                  <a:gd name="T22" fmla="*/ 11 w 29"/>
                  <a:gd name="T23" fmla="*/ 0 h 31"/>
                  <a:gd name="T24" fmla="*/ 0 w 29"/>
                  <a:gd name="T25" fmla="*/ 31 h 31"/>
                  <a:gd name="T26" fmla="*/ 18 w 29"/>
                  <a:gd name="T27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1">
                    <a:moveTo>
                      <a:pt x="18" y="19"/>
                    </a:moveTo>
                    <a:lnTo>
                      <a:pt x="10" y="19"/>
                    </a:lnTo>
                    <a:lnTo>
                      <a:pt x="15" y="6"/>
                    </a:lnTo>
                    <a:lnTo>
                      <a:pt x="18" y="19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9" y="25"/>
                    </a:lnTo>
                    <a:lnTo>
                      <a:pt x="21" y="25"/>
                    </a:lnTo>
                    <a:lnTo>
                      <a:pt x="22" y="31"/>
                    </a:lnTo>
                    <a:lnTo>
                      <a:pt x="29" y="31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0" y="31"/>
                    </a:lnTo>
                    <a:lnTo>
                      <a:pt x="18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84" name="Freeform 552">
                <a:extLst>
                  <a:ext uri="{FF2B5EF4-FFF2-40B4-BE49-F238E27FC236}">
                    <a16:creationId xmlns:a16="http://schemas.microsoft.com/office/drawing/2014/main" id="{EA911644-1E35-66F9-665C-BE572C58FBD4}"/>
                  </a:ext>
                </a:extLst>
              </p:cNvPr>
              <p:cNvSpPr/>
              <p:nvPr/>
            </p:nvSpPr>
            <p:spPr bwMode="auto">
              <a:xfrm>
                <a:off x="2695" y="2210"/>
                <a:ext cx="26" cy="31"/>
              </a:xfrm>
              <a:custGeom>
                <a:avLst/>
                <a:gdLst>
                  <a:gd name="T0" fmla="*/ 8 w 26"/>
                  <a:gd name="T1" fmla="*/ 31 h 31"/>
                  <a:gd name="T2" fmla="*/ 8 w 26"/>
                  <a:gd name="T3" fmla="*/ 9 h 31"/>
                  <a:gd name="T4" fmla="*/ 20 w 26"/>
                  <a:gd name="T5" fmla="*/ 31 h 31"/>
                  <a:gd name="T6" fmla="*/ 26 w 26"/>
                  <a:gd name="T7" fmla="*/ 31 h 31"/>
                  <a:gd name="T8" fmla="*/ 26 w 26"/>
                  <a:gd name="T9" fmla="*/ 0 h 31"/>
                  <a:gd name="T10" fmla="*/ 20 w 26"/>
                  <a:gd name="T11" fmla="*/ 0 h 31"/>
                  <a:gd name="T12" fmla="*/ 20 w 26"/>
                  <a:gd name="T13" fmla="*/ 21 h 31"/>
                  <a:gd name="T14" fmla="*/ 8 w 26"/>
                  <a:gd name="T15" fmla="*/ 0 h 31"/>
                  <a:gd name="T16" fmla="*/ 0 w 26"/>
                  <a:gd name="T17" fmla="*/ 0 h 31"/>
                  <a:gd name="T18" fmla="*/ 0 w 26"/>
                  <a:gd name="T19" fmla="*/ 31 h 31"/>
                  <a:gd name="T20" fmla="*/ 8 w 26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" h="31">
                    <a:moveTo>
                      <a:pt x="8" y="31"/>
                    </a:moveTo>
                    <a:lnTo>
                      <a:pt x="8" y="9"/>
                    </a:lnTo>
                    <a:lnTo>
                      <a:pt x="20" y="31"/>
                    </a:lnTo>
                    <a:lnTo>
                      <a:pt x="26" y="31"/>
                    </a:lnTo>
                    <a:lnTo>
                      <a:pt x="26" y="0"/>
                    </a:lnTo>
                    <a:lnTo>
                      <a:pt x="20" y="0"/>
                    </a:lnTo>
                    <a:lnTo>
                      <a:pt x="20" y="21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8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85" name="Freeform 553">
                <a:extLst>
                  <a:ext uri="{FF2B5EF4-FFF2-40B4-BE49-F238E27FC236}">
                    <a16:creationId xmlns:a16="http://schemas.microsoft.com/office/drawing/2014/main" id="{43D33F1C-ECCC-4CAF-F40E-7693879996C8}"/>
                  </a:ext>
                </a:extLst>
              </p:cNvPr>
              <p:cNvSpPr/>
              <p:nvPr/>
            </p:nvSpPr>
            <p:spPr bwMode="auto">
              <a:xfrm>
                <a:off x="2724" y="2210"/>
                <a:ext cx="21" cy="31"/>
              </a:xfrm>
              <a:custGeom>
                <a:avLst/>
                <a:gdLst>
                  <a:gd name="T0" fmla="*/ 21 w 21"/>
                  <a:gd name="T1" fmla="*/ 31 h 31"/>
                  <a:gd name="T2" fmla="*/ 21 w 21"/>
                  <a:gd name="T3" fmla="*/ 25 h 31"/>
                  <a:gd name="T4" fmla="*/ 6 w 21"/>
                  <a:gd name="T5" fmla="*/ 25 h 31"/>
                  <a:gd name="T6" fmla="*/ 6 w 21"/>
                  <a:gd name="T7" fmla="*/ 0 h 31"/>
                  <a:gd name="T8" fmla="*/ 0 w 21"/>
                  <a:gd name="T9" fmla="*/ 0 h 31"/>
                  <a:gd name="T10" fmla="*/ 0 w 21"/>
                  <a:gd name="T11" fmla="*/ 31 h 31"/>
                  <a:gd name="T12" fmla="*/ 21 w 21"/>
                  <a:gd name="T1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31">
                    <a:moveTo>
                      <a:pt x="21" y="31"/>
                    </a:moveTo>
                    <a:lnTo>
                      <a:pt x="21" y="25"/>
                    </a:lnTo>
                    <a:lnTo>
                      <a:pt x="6" y="25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1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86" name="Freeform 554">
                <a:extLst>
                  <a:ext uri="{FF2B5EF4-FFF2-40B4-BE49-F238E27FC236}">
                    <a16:creationId xmlns:a16="http://schemas.microsoft.com/office/drawing/2014/main" id="{3BF14792-FE97-ED6B-0D17-473170183D52}"/>
                  </a:ext>
                </a:extLst>
              </p:cNvPr>
              <p:cNvSpPr/>
              <p:nvPr/>
            </p:nvSpPr>
            <p:spPr bwMode="auto">
              <a:xfrm>
                <a:off x="2740" y="2210"/>
                <a:ext cx="26" cy="31"/>
              </a:xfrm>
              <a:custGeom>
                <a:avLst/>
                <a:gdLst>
                  <a:gd name="T0" fmla="*/ 17 w 26"/>
                  <a:gd name="T1" fmla="*/ 19 h 31"/>
                  <a:gd name="T2" fmla="*/ 26 w 26"/>
                  <a:gd name="T3" fmla="*/ 0 h 31"/>
                  <a:gd name="T4" fmla="*/ 19 w 26"/>
                  <a:gd name="T5" fmla="*/ 0 h 31"/>
                  <a:gd name="T6" fmla="*/ 13 w 26"/>
                  <a:gd name="T7" fmla="*/ 13 h 31"/>
                  <a:gd name="T8" fmla="*/ 7 w 26"/>
                  <a:gd name="T9" fmla="*/ 0 h 31"/>
                  <a:gd name="T10" fmla="*/ 0 w 26"/>
                  <a:gd name="T11" fmla="*/ 0 h 31"/>
                  <a:gd name="T12" fmla="*/ 11 w 26"/>
                  <a:gd name="T13" fmla="*/ 19 h 31"/>
                  <a:gd name="T14" fmla="*/ 11 w 26"/>
                  <a:gd name="T15" fmla="*/ 31 h 31"/>
                  <a:gd name="T16" fmla="*/ 17 w 26"/>
                  <a:gd name="T17" fmla="*/ 31 h 31"/>
                  <a:gd name="T18" fmla="*/ 17 w 26"/>
                  <a:gd name="T19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31">
                    <a:moveTo>
                      <a:pt x="17" y="19"/>
                    </a:moveTo>
                    <a:lnTo>
                      <a:pt x="26" y="0"/>
                    </a:lnTo>
                    <a:lnTo>
                      <a:pt x="19" y="0"/>
                    </a:lnTo>
                    <a:lnTo>
                      <a:pt x="13" y="13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11" y="19"/>
                    </a:lnTo>
                    <a:lnTo>
                      <a:pt x="11" y="31"/>
                    </a:lnTo>
                    <a:lnTo>
                      <a:pt x="17" y="31"/>
                    </a:lnTo>
                    <a:lnTo>
                      <a:pt x="17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87" name="Freeform 555">
                <a:extLst>
                  <a:ext uri="{FF2B5EF4-FFF2-40B4-BE49-F238E27FC236}">
                    <a16:creationId xmlns:a16="http://schemas.microsoft.com/office/drawing/2014/main" id="{3BDF99FA-9F19-3DF3-4C45-02AA6201D7C0}"/>
                  </a:ext>
                </a:extLst>
              </p:cNvPr>
              <p:cNvSpPr/>
              <p:nvPr/>
            </p:nvSpPr>
            <p:spPr bwMode="auto">
              <a:xfrm>
                <a:off x="2908" y="2327"/>
                <a:ext cx="31" cy="38"/>
              </a:xfrm>
              <a:custGeom>
                <a:avLst/>
                <a:gdLst>
                  <a:gd name="T0" fmla="*/ 19 w 31"/>
                  <a:gd name="T1" fmla="*/ 8 h 38"/>
                  <a:gd name="T2" fmla="*/ 24 w 31"/>
                  <a:gd name="T3" fmla="*/ 12 h 38"/>
                  <a:gd name="T4" fmla="*/ 26 w 31"/>
                  <a:gd name="T5" fmla="*/ 16 h 38"/>
                  <a:gd name="T6" fmla="*/ 25 w 31"/>
                  <a:gd name="T7" fmla="*/ 18 h 38"/>
                  <a:gd name="T8" fmla="*/ 21 w 31"/>
                  <a:gd name="T9" fmla="*/ 20 h 38"/>
                  <a:gd name="T10" fmla="*/ 19 w 31"/>
                  <a:gd name="T11" fmla="*/ 18 h 38"/>
                  <a:gd name="T12" fmla="*/ 14 w 31"/>
                  <a:gd name="T13" fmla="*/ 14 h 38"/>
                  <a:gd name="T14" fmla="*/ 19 w 31"/>
                  <a:gd name="T15" fmla="*/ 8 h 38"/>
                  <a:gd name="T16" fmla="*/ 5 w 31"/>
                  <a:gd name="T17" fmla="*/ 24 h 38"/>
                  <a:gd name="T18" fmla="*/ 12 w 31"/>
                  <a:gd name="T19" fmla="*/ 17 h 38"/>
                  <a:gd name="T20" fmla="*/ 15 w 31"/>
                  <a:gd name="T21" fmla="*/ 21 h 38"/>
                  <a:gd name="T22" fmla="*/ 17 w 31"/>
                  <a:gd name="T23" fmla="*/ 24 h 38"/>
                  <a:gd name="T24" fmla="*/ 15 w 31"/>
                  <a:gd name="T25" fmla="*/ 28 h 38"/>
                  <a:gd name="T26" fmla="*/ 14 w 31"/>
                  <a:gd name="T27" fmla="*/ 29 h 38"/>
                  <a:gd name="T28" fmla="*/ 13 w 31"/>
                  <a:gd name="T29" fmla="*/ 32 h 38"/>
                  <a:gd name="T30" fmla="*/ 12 w 31"/>
                  <a:gd name="T31" fmla="*/ 33 h 38"/>
                  <a:gd name="T32" fmla="*/ 17 w 31"/>
                  <a:gd name="T33" fmla="*/ 38 h 38"/>
                  <a:gd name="T34" fmla="*/ 17 w 31"/>
                  <a:gd name="T35" fmla="*/ 36 h 38"/>
                  <a:gd name="T36" fmla="*/ 17 w 31"/>
                  <a:gd name="T37" fmla="*/ 35 h 38"/>
                  <a:gd name="T38" fmla="*/ 18 w 31"/>
                  <a:gd name="T39" fmla="*/ 34 h 38"/>
                  <a:gd name="T40" fmla="*/ 20 w 31"/>
                  <a:gd name="T41" fmla="*/ 30 h 38"/>
                  <a:gd name="T42" fmla="*/ 22 w 31"/>
                  <a:gd name="T43" fmla="*/ 27 h 38"/>
                  <a:gd name="T44" fmla="*/ 21 w 31"/>
                  <a:gd name="T45" fmla="*/ 24 h 38"/>
                  <a:gd name="T46" fmla="*/ 24 w 31"/>
                  <a:gd name="T47" fmla="*/ 24 h 38"/>
                  <a:gd name="T48" fmla="*/ 25 w 31"/>
                  <a:gd name="T49" fmla="*/ 24 h 38"/>
                  <a:gd name="T50" fmla="*/ 28 w 31"/>
                  <a:gd name="T51" fmla="*/ 22 h 38"/>
                  <a:gd name="T52" fmla="*/ 31 w 31"/>
                  <a:gd name="T53" fmla="*/ 20 h 38"/>
                  <a:gd name="T54" fmla="*/ 31 w 31"/>
                  <a:gd name="T55" fmla="*/ 16 h 38"/>
                  <a:gd name="T56" fmla="*/ 30 w 31"/>
                  <a:gd name="T57" fmla="*/ 12 h 38"/>
                  <a:gd name="T58" fmla="*/ 27 w 31"/>
                  <a:gd name="T59" fmla="*/ 10 h 38"/>
                  <a:gd name="T60" fmla="*/ 19 w 31"/>
                  <a:gd name="T61" fmla="*/ 0 h 38"/>
                  <a:gd name="T62" fmla="*/ 0 w 31"/>
                  <a:gd name="T63" fmla="*/ 21 h 38"/>
                  <a:gd name="T64" fmla="*/ 5 w 31"/>
                  <a:gd name="T65" fmla="*/ 24 h 38"/>
                  <a:gd name="T66" fmla="*/ 19 w 31"/>
                  <a:gd name="T67" fmla="*/ 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1" h="38">
                    <a:moveTo>
                      <a:pt x="19" y="8"/>
                    </a:moveTo>
                    <a:lnTo>
                      <a:pt x="24" y="12"/>
                    </a:lnTo>
                    <a:lnTo>
                      <a:pt x="26" y="16"/>
                    </a:lnTo>
                    <a:lnTo>
                      <a:pt x="25" y="18"/>
                    </a:lnTo>
                    <a:lnTo>
                      <a:pt x="21" y="20"/>
                    </a:lnTo>
                    <a:lnTo>
                      <a:pt x="19" y="18"/>
                    </a:lnTo>
                    <a:lnTo>
                      <a:pt x="14" y="14"/>
                    </a:lnTo>
                    <a:lnTo>
                      <a:pt x="19" y="8"/>
                    </a:lnTo>
                    <a:lnTo>
                      <a:pt x="5" y="24"/>
                    </a:lnTo>
                    <a:lnTo>
                      <a:pt x="12" y="17"/>
                    </a:lnTo>
                    <a:lnTo>
                      <a:pt x="15" y="21"/>
                    </a:lnTo>
                    <a:lnTo>
                      <a:pt x="17" y="24"/>
                    </a:lnTo>
                    <a:lnTo>
                      <a:pt x="15" y="28"/>
                    </a:lnTo>
                    <a:lnTo>
                      <a:pt x="14" y="29"/>
                    </a:lnTo>
                    <a:lnTo>
                      <a:pt x="13" y="32"/>
                    </a:lnTo>
                    <a:lnTo>
                      <a:pt x="12" y="33"/>
                    </a:lnTo>
                    <a:lnTo>
                      <a:pt x="17" y="38"/>
                    </a:lnTo>
                    <a:lnTo>
                      <a:pt x="17" y="36"/>
                    </a:lnTo>
                    <a:lnTo>
                      <a:pt x="17" y="35"/>
                    </a:lnTo>
                    <a:lnTo>
                      <a:pt x="18" y="34"/>
                    </a:lnTo>
                    <a:lnTo>
                      <a:pt x="20" y="30"/>
                    </a:lnTo>
                    <a:lnTo>
                      <a:pt x="22" y="27"/>
                    </a:lnTo>
                    <a:lnTo>
                      <a:pt x="21" y="24"/>
                    </a:lnTo>
                    <a:lnTo>
                      <a:pt x="24" y="24"/>
                    </a:lnTo>
                    <a:lnTo>
                      <a:pt x="25" y="24"/>
                    </a:lnTo>
                    <a:lnTo>
                      <a:pt x="28" y="22"/>
                    </a:lnTo>
                    <a:lnTo>
                      <a:pt x="31" y="20"/>
                    </a:lnTo>
                    <a:lnTo>
                      <a:pt x="31" y="16"/>
                    </a:lnTo>
                    <a:lnTo>
                      <a:pt x="30" y="12"/>
                    </a:lnTo>
                    <a:lnTo>
                      <a:pt x="27" y="10"/>
                    </a:lnTo>
                    <a:lnTo>
                      <a:pt x="19" y="0"/>
                    </a:lnTo>
                    <a:lnTo>
                      <a:pt x="0" y="21"/>
                    </a:lnTo>
                    <a:lnTo>
                      <a:pt x="5" y="24"/>
                    </a:lnTo>
                    <a:lnTo>
                      <a:pt x="1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88" name="Freeform 556">
                <a:extLst>
                  <a:ext uri="{FF2B5EF4-FFF2-40B4-BE49-F238E27FC236}">
                    <a16:creationId xmlns:a16="http://schemas.microsoft.com/office/drawing/2014/main" id="{A31DB18C-74E1-6749-3D1E-769972EFFB07}"/>
                  </a:ext>
                </a:extLst>
              </p:cNvPr>
              <p:cNvSpPr/>
              <p:nvPr/>
            </p:nvSpPr>
            <p:spPr bwMode="auto">
              <a:xfrm>
                <a:off x="2927" y="2347"/>
                <a:ext cx="23" cy="25"/>
              </a:xfrm>
              <a:custGeom>
                <a:avLst/>
                <a:gdLst>
                  <a:gd name="T0" fmla="*/ 5 w 23"/>
                  <a:gd name="T1" fmla="*/ 25 h 25"/>
                  <a:gd name="T2" fmla="*/ 23 w 23"/>
                  <a:gd name="T3" fmla="*/ 4 h 25"/>
                  <a:gd name="T4" fmla="*/ 19 w 23"/>
                  <a:gd name="T5" fmla="*/ 0 h 25"/>
                  <a:gd name="T6" fmla="*/ 0 w 23"/>
                  <a:gd name="T7" fmla="*/ 21 h 25"/>
                  <a:gd name="T8" fmla="*/ 5 w 23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5">
                    <a:moveTo>
                      <a:pt x="5" y="25"/>
                    </a:moveTo>
                    <a:lnTo>
                      <a:pt x="23" y="4"/>
                    </a:lnTo>
                    <a:lnTo>
                      <a:pt x="19" y="0"/>
                    </a:lnTo>
                    <a:lnTo>
                      <a:pt x="0" y="21"/>
                    </a:lnTo>
                    <a:lnTo>
                      <a:pt x="5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89" name="Freeform 557">
                <a:extLst>
                  <a:ext uri="{FF2B5EF4-FFF2-40B4-BE49-F238E27FC236}">
                    <a16:creationId xmlns:a16="http://schemas.microsoft.com/office/drawing/2014/main" id="{39D0D89E-0151-3ECC-4223-F1FEA3D97E44}"/>
                  </a:ext>
                </a:extLst>
              </p:cNvPr>
              <p:cNvSpPr/>
              <p:nvPr/>
            </p:nvSpPr>
            <p:spPr bwMode="auto">
              <a:xfrm>
                <a:off x="2939" y="2360"/>
                <a:ext cx="27" cy="30"/>
              </a:xfrm>
              <a:custGeom>
                <a:avLst/>
                <a:gdLst>
                  <a:gd name="T0" fmla="*/ 15 w 27"/>
                  <a:gd name="T1" fmla="*/ 23 h 30"/>
                  <a:gd name="T2" fmla="*/ 13 w 27"/>
                  <a:gd name="T3" fmla="*/ 24 h 30"/>
                  <a:gd name="T4" fmla="*/ 12 w 27"/>
                  <a:gd name="T5" fmla="*/ 24 h 30"/>
                  <a:gd name="T6" fmla="*/ 9 w 27"/>
                  <a:gd name="T7" fmla="*/ 23 h 30"/>
                  <a:gd name="T8" fmla="*/ 7 w 27"/>
                  <a:gd name="T9" fmla="*/ 21 h 30"/>
                  <a:gd name="T10" fmla="*/ 6 w 27"/>
                  <a:gd name="T11" fmla="*/ 19 h 30"/>
                  <a:gd name="T12" fmla="*/ 6 w 27"/>
                  <a:gd name="T13" fmla="*/ 15 h 30"/>
                  <a:gd name="T14" fmla="*/ 6 w 27"/>
                  <a:gd name="T15" fmla="*/ 13 h 30"/>
                  <a:gd name="T16" fmla="*/ 8 w 27"/>
                  <a:gd name="T17" fmla="*/ 9 h 30"/>
                  <a:gd name="T18" fmla="*/ 12 w 27"/>
                  <a:gd name="T19" fmla="*/ 6 h 30"/>
                  <a:gd name="T20" fmla="*/ 14 w 27"/>
                  <a:gd name="T21" fmla="*/ 5 h 30"/>
                  <a:gd name="T22" fmla="*/ 18 w 27"/>
                  <a:gd name="T23" fmla="*/ 6 h 30"/>
                  <a:gd name="T24" fmla="*/ 20 w 27"/>
                  <a:gd name="T25" fmla="*/ 7 h 30"/>
                  <a:gd name="T26" fmla="*/ 21 w 27"/>
                  <a:gd name="T27" fmla="*/ 9 h 30"/>
                  <a:gd name="T28" fmla="*/ 23 w 27"/>
                  <a:gd name="T29" fmla="*/ 12 h 30"/>
                  <a:gd name="T30" fmla="*/ 23 w 27"/>
                  <a:gd name="T31" fmla="*/ 13 h 30"/>
                  <a:gd name="T32" fmla="*/ 21 w 27"/>
                  <a:gd name="T33" fmla="*/ 15 h 30"/>
                  <a:gd name="T34" fmla="*/ 25 w 27"/>
                  <a:gd name="T35" fmla="*/ 19 h 30"/>
                  <a:gd name="T36" fmla="*/ 27 w 27"/>
                  <a:gd name="T37" fmla="*/ 15 h 30"/>
                  <a:gd name="T38" fmla="*/ 27 w 27"/>
                  <a:gd name="T39" fmla="*/ 12 h 30"/>
                  <a:gd name="T40" fmla="*/ 26 w 27"/>
                  <a:gd name="T41" fmla="*/ 7 h 30"/>
                  <a:gd name="T42" fmla="*/ 24 w 27"/>
                  <a:gd name="T43" fmla="*/ 3 h 30"/>
                  <a:gd name="T44" fmla="*/ 19 w 27"/>
                  <a:gd name="T45" fmla="*/ 0 h 30"/>
                  <a:gd name="T46" fmla="*/ 14 w 27"/>
                  <a:gd name="T47" fmla="*/ 0 h 30"/>
                  <a:gd name="T48" fmla="*/ 9 w 27"/>
                  <a:gd name="T49" fmla="*/ 1 h 30"/>
                  <a:gd name="T50" fmla="*/ 5 w 27"/>
                  <a:gd name="T51" fmla="*/ 5 h 30"/>
                  <a:gd name="T52" fmla="*/ 1 w 27"/>
                  <a:gd name="T53" fmla="*/ 11 h 30"/>
                  <a:gd name="T54" fmla="*/ 0 w 27"/>
                  <a:gd name="T55" fmla="*/ 15 h 30"/>
                  <a:gd name="T56" fmla="*/ 1 w 27"/>
                  <a:gd name="T57" fmla="*/ 20 h 30"/>
                  <a:gd name="T58" fmla="*/ 3 w 27"/>
                  <a:gd name="T59" fmla="*/ 25 h 30"/>
                  <a:gd name="T60" fmla="*/ 7 w 27"/>
                  <a:gd name="T61" fmla="*/ 29 h 30"/>
                  <a:gd name="T62" fmla="*/ 12 w 27"/>
                  <a:gd name="T63" fmla="*/ 30 h 30"/>
                  <a:gd name="T64" fmla="*/ 15 w 27"/>
                  <a:gd name="T65" fmla="*/ 29 h 30"/>
                  <a:gd name="T66" fmla="*/ 19 w 27"/>
                  <a:gd name="T67" fmla="*/ 26 h 30"/>
                  <a:gd name="T68" fmla="*/ 15 w 27"/>
                  <a:gd name="T69" fmla="*/ 2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7" h="30">
                    <a:moveTo>
                      <a:pt x="15" y="23"/>
                    </a:moveTo>
                    <a:lnTo>
                      <a:pt x="13" y="24"/>
                    </a:lnTo>
                    <a:lnTo>
                      <a:pt x="12" y="24"/>
                    </a:lnTo>
                    <a:lnTo>
                      <a:pt x="9" y="23"/>
                    </a:lnTo>
                    <a:lnTo>
                      <a:pt x="7" y="21"/>
                    </a:lnTo>
                    <a:lnTo>
                      <a:pt x="6" y="19"/>
                    </a:lnTo>
                    <a:lnTo>
                      <a:pt x="6" y="15"/>
                    </a:lnTo>
                    <a:lnTo>
                      <a:pt x="6" y="13"/>
                    </a:lnTo>
                    <a:lnTo>
                      <a:pt x="8" y="9"/>
                    </a:lnTo>
                    <a:lnTo>
                      <a:pt x="12" y="6"/>
                    </a:lnTo>
                    <a:lnTo>
                      <a:pt x="14" y="5"/>
                    </a:lnTo>
                    <a:lnTo>
                      <a:pt x="18" y="6"/>
                    </a:lnTo>
                    <a:lnTo>
                      <a:pt x="20" y="7"/>
                    </a:lnTo>
                    <a:lnTo>
                      <a:pt x="21" y="9"/>
                    </a:lnTo>
                    <a:lnTo>
                      <a:pt x="23" y="12"/>
                    </a:lnTo>
                    <a:lnTo>
                      <a:pt x="23" y="13"/>
                    </a:lnTo>
                    <a:lnTo>
                      <a:pt x="21" y="15"/>
                    </a:lnTo>
                    <a:lnTo>
                      <a:pt x="25" y="19"/>
                    </a:lnTo>
                    <a:lnTo>
                      <a:pt x="27" y="15"/>
                    </a:lnTo>
                    <a:lnTo>
                      <a:pt x="27" y="12"/>
                    </a:lnTo>
                    <a:lnTo>
                      <a:pt x="26" y="7"/>
                    </a:lnTo>
                    <a:lnTo>
                      <a:pt x="24" y="3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9" y="1"/>
                    </a:lnTo>
                    <a:lnTo>
                      <a:pt x="5" y="5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3" y="25"/>
                    </a:lnTo>
                    <a:lnTo>
                      <a:pt x="7" y="29"/>
                    </a:lnTo>
                    <a:lnTo>
                      <a:pt x="12" y="30"/>
                    </a:lnTo>
                    <a:lnTo>
                      <a:pt x="15" y="29"/>
                    </a:lnTo>
                    <a:lnTo>
                      <a:pt x="19" y="26"/>
                    </a:lnTo>
                    <a:lnTo>
                      <a:pt x="15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90" name="Freeform 558">
                <a:extLst>
                  <a:ext uri="{FF2B5EF4-FFF2-40B4-BE49-F238E27FC236}">
                    <a16:creationId xmlns:a16="http://schemas.microsoft.com/office/drawing/2014/main" id="{0A0535FB-8AE9-FD61-287A-BA9E91FFD7A4}"/>
                  </a:ext>
                </a:extLst>
              </p:cNvPr>
              <p:cNvSpPr/>
              <p:nvPr/>
            </p:nvSpPr>
            <p:spPr bwMode="auto">
              <a:xfrm>
                <a:off x="2954" y="2375"/>
                <a:ext cx="35" cy="38"/>
              </a:xfrm>
              <a:custGeom>
                <a:avLst/>
                <a:gdLst>
                  <a:gd name="T0" fmla="*/ 5 w 35"/>
                  <a:gd name="T1" fmla="*/ 26 h 38"/>
                  <a:gd name="T2" fmla="*/ 12 w 35"/>
                  <a:gd name="T3" fmla="*/ 17 h 38"/>
                  <a:gd name="T4" fmla="*/ 21 w 35"/>
                  <a:gd name="T5" fmla="*/ 24 h 38"/>
                  <a:gd name="T6" fmla="*/ 12 w 35"/>
                  <a:gd name="T7" fmla="*/ 34 h 38"/>
                  <a:gd name="T8" fmla="*/ 17 w 35"/>
                  <a:gd name="T9" fmla="*/ 38 h 38"/>
                  <a:gd name="T10" fmla="*/ 35 w 35"/>
                  <a:gd name="T11" fmla="*/ 17 h 38"/>
                  <a:gd name="T12" fmla="*/ 30 w 35"/>
                  <a:gd name="T13" fmla="*/ 14 h 38"/>
                  <a:gd name="T14" fmla="*/ 24 w 35"/>
                  <a:gd name="T15" fmla="*/ 21 h 38"/>
                  <a:gd name="T16" fmla="*/ 16 w 35"/>
                  <a:gd name="T17" fmla="*/ 12 h 38"/>
                  <a:gd name="T18" fmla="*/ 23 w 35"/>
                  <a:gd name="T19" fmla="*/ 5 h 38"/>
                  <a:gd name="T20" fmla="*/ 20 w 35"/>
                  <a:gd name="T21" fmla="*/ 0 h 38"/>
                  <a:gd name="T22" fmla="*/ 0 w 35"/>
                  <a:gd name="T23" fmla="*/ 22 h 38"/>
                  <a:gd name="T24" fmla="*/ 5 w 35"/>
                  <a:gd name="T25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38">
                    <a:moveTo>
                      <a:pt x="5" y="26"/>
                    </a:moveTo>
                    <a:lnTo>
                      <a:pt x="12" y="17"/>
                    </a:lnTo>
                    <a:lnTo>
                      <a:pt x="21" y="24"/>
                    </a:lnTo>
                    <a:lnTo>
                      <a:pt x="12" y="34"/>
                    </a:lnTo>
                    <a:lnTo>
                      <a:pt x="17" y="38"/>
                    </a:lnTo>
                    <a:lnTo>
                      <a:pt x="35" y="17"/>
                    </a:lnTo>
                    <a:lnTo>
                      <a:pt x="30" y="14"/>
                    </a:lnTo>
                    <a:lnTo>
                      <a:pt x="24" y="21"/>
                    </a:lnTo>
                    <a:lnTo>
                      <a:pt x="16" y="12"/>
                    </a:lnTo>
                    <a:lnTo>
                      <a:pt x="23" y="5"/>
                    </a:lnTo>
                    <a:lnTo>
                      <a:pt x="20" y="0"/>
                    </a:lnTo>
                    <a:lnTo>
                      <a:pt x="0" y="22"/>
                    </a:lnTo>
                    <a:lnTo>
                      <a:pt x="5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91" name="Freeform 559">
                <a:extLst>
                  <a:ext uri="{FF2B5EF4-FFF2-40B4-BE49-F238E27FC236}">
                    <a16:creationId xmlns:a16="http://schemas.microsoft.com/office/drawing/2014/main" id="{18E3AD2E-FCBB-5841-9D02-8A3184D699B2}"/>
                  </a:ext>
                </a:extLst>
              </p:cNvPr>
              <p:cNvSpPr/>
              <p:nvPr/>
            </p:nvSpPr>
            <p:spPr bwMode="auto">
              <a:xfrm>
                <a:off x="2975" y="2397"/>
                <a:ext cx="37" cy="41"/>
              </a:xfrm>
              <a:custGeom>
                <a:avLst/>
                <a:gdLst>
                  <a:gd name="T0" fmla="*/ 3 w 37"/>
                  <a:gd name="T1" fmla="*/ 24 h 41"/>
                  <a:gd name="T2" fmla="*/ 18 w 37"/>
                  <a:gd name="T3" fmla="*/ 7 h 41"/>
                  <a:gd name="T4" fmla="*/ 7 w 37"/>
                  <a:gd name="T5" fmla="*/ 28 h 41"/>
                  <a:gd name="T6" fmla="*/ 11 w 37"/>
                  <a:gd name="T7" fmla="*/ 32 h 41"/>
                  <a:gd name="T8" fmla="*/ 30 w 37"/>
                  <a:gd name="T9" fmla="*/ 19 h 41"/>
                  <a:gd name="T10" fmla="*/ 15 w 37"/>
                  <a:gd name="T11" fmla="*/ 36 h 41"/>
                  <a:gd name="T12" fmla="*/ 19 w 37"/>
                  <a:gd name="T13" fmla="*/ 41 h 41"/>
                  <a:gd name="T14" fmla="*/ 37 w 37"/>
                  <a:gd name="T15" fmla="*/ 19 h 41"/>
                  <a:gd name="T16" fmla="*/ 31 w 37"/>
                  <a:gd name="T17" fmla="*/ 13 h 41"/>
                  <a:gd name="T18" fmla="*/ 13 w 37"/>
                  <a:gd name="T19" fmla="*/ 25 h 41"/>
                  <a:gd name="T20" fmla="*/ 24 w 37"/>
                  <a:gd name="T21" fmla="*/ 6 h 41"/>
                  <a:gd name="T22" fmla="*/ 18 w 37"/>
                  <a:gd name="T23" fmla="*/ 0 h 41"/>
                  <a:gd name="T24" fmla="*/ 0 w 37"/>
                  <a:gd name="T25" fmla="*/ 20 h 41"/>
                  <a:gd name="T26" fmla="*/ 3 w 37"/>
                  <a:gd name="T27" fmla="*/ 2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7" h="41">
                    <a:moveTo>
                      <a:pt x="3" y="24"/>
                    </a:moveTo>
                    <a:lnTo>
                      <a:pt x="18" y="7"/>
                    </a:lnTo>
                    <a:lnTo>
                      <a:pt x="7" y="28"/>
                    </a:lnTo>
                    <a:lnTo>
                      <a:pt x="11" y="32"/>
                    </a:lnTo>
                    <a:lnTo>
                      <a:pt x="30" y="19"/>
                    </a:lnTo>
                    <a:lnTo>
                      <a:pt x="15" y="36"/>
                    </a:lnTo>
                    <a:lnTo>
                      <a:pt x="19" y="41"/>
                    </a:lnTo>
                    <a:lnTo>
                      <a:pt x="37" y="19"/>
                    </a:lnTo>
                    <a:lnTo>
                      <a:pt x="31" y="13"/>
                    </a:lnTo>
                    <a:lnTo>
                      <a:pt x="13" y="25"/>
                    </a:lnTo>
                    <a:lnTo>
                      <a:pt x="24" y="6"/>
                    </a:lnTo>
                    <a:lnTo>
                      <a:pt x="18" y="0"/>
                    </a:lnTo>
                    <a:lnTo>
                      <a:pt x="0" y="20"/>
                    </a:lnTo>
                    <a:lnTo>
                      <a:pt x="3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92" name="Freeform 560">
                <a:extLst>
                  <a:ext uri="{FF2B5EF4-FFF2-40B4-BE49-F238E27FC236}">
                    <a16:creationId xmlns:a16="http://schemas.microsoft.com/office/drawing/2014/main" id="{42F0A087-0C76-4EC6-911B-1083C865A70F}"/>
                  </a:ext>
                </a:extLst>
              </p:cNvPr>
              <p:cNvSpPr/>
              <p:nvPr/>
            </p:nvSpPr>
            <p:spPr bwMode="auto">
              <a:xfrm>
                <a:off x="3001" y="2425"/>
                <a:ext cx="28" cy="30"/>
              </a:xfrm>
              <a:custGeom>
                <a:avLst/>
                <a:gdLst>
                  <a:gd name="T0" fmla="*/ 15 w 28"/>
                  <a:gd name="T1" fmla="*/ 6 h 30"/>
                  <a:gd name="T2" fmla="*/ 18 w 28"/>
                  <a:gd name="T3" fmla="*/ 6 h 30"/>
                  <a:gd name="T4" fmla="*/ 21 w 28"/>
                  <a:gd name="T5" fmla="*/ 8 h 30"/>
                  <a:gd name="T6" fmla="*/ 22 w 28"/>
                  <a:gd name="T7" fmla="*/ 10 h 30"/>
                  <a:gd name="T8" fmla="*/ 23 w 28"/>
                  <a:gd name="T9" fmla="*/ 14 h 30"/>
                  <a:gd name="T10" fmla="*/ 22 w 28"/>
                  <a:gd name="T11" fmla="*/ 18 h 30"/>
                  <a:gd name="T12" fmla="*/ 19 w 28"/>
                  <a:gd name="T13" fmla="*/ 20 h 30"/>
                  <a:gd name="T14" fmla="*/ 17 w 28"/>
                  <a:gd name="T15" fmla="*/ 24 h 30"/>
                  <a:gd name="T16" fmla="*/ 13 w 28"/>
                  <a:gd name="T17" fmla="*/ 25 h 30"/>
                  <a:gd name="T18" fmla="*/ 11 w 28"/>
                  <a:gd name="T19" fmla="*/ 24 h 30"/>
                  <a:gd name="T20" fmla="*/ 7 w 28"/>
                  <a:gd name="T21" fmla="*/ 22 h 30"/>
                  <a:gd name="T22" fmla="*/ 6 w 28"/>
                  <a:gd name="T23" fmla="*/ 19 h 30"/>
                  <a:gd name="T24" fmla="*/ 6 w 28"/>
                  <a:gd name="T25" fmla="*/ 16 h 30"/>
                  <a:gd name="T26" fmla="*/ 6 w 28"/>
                  <a:gd name="T27" fmla="*/ 13 h 30"/>
                  <a:gd name="T28" fmla="*/ 9 w 28"/>
                  <a:gd name="T29" fmla="*/ 9 h 30"/>
                  <a:gd name="T30" fmla="*/ 12 w 28"/>
                  <a:gd name="T31" fmla="*/ 7 h 30"/>
                  <a:gd name="T32" fmla="*/ 15 w 28"/>
                  <a:gd name="T33" fmla="*/ 6 h 30"/>
                  <a:gd name="T34" fmla="*/ 0 w 28"/>
                  <a:gd name="T35" fmla="*/ 15 h 30"/>
                  <a:gd name="T36" fmla="*/ 1 w 28"/>
                  <a:gd name="T37" fmla="*/ 21 h 30"/>
                  <a:gd name="T38" fmla="*/ 5 w 28"/>
                  <a:gd name="T39" fmla="*/ 26 h 30"/>
                  <a:gd name="T40" fmla="*/ 9 w 28"/>
                  <a:gd name="T41" fmla="*/ 30 h 30"/>
                  <a:gd name="T42" fmla="*/ 13 w 28"/>
                  <a:gd name="T43" fmla="*/ 30 h 30"/>
                  <a:gd name="T44" fmla="*/ 19 w 28"/>
                  <a:gd name="T45" fmla="*/ 28 h 30"/>
                  <a:gd name="T46" fmla="*/ 23 w 28"/>
                  <a:gd name="T47" fmla="*/ 25 h 30"/>
                  <a:gd name="T48" fmla="*/ 27 w 28"/>
                  <a:gd name="T49" fmla="*/ 20 h 30"/>
                  <a:gd name="T50" fmla="*/ 28 w 28"/>
                  <a:gd name="T51" fmla="*/ 14 h 30"/>
                  <a:gd name="T52" fmla="*/ 27 w 28"/>
                  <a:gd name="T53" fmla="*/ 9 h 30"/>
                  <a:gd name="T54" fmla="*/ 24 w 28"/>
                  <a:gd name="T55" fmla="*/ 4 h 30"/>
                  <a:gd name="T56" fmla="*/ 19 w 28"/>
                  <a:gd name="T57" fmla="*/ 1 h 30"/>
                  <a:gd name="T58" fmla="*/ 15 w 28"/>
                  <a:gd name="T59" fmla="*/ 0 h 30"/>
                  <a:gd name="T60" fmla="*/ 10 w 28"/>
                  <a:gd name="T61" fmla="*/ 1 h 30"/>
                  <a:gd name="T62" fmla="*/ 5 w 28"/>
                  <a:gd name="T63" fmla="*/ 6 h 30"/>
                  <a:gd name="T64" fmla="*/ 1 w 28"/>
                  <a:gd name="T65" fmla="*/ 10 h 30"/>
                  <a:gd name="T66" fmla="*/ 0 w 28"/>
                  <a:gd name="T67" fmla="*/ 15 h 30"/>
                  <a:gd name="T68" fmla="*/ 15 w 28"/>
                  <a:gd name="T69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0">
                    <a:moveTo>
                      <a:pt x="15" y="6"/>
                    </a:moveTo>
                    <a:lnTo>
                      <a:pt x="18" y="6"/>
                    </a:lnTo>
                    <a:lnTo>
                      <a:pt x="21" y="8"/>
                    </a:lnTo>
                    <a:lnTo>
                      <a:pt x="22" y="10"/>
                    </a:lnTo>
                    <a:lnTo>
                      <a:pt x="23" y="14"/>
                    </a:lnTo>
                    <a:lnTo>
                      <a:pt x="22" y="18"/>
                    </a:lnTo>
                    <a:lnTo>
                      <a:pt x="19" y="20"/>
                    </a:lnTo>
                    <a:lnTo>
                      <a:pt x="17" y="24"/>
                    </a:lnTo>
                    <a:lnTo>
                      <a:pt x="13" y="25"/>
                    </a:lnTo>
                    <a:lnTo>
                      <a:pt x="11" y="24"/>
                    </a:lnTo>
                    <a:lnTo>
                      <a:pt x="7" y="22"/>
                    </a:lnTo>
                    <a:lnTo>
                      <a:pt x="6" y="19"/>
                    </a:lnTo>
                    <a:lnTo>
                      <a:pt x="6" y="16"/>
                    </a:lnTo>
                    <a:lnTo>
                      <a:pt x="6" y="13"/>
                    </a:lnTo>
                    <a:lnTo>
                      <a:pt x="9" y="9"/>
                    </a:lnTo>
                    <a:lnTo>
                      <a:pt x="12" y="7"/>
                    </a:lnTo>
                    <a:lnTo>
                      <a:pt x="15" y="6"/>
                    </a:lnTo>
                    <a:lnTo>
                      <a:pt x="0" y="15"/>
                    </a:lnTo>
                    <a:lnTo>
                      <a:pt x="1" y="21"/>
                    </a:lnTo>
                    <a:lnTo>
                      <a:pt x="5" y="26"/>
                    </a:lnTo>
                    <a:lnTo>
                      <a:pt x="9" y="30"/>
                    </a:lnTo>
                    <a:lnTo>
                      <a:pt x="13" y="30"/>
                    </a:lnTo>
                    <a:lnTo>
                      <a:pt x="19" y="28"/>
                    </a:lnTo>
                    <a:lnTo>
                      <a:pt x="23" y="25"/>
                    </a:lnTo>
                    <a:lnTo>
                      <a:pt x="27" y="20"/>
                    </a:lnTo>
                    <a:lnTo>
                      <a:pt x="28" y="14"/>
                    </a:lnTo>
                    <a:lnTo>
                      <a:pt x="27" y="9"/>
                    </a:lnTo>
                    <a:lnTo>
                      <a:pt x="24" y="4"/>
                    </a:lnTo>
                    <a:lnTo>
                      <a:pt x="19" y="1"/>
                    </a:lnTo>
                    <a:lnTo>
                      <a:pt x="15" y="0"/>
                    </a:lnTo>
                    <a:lnTo>
                      <a:pt x="10" y="1"/>
                    </a:lnTo>
                    <a:lnTo>
                      <a:pt x="5" y="6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15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93" name="Freeform 561">
                <a:extLst>
                  <a:ext uri="{FF2B5EF4-FFF2-40B4-BE49-F238E27FC236}">
                    <a16:creationId xmlns:a16="http://schemas.microsoft.com/office/drawing/2014/main" id="{1DC4ADBD-3BF2-5464-6E6B-22B0D94AB971}"/>
                  </a:ext>
                </a:extLst>
              </p:cNvPr>
              <p:cNvSpPr/>
              <p:nvPr/>
            </p:nvSpPr>
            <p:spPr bwMode="auto">
              <a:xfrm>
                <a:off x="3018" y="2443"/>
                <a:ext cx="35" cy="37"/>
              </a:xfrm>
              <a:custGeom>
                <a:avLst/>
                <a:gdLst>
                  <a:gd name="T0" fmla="*/ 5 w 35"/>
                  <a:gd name="T1" fmla="*/ 25 h 37"/>
                  <a:gd name="T2" fmla="*/ 17 w 35"/>
                  <a:gd name="T3" fmla="*/ 10 h 37"/>
                  <a:gd name="T4" fmla="*/ 12 w 35"/>
                  <a:gd name="T5" fmla="*/ 32 h 37"/>
                  <a:gd name="T6" fmla="*/ 16 w 35"/>
                  <a:gd name="T7" fmla="*/ 37 h 37"/>
                  <a:gd name="T8" fmla="*/ 35 w 35"/>
                  <a:gd name="T9" fmla="*/ 16 h 37"/>
                  <a:gd name="T10" fmla="*/ 31 w 35"/>
                  <a:gd name="T11" fmla="*/ 12 h 37"/>
                  <a:gd name="T12" fmla="*/ 18 w 35"/>
                  <a:gd name="T13" fmla="*/ 26 h 37"/>
                  <a:gd name="T14" fmla="*/ 23 w 35"/>
                  <a:gd name="T15" fmla="*/ 3 h 37"/>
                  <a:gd name="T16" fmla="*/ 19 w 35"/>
                  <a:gd name="T17" fmla="*/ 0 h 37"/>
                  <a:gd name="T18" fmla="*/ 0 w 35"/>
                  <a:gd name="T19" fmla="*/ 20 h 37"/>
                  <a:gd name="T20" fmla="*/ 5 w 35"/>
                  <a:gd name="T21" fmla="*/ 25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" h="37">
                    <a:moveTo>
                      <a:pt x="5" y="25"/>
                    </a:moveTo>
                    <a:lnTo>
                      <a:pt x="17" y="10"/>
                    </a:lnTo>
                    <a:lnTo>
                      <a:pt x="12" y="32"/>
                    </a:lnTo>
                    <a:lnTo>
                      <a:pt x="16" y="37"/>
                    </a:lnTo>
                    <a:lnTo>
                      <a:pt x="35" y="16"/>
                    </a:lnTo>
                    <a:lnTo>
                      <a:pt x="31" y="12"/>
                    </a:lnTo>
                    <a:lnTo>
                      <a:pt x="18" y="26"/>
                    </a:lnTo>
                    <a:lnTo>
                      <a:pt x="23" y="3"/>
                    </a:lnTo>
                    <a:lnTo>
                      <a:pt x="19" y="0"/>
                    </a:lnTo>
                    <a:lnTo>
                      <a:pt x="0" y="20"/>
                    </a:lnTo>
                    <a:lnTo>
                      <a:pt x="5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94" name="Freeform 562">
                <a:extLst>
                  <a:ext uri="{FF2B5EF4-FFF2-40B4-BE49-F238E27FC236}">
                    <a16:creationId xmlns:a16="http://schemas.microsoft.com/office/drawing/2014/main" id="{47DE0B9B-C247-E7EC-508B-58E8A1940CD3}"/>
                  </a:ext>
                </a:extLst>
              </p:cNvPr>
              <p:cNvSpPr/>
              <p:nvPr/>
            </p:nvSpPr>
            <p:spPr bwMode="auto">
              <a:xfrm>
                <a:off x="3038" y="2463"/>
                <a:ext cx="30" cy="32"/>
              </a:xfrm>
              <a:custGeom>
                <a:avLst/>
                <a:gdLst>
                  <a:gd name="T0" fmla="*/ 20 w 30"/>
                  <a:gd name="T1" fmla="*/ 7 h 32"/>
                  <a:gd name="T2" fmla="*/ 23 w 30"/>
                  <a:gd name="T3" fmla="*/ 12 h 32"/>
                  <a:gd name="T4" fmla="*/ 24 w 30"/>
                  <a:gd name="T5" fmla="*/ 14 h 32"/>
                  <a:gd name="T6" fmla="*/ 24 w 30"/>
                  <a:gd name="T7" fmla="*/ 17 h 32"/>
                  <a:gd name="T8" fmla="*/ 23 w 30"/>
                  <a:gd name="T9" fmla="*/ 19 h 32"/>
                  <a:gd name="T10" fmla="*/ 21 w 30"/>
                  <a:gd name="T11" fmla="*/ 23 h 32"/>
                  <a:gd name="T12" fmla="*/ 18 w 30"/>
                  <a:gd name="T13" fmla="*/ 25 h 32"/>
                  <a:gd name="T14" fmla="*/ 16 w 30"/>
                  <a:gd name="T15" fmla="*/ 26 h 32"/>
                  <a:gd name="T16" fmla="*/ 14 w 30"/>
                  <a:gd name="T17" fmla="*/ 26 h 32"/>
                  <a:gd name="T18" fmla="*/ 10 w 30"/>
                  <a:gd name="T19" fmla="*/ 24 h 32"/>
                  <a:gd name="T20" fmla="*/ 8 w 30"/>
                  <a:gd name="T21" fmla="*/ 20 h 32"/>
                  <a:gd name="T22" fmla="*/ 20 w 30"/>
                  <a:gd name="T23" fmla="*/ 7 h 32"/>
                  <a:gd name="T24" fmla="*/ 6 w 30"/>
                  <a:gd name="T25" fmla="*/ 28 h 32"/>
                  <a:gd name="T26" fmla="*/ 11 w 30"/>
                  <a:gd name="T27" fmla="*/ 31 h 32"/>
                  <a:gd name="T28" fmla="*/ 15 w 30"/>
                  <a:gd name="T29" fmla="*/ 32 h 32"/>
                  <a:gd name="T30" fmla="*/ 17 w 30"/>
                  <a:gd name="T31" fmla="*/ 32 h 32"/>
                  <a:gd name="T32" fmla="*/ 20 w 30"/>
                  <a:gd name="T33" fmla="*/ 31 h 32"/>
                  <a:gd name="T34" fmla="*/ 26 w 30"/>
                  <a:gd name="T35" fmla="*/ 28 h 32"/>
                  <a:gd name="T36" fmla="*/ 29 w 30"/>
                  <a:gd name="T37" fmla="*/ 22 h 32"/>
                  <a:gd name="T38" fmla="*/ 30 w 30"/>
                  <a:gd name="T39" fmla="*/ 17 h 32"/>
                  <a:gd name="T40" fmla="*/ 29 w 30"/>
                  <a:gd name="T41" fmla="*/ 12 h 32"/>
                  <a:gd name="T42" fmla="*/ 26 w 30"/>
                  <a:gd name="T43" fmla="*/ 7 h 32"/>
                  <a:gd name="T44" fmla="*/ 18 w 30"/>
                  <a:gd name="T45" fmla="*/ 0 h 32"/>
                  <a:gd name="T46" fmla="*/ 0 w 30"/>
                  <a:gd name="T47" fmla="*/ 20 h 32"/>
                  <a:gd name="T48" fmla="*/ 6 w 30"/>
                  <a:gd name="T49" fmla="*/ 28 h 32"/>
                  <a:gd name="T50" fmla="*/ 20 w 30"/>
                  <a:gd name="T51" fmla="*/ 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0" h="32">
                    <a:moveTo>
                      <a:pt x="20" y="7"/>
                    </a:moveTo>
                    <a:lnTo>
                      <a:pt x="23" y="12"/>
                    </a:lnTo>
                    <a:lnTo>
                      <a:pt x="24" y="14"/>
                    </a:lnTo>
                    <a:lnTo>
                      <a:pt x="24" y="17"/>
                    </a:lnTo>
                    <a:lnTo>
                      <a:pt x="23" y="19"/>
                    </a:lnTo>
                    <a:lnTo>
                      <a:pt x="21" y="23"/>
                    </a:lnTo>
                    <a:lnTo>
                      <a:pt x="18" y="25"/>
                    </a:lnTo>
                    <a:lnTo>
                      <a:pt x="16" y="26"/>
                    </a:lnTo>
                    <a:lnTo>
                      <a:pt x="14" y="26"/>
                    </a:lnTo>
                    <a:lnTo>
                      <a:pt x="10" y="24"/>
                    </a:lnTo>
                    <a:lnTo>
                      <a:pt x="8" y="20"/>
                    </a:lnTo>
                    <a:lnTo>
                      <a:pt x="20" y="7"/>
                    </a:lnTo>
                    <a:lnTo>
                      <a:pt x="6" y="28"/>
                    </a:lnTo>
                    <a:lnTo>
                      <a:pt x="11" y="31"/>
                    </a:lnTo>
                    <a:lnTo>
                      <a:pt x="15" y="32"/>
                    </a:lnTo>
                    <a:lnTo>
                      <a:pt x="17" y="32"/>
                    </a:lnTo>
                    <a:lnTo>
                      <a:pt x="20" y="31"/>
                    </a:lnTo>
                    <a:lnTo>
                      <a:pt x="26" y="28"/>
                    </a:lnTo>
                    <a:lnTo>
                      <a:pt x="29" y="22"/>
                    </a:lnTo>
                    <a:lnTo>
                      <a:pt x="30" y="17"/>
                    </a:lnTo>
                    <a:lnTo>
                      <a:pt x="29" y="12"/>
                    </a:lnTo>
                    <a:lnTo>
                      <a:pt x="26" y="7"/>
                    </a:lnTo>
                    <a:lnTo>
                      <a:pt x="18" y="0"/>
                    </a:lnTo>
                    <a:lnTo>
                      <a:pt x="0" y="20"/>
                    </a:lnTo>
                    <a:lnTo>
                      <a:pt x="6" y="28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95" name="Freeform 563">
                <a:extLst>
                  <a:ext uri="{FF2B5EF4-FFF2-40B4-BE49-F238E27FC236}">
                    <a16:creationId xmlns:a16="http://schemas.microsoft.com/office/drawing/2014/main" id="{7E8D8FFD-AADE-68BB-663A-E11E5697F1D3}"/>
                  </a:ext>
                </a:extLst>
              </p:cNvPr>
              <p:cNvSpPr/>
              <p:nvPr/>
            </p:nvSpPr>
            <p:spPr bwMode="auto">
              <a:xfrm>
                <a:off x="3312" y="2660"/>
                <a:ext cx="23" cy="31"/>
              </a:xfrm>
              <a:custGeom>
                <a:avLst/>
                <a:gdLst>
                  <a:gd name="T0" fmla="*/ 6 w 23"/>
                  <a:gd name="T1" fmla="*/ 6 h 31"/>
                  <a:gd name="T2" fmla="*/ 13 w 23"/>
                  <a:gd name="T3" fmla="*/ 6 h 31"/>
                  <a:gd name="T4" fmla="*/ 16 w 23"/>
                  <a:gd name="T5" fmla="*/ 7 h 31"/>
                  <a:gd name="T6" fmla="*/ 17 w 23"/>
                  <a:gd name="T7" fmla="*/ 9 h 31"/>
                  <a:gd name="T8" fmla="*/ 16 w 23"/>
                  <a:gd name="T9" fmla="*/ 13 h 31"/>
                  <a:gd name="T10" fmla="*/ 12 w 23"/>
                  <a:gd name="T11" fmla="*/ 14 h 31"/>
                  <a:gd name="T12" fmla="*/ 6 w 23"/>
                  <a:gd name="T13" fmla="*/ 14 h 31"/>
                  <a:gd name="T14" fmla="*/ 6 w 23"/>
                  <a:gd name="T15" fmla="*/ 6 h 31"/>
                  <a:gd name="T16" fmla="*/ 6 w 23"/>
                  <a:gd name="T17" fmla="*/ 31 h 31"/>
                  <a:gd name="T18" fmla="*/ 6 w 23"/>
                  <a:gd name="T19" fmla="*/ 19 h 31"/>
                  <a:gd name="T20" fmla="*/ 12 w 23"/>
                  <a:gd name="T21" fmla="*/ 19 h 31"/>
                  <a:gd name="T22" fmla="*/ 14 w 23"/>
                  <a:gd name="T23" fmla="*/ 20 h 31"/>
                  <a:gd name="T24" fmla="*/ 16 w 23"/>
                  <a:gd name="T25" fmla="*/ 24 h 31"/>
                  <a:gd name="T26" fmla="*/ 16 w 23"/>
                  <a:gd name="T27" fmla="*/ 27 h 31"/>
                  <a:gd name="T28" fmla="*/ 17 w 23"/>
                  <a:gd name="T29" fmla="*/ 30 h 31"/>
                  <a:gd name="T30" fmla="*/ 17 w 23"/>
                  <a:gd name="T31" fmla="*/ 31 h 31"/>
                  <a:gd name="T32" fmla="*/ 23 w 23"/>
                  <a:gd name="T33" fmla="*/ 31 h 31"/>
                  <a:gd name="T34" fmla="*/ 23 w 23"/>
                  <a:gd name="T35" fmla="*/ 30 h 31"/>
                  <a:gd name="T36" fmla="*/ 22 w 23"/>
                  <a:gd name="T37" fmla="*/ 27 h 31"/>
                  <a:gd name="T38" fmla="*/ 22 w 23"/>
                  <a:gd name="T39" fmla="*/ 22 h 31"/>
                  <a:gd name="T40" fmla="*/ 20 w 23"/>
                  <a:gd name="T41" fmla="*/ 19 h 31"/>
                  <a:gd name="T42" fmla="*/ 18 w 23"/>
                  <a:gd name="T43" fmla="*/ 16 h 31"/>
                  <a:gd name="T44" fmla="*/ 20 w 23"/>
                  <a:gd name="T45" fmla="*/ 15 h 31"/>
                  <a:gd name="T46" fmla="*/ 22 w 23"/>
                  <a:gd name="T47" fmla="*/ 14 h 31"/>
                  <a:gd name="T48" fmla="*/ 23 w 23"/>
                  <a:gd name="T49" fmla="*/ 9 h 31"/>
                  <a:gd name="T50" fmla="*/ 22 w 23"/>
                  <a:gd name="T51" fmla="*/ 5 h 31"/>
                  <a:gd name="T52" fmla="*/ 20 w 23"/>
                  <a:gd name="T53" fmla="*/ 2 h 31"/>
                  <a:gd name="T54" fmla="*/ 18 w 23"/>
                  <a:gd name="T55" fmla="*/ 1 h 31"/>
                  <a:gd name="T56" fmla="*/ 13 w 23"/>
                  <a:gd name="T57" fmla="*/ 0 h 31"/>
                  <a:gd name="T58" fmla="*/ 0 w 23"/>
                  <a:gd name="T59" fmla="*/ 0 h 31"/>
                  <a:gd name="T60" fmla="*/ 0 w 23"/>
                  <a:gd name="T61" fmla="*/ 31 h 31"/>
                  <a:gd name="T62" fmla="*/ 6 w 23"/>
                  <a:gd name="T63" fmla="*/ 31 h 31"/>
                  <a:gd name="T64" fmla="*/ 6 w 23"/>
                  <a:gd name="T65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3" h="31">
                    <a:moveTo>
                      <a:pt x="6" y="6"/>
                    </a:moveTo>
                    <a:lnTo>
                      <a:pt x="13" y="6"/>
                    </a:lnTo>
                    <a:lnTo>
                      <a:pt x="16" y="7"/>
                    </a:lnTo>
                    <a:lnTo>
                      <a:pt x="17" y="9"/>
                    </a:lnTo>
                    <a:lnTo>
                      <a:pt x="16" y="13"/>
                    </a:lnTo>
                    <a:lnTo>
                      <a:pt x="12" y="14"/>
                    </a:lnTo>
                    <a:lnTo>
                      <a:pt x="6" y="14"/>
                    </a:lnTo>
                    <a:lnTo>
                      <a:pt x="6" y="6"/>
                    </a:lnTo>
                    <a:lnTo>
                      <a:pt x="6" y="31"/>
                    </a:lnTo>
                    <a:lnTo>
                      <a:pt x="6" y="19"/>
                    </a:lnTo>
                    <a:lnTo>
                      <a:pt x="12" y="19"/>
                    </a:lnTo>
                    <a:lnTo>
                      <a:pt x="14" y="20"/>
                    </a:lnTo>
                    <a:lnTo>
                      <a:pt x="16" y="24"/>
                    </a:lnTo>
                    <a:lnTo>
                      <a:pt x="16" y="27"/>
                    </a:lnTo>
                    <a:lnTo>
                      <a:pt x="17" y="30"/>
                    </a:lnTo>
                    <a:lnTo>
                      <a:pt x="17" y="31"/>
                    </a:lnTo>
                    <a:lnTo>
                      <a:pt x="23" y="31"/>
                    </a:lnTo>
                    <a:lnTo>
                      <a:pt x="23" y="30"/>
                    </a:lnTo>
                    <a:lnTo>
                      <a:pt x="22" y="27"/>
                    </a:lnTo>
                    <a:lnTo>
                      <a:pt x="22" y="22"/>
                    </a:lnTo>
                    <a:lnTo>
                      <a:pt x="20" y="19"/>
                    </a:lnTo>
                    <a:lnTo>
                      <a:pt x="18" y="16"/>
                    </a:lnTo>
                    <a:lnTo>
                      <a:pt x="20" y="15"/>
                    </a:lnTo>
                    <a:lnTo>
                      <a:pt x="22" y="14"/>
                    </a:lnTo>
                    <a:lnTo>
                      <a:pt x="23" y="9"/>
                    </a:lnTo>
                    <a:lnTo>
                      <a:pt x="22" y="5"/>
                    </a:lnTo>
                    <a:lnTo>
                      <a:pt x="20" y="2"/>
                    </a:lnTo>
                    <a:lnTo>
                      <a:pt x="18" y="1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96" name="Freeform 564">
                <a:extLst>
                  <a:ext uri="{FF2B5EF4-FFF2-40B4-BE49-F238E27FC236}">
                    <a16:creationId xmlns:a16="http://schemas.microsoft.com/office/drawing/2014/main" id="{6925C78B-D03B-D122-41E2-7FE3CB1ED57F}"/>
                  </a:ext>
                </a:extLst>
              </p:cNvPr>
              <p:cNvSpPr/>
              <p:nvPr/>
            </p:nvSpPr>
            <p:spPr bwMode="auto">
              <a:xfrm>
                <a:off x="3338" y="2660"/>
                <a:ext cx="29" cy="32"/>
              </a:xfrm>
              <a:custGeom>
                <a:avLst/>
                <a:gdLst>
                  <a:gd name="T0" fmla="*/ 9 w 29"/>
                  <a:gd name="T1" fmla="*/ 8 h 32"/>
                  <a:gd name="T2" fmla="*/ 11 w 29"/>
                  <a:gd name="T3" fmla="*/ 6 h 32"/>
                  <a:gd name="T4" fmla="*/ 15 w 29"/>
                  <a:gd name="T5" fmla="*/ 5 h 32"/>
                  <a:gd name="T6" fmla="*/ 18 w 29"/>
                  <a:gd name="T7" fmla="*/ 6 h 32"/>
                  <a:gd name="T8" fmla="*/ 21 w 29"/>
                  <a:gd name="T9" fmla="*/ 8 h 32"/>
                  <a:gd name="T10" fmla="*/ 22 w 29"/>
                  <a:gd name="T11" fmla="*/ 12 h 32"/>
                  <a:gd name="T12" fmla="*/ 23 w 29"/>
                  <a:gd name="T13" fmla="*/ 15 h 32"/>
                  <a:gd name="T14" fmla="*/ 22 w 29"/>
                  <a:gd name="T15" fmla="*/ 20 h 32"/>
                  <a:gd name="T16" fmla="*/ 21 w 29"/>
                  <a:gd name="T17" fmla="*/ 24 h 32"/>
                  <a:gd name="T18" fmla="*/ 18 w 29"/>
                  <a:gd name="T19" fmla="*/ 26 h 32"/>
                  <a:gd name="T20" fmla="*/ 15 w 29"/>
                  <a:gd name="T21" fmla="*/ 26 h 32"/>
                  <a:gd name="T22" fmla="*/ 11 w 29"/>
                  <a:gd name="T23" fmla="*/ 26 h 32"/>
                  <a:gd name="T24" fmla="*/ 9 w 29"/>
                  <a:gd name="T25" fmla="*/ 24 h 32"/>
                  <a:gd name="T26" fmla="*/ 8 w 29"/>
                  <a:gd name="T27" fmla="*/ 20 h 32"/>
                  <a:gd name="T28" fmla="*/ 6 w 29"/>
                  <a:gd name="T29" fmla="*/ 15 h 32"/>
                  <a:gd name="T30" fmla="*/ 8 w 29"/>
                  <a:gd name="T31" fmla="*/ 12 h 32"/>
                  <a:gd name="T32" fmla="*/ 9 w 29"/>
                  <a:gd name="T33" fmla="*/ 8 h 32"/>
                  <a:gd name="T34" fmla="*/ 4 w 29"/>
                  <a:gd name="T35" fmla="*/ 27 h 32"/>
                  <a:gd name="T36" fmla="*/ 9 w 29"/>
                  <a:gd name="T37" fmla="*/ 31 h 32"/>
                  <a:gd name="T38" fmla="*/ 15 w 29"/>
                  <a:gd name="T39" fmla="*/ 32 h 32"/>
                  <a:gd name="T40" fmla="*/ 21 w 29"/>
                  <a:gd name="T41" fmla="*/ 31 h 32"/>
                  <a:gd name="T42" fmla="*/ 24 w 29"/>
                  <a:gd name="T43" fmla="*/ 27 h 32"/>
                  <a:gd name="T44" fmla="*/ 28 w 29"/>
                  <a:gd name="T45" fmla="*/ 22 h 32"/>
                  <a:gd name="T46" fmla="*/ 29 w 29"/>
                  <a:gd name="T47" fmla="*/ 15 h 32"/>
                  <a:gd name="T48" fmla="*/ 28 w 29"/>
                  <a:gd name="T49" fmla="*/ 9 h 32"/>
                  <a:gd name="T50" fmla="*/ 24 w 29"/>
                  <a:gd name="T51" fmla="*/ 3 h 32"/>
                  <a:gd name="T52" fmla="*/ 21 w 29"/>
                  <a:gd name="T53" fmla="*/ 1 h 32"/>
                  <a:gd name="T54" fmla="*/ 15 w 29"/>
                  <a:gd name="T55" fmla="*/ 0 h 32"/>
                  <a:gd name="T56" fmla="*/ 9 w 29"/>
                  <a:gd name="T57" fmla="*/ 1 h 32"/>
                  <a:gd name="T58" fmla="*/ 4 w 29"/>
                  <a:gd name="T59" fmla="*/ 3 h 32"/>
                  <a:gd name="T60" fmla="*/ 2 w 29"/>
                  <a:gd name="T61" fmla="*/ 9 h 32"/>
                  <a:gd name="T62" fmla="*/ 0 w 29"/>
                  <a:gd name="T63" fmla="*/ 15 h 32"/>
                  <a:gd name="T64" fmla="*/ 2 w 29"/>
                  <a:gd name="T65" fmla="*/ 22 h 32"/>
                  <a:gd name="T66" fmla="*/ 4 w 29"/>
                  <a:gd name="T67" fmla="*/ 27 h 32"/>
                  <a:gd name="T68" fmla="*/ 9 w 29"/>
                  <a:gd name="T6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2">
                    <a:moveTo>
                      <a:pt x="9" y="8"/>
                    </a:moveTo>
                    <a:lnTo>
                      <a:pt x="11" y="6"/>
                    </a:lnTo>
                    <a:lnTo>
                      <a:pt x="15" y="5"/>
                    </a:lnTo>
                    <a:lnTo>
                      <a:pt x="18" y="6"/>
                    </a:lnTo>
                    <a:lnTo>
                      <a:pt x="21" y="8"/>
                    </a:lnTo>
                    <a:lnTo>
                      <a:pt x="22" y="12"/>
                    </a:lnTo>
                    <a:lnTo>
                      <a:pt x="23" y="15"/>
                    </a:lnTo>
                    <a:lnTo>
                      <a:pt x="22" y="20"/>
                    </a:lnTo>
                    <a:lnTo>
                      <a:pt x="21" y="24"/>
                    </a:lnTo>
                    <a:lnTo>
                      <a:pt x="18" y="26"/>
                    </a:lnTo>
                    <a:lnTo>
                      <a:pt x="15" y="26"/>
                    </a:lnTo>
                    <a:lnTo>
                      <a:pt x="11" y="26"/>
                    </a:lnTo>
                    <a:lnTo>
                      <a:pt x="9" y="24"/>
                    </a:lnTo>
                    <a:lnTo>
                      <a:pt x="8" y="20"/>
                    </a:lnTo>
                    <a:lnTo>
                      <a:pt x="6" y="15"/>
                    </a:lnTo>
                    <a:lnTo>
                      <a:pt x="8" y="12"/>
                    </a:lnTo>
                    <a:lnTo>
                      <a:pt x="9" y="8"/>
                    </a:lnTo>
                    <a:lnTo>
                      <a:pt x="4" y="27"/>
                    </a:lnTo>
                    <a:lnTo>
                      <a:pt x="9" y="31"/>
                    </a:lnTo>
                    <a:lnTo>
                      <a:pt x="15" y="32"/>
                    </a:lnTo>
                    <a:lnTo>
                      <a:pt x="21" y="31"/>
                    </a:lnTo>
                    <a:lnTo>
                      <a:pt x="24" y="27"/>
                    </a:lnTo>
                    <a:lnTo>
                      <a:pt x="28" y="22"/>
                    </a:lnTo>
                    <a:lnTo>
                      <a:pt x="29" y="15"/>
                    </a:lnTo>
                    <a:lnTo>
                      <a:pt x="28" y="9"/>
                    </a:lnTo>
                    <a:lnTo>
                      <a:pt x="24" y="3"/>
                    </a:lnTo>
                    <a:lnTo>
                      <a:pt x="21" y="1"/>
                    </a:lnTo>
                    <a:lnTo>
                      <a:pt x="15" y="0"/>
                    </a:lnTo>
                    <a:lnTo>
                      <a:pt x="9" y="1"/>
                    </a:lnTo>
                    <a:lnTo>
                      <a:pt x="4" y="3"/>
                    </a:lnTo>
                    <a:lnTo>
                      <a:pt x="2" y="9"/>
                    </a:lnTo>
                    <a:lnTo>
                      <a:pt x="0" y="15"/>
                    </a:lnTo>
                    <a:lnTo>
                      <a:pt x="2" y="22"/>
                    </a:lnTo>
                    <a:lnTo>
                      <a:pt x="4" y="27"/>
                    </a:lnTo>
                    <a:lnTo>
                      <a:pt x="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97" name="Freeform 565">
                <a:extLst>
                  <a:ext uri="{FF2B5EF4-FFF2-40B4-BE49-F238E27FC236}">
                    <a16:creationId xmlns:a16="http://schemas.microsoft.com/office/drawing/2014/main" id="{173826FB-4B3A-9134-96DE-956F0B10E96C}"/>
                  </a:ext>
                </a:extLst>
              </p:cNvPr>
              <p:cNvSpPr/>
              <p:nvPr/>
            </p:nvSpPr>
            <p:spPr bwMode="auto">
              <a:xfrm>
                <a:off x="3371" y="2660"/>
                <a:ext cx="24" cy="31"/>
              </a:xfrm>
              <a:custGeom>
                <a:avLst/>
                <a:gdLst>
                  <a:gd name="T0" fmla="*/ 6 w 24"/>
                  <a:gd name="T1" fmla="*/ 18 h 31"/>
                  <a:gd name="T2" fmla="*/ 13 w 24"/>
                  <a:gd name="T3" fmla="*/ 18 h 31"/>
                  <a:gd name="T4" fmla="*/ 17 w 24"/>
                  <a:gd name="T5" fmla="*/ 19 h 31"/>
                  <a:gd name="T6" fmla="*/ 18 w 24"/>
                  <a:gd name="T7" fmla="*/ 20 h 31"/>
                  <a:gd name="T8" fmla="*/ 18 w 24"/>
                  <a:gd name="T9" fmla="*/ 21 h 31"/>
                  <a:gd name="T10" fmla="*/ 18 w 24"/>
                  <a:gd name="T11" fmla="*/ 24 h 31"/>
                  <a:gd name="T12" fmla="*/ 17 w 24"/>
                  <a:gd name="T13" fmla="*/ 25 h 31"/>
                  <a:gd name="T14" fmla="*/ 13 w 24"/>
                  <a:gd name="T15" fmla="*/ 26 h 31"/>
                  <a:gd name="T16" fmla="*/ 6 w 24"/>
                  <a:gd name="T17" fmla="*/ 26 h 31"/>
                  <a:gd name="T18" fmla="*/ 6 w 24"/>
                  <a:gd name="T19" fmla="*/ 18 h 31"/>
                  <a:gd name="T20" fmla="*/ 6 w 24"/>
                  <a:gd name="T21" fmla="*/ 6 h 31"/>
                  <a:gd name="T22" fmla="*/ 13 w 24"/>
                  <a:gd name="T23" fmla="*/ 6 h 31"/>
                  <a:gd name="T24" fmla="*/ 15 w 24"/>
                  <a:gd name="T25" fmla="*/ 6 h 31"/>
                  <a:gd name="T26" fmla="*/ 17 w 24"/>
                  <a:gd name="T27" fmla="*/ 9 h 31"/>
                  <a:gd name="T28" fmla="*/ 15 w 24"/>
                  <a:gd name="T29" fmla="*/ 12 h 31"/>
                  <a:gd name="T30" fmla="*/ 13 w 24"/>
                  <a:gd name="T31" fmla="*/ 12 h 31"/>
                  <a:gd name="T32" fmla="*/ 6 w 24"/>
                  <a:gd name="T33" fmla="*/ 12 h 31"/>
                  <a:gd name="T34" fmla="*/ 6 w 24"/>
                  <a:gd name="T35" fmla="*/ 6 h 31"/>
                  <a:gd name="T36" fmla="*/ 6 w 24"/>
                  <a:gd name="T37" fmla="*/ 18 h 31"/>
                  <a:gd name="T38" fmla="*/ 13 w 24"/>
                  <a:gd name="T39" fmla="*/ 31 h 31"/>
                  <a:gd name="T40" fmla="*/ 18 w 24"/>
                  <a:gd name="T41" fmla="*/ 31 h 31"/>
                  <a:gd name="T42" fmla="*/ 21 w 24"/>
                  <a:gd name="T43" fmla="*/ 28 h 31"/>
                  <a:gd name="T44" fmla="*/ 23 w 24"/>
                  <a:gd name="T45" fmla="*/ 26 h 31"/>
                  <a:gd name="T46" fmla="*/ 24 w 24"/>
                  <a:gd name="T47" fmla="*/ 21 h 31"/>
                  <a:gd name="T48" fmla="*/ 23 w 24"/>
                  <a:gd name="T49" fmla="*/ 18 h 31"/>
                  <a:gd name="T50" fmla="*/ 19 w 24"/>
                  <a:gd name="T51" fmla="*/ 14 h 31"/>
                  <a:gd name="T52" fmla="*/ 21 w 24"/>
                  <a:gd name="T53" fmla="*/ 12 h 31"/>
                  <a:gd name="T54" fmla="*/ 23 w 24"/>
                  <a:gd name="T55" fmla="*/ 8 h 31"/>
                  <a:gd name="T56" fmla="*/ 23 w 24"/>
                  <a:gd name="T57" fmla="*/ 5 h 31"/>
                  <a:gd name="T58" fmla="*/ 20 w 24"/>
                  <a:gd name="T59" fmla="*/ 2 h 31"/>
                  <a:gd name="T60" fmla="*/ 18 w 24"/>
                  <a:gd name="T61" fmla="*/ 1 h 31"/>
                  <a:gd name="T62" fmla="*/ 14 w 24"/>
                  <a:gd name="T63" fmla="*/ 0 h 31"/>
                  <a:gd name="T64" fmla="*/ 0 w 24"/>
                  <a:gd name="T65" fmla="*/ 0 h 31"/>
                  <a:gd name="T66" fmla="*/ 0 w 24"/>
                  <a:gd name="T67" fmla="*/ 31 h 31"/>
                  <a:gd name="T68" fmla="*/ 13 w 24"/>
                  <a:gd name="T69" fmla="*/ 31 h 31"/>
                  <a:gd name="T70" fmla="*/ 6 w 24"/>
                  <a:gd name="T71" fmla="*/ 1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4" h="31">
                    <a:moveTo>
                      <a:pt x="6" y="18"/>
                    </a:moveTo>
                    <a:lnTo>
                      <a:pt x="13" y="18"/>
                    </a:lnTo>
                    <a:lnTo>
                      <a:pt x="17" y="19"/>
                    </a:lnTo>
                    <a:lnTo>
                      <a:pt x="18" y="20"/>
                    </a:lnTo>
                    <a:lnTo>
                      <a:pt x="18" y="21"/>
                    </a:lnTo>
                    <a:lnTo>
                      <a:pt x="18" y="24"/>
                    </a:lnTo>
                    <a:lnTo>
                      <a:pt x="17" y="25"/>
                    </a:lnTo>
                    <a:lnTo>
                      <a:pt x="13" y="26"/>
                    </a:lnTo>
                    <a:lnTo>
                      <a:pt x="6" y="26"/>
                    </a:lnTo>
                    <a:lnTo>
                      <a:pt x="6" y="18"/>
                    </a:lnTo>
                    <a:lnTo>
                      <a:pt x="6" y="6"/>
                    </a:lnTo>
                    <a:lnTo>
                      <a:pt x="13" y="6"/>
                    </a:lnTo>
                    <a:lnTo>
                      <a:pt x="15" y="6"/>
                    </a:lnTo>
                    <a:lnTo>
                      <a:pt x="17" y="9"/>
                    </a:lnTo>
                    <a:lnTo>
                      <a:pt x="15" y="12"/>
                    </a:lnTo>
                    <a:lnTo>
                      <a:pt x="13" y="12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13" y="31"/>
                    </a:lnTo>
                    <a:lnTo>
                      <a:pt x="18" y="31"/>
                    </a:lnTo>
                    <a:lnTo>
                      <a:pt x="21" y="28"/>
                    </a:lnTo>
                    <a:lnTo>
                      <a:pt x="23" y="26"/>
                    </a:lnTo>
                    <a:lnTo>
                      <a:pt x="24" y="21"/>
                    </a:lnTo>
                    <a:lnTo>
                      <a:pt x="23" y="18"/>
                    </a:lnTo>
                    <a:lnTo>
                      <a:pt x="19" y="14"/>
                    </a:lnTo>
                    <a:lnTo>
                      <a:pt x="21" y="12"/>
                    </a:lnTo>
                    <a:lnTo>
                      <a:pt x="23" y="8"/>
                    </a:lnTo>
                    <a:lnTo>
                      <a:pt x="23" y="5"/>
                    </a:lnTo>
                    <a:lnTo>
                      <a:pt x="20" y="2"/>
                    </a:lnTo>
                    <a:lnTo>
                      <a:pt x="18" y="1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3" y="31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98" name="Freeform 566">
                <a:extLst>
                  <a:ext uri="{FF2B5EF4-FFF2-40B4-BE49-F238E27FC236}">
                    <a16:creationId xmlns:a16="http://schemas.microsoft.com/office/drawing/2014/main" id="{C8939912-D0F1-71C9-8351-D2E55258CA2A}"/>
                  </a:ext>
                </a:extLst>
              </p:cNvPr>
              <p:cNvSpPr/>
              <p:nvPr/>
            </p:nvSpPr>
            <p:spPr bwMode="auto">
              <a:xfrm>
                <a:off x="3400" y="2660"/>
                <a:ext cx="21" cy="31"/>
              </a:xfrm>
              <a:custGeom>
                <a:avLst/>
                <a:gdLst>
                  <a:gd name="T0" fmla="*/ 21 w 21"/>
                  <a:gd name="T1" fmla="*/ 31 h 31"/>
                  <a:gd name="T2" fmla="*/ 21 w 21"/>
                  <a:gd name="T3" fmla="*/ 25 h 31"/>
                  <a:gd name="T4" fmla="*/ 6 w 21"/>
                  <a:gd name="T5" fmla="*/ 25 h 31"/>
                  <a:gd name="T6" fmla="*/ 6 w 21"/>
                  <a:gd name="T7" fmla="*/ 18 h 31"/>
                  <a:gd name="T8" fmla="*/ 19 w 21"/>
                  <a:gd name="T9" fmla="*/ 18 h 31"/>
                  <a:gd name="T10" fmla="*/ 19 w 21"/>
                  <a:gd name="T11" fmla="*/ 12 h 31"/>
                  <a:gd name="T12" fmla="*/ 6 w 21"/>
                  <a:gd name="T13" fmla="*/ 12 h 31"/>
                  <a:gd name="T14" fmla="*/ 6 w 21"/>
                  <a:gd name="T15" fmla="*/ 6 h 31"/>
                  <a:gd name="T16" fmla="*/ 20 w 21"/>
                  <a:gd name="T17" fmla="*/ 6 h 31"/>
                  <a:gd name="T18" fmla="*/ 20 w 21"/>
                  <a:gd name="T19" fmla="*/ 0 h 31"/>
                  <a:gd name="T20" fmla="*/ 0 w 21"/>
                  <a:gd name="T21" fmla="*/ 0 h 31"/>
                  <a:gd name="T22" fmla="*/ 0 w 21"/>
                  <a:gd name="T23" fmla="*/ 31 h 31"/>
                  <a:gd name="T24" fmla="*/ 21 w 21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1">
                    <a:moveTo>
                      <a:pt x="21" y="31"/>
                    </a:moveTo>
                    <a:lnTo>
                      <a:pt x="21" y="25"/>
                    </a:lnTo>
                    <a:lnTo>
                      <a:pt x="6" y="25"/>
                    </a:lnTo>
                    <a:lnTo>
                      <a:pt x="6" y="18"/>
                    </a:lnTo>
                    <a:lnTo>
                      <a:pt x="19" y="18"/>
                    </a:lnTo>
                    <a:lnTo>
                      <a:pt x="19" y="12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20" y="6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1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599" name="Freeform 567">
                <a:extLst>
                  <a:ext uri="{FF2B5EF4-FFF2-40B4-BE49-F238E27FC236}">
                    <a16:creationId xmlns:a16="http://schemas.microsoft.com/office/drawing/2014/main" id="{1EDDA7B4-4BBD-1EF3-751D-D86C17825A97}"/>
                  </a:ext>
                </a:extLst>
              </p:cNvPr>
              <p:cNvSpPr/>
              <p:nvPr/>
            </p:nvSpPr>
            <p:spPr bwMode="auto">
              <a:xfrm>
                <a:off x="3424" y="2660"/>
                <a:ext cx="24" cy="32"/>
              </a:xfrm>
              <a:custGeom>
                <a:avLst/>
                <a:gdLst>
                  <a:gd name="T0" fmla="*/ 3 w 24"/>
                  <a:gd name="T1" fmla="*/ 30 h 32"/>
                  <a:gd name="T2" fmla="*/ 7 w 24"/>
                  <a:gd name="T3" fmla="*/ 31 h 32"/>
                  <a:gd name="T4" fmla="*/ 12 w 24"/>
                  <a:gd name="T5" fmla="*/ 32 h 32"/>
                  <a:gd name="T6" fmla="*/ 16 w 24"/>
                  <a:gd name="T7" fmla="*/ 31 h 32"/>
                  <a:gd name="T8" fmla="*/ 20 w 24"/>
                  <a:gd name="T9" fmla="*/ 30 h 32"/>
                  <a:gd name="T10" fmla="*/ 22 w 24"/>
                  <a:gd name="T11" fmla="*/ 26 h 32"/>
                  <a:gd name="T12" fmla="*/ 24 w 24"/>
                  <a:gd name="T13" fmla="*/ 21 h 32"/>
                  <a:gd name="T14" fmla="*/ 22 w 24"/>
                  <a:gd name="T15" fmla="*/ 18 h 32"/>
                  <a:gd name="T16" fmla="*/ 20 w 24"/>
                  <a:gd name="T17" fmla="*/ 15 h 32"/>
                  <a:gd name="T18" fmla="*/ 18 w 24"/>
                  <a:gd name="T19" fmla="*/ 14 h 32"/>
                  <a:gd name="T20" fmla="*/ 13 w 24"/>
                  <a:gd name="T21" fmla="*/ 13 h 32"/>
                  <a:gd name="T22" fmla="*/ 10 w 24"/>
                  <a:gd name="T23" fmla="*/ 12 h 32"/>
                  <a:gd name="T24" fmla="*/ 7 w 24"/>
                  <a:gd name="T25" fmla="*/ 10 h 32"/>
                  <a:gd name="T26" fmla="*/ 6 w 24"/>
                  <a:gd name="T27" fmla="*/ 8 h 32"/>
                  <a:gd name="T28" fmla="*/ 7 w 24"/>
                  <a:gd name="T29" fmla="*/ 7 h 32"/>
                  <a:gd name="T30" fmla="*/ 7 w 24"/>
                  <a:gd name="T31" fmla="*/ 6 h 32"/>
                  <a:gd name="T32" fmla="*/ 10 w 24"/>
                  <a:gd name="T33" fmla="*/ 5 h 32"/>
                  <a:gd name="T34" fmla="*/ 13 w 24"/>
                  <a:gd name="T35" fmla="*/ 5 h 32"/>
                  <a:gd name="T36" fmla="*/ 15 w 24"/>
                  <a:gd name="T37" fmla="*/ 6 h 32"/>
                  <a:gd name="T38" fmla="*/ 16 w 24"/>
                  <a:gd name="T39" fmla="*/ 7 h 32"/>
                  <a:gd name="T40" fmla="*/ 16 w 24"/>
                  <a:gd name="T41" fmla="*/ 9 h 32"/>
                  <a:gd name="T42" fmla="*/ 22 w 24"/>
                  <a:gd name="T43" fmla="*/ 9 h 32"/>
                  <a:gd name="T44" fmla="*/ 21 w 24"/>
                  <a:gd name="T45" fmla="*/ 5 h 32"/>
                  <a:gd name="T46" fmla="*/ 19 w 24"/>
                  <a:gd name="T47" fmla="*/ 2 h 32"/>
                  <a:gd name="T48" fmla="*/ 16 w 24"/>
                  <a:gd name="T49" fmla="*/ 0 h 32"/>
                  <a:gd name="T50" fmla="*/ 12 w 24"/>
                  <a:gd name="T51" fmla="*/ 0 h 32"/>
                  <a:gd name="T52" fmla="*/ 7 w 24"/>
                  <a:gd name="T53" fmla="*/ 0 h 32"/>
                  <a:gd name="T54" fmla="*/ 3 w 24"/>
                  <a:gd name="T55" fmla="*/ 2 h 32"/>
                  <a:gd name="T56" fmla="*/ 1 w 24"/>
                  <a:gd name="T57" fmla="*/ 5 h 32"/>
                  <a:gd name="T58" fmla="*/ 1 w 24"/>
                  <a:gd name="T59" fmla="*/ 8 h 32"/>
                  <a:gd name="T60" fmla="*/ 1 w 24"/>
                  <a:gd name="T61" fmla="*/ 13 h 32"/>
                  <a:gd name="T62" fmla="*/ 3 w 24"/>
                  <a:gd name="T63" fmla="*/ 15 h 32"/>
                  <a:gd name="T64" fmla="*/ 9 w 24"/>
                  <a:gd name="T65" fmla="*/ 18 h 32"/>
                  <a:gd name="T66" fmla="*/ 10 w 24"/>
                  <a:gd name="T67" fmla="*/ 18 h 32"/>
                  <a:gd name="T68" fmla="*/ 15 w 24"/>
                  <a:gd name="T69" fmla="*/ 20 h 32"/>
                  <a:gd name="T70" fmla="*/ 16 w 24"/>
                  <a:gd name="T71" fmla="*/ 21 h 32"/>
                  <a:gd name="T72" fmla="*/ 18 w 24"/>
                  <a:gd name="T73" fmla="*/ 22 h 32"/>
                  <a:gd name="T74" fmla="*/ 18 w 24"/>
                  <a:gd name="T75" fmla="*/ 25 h 32"/>
                  <a:gd name="T76" fmla="*/ 16 w 24"/>
                  <a:gd name="T77" fmla="*/ 26 h 32"/>
                  <a:gd name="T78" fmla="*/ 13 w 24"/>
                  <a:gd name="T79" fmla="*/ 26 h 32"/>
                  <a:gd name="T80" fmla="*/ 9 w 24"/>
                  <a:gd name="T81" fmla="*/ 26 h 32"/>
                  <a:gd name="T82" fmla="*/ 8 w 24"/>
                  <a:gd name="T83" fmla="*/ 25 h 32"/>
                  <a:gd name="T84" fmla="*/ 7 w 24"/>
                  <a:gd name="T85" fmla="*/ 24 h 32"/>
                  <a:gd name="T86" fmla="*/ 6 w 24"/>
                  <a:gd name="T87" fmla="*/ 21 h 32"/>
                  <a:gd name="T88" fmla="*/ 0 w 24"/>
                  <a:gd name="T89" fmla="*/ 21 h 32"/>
                  <a:gd name="T90" fmla="*/ 1 w 24"/>
                  <a:gd name="T91" fmla="*/ 26 h 32"/>
                  <a:gd name="T92" fmla="*/ 3 w 24"/>
                  <a:gd name="T93" fmla="*/ 3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4" h="32">
                    <a:moveTo>
                      <a:pt x="3" y="30"/>
                    </a:moveTo>
                    <a:lnTo>
                      <a:pt x="7" y="31"/>
                    </a:lnTo>
                    <a:lnTo>
                      <a:pt x="12" y="32"/>
                    </a:lnTo>
                    <a:lnTo>
                      <a:pt x="16" y="31"/>
                    </a:lnTo>
                    <a:lnTo>
                      <a:pt x="20" y="30"/>
                    </a:lnTo>
                    <a:lnTo>
                      <a:pt x="22" y="26"/>
                    </a:lnTo>
                    <a:lnTo>
                      <a:pt x="24" y="21"/>
                    </a:lnTo>
                    <a:lnTo>
                      <a:pt x="22" y="18"/>
                    </a:lnTo>
                    <a:lnTo>
                      <a:pt x="20" y="15"/>
                    </a:lnTo>
                    <a:lnTo>
                      <a:pt x="18" y="14"/>
                    </a:lnTo>
                    <a:lnTo>
                      <a:pt x="13" y="13"/>
                    </a:lnTo>
                    <a:lnTo>
                      <a:pt x="10" y="12"/>
                    </a:lnTo>
                    <a:lnTo>
                      <a:pt x="7" y="10"/>
                    </a:lnTo>
                    <a:lnTo>
                      <a:pt x="6" y="8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10" y="5"/>
                    </a:lnTo>
                    <a:lnTo>
                      <a:pt x="13" y="5"/>
                    </a:lnTo>
                    <a:lnTo>
                      <a:pt x="15" y="6"/>
                    </a:lnTo>
                    <a:lnTo>
                      <a:pt x="16" y="7"/>
                    </a:lnTo>
                    <a:lnTo>
                      <a:pt x="16" y="9"/>
                    </a:lnTo>
                    <a:lnTo>
                      <a:pt x="22" y="9"/>
                    </a:lnTo>
                    <a:lnTo>
                      <a:pt x="21" y="5"/>
                    </a:lnTo>
                    <a:lnTo>
                      <a:pt x="19" y="2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3" y="2"/>
                    </a:lnTo>
                    <a:lnTo>
                      <a:pt x="1" y="5"/>
                    </a:lnTo>
                    <a:lnTo>
                      <a:pt x="1" y="8"/>
                    </a:lnTo>
                    <a:lnTo>
                      <a:pt x="1" y="13"/>
                    </a:lnTo>
                    <a:lnTo>
                      <a:pt x="3" y="15"/>
                    </a:lnTo>
                    <a:lnTo>
                      <a:pt x="9" y="18"/>
                    </a:lnTo>
                    <a:lnTo>
                      <a:pt x="10" y="18"/>
                    </a:lnTo>
                    <a:lnTo>
                      <a:pt x="15" y="20"/>
                    </a:lnTo>
                    <a:lnTo>
                      <a:pt x="16" y="21"/>
                    </a:lnTo>
                    <a:lnTo>
                      <a:pt x="18" y="22"/>
                    </a:lnTo>
                    <a:lnTo>
                      <a:pt x="18" y="25"/>
                    </a:lnTo>
                    <a:lnTo>
                      <a:pt x="16" y="26"/>
                    </a:lnTo>
                    <a:lnTo>
                      <a:pt x="13" y="26"/>
                    </a:lnTo>
                    <a:lnTo>
                      <a:pt x="9" y="26"/>
                    </a:lnTo>
                    <a:lnTo>
                      <a:pt x="8" y="25"/>
                    </a:lnTo>
                    <a:lnTo>
                      <a:pt x="7" y="24"/>
                    </a:lnTo>
                    <a:lnTo>
                      <a:pt x="6" y="21"/>
                    </a:lnTo>
                    <a:lnTo>
                      <a:pt x="0" y="21"/>
                    </a:lnTo>
                    <a:lnTo>
                      <a:pt x="1" y="26"/>
                    </a:lnTo>
                    <a:lnTo>
                      <a:pt x="3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00" name="Freeform 568">
                <a:extLst>
                  <a:ext uri="{FF2B5EF4-FFF2-40B4-BE49-F238E27FC236}">
                    <a16:creationId xmlns:a16="http://schemas.microsoft.com/office/drawing/2014/main" id="{A3668A78-B8DB-0EA9-B16F-B6DFF32EBDC7}"/>
                  </a:ext>
                </a:extLst>
              </p:cNvPr>
              <p:cNvSpPr/>
              <p:nvPr/>
            </p:nvSpPr>
            <p:spPr bwMode="auto">
              <a:xfrm>
                <a:off x="3450" y="2660"/>
                <a:ext cx="29" cy="32"/>
              </a:xfrm>
              <a:custGeom>
                <a:avLst/>
                <a:gdLst>
                  <a:gd name="T0" fmla="*/ 8 w 29"/>
                  <a:gd name="T1" fmla="*/ 8 h 32"/>
                  <a:gd name="T2" fmla="*/ 11 w 29"/>
                  <a:gd name="T3" fmla="*/ 6 h 32"/>
                  <a:gd name="T4" fmla="*/ 14 w 29"/>
                  <a:gd name="T5" fmla="*/ 5 h 32"/>
                  <a:gd name="T6" fmla="*/ 18 w 29"/>
                  <a:gd name="T7" fmla="*/ 6 h 32"/>
                  <a:gd name="T8" fmla="*/ 20 w 29"/>
                  <a:gd name="T9" fmla="*/ 8 h 32"/>
                  <a:gd name="T10" fmla="*/ 22 w 29"/>
                  <a:gd name="T11" fmla="*/ 12 h 32"/>
                  <a:gd name="T12" fmla="*/ 23 w 29"/>
                  <a:gd name="T13" fmla="*/ 15 h 32"/>
                  <a:gd name="T14" fmla="*/ 22 w 29"/>
                  <a:gd name="T15" fmla="*/ 20 h 32"/>
                  <a:gd name="T16" fmla="*/ 20 w 29"/>
                  <a:gd name="T17" fmla="*/ 24 h 32"/>
                  <a:gd name="T18" fmla="*/ 18 w 29"/>
                  <a:gd name="T19" fmla="*/ 26 h 32"/>
                  <a:gd name="T20" fmla="*/ 14 w 29"/>
                  <a:gd name="T21" fmla="*/ 26 h 32"/>
                  <a:gd name="T22" fmla="*/ 11 w 29"/>
                  <a:gd name="T23" fmla="*/ 26 h 32"/>
                  <a:gd name="T24" fmla="*/ 8 w 29"/>
                  <a:gd name="T25" fmla="*/ 24 h 32"/>
                  <a:gd name="T26" fmla="*/ 7 w 29"/>
                  <a:gd name="T27" fmla="*/ 20 h 32"/>
                  <a:gd name="T28" fmla="*/ 6 w 29"/>
                  <a:gd name="T29" fmla="*/ 15 h 32"/>
                  <a:gd name="T30" fmla="*/ 7 w 29"/>
                  <a:gd name="T31" fmla="*/ 12 h 32"/>
                  <a:gd name="T32" fmla="*/ 8 w 29"/>
                  <a:gd name="T33" fmla="*/ 8 h 32"/>
                  <a:gd name="T34" fmla="*/ 5 w 29"/>
                  <a:gd name="T35" fmla="*/ 27 h 32"/>
                  <a:gd name="T36" fmla="*/ 8 w 29"/>
                  <a:gd name="T37" fmla="*/ 31 h 32"/>
                  <a:gd name="T38" fmla="*/ 14 w 29"/>
                  <a:gd name="T39" fmla="*/ 32 h 32"/>
                  <a:gd name="T40" fmla="*/ 20 w 29"/>
                  <a:gd name="T41" fmla="*/ 31 h 32"/>
                  <a:gd name="T42" fmla="*/ 25 w 29"/>
                  <a:gd name="T43" fmla="*/ 27 h 32"/>
                  <a:gd name="T44" fmla="*/ 28 w 29"/>
                  <a:gd name="T45" fmla="*/ 22 h 32"/>
                  <a:gd name="T46" fmla="*/ 29 w 29"/>
                  <a:gd name="T47" fmla="*/ 15 h 32"/>
                  <a:gd name="T48" fmla="*/ 28 w 29"/>
                  <a:gd name="T49" fmla="*/ 9 h 32"/>
                  <a:gd name="T50" fmla="*/ 25 w 29"/>
                  <a:gd name="T51" fmla="*/ 3 h 32"/>
                  <a:gd name="T52" fmla="*/ 20 w 29"/>
                  <a:gd name="T53" fmla="*/ 1 h 32"/>
                  <a:gd name="T54" fmla="*/ 14 w 29"/>
                  <a:gd name="T55" fmla="*/ 0 h 32"/>
                  <a:gd name="T56" fmla="*/ 8 w 29"/>
                  <a:gd name="T57" fmla="*/ 1 h 32"/>
                  <a:gd name="T58" fmla="*/ 5 w 29"/>
                  <a:gd name="T59" fmla="*/ 3 h 32"/>
                  <a:gd name="T60" fmla="*/ 1 w 29"/>
                  <a:gd name="T61" fmla="*/ 9 h 32"/>
                  <a:gd name="T62" fmla="*/ 0 w 29"/>
                  <a:gd name="T63" fmla="*/ 15 h 32"/>
                  <a:gd name="T64" fmla="*/ 1 w 29"/>
                  <a:gd name="T65" fmla="*/ 22 h 32"/>
                  <a:gd name="T66" fmla="*/ 5 w 29"/>
                  <a:gd name="T67" fmla="*/ 27 h 32"/>
                  <a:gd name="T68" fmla="*/ 8 w 29"/>
                  <a:gd name="T6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2">
                    <a:moveTo>
                      <a:pt x="8" y="8"/>
                    </a:moveTo>
                    <a:lnTo>
                      <a:pt x="11" y="6"/>
                    </a:lnTo>
                    <a:lnTo>
                      <a:pt x="14" y="5"/>
                    </a:lnTo>
                    <a:lnTo>
                      <a:pt x="18" y="6"/>
                    </a:lnTo>
                    <a:lnTo>
                      <a:pt x="20" y="8"/>
                    </a:lnTo>
                    <a:lnTo>
                      <a:pt x="22" y="12"/>
                    </a:lnTo>
                    <a:lnTo>
                      <a:pt x="23" y="15"/>
                    </a:lnTo>
                    <a:lnTo>
                      <a:pt x="22" y="20"/>
                    </a:lnTo>
                    <a:lnTo>
                      <a:pt x="20" y="24"/>
                    </a:lnTo>
                    <a:lnTo>
                      <a:pt x="18" y="26"/>
                    </a:lnTo>
                    <a:lnTo>
                      <a:pt x="14" y="26"/>
                    </a:lnTo>
                    <a:lnTo>
                      <a:pt x="11" y="26"/>
                    </a:lnTo>
                    <a:lnTo>
                      <a:pt x="8" y="24"/>
                    </a:lnTo>
                    <a:lnTo>
                      <a:pt x="7" y="20"/>
                    </a:lnTo>
                    <a:lnTo>
                      <a:pt x="6" y="15"/>
                    </a:lnTo>
                    <a:lnTo>
                      <a:pt x="7" y="12"/>
                    </a:lnTo>
                    <a:lnTo>
                      <a:pt x="8" y="8"/>
                    </a:lnTo>
                    <a:lnTo>
                      <a:pt x="5" y="27"/>
                    </a:lnTo>
                    <a:lnTo>
                      <a:pt x="8" y="31"/>
                    </a:lnTo>
                    <a:lnTo>
                      <a:pt x="14" y="32"/>
                    </a:lnTo>
                    <a:lnTo>
                      <a:pt x="20" y="31"/>
                    </a:lnTo>
                    <a:lnTo>
                      <a:pt x="25" y="27"/>
                    </a:lnTo>
                    <a:lnTo>
                      <a:pt x="28" y="22"/>
                    </a:lnTo>
                    <a:lnTo>
                      <a:pt x="29" y="15"/>
                    </a:lnTo>
                    <a:lnTo>
                      <a:pt x="28" y="9"/>
                    </a:lnTo>
                    <a:lnTo>
                      <a:pt x="25" y="3"/>
                    </a:lnTo>
                    <a:lnTo>
                      <a:pt x="20" y="1"/>
                    </a:lnTo>
                    <a:lnTo>
                      <a:pt x="14" y="0"/>
                    </a:lnTo>
                    <a:lnTo>
                      <a:pt x="8" y="1"/>
                    </a:lnTo>
                    <a:lnTo>
                      <a:pt x="5" y="3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1" y="22"/>
                    </a:lnTo>
                    <a:lnTo>
                      <a:pt x="5" y="27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01" name="Freeform 569">
                <a:extLst>
                  <a:ext uri="{FF2B5EF4-FFF2-40B4-BE49-F238E27FC236}">
                    <a16:creationId xmlns:a16="http://schemas.microsoft.com/office/drawing/2014/main" id="{CE6BD92D-AB3D-2B8A-8180-48D8EEDC5D23}"/>
                  </a:ext>
                </a:extLst>
              </p:cNvPr>
              <p:cNvSpPr/>
              <p:nvPr/>
            </p:nvSpPr>
            <p:spPr bwMode="auto">
              <a:xfrm>
                <a:off x="3484" y="2660"/>
                <a:ext cx="22" cy="31"/>
              </a:xfrm>
              <a:custGeom>
                <a:avLst/>
                <a:gdLst>
                  <a:gd name="T0" fmla="*/ 4 w 22"/>
                  <a:gd name="T1" fmla="*/ 31 h 31"/>
                  <a:gd name="T2" fmla="*/ 4 w 22"/>
                  <a:gd name="T3" fmla="*/ 9 h 31"/>
                  <a:gd name="T4" fmla="*/ 16 w 22"/>
                  <a:gd name="T5" fmla="*/ 31 h 31"/>
                  <a:gd name="T6" fmla="*/ 22 w 22"/>
                  <a:gd name="T7" fmla="*/ 31 h 31"/>
                  <a:gd name="T8" fmla="*/ 22 w 22"/>
                  <a:gd name="T9" fmla="*/ 0 h 31"/>
                  <a:gd name="T10" fmla="*/ 16 w 22"/>
                  <a:gd name="T11" fmla="*/ 0 h 31"/>
                  <a:gd name="T12" fmla="*/ 16 w 22"/>
                  <a:gd name="T13" fmla="*/ 21 h 31"/>
                  <a:gd name="T14" fmla="*/ 6 w 22"/>
                  <a:gd name="T15" fmla="*/ 0 h 31"/>
                  <a:gd name="T16" fmla="*/ 0 w 22"/>
                  <a:gd name="T17" fmla="*/ 0 h 31"/>
                  <a:gd name="T18" fmla="*/ 0 w 22"/>
                  <a:gd name="T19" fmla="*/ 31 h 31"/>
                  <a:gd name="T20" fmla="*/ 4 w 22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31">
                    <a:moveTo>
                      <a:pt x="4" y="31"/>
                    </a:moveTo>
                    <a:lnTo>
                      <a:pt x="4" y="9"/>
                    </a:lnTo>
                    <a:lnTo>
                      <a:pt x="16" y="31"/>
                    </a:lnTo>
                    <a:lnTo>
                      <a:pt x="22" y="31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16" y="21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4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02" name="Freeform 570">
                <a:extLst>
                  <a:ext uri="{FF2B5EF4-FFF2-40B4-BE49-F238E27FC236}">
                    <a16:creationId xmlns:a16="http://schemas.microsoft.com/office/drawing/2014/main" id="{2CD69281-BA8D-D5C7-66C5-553BDD725D3D}"/>
                  </a:ext>
                </a:extLst>
              </p:cNvPr>
              <p:cNvSpPr/>
              <p:nvPr/>
            </p:nvSpPr>
            <p:spPr bwMode="auto">
              <a:xfrm>
                <a:off x="4719" y="2287"/>
                <a:ext cx="28" cy="27"/>
              </a:xfrm>
              <a:custGeom>
                <a:avLst/>
                <a:gdLst>
                  <a:gd name="T0" fmla="*/ 16 w 28"/>
                  <a:gd name="T1" fmla="*/ 7 h 27"/>
                  <a:gd name="T2" fmla="*/ 20 w 28"/>
                  <a:gd name="T3" fmla="*/ 9 h 27"/>
                  <a:gd name="T4" fmla="*/ 22 w 28"/>
                  <a:gd name="T5" fmla="*/ 12 h 27"/>
                  <a:gd name="T6" fmla="*/ 22 w 28"/>
                  <a:gd name="T7" fmla="*/ 15 h 27"/>
                  <a:gd name="T8" fmla="*/ 19 w 28"/>
                  <a:gd name="T9" fmla="*/ 18 h 27"/>
                  <a:gd name="T10" fmla="*/ 16 w 28"/>
                  <a:gd name="T11" fmla="*/ 16 h 27"/>
                  <a:gd name="T12" fmla="*/ 12 w 28"/>
                  <a:gd name="T13" fmla="*/ 14 h 27"/>
                  <a:gd name="T14" fmla="*/ 16 w 28"/>
                  <a:gd name="T15" fmla="*/ 7 h 27"/>
                  <a:gd name="T16" fmla="*/ 16 w 28"/>
                  <a:gd name="T17" fmla="*/ 22 h 27"/>
                  <a:gd name="T18" fmla="*/ 18 w 28"/>
                  <a:gd name="T19" fmla="*/ 24 h 27"/>
                  <a:gd name="T20" fmla="*/ 22 w 28"/>
                  <a:gd name="T21" fmla="*/ 22 h 27"/>
                  <a:gd name="T22" fmla="*/ 24 w 28"/>
                  <a:gd name="T23" fmla="*/ 21 h 27"/>
                  <a:gd name="T24" fmla="*/ 26 w 28"/>
                  <a:gd name="T25" fmla="*/ 18 h 27"/>
                  <a:gd name="T26" fmla="*/ 28 w 28"/>
                  <a:gd name="T27" fmla="*/ 14 h 27"/>
                  <a:gd name="T28" fmla="*/ 28 w 28"/>
                  <a:gd name="T29" fmla="*/ 10 h 27"/>
                  <a:gd name="T30" fmla="*/ 25 w 28"/>
                  <a:gd name="T31" fmla="*/ 8 h 27"/>
                  <a:gd name="T32" fmla="*/ 23 w 28"/>
                  <a:gd name="T33" fmla="*/ 6 h 27"/>
                  <a:gd name="T34" fmla="*/ 12 w 28"/>
                  <a:gd name="T35" fmla="*/ 0 h 27"/>
                  <a:gd name="T36" fmla="*/ 0 w 28"/>
                  <a:gd name="T37" fmla="*/ 25 h 27"/>
                  <a:gd name="T38" fmla="*/ 5 w 28"/>
                  <a:gd name="T39" fmla="*/ 27 h 27"/>
                  <a:gd name="T40" fmla="*/ 10 w 28"/>
                  <a:gd name="T41" fmla="*/ 19 h 27"/>
                  <a:gd name="T42" fmla="*/ 16 w 28"/>
                  <a:gd name="T43" fmla="*/ 22 h 27"/>
                  <a:gd name="T44" fmla="*/ 16 w 28"/>
                  <a:gd name="T45" fmla="*/ 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8" h="27">
                    <a:moveTo>
                      <a:pt x="16" y="7"/>
                    </a:moveTo>
                    <a:lnTo>
                      <a:pt x="20" y="9"/>
                    </a:lnTo>
                    <a:lnTo>
                      <a:pt x="22" y="12"/>
                    </a:lnTo>
                    <a:lnTo>
                      <a:pt x="22" y="15"/>
                    </a:lnTo>
                    <a:lnTo>
                      <a:pt x="19" y="18"/>
                    </a:lnTo>
                    <a:lnTo>
                      <a:pt x="16" y="16"/>
                    </a:lnTo>
                    <a:lnTo>
                      <a:pt x="12" y="14"/>
                    </a:lnTo>
                    <a:lnTo>
                      <a:pt x="16" y="7"/>
                    </a:lnTo>
                    <a:lnTo>
                      <a:pt x="16" y="22"/>
                    </a:lnTo>
                    <a:lnTo>
                      <a:pt x="18" y="24"/>
                    </a:lnTo>
                    <a:lnTo>
                      <a:pt x="22" y="22"/>
                    </a:lnTo>
                    <a:lnTo>
                      <a:pt x="24" y="21"/>
                    </a:lnTo>
                    <a:lnTo>
                      <a:pt x="26" y="18"/>
                    </a:lnTo>
                    <a:lnTo>
                      <a:pt x="28" y="14"/>
                    </a:lnTo>
                    <a:lnTo>
                      <a:pt x="28" y="10"/>
                    </a:lnTo>
                    <a:lnTo>
                      <a:pt x="25" y="8"/>
                    </a:lnTo>
                    <a:lnTo>
                      <a:pt x="23" y="6"/>
                    </a:lnTo>
                    <a:lnTo>
                      <a:pt x="12" y="0"/>
                    </a:lnTo>
                    <a:lnTo>
                      <a:pt x="0" y="25"/>
                    </a:lnTo>
                    <a:lnTo>
                      <a:pt x="5" y="27"/>
                    </a:lnTo>
                    <a:lnTo>
                      <a:pt x="10" y="19"/>
                    </a:lnTo>
                    <a:lnTo>
                      <a:pt x="16" y="22"/>
                    </a:lnTo>
                    <a:lnTo>
                      <a:pt x="16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03" name="Freeform 571">
                <a:extLst>
                  <a:ext uri="{FF2B5EF4-FFF2-40B4-BE49-F238E27FC236}">
                    <a16:creationId xmlns:a16="http://schemas.microsoft.com/office/drawing/2014/main" id="{76246A97-3D79-1DDF-3464-3D1475228569}"/>
                  </a:ext>
                </a:extLst>
              </p:cNvPr>
              <p:cNvSpPr/>
              <p:nvPr/>
            </p:nvSpPr>
            <p:spPr bwMode="auto">
              <a:xfrm>
                <a:off x="4736" y="2301"/>
                <a:ext cx="26" cy="34"/>
              </a:xfrm>
              <a:custGeom>
                <a:avLst/>
                <a:gdLst>
                  <a:gd name="T0" fmla="*/ 18 w 26"/>
                  <a:gd name="T1" fmla="*/ 19 h 34"/>
                  <a:gd name="T2" fmla="*/ 12 w 26"/>
                  <a:gd name="T3" fmla="*/ 16 h 34"/>
                  <a:gd name="T4" fmla="*/ 20 w 26"/>
                  <a:gd name="T5" fmla="*/ 7 h 34"/>
                  <a:gd name="T6" fmla="*/ 18 w 26"/>
                  <a:gd name="T7" fmla="*/ 19 h 34"/>
                  <a:gd name="T8" fmla="*/ 0 w 26"/>
                  <a:gd name="T9" fmla="*/ 20 h 34"/>
                  <a:gd name="T10" fmla="*/ 5 w 26"/>
                  <a:gd name="T11" fmla="*/ 23 h 34"/>
                  <a:gd name="T12" fmla="*/ 8 w 26"/>
                  <a:gd name="T13" fmla="*/ 19 h 34"/>
                  <a:gd name="T14" fmla="*/ 18 w 26"/>
                  <a:gd name="T15" fmla="*/ 24 h 34"/>
                  <a:gd name="T16" fmla="*/ 17 w 26"/>
                  <a:gd name="T17" fmla="*/ 30 h 34"/>
                  <a:gd name="T18" fmla="*/ 21 w 26"/>
                  <a:gd name="T19" fmla="*/ 34 h 34"/>
                  <a:gd name="T20" fmla="*/ 26 w 26"/>
                  <a:gd name="T21" fmla="*/ 4 h 34"/>
                  <a:gd name="T22" fmla="*/ 20 w 26"/>
                  <a:gd name="T23" fmla="*/ 0 h 34"/>
                  <a:gd name="T24" fmla="*/ 0 w 26"/>
                  <a:gd name="T25" fmla="*/ 20 h 34"/>
                  <a:gd name="T26" fmla="*/ 18 w 26"/>
                  <a:gd name="T27" fmla="*/ 19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" h="34">
                    <a:moveTo>
                      <a:pt x="18" y="19"/>
                    </a:moveTo>
                    <a:lnTo>
                      <a:pt x="12" y="16"/>
                    </a:lnTo>
                    <a:lnTo>
                      <a:pt x="20" y="7"/>
                    </a:lnTo>
                    <a:lnTo>
                      <a:pt x="18" y="19"/>
                    </a:lnTo>
                    <a:lnTo>
                      <a:pt x="0" y="20"/>
                    </a:lnTo>
                    <a:lnTo>
                      <a:pt x="5" y="23"/>
                    </a:lnTo>
                    <a:lnTo>
                      <a:pt x="8" y="19"/>
                    </a:lnTo>
                    <a:lnTo>
                      <a:pt x="18" y="24"/>
                    </a:lnTo>
                    <a:lnTo>
                      <a:pt x="17" y="30"/>
                    </a:lnTo>
                    <a:lnTo>
                      <a:pt x="21" y="34"/>
                    </a:lnTo>
                    <a:lnTo>
                      <a:pt x="26" y="4"/>
                    </a:lnTo>
                    <a:lnTo>
                      <a:pt x="20" y="0"/>
                    </a:lnTo>
                    <a:lnTo>
                      <a:pt x="0" y="20"/>
                    </a:lnTo>
                    <a:lnTo>
                      <a:pt x="18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04" name="Freeform 572">
                <a:extLst>
                  <a:ext uri="{FF2B5EF4-FFF2-40B4-BE49-F238E27FC236}">
                    <a16:creationId xmlns:a16="http://schemas.microsoft.com/office/drawing/2014/main" id="{1F6ECDEB-1848-7C70-9466-9744C899FFB8}"/>
                  </a:ext>
                </a:extLst>
              </p:cNvPr>
              <p:cNvSpPr/>
              <p:nvPr/>
            </p:nvSpPr>
            <p:spPr bwMode="auto">
              <a:xfrm>
                <a:off x="4760" y="2311"/>
                <a:ext cx="35" cy="38"/>
              </a:xfrm>
              <a:custGeom>
                <a:avLst/>
                <a:gdLst>
                  <a:gd name="T0" fmla="*/ 5 w 35"/>
                  <a:gd name="T1" fmla="*/ 27 h 38"/>
                  <a:gd name="T2" fmla="*/ 14 w 35"/>
                  <a:gd name="T3" fmla="*/ 7 h 38"/>
                  <a:gd name="T4" fmla="*/ 9 w 35"/>
                  <a:gd name="T5" fmla="*/ 30 h 38"/>
                  <a:gd name="T6" fmla="*/ 13 w 35"/>
                  <a:gd name="T7" fmla="*/ 33 h 38"/>
                  <a:gd name="T8" fmla="*/ 29 w 35"/>
                  <a:gd name="T9" fmla="*/ 15 h 38"/>
                  <a:gd name="T10" fmla="*/ 18 w 35"/>
                  <a:gd name="T11" fmla="*/ 36 h 38"/>
                  <a:gd name="T12" fmla="*/ 23 w 35"/>
                  <a:gd name="T13" fmla="*/ 38 h 38"/>
                  <a:gd name="T14" fmla="*/ 35 w 35"/>
                  <a:gd name="T15" fmla="*/ 13 h 38"/>
                  <a:gd name="T16" fmla="*/ 29 w 35"/>
                  <a:gd name="T17" fmla="*/ 9 h 38"/>
                  <a:gd name="T18" fmla="*/ 14 w 35"/>
                  <a:gd name="T19" fmla="*/ 25 h 38"/>
                  <a:gd name="T20" fmla="*/ 19 w 35"/>
                  <a:gd name="T21" fmla="*/ 4 h 38"/>
                  <a:gd name="T22" fmla="*/ 12 w 35"/>
                  <a:gd name="T23" fmla="*/ 0 h 38"/>
                  <a:gd name="T24" fmla="*/ 0 w 35"/>
                  <a:gd name="T25" fmla="*/ 25 h 38"/>
                  <a:gd name="T26" fmla="*/ 5 w 35"/>
                  <a:gd name="T27" fmla="*/ 2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38">
                    <a:moveTo>
                      <a:pt x="5" y="27"/>
                    </a:moveTo>
                    <a:lnTo>
                      <a:pt x="14" y="7"/>
                    </a:lnTo>
                    <a:lnTo>
                      <a:pt x="9" y="30"/>
                    </a:lnTo>
                    <a:lnTo>
                      <a:pt x="13" y="33"/>
                    </a:lnTo>
                    <a:lnTo>
                      <a:pt x="29" y="15"/>
                    </a:lnTo>
                    <a:lnTo>
                      <a:pt x="18" y="36"/>
                    </a:lnTo>
                    <a:lnTo>
                      <a:pt x="23" y="38"/>
                    </a:lnTo>
                    <a:lnTo>
                      <a:pt x="35" y="13"/>
                    </a:lnTo>
                    <a:lnTo>
                      <a:pt x="29" y="9"/>
                    </a:lnTo>
                    <a:lnTo>
                      <a:pt x="14" y="25"/>
                    </a:lnTo>
                    <a:lnTo>
                      <a:pt x="19" y="4"/>
                    </a:lnTo>
                    <a:lnTo>
                      <a:pt x="12" y="0"/>
                    </a:lnTo>
                    <a:lnTo>
                      <a:pt x="0" y="25"/>
                    </a:lnTo>
                    <a:lnTo>
                      <a:pt x="5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05" name="Freeform 573">
                <a:extLst>
                  <a:ext uri="{FF2B5EF4-FFF2-40B4-BE49-F238E27FC236}">
                    <a16:creationId xmlns:a16="http://schemas.microsoft.com/office/drawing/2014/main" id="{38C8E004-7D1E-977B-7769-0A1FF308607B}"/>
                  </a:ext>
                </a:extLst>
              </p:cNvPr>
              <p:cNvSpPr/>
              <p:nvPr/>
            </p:nvSpPr>
            <p:spPr bwMode="auto">
              <a:xfrm>
                <a:off x="4787" y="2327"/>
                <a:ext cx="18" cy="34"/>
              </a:xfrm>
              <a:custGeom>
                <a:avLst/>
                <a:gdLst>
                  <a:gd name="T0" fmla="*/ 16 w 18"/>
                  <a:gd name="T1" fmla="*/ 34 h 34"/>
                  <a:gd name="T2" fmla="*/ 18 w 18"/>
                  <a:gd name="T3" fmla="*/ 29 h 34"/>
                  <a:gd name="T4" fmla="*/ 8 w 18"/>
                  <a:gd name="T5" fmla="*/ 23 h 34"/>
                  <a:gd name="T6" fmla="*/ 17 w 18"/>
                  <a:gd name="T7" fmla="*/ 3 h 34"/>
                  <a:gd name="T8" fmla="*/ 12 w 18"/>
                  <a:gd name="T9" fmla="*/ 0 h 34"/>
                  <a:gd name="T10" fmla="*/ 0 w 18"/>
                  <a:gd name="T11" fmla="*/ 24 h 34"/>
                  <a:gd name="T12" fmla="*/ 16 w 18"/>
                  <a:gd name="T13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34">
                    <a:moveTo>
                      <a:pt x="16" y="34"/>
                    </a:moveTo>
                    <a:lnTo>
                      <a:pt x="18" y="29"/>
                    </a:lnTo>
                    <a:lnTo>
                      <a:pt x="8" y="23"/>
                    </a:lnTo>
                    <a:lnTo>
                      <a:pt x="17" y="3"/>
                    </a:lnTo>
                    <a:lnTo>
                      <a:pt x="12" y="0"/>
                    </a:lnTo>
                    <a:lnTo>
                      <a:pt x="0" y="24"/>
                    </a:lnTo>
                    <a:lnTo>
                      <a:pt x="16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06" name="Freeform 574">
                <a:extLst>
                  <a:ext uri="{FF2B5EF4-FFF2-40B4-BE49-F238E27FC236}">
                    <a16:creationId xmlns:a16="http://schemas.microsoft.com/office/drawing/2014/main" id="{E74E9400-96A4-4FA0-815E-551F6442FFEC}"/>
                  </a:ext>
                </a:extLst>
              </p:cNvPr>
              <p:cNvSpPr/>
              <p:nvPr/>
            </p:nvSpPr>
            <p:spPr bwMode="auto">
              <a:xfrm>
                <a:off x="4805" y="2338"/>
                <a:ext cx="18" cy="28"/>
              </a:xfrm>
              <a:custGeom>
                <a:avLst/>
                <a:gdLst>
                  <a:gd name="T0" fmla="*/ 5 w 18"/>
                  <a:gd name="T1" fmla="*/ 28 h 28"/>
                  <a:gd name="T2" fmla="*/ 18 w 18"/>
                  <a:gd name="T3" fmla="*/ 3 h 28"/>
                  <a:gd name="T4" fmla="*/ 14 w 18"/>
                  <a:gd name="T5" fmla="*/ 0 h 28"/>
                  <a:gd name="T6" fmla="*/ 0 w 18"/>
                  <a:gd name="T7" fmla="*/ 24 h 28"/>
                  <a:gd name="T8" fmla="*/ 5 w 18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8">
                    <a:moveTo>
                      <a:pt x="5" y="28"/>
                    </a:moveTo>
                    <a:lnTo>
                      <a:pt x="18" y="3"/>
                    </a:lnTo>
                    <a:lnTo>
                      <a:pt x="14" y="0"/>
                    </a:lnTo>
                    <a:lnTo>
                      <a:pt x="0" y="24"/>
                    </a:lnTo>
                    <a:lnTo>
                      <a:pt x="5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07" name="Freeform 575">
                <a:extLst>
                  <a:ext uri="{FF2B5EF4-FFF2-40B4-BE49-F238E27FC236}">
                    <a16:creationId xmlns:a16="http://schemas.microsoft.com/office/drawing/2014/main" id="{D682D211-47D2-B1CC-51F2-F510252D34AF}"/>
                  </a:ext>
                </a:extLst>
              </p:cNvPr>
              <p:cNvSpPr/>
              <p:nvPr/>
            </p:nvSpPr>
            <p:spPr bwMode="auto">
              <a:xfrm>
                <a:off x="4819" y="2347"/>
                <a:ext cx="26" cy="30"/>
              </a:xfrm>
              <a:custGeom>
                <a:avLst/>
                <a:gdLst>
                  <a:gd name="T0" fmla="*/ 15 w 26"/>
                  <a:gd name="T1" fmla="*/ 22 h 30"/>
                  <a:gd name="T2" fmla="*/ 14 w 26"/>
                  <a:gd name="T3" fmla="*/ 24 h 30"/>
                  <a:gd name="T4" fmla="*/ 13 w 26"/>
                  <a:gd name="T5" fmla="*/ 25 h 30"/>
                  <a:gd name="T6" fmla="*/ 10 w 26"/>
                  <a:gd name="T7" fmla="*/ 25 h 30"/>
                  <a:gd name="T8" fmla="*/ 8 w 26"/>
                  <a:gd name="T9" fmla="*/ 24 h 30"/>
                  <a:gd name="T10" fmla="*/ 6 w 26"/>
                  <a:gd name="T11" fmla="*/ 21 h 30"/>
                  <a:gd name="T12" fmla="*/ 4 w 26"/>
                  <a:gd name="T13" fmla="*/ 19 h 30"/>
                  <a:gd name="T14" fmla="*/ 4 w 26"/>
                  <a:gd name="T15" fmla="*/ 15 h 30"/>
                  <a:gd name="T16" fmla="*/ 7 w 26"/>
                  <a:gd name="T17" fmla="*/ 12 h 30"/>
                  <a:gd name="T18" fmla="*/ 8 w 26"/>
                  <a:gd name="T19" fmla="*/ 8 h 30"/>
                  <a:gd name="T20" fmla="*/ 12 w 26"/>
                  <a:gd name="T21" fmla="*/ 6 h 30"/>
                  <a:gd name="T22" fmla="*/ 14 w 26"/>
                  <a:gd name="T23" fmla="*/ 6 h 30"/>
                  <a:gd name="T24" fmla="*/ 16 w 26"/>
                  <a:gd name="T25" fmla="*/ 7 h 30"/>
                  <a:gd name="T26" fmla="*/ 19 w 26"/>
                  <a:gd name="T27" fmla="*/ 8 h 30"/>
                  <a:gd name="T28" fmla="*/ 20 w 26"/>
                  <a:gd name="T29" fmla="*/ 9 h 30"/>
                  <a:gd name="T30" fmla="*/ 20 w 26"/>
                  <a:gd name="T31" fmla="*/ 12 h 30"/>
                  <a:gd name="T32" fmla="*/ 20 w 26"/>
                  <a:gd name="T33" fmla="*/ 14 h 30"/>
                  <a:gd name="T34" fmla="*/ 25 w 26"/>
                  <a:gd name="T35" fmla="*/ 16 h 30"/>
                  <a:gd name="T36" fmla="*/ 26 w 26"/>
                  <a:gd name="T37" fmla="*/ 13 h 30"/>
                  <a:gd name="T38" fmla="*/ 25 w 26"/>
                  <a:gd name="T39" fmla="*/ 8 h 30"/>
                  <a:gd name="T40" fmla="*/ 22 w 26"/>
                  <a:gd name="T41" fmla="*/ 4 h 30"/>
                  <a:gd name="T42" fmla="*/ 19 w 26"/>
                  <a:gd name="T43" fmla="*/ 2 h 30"/>
                  <a:gd name="T44" fmla="*/ 14 w 26"/>
                  <a:gd name="T45" fmla="*/ 0 h 30"/>
                  <a:gd name="T46" fmla="*/ 9 w 26"/>
                  <a:gd name="T47" fmla="*/ 1 h 30"/>
                  <a:gd name="T48" fmla="*/ 6 w 26"/>
                  <a:gd name="T49" fmla="*/ 3 h 30"/>
                  <a:gd name="T50" fmla="*/ 2 w 26"/>
                  <a:gd name="T51" fmla="*/ 8 h 30"/>
                  <a:gd name="T52" fmla="*/ 0 w 26"/>
                  <a:gd name="T53" fmla="*/ 14 h 30"/>
                  <a:gd name="T54" fmla="*/ 0 w 26"/>
                  <a:gd name="T55" fmla="*/ 20 h 30"/>
                  <a:gd name="T56" fmla="*/ 2 w 26"/>
                  <a:gd name="T57" fmla="*/ 25 h 30"/>
                  <a:gd name="T58" fmla="*/ 6 w 26"/>
                  <a:gd name="T59" fmla="*/ 28 h 30"/>
                  <a:gd name="T60" fmla="*/ 10 w 26"/>
                  <a:gd name="T61" fmla="*/ 30 h 30"/>
                  <a:gd name="T62" fmla="*/ 14 w 26"/>
                  <a:gd name="T63" fmla="*/ 30 h 30"/>
                  <a:gd name="T64" fmla="*/ 18 w 26"/>
                  <a:gd name="T65" fmla="*/ 28 h 30"/>
                  <a:gd name="T66" fmla="*/ 20 w 26"/>
                  <a:gd name="T67" fmla="*/ 25 h 30"/>
                  <a:gd name="T68" fmla="*/ 15 w 26"/>
                  <a:gd name="T69" fmla="*/ 2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6" h="30">
                    <a:moveTo>
                      <a:pt x="15" y="22"/>
                    </a:moveTo>
                    <a:lnTo>
                      <a:pt x="14" y="24"/>
                    </a:lnTo>
                    <a:lnTo>
                      <a:pt x="13" y="25"/>
                    </a:lnTo>
                    <a:lnTo>
                      <a:pt x="10" y="25"/>
                    </a:lnTo>
                    <a:lnTo>
                      <a:pt x="8" y="24"/>
                    </a:lnTo>
                    <a:lnTo>
                      <a:pt x="6" y="21"/>
                    </a:lnTo>
                    <a:lnTo>
                      <a:pt x="4" y="19"/>
                    </a:lnTo>
                    <a:lnTo>
                      <a:pt x="4" y="15"/>
                    </a:lnTo>
                    <a:lnTo>
                      <a:pt x="7" y="12"/>
                    </a:lnTo>
                    <a:lnTo>
                      <a:pt x="8" y="8"/>
                    </a:lnTo>
                    <a:lnTo>
                      <a:pt x="12" y="6"/>
                    </a:lnTo>
                    <a:lnTo>
                      <a:pt x="14" y="6"/>
                    </a:lnTo>
                    <a:lnTo>
                      <a:pt x="16" y="7"/>
                    </a:lnTo>
                    <a:lnTo>
                      <a:pt x="19" y="8"/>
                    </a:lnTo>
                    <a:lnTo>
                      <a:pt x="20" y="9"/>
                    </a:lnTo>
                    <a:lnTo>
                      <a:pt x="20" y="12"/>
                    </a:lnTo>
                    <a:lnTo>
                      <a:pt x="20" y="14"/>
                    </a:lnTo>
                    <a:lnTo>
                      <a:pt x="25" y="16"/>
                    </a:lnTo>
                    <a:lnTo>
                      <a:pt x="26" y="13"/>
                    </a:lnTo>
                    <a:lnTo>
                      <a:pt x="25" y="8"/>
                    </a:lnTo>
                    <a:lnTo>
                      <a:pt x="22" y="4"/>
                    </a:lnTo>
                    <a:lnTo>
                      <a:pt x="19" y="2"/>
                    </a:lnTo>
                    <a:lnTo>
                      <a:pt x="14" y="0"/>
                    </a:lnTo>
                    <a:lnTo>
                      <a:pt x="9" y="1"/>
                    </a:lnTo>
                    <a:lnTo>
                      <a:pt x="6" y="3"/>
                    </a:lnTo>
                    <a:lnTo>
                      <a:pt x="2" y="8"/>
                    </a:lnTo>
                    <a:lnTo>
                      <a:pt x="0" y="14"/>
                    </a:lnTo>
                    <a:lnTo>
                      <a:pt x="0" y="20"/>
                    </a:lnTo>
                    <a:lnTo>
                      <a:pt x="2" y="25"/>
                    </a:lnTo>
                    <a:lnTo>
                      <a:pt x="6" y="28"/>
                    </a:lnTo>
                    <a:lnTo>
                      <a:pt x="10" y="30"/>
                    </a:lnTo>
                    <a:lnTo>
                      <a:pt x="14" y="30"/>
                    </a:lnTo>
                    <a:lnTo>
                      <a:pt x="18" y="28"/>
                    </a:lnTo>
                    <a:lnTo>
                      <a:pt x="20" y="25"/>
                    </a:lnTo>
                    <a:lnTo>
                      <a:pt x="15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08" name="Freeform 576">
                <a:extLst>
                  <a:ext uri="{FF2B5EF4-FFF2-40B4-BE49-F238E27FC236}">
                    <a16:creationId xmlns:a16="http://schemas.microsoft.com/office/drawing/2014/main" id="{B0F5CD43-9746-90E1-1F36-3DCFD0DAA9E9}"/>
                  </a:ext>
                </a:extLst>
              </p:cNvPr>
              <p:cNvSpPr/>
              <p:nvPr/>
            </p:nvSpPr>
            <p:spPr bwMode="auto">
              <a:xfrm>
                <a:off x="4843" y="2361"/>
                <a:ext cx="25" cy="30"/>
              </a:xfrm>
              <a:custGeom>
                <a:avLst/>
                <a:gdLst>
                  <a:gd name="T0" fmla="*/ 10 w 25"/>
                  <a:gd name="T1" fmla="*/ 6 h 30"/>
                  <a:gd name="T2" fmla="*/ 14 w 25"/>
                  <a:gd name="T3" fmla="*/ 6 h 30"/>
                  <a:gd name="T4" fmla="*/ 16 w 25"/>
                  <a:gd name="T5" fmla="*/ 6 h 30"/>
                  <a:gd name="T6" fmla="*/ 19 w 25"/>
                  <a:gd name="T7" fmla="*/ 8 h 30"/>
                  <a:gd name="T8" fmla="*/ 20 w 25"/>
                  <a:gd name="T9" fmla="*/ 12 h 30"/>
                  <a:gd name="T10" fmla="*/ 20 w 25"/>
                  <a:gd name="T11" fmla="*/ 14 h 30"/>
                  <a:gd name="T12" fmla="*/ 19 w 25"/>
                  <a:gd name="T13" fmla="*/ 19 h 30"/>
                  <a:gd name="T14" fmla="*/ 16 w 25"/>
                  <a:gd name="T15" fmla="*/ 22 h 30"/>
                  <a:gd name="T16" fmla="*/ 14 w 25"/>
                  <a:gd name="T17" fmla="*/ 24 h 30"/>
                  <a:gd name="T18" fmla="*/ 10 w 25"/>
                  <a:gd name="T19" fmla="*/ 25 h 30"/>
                  <a:gd name="T20" fmla="*/ 8 w 25"/>
                  <a:gd name="T21" fmla="*/ 24 h 30"/>
                  <a:gd name="T22" fmla="*/ 6 w 25"/>
                  <a:gd name="T23" fmla="*/ 22 h 30"/>
                  <a:gd name="T24" fmla="*/ 4 w 25"/>
                  <a:gd name="T25" fmla="*/ 18 h 30"/>
                  <a:gd name="T26" fmla="*/ 4 w 25"/>
                  <a:gd name="T27" fmla="*/ 16 h 30"/>
                  <a:gd name="T28" fmla="*/ 6 w 25"/>
                  <a:gd name="T29" fmla="*/ 11 h 30"/>
                  <a:gd name="T30" fmla="*/ 8 w 25"/>
                  <a:gd name="T31" fmla="*/ 8 h 30"/>
                  <a:gd name="T32" fmla="*/ 10 w 25"/>
                  <a:gd name="T33" fmla="*/ 6 h 30"/>
                  <a:gd name="T34" fmla="*/ 0 w 25"/>
                  <a:gd name="T35" fmla="*/ 19 h 30"/>
                  <a:gd name="T36" fmla="*/ 2 w 25"/>
                  <a:gd name="T37" fmla="*/ 24 h 30"/>
                  <a:gd name="T38" fmla="*/ 6 w 25"/>
                  <a:gd name="T39" fmla="*/ 28 h 30"/>
                  <a:gd name="T40" fmla="*/ 10 w 25"/>
                  <a:gd name="T41" fmla="*/ 30 h 30"/>
                  <a:gd name="T42" fmla="*/ 15 w 25"/>
                  <a:gd name="T43" fmla="*/ 29 h 30"/>
                  <a:gd name="T44" fmla="*/ 20 w 25"/>
                  <a:gd name="T45" fmla="*/ 26 h 30"/>
                  <a:gd name="T46" fmla="*/ 24 w 25"/>
                  <a:gd name="T47" fmla="*/ 22 h 30"/>
                  <a:gd name="T48" fmla="*/ 25 w 25"/>
                  <a:gd name="T49" fmla="*/ 16 h 30"/>
                  <a:gd name="T50" fmla="*/ 25 w 25"/>
                  <a:gd name="T51" fmla="*/ 11 h 30"/>
                  <a:gd name="T52" fmla="*/ 22 w 25"/>
                  <a:gd name="T53" fmla="*/ 6 h 30"/>
                  <a:gd name="T54" fmla="*/ 19 w 25"/>
                  <a:gd name="T55" fmla="*/ 2 h 30"/>
                  <a:gd name="T56" fmla="*/ 14 w 25"/>
                  <a:gd name="T57" fmla="*/ 0 h 30"/>
                  <a:gd name="T58" fmla="*/ 9 w 25"/>
                  <a:gd name="T59" fmla="*/ 1 h 30"/>
                  <a:gd name="T60" fmla="*/ 4 w 25"/>
                  <a:gd name="T61" fmla="*/ 4 h 30"/>
                  <a:gd name="T62" fmla="*/ 1 w 25"/>
                  <a:gd name="T63" fmla="*/ 8 h 30"/>
                  <a:gd name="T64" fmla="*/ 0 w 25"/>
                  <a:gd name="T65" fmla="*/ 14 h 30"/>
                  <a:gd name="T66" fmla="*/ 0 w 25"/>
                  <a:gd name="T67" fmla="*/ 19 h 30"/>
                  <a:gd name="T68" fmla="*/ 10 w 25"/>
                  <a:gd name="T69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" h="30">
                    <a:moveTo>
                      <a:pt x="10" y="6"/>
                    </a:moveTo>
                    <a:lnTo>
                      <a:pt x="14" y="6"/>
                    </a:lnTo>
                    <a:lnTo>
                      <a:pt x="16" y="6"/>
                    </a:lnTo>
                    <a:lnTo>
                      <a:pt x="19" y="8"/>
                    </a:lnTo>
                    <a:lnTo>
                      <a:pt x="20" y="12"/>
                    </a:lnTo>
                    <a:lnTo>
                      <a:pt x="20" y="14"/>
                    </a:lnTo>
                    <a:lnTo>
                      <a:pt x="19" y="19"/>
                    </a:lnTo>
                    <a:lnTo>
                      <a:pt x="16" y="22"/>
                    </a:lnTo>
                    <a:lnTo>
                      <a:pt x="14" y="24"/>
                    </a:lnTo>
                    <a:lnTo>
                      <a:pt x="10" y="25"/>
                    </a:lnTo>
                    <a:lnTo>
                      <a:pt x="8" y="24"/>
                    </a:lnTo>
                    <a:lnTo>
                      <a:pt x="6" y="22"/>
                    </a:lnTo>
                    <a:lnTo>
                      <a:pt x="4" y="18"/>
                    </a:lnTo>
                    <a:lnTo>
                      <a:pt x="4" y="16"/>
                    </a:lnTo>
                    <a:lnTo>
                      <a:pt x="6" y="11"/>
                    </a:lnTo>
                    <a:lnTo>
                      <a:pt x="8" y="8"/>
                    </a:lnTo>
                    <a:lnTo>
                      <a:pt x="10" y="6"/>
                    </a:lnTo>
                    <a:lnTo>
                      <a:pt x="0" y="19"/>
                    </a:lnTo>
                    <a:lnTo>
                      <a:pt x="2" y="24"/>
                    </a:lnTo>
                    <a:lnTo>
                      <a:pt x="6" y="28"/>
                    </a:lnTo>
                    <a:lnTo>
                      <a:pt x="10" y="30"/>
                    </a:lnTo>
                    <a:lnTo>
                      <a:pt x="15" y="29"/>
                    </a:lnTo>
                    <a:lnTo>
                      <a:pt x="20" y="26"/>
                    </a:lnTo>
                    <a:lnTo>
                      <a:pt x="24" y="22"/>
                    </a:lnTo>
                    <a:lnTo>
                      <a:pt x="25" y="16"/>
                    </a:lnTo>
                    <a:lnTo>
                      <a:pt x="25" y="11"/>
                    </a:lnTo>
                    <a:lnTo>
                      <a:pt x="22" y="6"/>
                    </a:lnTo>
                    <a:lnTo>
                      <a:pt x="19" y="2"/>
                    </a:lnTo>
                    <a:lnTo>
                      <a:pt x="14" y="0"/>
                    </a:lnTo>
                    <a:lnTo>
                      <a:pt x="9" y="1"/>
                    </a:lnTo>
                    <a:lnTo>
                      <a:pt x="4" y="4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1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09" name="Freeform 577">
                <a:extLst>
                  <a:ext uri="{FF2B5EF4-FFF2-40B4-BE49-F238E27FC236}">
                    <a16:creationId xmlns:a16="http://schemas.microsoft.com/office/drawing/2014/main" id="{1AEEEB59-9959-7657-9D67-8546CD129D66}"/>
                  </a:ext>
                </a:extLst>
              </p:cNvPr>
              <p:cNvSpPr/>
              <p:nvPr/>
            </p:nvSpPr>
            <p:spPr bwMode="auto">
              <a:xfrm>
                <a:off x="4502" y="2221"/>
                <a:ext cx="26" cy="32"/>
              </a:xfrm>
              <a:custGeom>
                <a:avLst/>
                <a:gdLst>
                  <a:gd name="T0" fmla="*/ 20 w 26"/>
                  <a:gd name="T1" fmla="*/ 21 h 32"/>
                  <a:gd name="T2" fmla="*/ 19 w 26"/>
                  <a:gd name="T3" fmla="*/ 24 h 32"/>
                  <a:gd name="T4" fmla="*/ 18 w 26"/>
                  <a:gd name="T5" fmla="*/ 25 h 32"/>
                  <a:gd name="T6" fmla="*/ 17 w 26"/>
                  <a:gd name="T7" fmla="*/ 26 h 32"/>
                  <a:gd name="T8" fmla="*/ 14 w 26"/>
                  <a:gd name="T9" fmla="*/ 26 h 32"/>
                  <a:gd name="T10" fmla="*/ 11 w 26"/>
                  <a:gd name="T11" fmla="*/ 26 h 32"/>
                  <a:gd name="T12" fmla="*/ 8 w 26"/>
                  <a:gd name="T13" fmla="*/ 24 h 32"/>
                  <a:gd name="T14" fmla="*/ 7 w 26"/>
                  <a:gd name="T15" fmla="*/ 20 h 32"/>
                  <a:gd name="T16" fmla="*/ 6 w 26"/>
                  <a:gd name="T17" fmla="*/ 16 h 32"/>
                  <a:gd name="T18" fmla="*/ 7 w 26"/>
                  <a:gd name="T19" fmla="*/ 12 h 32"/>
                  <a:gd name="T20" fmla="*/ 8 w 26"/>
                  <a:gd name="T21" fmla="*/ 8 h 32"/>
                  <a:gd name="T22" fmla="*/ 11 w 26"/>
                  <a:gd name="T23" fmla="*/ 6 h 32"/>
                  <a:gd name="T24" fmla="*/ 14 w 26"/>
                  <a:gd name="T25" fmla="*/ 6 h 32"/>
                  <a:gd name="T26" fmla="*/ 17 w 26"/>
                  <a:gd name="T27" fmla="*/ 6 h 32"/>
                  <a:gd name="T28" fmla="*/ 18 w 26"/>
                  <a:gd name="T29" fmla="*/ 7 h 32"/>
                  <a:gd name="T30" fmla="*/ 19 w 26"/>
                  <a:gd name="T31" fmla="*/ 8 h 32"/>
                  <a:gd name="T32" fmla="*/ 20 w 26"/>
                  <a:gd name="T33" fmla="*/ 10 h 32"/>
                  <a:gd name="T34" fmla="*/ 26 w 26"/>
                  <a:gd name="T35" fmla="*/ 10 h 32"/>
                  <a:gd name="T36" fmla="*/ 25 w 26"/>
                  <a:gd name="T37" fmla="*/ 6 h 32"/>
                  <a:gd name="T38" fmla="*/ 23 w 26"/>
                  <a:gd name="T39" fmla="*/ 2 h 32"/>
                  <a:gd name="T40" fmla="*/ 19 w 26"/>
                  <a:gd name="T41" fmla="*/ 1 h 32"/>
                  <a:gd name="T42" fmla="*/ 14 w 26"/>
                  <a:gd name="T43" fmla="*/ 0 h 32"/>
                  <a:gd name="T44" fmla="*/ 8 w 26"/>
                  <a:gd name="T45" fmla="*/ 1 h 32"/>
                  <a:gd name="T46" fmla="*/ 4 w 26"/>
                  <a:gd name="T47" fmla="*/ 4 h 32"/>
                  <a:gd name="T48" fmla="*/ 1 w 26"/>
                  <a:gd name="T49" fmla="*/ 9 h 32"/>
                  <a:gd name="T50" fmla="*/ 0 w 26"/>
                  <a:gd name="T51" fmla="*/ 16 h 32"/>
                  <a:gd name="T52" fmla="*/ 1 w 26"/>
                  <a:gd name="T53" fmla="*/ 22 h 32"/>
                  <a:gd name="T54" fmla="*/ 4 w 26"/>
                  <a:gd name="T55" fmla="*/ 28 h 32"/>
                  <a:gd name="T56" fmla="*/ 8 w 26"/>
                  <a:gd name="T57" fmla="*/ 31 h 32"/>
                  <a:gd name="T58" fmla="*/ 13 w 26"/>
                  <a:gd name="T59" fmla="*/ 32 h 32"/>
                  <a:gd name="T60" fmla="*/ 18 w 26"/>
                  <a:gd name="T61" fmla="*/ 32 h 32"/>
                  <a:gd name="T62" fmla="*/ 23 w 26"/>
                  <a:gd name="T63" fmla="*/ 30 h 32"/>
                  <a:gd name="T64" fmla="*/ 25 w 26"/>
                  <a:gd name="T65" fmla="*/ 26 h 32"/>
                  <a:gd name="T66" fmla="*/ 26 w 26"/>
                  <a:gd name="T67" fmla="*/ 21 h 32"/>
                  <a:gd name="T68" fmla="*/ 20 w 26"/>
                  <a:gd name="T69" fmla="*/ 2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6" h="32">
                    <a:moveTo>
                      <a:pt x="20" y="21"/>
                    </a:moveTo>
                    <a:lnTo>
                      <a:pt x="19" y="24"/>
                    </a:lnTo>
                    <a:lnTo>
                      <a:pt x="18" y="25"/>
                    </a:lnTo>
                    <a:lnTo>
                      <a:pt x="17" y="26"/>
                    </a:lnTo>
                    <a:lnTo>
                      <a:pt x="14" y="26"/>
                    </a:lnTo>
                    <a:lnTo>
                      <a:pt x="11" y="26"/>
                    </a:lnTo>
                    <a:lnTo>
                      <a:pt x="8" y="24"/>
                    </a:lnTo>
                    <a:lnTo>
                      <a:pt x="7" y="20"/>
                    </a:lnTo>
                    <a:lnTo>
                      <a:pt x="6" y="16"/>
                    </a:lnTo>
                    <a:lnTo>
                      <a:pt x="7" y="12"/>
                    </a:lnTo>
                    <a:lnTo>
                      <a:pt x="8" y="8"/>
                    </a:lnTo>
                    <a:lnTo>
                      <a:pt x="11" y="6"/>
                    </a:lnTo>
                    <a:lnTo>
                      <a:pt x="14" y="6"/>
                    </a:lnTo>
                    <a:lnTo>
                      <a:pt x="17" y="6"/>
                    </a:lnTo>
                    <a:lnTo>
                      <a:pt x="18" y="7"/>
                    </a:lnTo>
                    <a:lnTo>
                      <a:pt x="19" y="8"/>
                    </a:lnTo>
                    <a:lnTo>
                      <a:pt x="20" y="10"/>
                    </a:lnTo>
                    <a:lnTo>
                      <a:pt x="26" y="10"/>
                    </a:lnTo>
                    <a:lnTo>
                      <a:pt x="25" y="6"/>
                    </a:lnTo>
                    <a:lnTo>
                      <a:pt x="23" y="2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6"/>
                    </a:lnTo>
                    <a:lnTo>
                      <a:pt x="1" y="22"/>
                    </a:lnTo>
                    <a:lnTo>
                      <a:pt x="4" y="28"/>
                    </a:lnTo>
                    <a:lnTo>
                      <a:pt x="8" y="31"/>
                    </a:lnTo>
                    <a:lnTo>
                      <a:pt x="13" y="32"/>
                    </a:lnTo>
                    <a:lnTo>
                      <a:pt x="18" y="32"/>
                    </a:lnTo>
                    <a:lnTo>
                      <a:pt x="23" y="30"/>
                    </a:lnTo>
                    <a:lnTo>
                      <a:pt x="25" y="26"/>
                    </a:lnTo>
                    <a:lnTo>
                      <a:pt x="26" y="21"/>
                    </a:lnTo>
                    <a:lnTo>
                      <a:pt x="2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10" name="Freeform 578">
                <a:extLst>
                  <a:ext uri="{FF2B5EF4-FFF2-40B4-BE49-F238E27FC236}">
                    <a16:creationId xmlns:a16="http://schemas.microsoft.com/office/drawing/2014/main" id="{CAFDF618-CA46-882D-E897-D14B71FD1A69}"/>
                  </a:ext>
                </a:extLst>
              </p:cNvPr>
              <p:cNvSpPr/>
              <p:nvPr/>
            </p:nvSpPr>
            <p:spPr bwMode="auto">
              <a:xfrm>
                <a:off x="4533" y="2222"/>
                <a:ext cx="23" cy="31"/>
              </a:xfrm>
              <a:custGeom>
                <a:avLst/>
                <a:gdLst>
                  <a:gd name="T0" fmla="*/ 6 w 23"/>
                  <a:gd name="T1" fmla="*/ 5 h 31"/>
                  <a:gd name="T2" fmla="*/ 13 w 23"/>
                  <a:gd name="T3" fmla="*/ 5 h 31"/>
                  <a:gd name="T4" fmla="*/ 16 w 23"/>
                  <a:gd name="T5" fmla="*/ 6 h 31"/>
                  <a:gd name="T6" fmla="*/ 17 w 23"/>
                  <a:gd name="T7" fmla="*/ 9 h 31"/>
                  <a:gd name="T8" fmla="*/ 16 w 23"/>
                  <a:gd name="T9" fmla="*/ 12 h 31"/>
                  <a:gd name="T10" fmla="*/ 12 w 23"/>
                  <a:gd name="T11" fmla="*/ 13 h 31"/>
                  <a:gd name="T12" fmla="*/ 6 w 23"/>
                  <a:gd name="T13" fmla="*/ 13 h 31"/>
                  <a:gd name="T14" fmla="*/ 6 w 23"/>
                  <a:gd name="T15" fmla="*/ 5 h 31"/>
                  <a:gd name="T16" fmla="*/ 6 w 23"/>
                  <a:gd name="T17" fmla="*/ 31 h 31"/>
                  <a:gd name="T18" fmla="*/ 6 w 23"/>
                  <a:gd name="T19" fmla="*/ 19 h 31"/>
                  <a:gd name="T20" fmla="*/ 12 w 23"/>
                  <a:gd name="T21" fmla="*/ 19 h 31"/>
                  <a:gd name="T22" fmla="*/ 16 w 23"/>
                  <a:gd name="T23" fmla="*/ 19 h 31"/>
                  <a:gd name="T24" fmla="*/ 16 w 23"/>
                  <a:gd name="T25" fmla="*/ 24 h 31"/>
                  <a:gd name="T26" fmla="*/ 17 w 23"/>
                  <a:gd name="T27" fmla="*/ 26 h 31"/>
                  <a:gd name="T28" fmla="*/ 17 w 23"/>
                  <a:gd name="T29" fmla="*/ 29 h 31"/>
                  <a:gd name="T30" fmla="*/ 17 w 23"/>
                  <a:gd name="T31" fmla="*/ 31 h 31"/>
                  <a:gd name="T32" fmla="*/ 23 w 23"/>
                  <a:gd name="T33" fmla="*/ 31 h 31"/>
                  <a:gd name="T34" fmla="*/ 23 w 23"/>
                  <a:gd name="T35" fmla="*/ 30 h 31"/>
                  <a:gd name="T36" fmla="*/ 23 w 23"/>
                  <a:gd name="T37" fmla="*/ 29 h 31"/>
                  <a:gd name="T38" fmla="*/ 23 w 23"/>
                  <a:gd name="T39" fmla="*/ 26 h 31"/>
                  <a:gd name="T40" fmla="*/ 22 w 23"/>
                  <a:gd name="T41" fmla="*/ 23 h 31"/>
                  <a:gd name="T42" fmla="*/ 22 w 23"/>
                  <a:gd name="T43" fmla="*/ 18 h 31"/>
                  <a:gd name="T44" fmla="*/ 18 w 23"/>
                  <a:gd name="T45" fmla="*/ 15 h 31"/>
                  <a:gd name="T46" fmla="*/ 21 w 23"/>
                  <a:gd name="T47" fmla="*/ 14 h 31"/>
                  <a:gd name="T48" fmla="*/ 22 w 23"/>
                  <a:gd name="T49" fmla="*/ 13 h 31"/>
                  <a:gd name="T50" fmla="*/ 23 w 23"/>
                  <a:gd name="T51" fmla="*/ 8 h 31"/>
                  <a:gd name="T52" fmla="*/ 23 w 23"/>
                  <a:gd name="T53" fmla="*/ 5 h 31"/>
                  <a:gd name="T54" fmla="*/ 21 w 23"/>
                  <a:gd name="T55" fmla="*/ 2 h 31"/>
                  <a:gd name="T56" fmla="*/ 18 w 23"/>
                  <a:gd name="T57" fmla="*/ 0 h 31"/>
                  <a:gd name="T58" fmla="*/ 13 w 23"/>
                  <a:gd name="T59" fmla="*/ 0 h 31"/>
                  <a:gd name="T60" fmla="*/ 0 w 23"/>
                  <a:gd name="T61" fmla="*/ 0 h 31"/>
                  <a:gd name="T62" fmla="*/ 0 w 23"/>
                  <a:gd name="T63" fmla="*/ 31 h 31"/>
                  <a:gd name="T64" fmla="*/ 6 w 23"/>
                  <a:gd name="T65" fmla="*/ 31 h 31"/>
                  <a:gd name="T66" fmla="*/ 6 w 23"/>
                  <a:gd name="T67" fmla="*/ 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31">
                    <a:moveTo>
                      <a:pt x="6" y="5"/>
                    </a:moveTo>
                    <a:lnTo>
                      <a:pt x="13" y="5"/>
                    </a:lnTo>
                    <a:lnTo>
                      <a:pt x="16" y="6"/>
                    </a:lnTo>
                    <a:lnTo>
                      <a:pt x="17" y="9"/>
                    </a:lnTo>
                    <a:lnTo>
                      <a:pt x="16" y="12"/>
                    </a:lnTo>
                    <a:lnTo>
                      <a:pt x="12" y="13"/>
                    </a:lnTo>
                    <a:lnTo>
                      <a:pt x="6" y="13"/>
                    </a:lnTo>
                    <a:lnTo>
                      <a:pt x="6" y="5"/>
                    </a:lnTo>
                    <a:lnTo>
                      <a:pt x="6" y="31"/>
                    </a:lnTo>
                    <a:lnTo>
                      <a:pt x="6" y="19"/>
                    </a:lnTo>
                    <a:lnTo>
                      <a:pt x="12" y="19"/>
                    </a:lnTo>
                    <a:lnTo>
                      <a:pt x="16" y="19"/>
                    </a:lnTo>
                    <a:lnTo>
                      <a:pt x="16" y="24"/>
                    </a:lnTo>
                    <a:lnTo>
                      <a:pt x="17" y="26"/>
                    </a:lnTo>
                    <a:lnTo>
                      <a:pt x="17" y="29"/>
                    </a:lnTo>
                    <a:lnTo>
                      <a:pt x="17" y="31"/>
                    </a:lnTo>
                    <a:lnTo>
                      <a:pt x="23" y="31"/>
                    </a:lnTo>
                    <a:lnTo>
                      <a:pt x="23" y="30"/>
                    </a:lnTo>
                    <a:lnTo>
                      <a:pt x="23" y="29"/>
                    </a:lnTo>
                    <a:lnTo>
                      <a:pt x="23" y="26"/>
                    </a:lnTo>
                    <a:lnTo>
                      <a:pt x="22" y="23"/>
                    </a:lnTo>
                    <a:lnTo>
                      <a:pt x="22" y="18"/>
                    </a:lnTo>
                    <a:lnTo>
                      <a:pt x="18" y="15"/>
                    </a:lnTo>
                    <a:lnTo>
                      <a:pt x="21" y="14"/>
                    </a:lnTo>
                    <a:lnTo>
                      <a:pt x="22" y="13"/>
                    </a:lnTo>
                    <a:lnTo>
                      <a:pt x="23" y="8"/>
                    </a:lnTo>
                    <a:lnTo>
                      <a:pt x="23" y="5"/>
                    </a:lnTo>
                    <a:lnTo>
                      <a:pt x="21" y="2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11" name="Freeform 579">
                <a:extLst>
                  <a:ext uri="{FF2B5EF4-FFF2-40B4-BE49-F238E27FC236}">
                    <a16:creationId xmlns:a16="http://schemas.microsoft.com/office/drawing/2014/main" id="{93FA8F2E-9BD0-839F-9078-A98A16256A21}"/>
                  </a:ext>
                </a:extLst>
              </p:cNvPr>
              <p:cNvSpPr/>
              <p:nvPr/>
            </p:nvSpPr>
            <p:spPr bwMode="auto">
              <a:xfrm>
                <a:off x="4556" y="2222"/>
                <a:ext cx="28" cy="31"/>
              </a:xfrm>
              <a:custGeom>
                <a:avLst/>
                <a:gdLst>
                  <a:gd name="T0" fmla="*/ 18 w 28"/>
                  <a:gd name="T1" fmla="*/ 19 h 31"/>
                  <a:gd name="T2" fmla="*/ 10 w 28"/>
                  <a:gd name="T3" fmla="*/ 19 h 31"/>
                  <a:gd name="T4" fmla="*/ 13 w 28"/>
                  <a:gd name="T5" fmla="*/ 6 h 31"/>
                  <a:gd name="T6" fmla="*/ 18 w 28"/>
                  <a:gd name="T7" fmla="*/ 19 h 31"/>
                  <a:gd name="T8" fmla="*/ 0 w 28"/>
                  <a:gd name="T9" fmla="*/ 31 h 31"/>
                  <a:gd name="T10" fmla="*/ 6 w 28"/>
                  <a:gd name="T11" fmla="*/ 31 h 31"/>
                  <a:gd name="T12" fmla="*/ 8 w 28"/>
                  <a:gd name="T13" fmla="*/ 24 h 31"/>
                  <a:gd name="T14" fmla="*/ 19 w 28"/>
                  <a:gd name="T15" fmla="*/ 24 h 31"/>
                  <a:gd name="T16" fmla="*/ 22 w 28"/>
                  <a:gd name="T17" fmla="*/ 31 h 31"/>
                  <a:gd name="T18" fmla="*/ 28 w 28"/>
                  <a:gd name="T19" fmla="*/ 31 h 31"/>
                  <a:gd name="T20" fmla="*/ 17 w 28"/>
                  <a:gd name="T21" fmla="*/ 0 h 31"/>
                  <a:gd name="T22" fmla="*/ 11 w 28"/>
                  <a:gd name="T23" fmla="*/ 0 h 31"/>
                  <a:gd name="T24" fmla="*/ 0 w 28"/>
                  <a:gd name="T25" fmla="*/ 31 h 31"/>
                  <a:gd name="T26" fmla="*/ 18 w 28"/>
                  <a:gd name="T27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1">
                    <a:moveTo>
                      <a:pt x="18" y="19"/>
                    </a:moveTo>
                    <a:lnTo>
                      <a:pt x="10" y="19"/>
                    </a:lnTo>
                    <a:lnTo>
                      <a:pt x="13" y="6"/>
                    </a:lnTo>
                    <a:lnTo>
                      <a:pt x="18" y="19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8" y="24"/>
                    </a:lnTo>
                    <a:lnTo>
                      <a:pt x="19" y="24"/>
                    </a:lnTo>
                    <a:lnTo>
                      <a:pt x="22" y="31"/>
                    </a:lnTo>
                    <a:lnTo>
                      <a:pt x="28" y="31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0" y="31"/>
                    </a:lnTo>
                    <a:lnTo>
                      <a:pt x="18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12" name="Freeform 580">
                <a:extLst>
                  <a:ext uri="{FF2B5EF4-FFF2-40B4-BE49-F238E27FC236}">
                    <a16:creationId xmlns:a16="http://schemas.microsoft.com/office/drawing/2014/main" id="{B375F4B4-03B2-067B-570B-7DE67812EDFF}"/>
                  </a:ext>
                </a:extLst>
              </p:cNvPr>
              <p:cNvSpPr/>
              <p:nvPr/>
            </p:nvSpPr>
            <p:spPr bwMode="auto">
              <a:xfrm>
                <a:off x="4581" y="2222"/>
                <a:ext cx="25" cy="31"/>
              </a:xfrm>
              <a:custGeom>
                <a:avLst/>
                <a:gdLst>
                  <a:gd name="T0" fmla="*/ 16 w 25"/>
                  <a:gd name="T1" fmla="*/ 31 h 31"/>
                  <a:gd name="T2" fmla="*/ 25 w 25"/>
                  <a:gd name="T3" fmla="*/ 0 h 31"/>
                  <a:gd name="T4" fmla="*/ 19 w 25"/>
                  <a:gd name="T5" fmla="*/ 0 h 31"/>
                  <a:gd name="T6" fmla="*/ 13 w 25"/>
                  <a:gd name="T7" fmla="*/ 23 h 31"/>
                  <a:gd name="T8" fmla="*/ 7 w 25"/>
                  <a:gd name="T9" fmla="*/ 0 h 31"/>
                  <a:gd name="T10" fmla="*/ 0 w 25"/>
                  <a:gd name="T11" fmla="*/ 0 h 31"/>
                  <a:gd name="T12" fmla="*/ 10 w 25"/>
                  <a:gd name="T13" fmla="*/ 31 h 31"/>
                  <a:gd name="T14" fmla="*/ 16 w 25"/>
                  <a:gd name="T1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31">
                    <a:moveTo>
                      <a:pt x="16" y="31"/>
                    </a:moveTo>
                    <a:lnTo>
                      <a:pt x="25" y="0"/>
                    </a:lnTo>
                    <a:lnTo>
                      <a:pt x="19" y="0"/>
                    </a:lnTo>
                    <a:lnTo>
                      <a:pt x="13" y="23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10" y="31"/>
                    </a:lnTo>
                    <a:lnTo>
                      <a:pt x="1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13" name="Freeform 581">
                <a:extLst>
                  <a:ext uri="{FF2B5EF4-FFF2-40B4-BE49-F238E27FC236}">
                    <a16:creationId xmlns:a16="http://schemas.microsoft.com/office/drawing/2014/main" id="{4B11487B-EE49-79EC-BE8C-A23ED70B51F9}"/>
                  </a:ext>
                </a:extLst>
              </p:cNvPr>
              <p:cNvSpPr/>
              <p:nvPr/>
            </p:nvSpPr>
            <p:spPr bwMode="auto">
              <a:xfrm>
                <a:off x="4609" y="2222"/>
                <a:ext cx="21" cy="31"/>
              </a:xfrm>
              <a:custGeom>
                <a:avLst/>
                <a:gdLst>
                  <a:gd name="T0" fmla="*/ 21 w 21"/>
                  <a:gd name="T1" fmla="*/ 31 h 31"/>
                  <a:gd name="T2" fmla="*/ 21 w 21"/>
                  <a:gd name="T3" fmla="*/ 25 h 31"/>
                  <a:gd name="T4" fmla="*/ 6 w 21"/>
                  <a:gd name="T5" fmla="*/ 25 h 31"/>
                  <a:gd name="T6" fmla="*/ 6 w 21"/>
                  <a:gd name="T7" fmla="*/ 17 h 31"/>
                  <a:gd name="T8" fmla="*/ 20 w 21"/>
                  <a:gd name="T9" fmla="*/ 17 h 31"/>
                  <a:gd name="T10" fmla="*/ 20 w 21"/>
                  <a:gd name="T11" fmla="*/ 12 h 31"/>
                  <a:gd name="T12" fmla="*/ 6 w 21"/>
                  <a:gd name="T13" fmla="*/ 12 h 31"/>
                  <a:gd name="T14" fmla="*/ 6 w 21"/>
                  <a:gd name="T15" fmla="*/ 5 h 31"/>
                  <a:gd name="T16" fmla="*/ 21 w 21"/>
                  <a:gd name="T17" fmla="*/ 5 h 31"/>
                  <a:gd name="T18" fmla="*/ 21 w 21"/>
                  <a:gd name="T19" fmla="*/ 0 h 31"/>
                  <a:gd name="T20" fmla="*/ 0 w 21"/>
                  <a:gd name="T21" fmla="*/ 0 h 31"/>
                  <a:gd name="T22" fmla="*/ 0 w 21"/>
                  <a:gd name="T23" fmla="*/ 31 h 31"/>
                  <a:gd name="T24" fmla="*/ 21 w 21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1">
                    <a:moveTo>
                      <a:pt x="21" y="31"/>
                    </a:moveTo>
                    <a:lnTo>
                      <a:pt x="21" y="25"/>
                    </a:lnTo>
                    <a:lnTo>
                      <a:pt x="6" y="25"/>
                    </a:lnTo>
                    <a:lnTo>
                      <a:pt x="6" y="17"/>
                    </a:lnTo>
                    <a:lnTo>
                      <a:pt x="20" y="17"/>
                    </a:lnTo>
                    <a:lnTo>
                      <a:pt x="20" y="12"/>
                    </a:lnTo>
                    <a:lnTo>
                      <a:pt x="6" y="12"/>
                    </a:lnTo>
                    <a:lnTo>
                      <a:pt x="6" y="5"/>
                    </a:lnTo>
                    <a:lnTo>
                      <a:pt x="21" y="5"/>
                    </a:lnTo>
                    <a:lnTo>
                      <a:pt x="21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1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14" name="Freeform 582">
                <a:extLst>
                  <a:ext uri="{FF2B5EF4-FFF2-40B4-BE49-F238E27FC236}">
                    <a16:creationId xmlns:a16="http://schemas.microsoft.com/office/drawing/2014/main" id="{C3F10348-E861-6BD2-11C0-C57F36FAFEFB}"/>
                  </a:ext>
                </a:extLst>
              </p:cNvPr>
              <p:cNvSpPr/>
              <p:nvPr/>
            </p:nvSpPr>
            <p:spPr bwMode="auto">
              <a:xfrm>
                <a:off x="4635" y="2222"/>
                <a:ext cx="24" cy="31"/>
              </a:xfrm>
              <a:custGeom>
                <a:avLst/>
                <a:gdLst>
                  <a:gd name="T0" fmla="*/ 6 w 24"/>
                  <a:gd name="T1" fmla="*/ 31 h 31"/>
                  <a:gd name="T2" fmla="*/ 6 w 24"/>
                  <a:gd name="T3" fmla="*/ 9 h 31"/>
                  <a:gd name="T4" fmla="*/ 18 w 24"/>
                  <a:gd name="T5" fmla="*/ 31 h 31"/>
                  <a:gd name="T6" fmla="*/ 24 w 24"/>
                  <a:gd name="T7" fmla="*/ 31 h 31"/>
                  <a:gd name="T8" fmla="*/ 24 w 24"/>
                  <a:gd name="T9" fmla="*/ 0 h 31"/>
                  <a:gd name="T10" fmla="*/ 18 w 24"/>
                  <a:gd name="T11" fmla="*/ 0 h 31"/>
                  <a:gd name="T12" fmla="*/ 18 w 24"/>
                  <a:gd name="T13" fmla="*/ 20 h 31"/>
                  <a:gd name="T14" fmla="*/ 6 w 24"/>
                  <a:gd name="T15" fmla="*/ 0 h 31"/>
                  <a:gd name="T16" fmla="*/ 0 w 24"/>
                  <a:gd name="T17" fmla="*/ 0 h 31"/>
                  <a:gd name="T18" fmla="*/ 0 w 24"/>
                  <a:gd name="T19" fmla="*/ 31 h 31"/>
                  <a:gd name="T20" fmla="*/ 6 w 24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31">
                    <a:moveTo>
                      <a:pt x="6" y="31"/>
                    </a:moveTo>
                    <a:lnTo>
                      <a:pt x="6" y="9"/>
                    </a:lnTo>
                    <a:lnTo>
                      <a:pt x="18" y="31"/>
                    </a:lnTo>
                    <a:lnTo>
                      <a:pt x="24" y="31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2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15" name="Freeform 583">
                <a:extLst>
                  <a:ext uri="{FF2B5EF4-FFF2-40B4-BE49-F238E27FC236}">
                    <a16:creationId xmlns:a16="http://schemas.microsoft.com/office/drawing/2014/main" id="{AC4C05C6-F202-7B4E-135D-DBC6851BD8FA}"/>
                  </a:ext>
                </a:extLst>
              </p:cNvPr>
              <p:cNvSpPr/>
              <p:nvPr/>
            </p:nvSpPr>
            <p:spPr bwMode="auto">
              <a:xfrm>
                <a:off x="4387" y="2368"/>
                <a:ext cx="18" cy="31"/>
              </a:xfrm>
              <a:custGeom>
                <a:avLst/>
                <a:gdLst>
                  <a:gd name="T0" fmla="*/ 0 w 18"/>
                  <a:gd name="T1" fmla="*/ 22 h 31"/>
                  <a:gd name="T2" fmla="*/ 0 w 18"/>
                  <a:gd name="T3" fmla="*/ 27 h 31"/>
                  <a:gd name="T4" fmla="*/ 1 w 18"/>
                  <a:gd name="T5" fmla="*/ 29 h 31"/>
                  <a:gd name="T6" fmla="*/ 5 w 18"/>
                  <a:gd name="T7" fmla="*/ 31 h 31"/>
                  <a:gd name="T8" fmla="*/ 9 w 18"/>
                  <a:gd name="T9" fmla="*/ 31 h 31"/>
                  <a:gd name="T10" fmla="*/ 13 w 18"/>
                  <a:gd name="T11" fmla="*/ 30 h 31"/>
                  <a:gd name="T12" fmla="*/ 17 w 18"/>
                  <a:gd name="T13" fmla="*/ 28 h 31"/>
                  <a:gd name="T14" fmla="*/ 18 w 18"/>
                  <a:gd name="T15" fmla="*/ 25 h 31"/>
                  <a:gd name="T16" fmla="*/ 18 w 18"/>
                  <a:gd name="T17" fmla="*/ 22 h 31"/>
                  <a:gd name="T18" fmla="*/ 18 w 18"/>
                  <a:gd name="T19" fmla="*/ 0 h 31"/>
                  <a:gd name="T20" fmla="*/ 12 w 18"/>
                  <a:gd name="T21" fmla="*/ 0 h 31"/>
                  <a:gd name="T22" fmla="*/ 12 w 18"/>
                  <a:gd name="T23" fmla="*/ 22 h 31"/>
                  <a:gd name="T24" fmla="*/ 12 w 18"/>
                  <a:gd name="T25" fmla="*/ 25 h 31"/>
                  <a:gd name="T26" fmla="*/ 8 w 18"/>
                  <a:gd name="T27" fmla="*/ 27 h 31"/>
                  <a:gd name="T28" fmla="*/ 6 w 18"/>
                  <a:gd name="T29" fmla="*/ 25 h 31"/>
                  <a:gd name="T30" fmla="*/ 6 w 18"/>
                  <a:gd name="T31" fmla="*/ 23 h 31"/>
                  <a:gd name="T32" fmla="*/ 6 w 18"/>
                  <a:gd name="T33" fmla="*/ 19 h 31"/>
                  <a:gd name="T34" fmla="*/ 0 w 18"/>
                  <a:gd name="T35" fmla="*/ 19 h 31"/>
                  <a:gd name="T36" fmla="*/ 0 w 18"/>
                  <a:gd name="T37" fmla="*/ 2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" h="31">
                    <a:moveTo>
                      <a:pt x="0" y="22"/>
                    </a:moveTo>
                    <a:lnTo>
                      <a:pt x="0" y="27"/>
                    </a:lnTo>
                    <a:lnTo>
                      <a:pt x="1" y="29"/>
                    </a:lnTo>
                    <a:lnTo>
                      <a:pt x="5" y="31"/>
                    </a:lnTo>
                    <a:lnTo>
                      <a:pt x="9" y="31"/>
                    </a:lnTo>
                    <a:lnTo>
                      <a:pt x="13" y="30"/>
                    </a:lnTo>
                    <a:lnTo>
                      <a:pt x="17" y="28"/>
                    </a:lnTo>
                    <a:lnTo>
                      <a:pt x="18" y="25"/>
                    </a:lnTo>
                    <a:lnTo>
                      <a:pt x="18" y="2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12" y="22"/>
                    </a:lnTo>
                    <a:lnTo>
                      <a:pt x="12" y="25"/>
                    </a:lnTo>
                    <a:lnTo>
                      <a:pt x="8" y="27"/>
                    </a:lnTo>
                    <a:lnTo>
                      <a:pt x="6" y="25"/>
                    </a:lnTo>
                    <a:lnTo>
                      <a:pt x="6" y="23"/>
                    </a:lnTo>
                    <a:lnTo>
                      <a:pt x="6" y="19"/>
                    </a:lnTo>
                    <a:lnTo>
                      <a:pt x="0" y="19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16" name="Freeform 584">
                <a:extLst>
                  <a:ext uri="{FF2B5EF4-FFF2-40B4-BE49-F238E27FC236}">
                    <a16:creationId xmlns:a16="http://schemas.microsoft.com/office/drawing/2014/main" id="{00EF0B2A-7C89-7F46-0037-6B02A6D74B46}"/>
                  </a:ext>
                </a:extLst>
              </p:cNvPr>
              <p:cNvSpPr/>
              <p:nvPr/>
            </p:nvSpPr>
            <p:spPr bwMode="auto">
              <a:xfrm>
                <a:off x="4410" y="2367"/>
                <a:ext cx="27" cy="32"/>
              </a:xfrm>
              <a:custGeom>
                <a:avLst/>
                <a:gdLst>
                  <a:gd name="T0" fmla="*/ 8 w 27"/>
                  <a:gd name="T1" fmla="*/ 8 h 32"/>
                  <a:gd name="T2" fmla="*/ 10 w 27"/>
                  <a:gd name="T3" fmla="*/ 6 h 32"/>
                  <a:gd name="T4" fmla="*/ 13 w 27"/>
                  <a:gd name="T5" fmla="*/ 6 h 32"/>
                  <a:gd name="T6" fmla="*/ 16 w 27"/>
                  <a:gd name="T7" fmla="*/ 6 h 32"/>
                  <a:gd name="T8" fmla="*/ 19 w 27"/>
                  <a:gd name="T9" fmla="*/ 8 h 32"/>
                  <a:gd name="T10" fmla="*/ 21 w 27"/>
                  <a:gd name="T11" fmla="*/ 12 h 32"/>
                  <a:gd name="T12" fmla="*/ 21 w 27"/>
                  <a:gd name="T13" fmla="*/ 17 h 32"/>
                  <a:gd name="T14" fmla="*/ 21 w 27"/>
                  <a:gd name="T15" fmla="*/ 20 h 32"/>
                  <a:gd name="T16" fmla="*/ 19 w 27"/>
                  <a:gd name="T17" fmla="*/ 24 h 32"/>
                  <a:gd name="T18" fmla="*/ 16 w 27"/>
                  <a:gd name="T19" fmla="*/ 26 h 32"/>
                  <a:gd name="T20" fmla="*/ 13 w 27"/>
                  <a:gd name="T21" fmla="*/ 28 h 32"/>
                  <a:gd name="T22" fmla="*/ 10 w 27"/>
                  <a:gd name="T23" fmla="*/ 26 h 32"/>
                  <a:gd name="T24" fmla="*/ 8 w 27"/>
                  <a:gd name="T25" fmla="*/ 24 h 32"/>
                  <a:gd name="T26" fmla="*/ 6 w 27"/>
                  <a:gd name="T27" fmla="*/ 20 h 32"/>
                  <a:gd name="T28" fmla="*/ 6 w 27"/>
                  <a:gd name="T29" fmla="*/ 17 h 32"/>
                  <a:gd name="T30" fmla="*/ 6 w 27"/>
                  <a:gd name="T31" fmla="*/ 12 h 32"/>
                  <a:gd name="T32" fmla="*/ 8 w 27"/>
                  <a:gd name="T33" fmla="*/ 8 h 32"/>
                  <a:gd name="T34" fmla="*/ 3 w 27"/>
                  <a:gd name="T35" fmla="*/ 28 h 32"/>
                  <a:gd name="T36" fmla="*/ 8 w 27"/>
                  <a:gd name="T37" fmla="*/ 31 h 32"/>
                  <a:gd name="T38" fmla="*/ 13 w 27"/>
                  <a:gd name="T39" fmla="*/ 32 h 32"/>
                  <a:gd name="T40" fmla="*/ 19 w 27"/>
                  <a:gd name="T41" fmla="*/ 31 h 32"/>
                  <a:gd name="T42" fmla="*/ 24 w 27"/>
                  <a:gd name="T43" fmla="*/ 28 h 32"/>
                  <a:gd name="T44" fmla="*/ 26 w 27"/>
                  <a:gd name="T45" fmla="*/ 23 h 32"/>
                  <a:gd name="T46" fmla="*/ 27 w 27"/>
                  <a:gd name="T47" fmla="*/ 17 h 32"/>
                  <a:gd name="T48" fmla="*/ 26 w 27"/>
                  <a:gd name="T49" fmla="*/ 10 h 32"/>
                  <a:gd name="T50" fmla="*/ 24 w 27"/>
                  <a:gd name="T51" fmla="*/ 5 h 32"/>
                  <a:gd name="T52" fmla="*/ 19 w 27"/>
                  <a:gd name="T53" fmla="*/ 1 h 32"/>
                  <a:gd name="T54" fmla="*/ 13 w 27"/>
                  <a:gd name="T55" fmla="*/ 0 h 32"/>
                  <a:gd name="T56" fmla="*/ 8 w 27"/>
                  <a:gd name="T57" fmla="*/ 1 h 32"/>
                  <a:gd name="T58" fmla="*/ 3 w 27"/>
                  <a:gd name="T59" fmla="*/ 5 h 32"/>
                  <a:gd name="T60" fmla="*/ 1 w 27"/>
                  <a:gd name="T61" fmla="*/ 10 h 32"/>
                  <a:gd name="T62" fmla="*/ 0 w 27"/>
                  <a:gd name="T63" fmla="*/ 17 h 32"/>
                  <a:gd name="T64" fmla="*/ 1 w 27"/>
                  <a:gd name="T65" fmla="*/ 23 h 32"/>
                  <a:gd name="T66" fmla="*/ 3 w 27"/>
                  <a:gd name="T67" fmla="*/ 28 h 32"/>
                  <a:gd name="T68" fmla="*/ 8 w 27"/>
                  <a:gd name="T6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7" h="32">
                    <a:moveTo>
                      <a:pt x="8" y="8"/>
                    </a:moveTo>
                    <a:lnTo>
                      <a:pt x="10" y="6"/>
                    </a:lnTo>
                    <a:lnTo>
                      <a:pt x="13" y="6"/>
                    </a:lnTo>
                    <a:lnTo>
                      <a:pt x="16" y="6"/>
                    </a:lnTo>
                    <a:lnTo>
                      <a:pt x="19" y="8"/>
                    </a:lnTo>
                    <a:lnTo>
                      <a:pt x="21" y="12"/>
                    </a:lnTo>
                    <a:lnTo>
                      <a:pt x="21" y="17"/>
                    </a:lnTo>
                    <a:lnTo>
                      <a:pt x="21" y="20"/>
                    </a:lnTo>
                    <a:lnTo>
                      <a:pt x="19" y="24"/>
                    </a:lnTo>
                    <a:lnTo>
                      <a:pt x="16" y="26"/>
                    </a:lnTo>
                    <a:lnTo>
                      <a:pt x="13" y="28"/>
                    </a:lnTo>
                    <a:lnTo>
                      <a:pt x="10" y="26"/>
                    </a:lnTo>
                    <a:lnTo>
                      <a:pt x="8" y="24"/>
                    </a:lnTo>
                    <a:lnTo>
                      <a:pt x="6" y="20"/>
                    </a:lnTo>
                    <a:lnTo>
                      <a:pt x="6" y="17"/>
                    </a:lnTo>
                    <a:lnTo>
                      <a:pt x="6" y="12"/>
                    </a:lnTo>
                    <a:lnTo>
                      <a:pt x="8" y="8"/>
                    </a:lnTo>
                    <a:lnTo>
                      <a:pt x="3" y="28"/>
                    </a:lnTo>
                    <a:lnTo>
                      <a:pt x="8" y="31"/>
                    </a:lnTo>
                    <a:lnTo>
                      <a:pt x="13" y="32"/>
                    </a:lnTo>
                    <a:lnTo>
                      <a:pt x="19" y="31"/>
                    </a:lnTo>
                    <a:lnTo>
                      <a:pt x="24" y="28"/>
                    </a:lnTo>
                    <a:lnTo>
                      <a:pt x="26" y="23"/>
                    </a:lnTo>
                    <a:lnTo>
                      <a:pt x="27" y="17"/>
                    </a:lnTo>
                    <a:lnTo>
                      <a:pt x="26" y="10"/>
                    </a:lnTo>
                    <a:lnTo>
                      <a:pt x="24" y="5"/>
                    </a:lnTo>
                    <a:lnTo>
                      <a:pt x="19" y="1"/>
                    </a:lnTo>
                    <a:lnTo>
                      <a:pt x="13" y="0"/>
                    </a:lnTo>
                    <a:lnTo>
                      <a:pt x="8" y="1"/>
                    </a:lnTo>
                    <a:lnTo>
                      <a:pt x="3" y="5"/>
                    </a:lnTo>
                    <a:lnTo>
                      <a:pt x="1" y="10"/>
                    </a:lnTo>
                    <a:lnTo>
                      <a:pt x="0" y="17"/>
                    </a:lnTo>
                    <a:lnTo>
                      <a:pt x="1" y="23"/>
                    </a:lnTo>
                    <a:lnTo>
                      <a:pt x="3" y="28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17" name="Freeform 585">
                <a:extLst>
                  <a:ext uri="{FF2B5EF4-FFF2-40B4-BE49-F238E27FC236}">
                    <a16:creationId xmlns:a16="http://schemas.microsoft.com/office/drawing/2014/main" id="{E3AFA21E-EF63-FFEC-3991-EF50150D8903}"/>
                  </a:ext>
                </a:extLst>
              </p:cNvPr>
              <p:cNvSpPr/>
              <p:nvPr/>
            </p:nvSpPr>
            <p:spPr bwMode="auto">
              <a:xfrm>
                <a:off x="4442" y="2368"/>
                <a:ext cx="24" cy="30"/>
              </a:xfrm>
              <a:custGeom>
                <a:avLst/>
                <a:gdLst>
                  <a:gd name="T0" fmla="*/ 6 w 24"/>
                  <a:gd name="T1" fmla="*/ 30 h 30"/>
                  <a:gd name="T2" fmla="*/ 6 w 24"/>
                  <a:gd name="T3" fmla="*/ 10 h 30"/>
                  <a:gd name="T4" fmla="*/ 18 w 24"/>
                  <a:gd name="T5" fmla="*/ 30 h 30"/>
                  <a:gd name="T6" fmla="*/ 24 w 24"/>
                  <a:gd name="T7" fmla="*/ 30 h 30"/>
                  <a:gd name="T8" fmla="*/ 24 w 24"/>
                  <a:gd name="T9" fmla="*/ 0 h 30"/>
                  <a:gd name="T10" fmla="*/ 18 w 24"/>
                  <a:gd name="T11" fmla="*/ 0 h 30"/>
                  <a:gd name="T12" fmla="*/ 18 w 24"/>
                  <a:gd name="T13" fmla="*/ 21 h 30"/>
                  <a:gd name="T14" fmla="*/ 6 w 24"/>
                  <a:gd name="T15" fmla="*/ 0 h 30"/>
                  <a:gd name="T16" fmla="*/ 0 w 24"/>
                  <a:gd name="T17" fmla="*/ 0 h 30"/>
                  <a:gd name="T18" fmla="*/ 0 w 24"/>
                  <a:gd name="T19" fmla="*/ 30 h 30"/>
                  <a:gd name="T20" fmla="*/ 6 w 24"/>
                  <a:gd name="T2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30">
                    <a:moveTo>
                      <a:pt x="6" y="30"/>
                    </a:moveTo>
                    <a:lnTo>
                      <a:pt x="6" y="10"/>
                    </a:lnTo>
                    <a:lnTo>
                      <a:pt x="18" y="30"/>
                    </a:lnTo>
                    <a:lnTo>
                      <a:pt x="24" y="3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21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6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18" name="Freeform 586">
                <a:extLst>
                  <a:ext uri="{FF2B5EF4-FFF2-40B4-BE49-F238E27FC236}">
                    <a16:creationId xmlns:a16="http://schemas.microsoft.com/office/drawing/2014/main" id="{100CF462-A2A7-3FA1-DCB1-45DF68E2FC68}"/>
                  </a:ext>
                </a:extLst>
              </p:cNvPr>
              <p:cNvSpPr/>
              <p:nvPr/>
            </p:nvSpPr>
            <p:spPr bwMode="auto">
              <a:xfrm>
                <a:off x="4472" y="2368"/>
                <a:ext cx="20" cy="30"/>
              </a:xfrm>
              <a:custGeom>
                <a:avLst/>
                <a:gdLst>
                  <a:gd name="T0" fmla="*/ 20 w 20"/>
                  <a:gd name="T1" fmla="*/ 30 h 30"/>
                  <a:gd name="T2" fmla="*/ 20 w 20"/>
                  <a:gd name="T3" fmla="*/ 25 h 30"/>
                  <a:gd name="T4" fmla="*/ 5 w 20"/>
                  <a:gd name="T5" fmla="*/ 25 h 30"/>
                  <a:gd name="T6" fmla="*/ 5 w 20"/>
                  <a:gd name="T7" fmla="*/ 17 h 30"/>
                  <a:gd name="T8" fmla="*/ 19 w 20"/>
                  <a:gd name="T9" fmla="*/ 17 h 30"/>
                  <a:gd name="T10" fmla="*/ 19 w 20"/>
                  <a:gd name="T11" fmla="*/ 12 h 30"/>
                  <a:gd name="T12" fmla="*/ 5 w 20"/>
                  <a:gd name="T13" fmla="*/ 12 h 30"/>
                  <a:gd name="T14" fmla="*/ 5 w 20"/>
                  <a:gd name="T15" fmla="*/ 5 h 30"/>
                  <a:gd name="T16" fmla="*/ 20 w 20"/>
                  <a:gd name="T17" fmla="*/ 5 h 30"/>
                  <a:gd name="T18" fmla="*/ 20 w 20"/>
                  <a:gd name="T19" fmla="*/ 0 h 30"/>
                  <a:gd name="T20" fmla="*/ 0 w 20"/>
                  <a:gd name="T21" fmla="*/ 0 h 30"/>
                  <a:gd name="T22" fmla="*/ 0 w 20"/>
                  <a:gd name="T23" fmla="*/ 30 h 30"/>
                  <a:gd name="T24" fmla="*/ 20 w 20"/>
                  <a:gd name="T2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" h="30">
                    <a:moveTo>
                      <a:pt x="20" y="30"/>
                    </a:moveTo>
                    <a:lnTo>
                      <a:pt x="20" y="25"/>
                    </a:lnTo>
                    <a:lnTo>
                      <a:pt x="5" y="25"/>
                    </a:lnTo>
                    <a:lnTo>
                      <a:pt x="5" y="17"/>
                    </a:lnTo>
                    <a:lnTo>
                      <a:pt x="19" y="17"/>
                    </a:lnTo>
                    <a:lnTo>
                      <a:pt x="19" y="12"/>
                    </a:lnTo>
                    <a:lnTo>
                      <a:pt x="5" y="12"/>
                    </a:lnTo>
                    <a:lnTo>
                      <a:pt x="5" y="5"/>
                    </a:lnTo>
                    <a:lnTo>
                      <a:pt x="20" y="5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2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19" name="Freeform 587">
                <a:extLst>
                  <a:ext uri="{FF2B5EF4-FFF2-40B4-BE49-F238E27FC236}">
                    <a16:creationId xmlns:a16="http://schemas.microsoft.com/office/drawing/2014/main" id="{92C4F96B-8B56-FEE6-4DE3-8C80EC205C43}"/>
                  </a:ext>
                </a:extLst>
              </p:cNvPr>
              <p:cNvSpPr/>
              <p:nvPr/>
            </p:nvSpPr>
            <p:spPr bwMode="auto">
              <a:xfrm>
                <a:off x="4496" y="2367"/>
                <a:ext cx="23" cy="32"/>
              </a:xfrm>
              <a:custGeom>
                <a:avLst/>
                <a:gdLst>
                  <a:gd name="T0" fmla="*/ 4 w 23"/>
                  <a:gd name="T1" fmla="*/ 30 h 32"/>
                  <a:gd name="T2" fmla="*/ 7 w 23"/>
                  <a:gd name="T3" fmla="*/ 32 h 32"/>
                  <a:gd name="T4" fmla="*/ 12 w 23"/>
                  <a:gd name="T5" fmla="*/ 32 h 32"/>
                  <a:gd name="T6" fmla="*/ 17 w 23"/>
                  <a:gd name="T7" fmla="*/ 32 h 32"/>
                  <a:gd name="T8" fmla="*/ 20 w 23"/>
                  <a:gd name="T9" fmla="*/ 30 h 32"/>
                  <a:gd name="T10" fmla="*/ 23 w 23"/>
                  <a:gd name="T11" fmla="*/ 26 h 32"/>
                  <a:gd name="T12" fmla="*/ 23 w 23"/>
                  <a:gd name="T13" fmla="*/ 23 h 32"/>
                  <a:gd name="T14" fmla="*/ 23 w 23"/>
                  <a:gd name="T15" fmla="*/ 18 h 32"/>
                  <a:gd name="T16" fmla="*/ 19 w 23"/>
                  <a:gd name="T17" fmla="*/ 16 h 32"/>
                  <a:gd name="T18" fmla="*/ 18 w 23"/>
                  <a:gd name="T19" fmla="*/ 14 h 32"/>
                  <a:gd name="T20" fmla="*/ 13 w 23"/>
                  <a:gd name="T21" fmla="*/ 13 h 32"/>
                  <a:gd name="T22" fmla="*/ 11 w 23"/>
                  <a:gd name="T23" fmla="*/ 12 h 32"/>
                  <a:gd name="T24" fmla="*/ 7 w 23"/>
                  <a:gd name="T25" fmla="*/ 11 h 32"/>
                  <a:gd name="T26" fmla="*/ 6 w 23"/>
                  <a:gd name="T27" fmla="*/ 8 h 32"/>
                  <a:gd name="T28" fmla="*/ 6 w 23"/>
                  <a:gd name="T29" fmla="*/ 7 h 32"/>
                  <a:gd name="T30" fmla="*/ 7 w 23"/>
                  <a:gd name="T31" fmla="*/ 6 h 32"/>
                  <a:gd name="T32" fmla="*/ 11 w 23"/>
                  <a:gd name="T33" fmla="*/ 5 h 32"/>
                  <a:gd name="T34" fmla="*/ 13 w 23"/>
                  <a:gd name="T35" fmla="*/ 5 h 32"/>
                  <a:gd name="T36" fmla="*/ 16 w 23"/>
                  <a:gd name="T37" fmla="*/ 6 h 32"/>
                  <a:gd name="T38" fmla="*/ 16 w 23"/>
                  <a:gd name="T39" fmla="*/ 7 h 32"/>
                  <a:gd name="T40" fmla="*/ 17 w 23"/>
                  <a:gd name="T41" fmla="*/ 10 h 32"/>
                  <a:gd name="T42" fmla="*/ 23 w 23"/>
                  <a:gd name="T43" fmla="*/ 10 h 32"/>
                  <a:gd name="T44" fmla="*/ 22 w 23"/>
                  <a:gd name="T45" fmla="*/ 6 h 32"/>
                  <a:gd name="T46" fmla="*/ 19 w 23"/>
                  <a:gd name="T47" fmla="*/ 2 h 32"/>
                  <a:gd name="T48" fmla="*/ 16 w 23"/>
                  <a:gd name="T49" fmla="*/ 0 h 32"/>
                  <a:gd name="T50" fmla="*/ 12 w 23"/>
                  <a:gd name="T51" fmla="*/ 0 h 32"/>
                  <a:gd name="T52" fmla="*/ 7 w 23"/>
                  <a:gd name="T53" fmla="*/ 0 h 32"/>
                  <a:gd name="T54" fmla="*/ 4 w 23"/>
                  <a:gd name="T55" fmla="*/ 2 h 32"/>
                  <a:gd name="T56" fmla="*/ 1 w 23"/>
                  <a:gd name="T57" fmla="*/ 5 h 32"/>
                  <a:gd name="T58" fmla="*/ 0 w 23"/>
                  <a:gd name="T59" fmla="*/ 10 h 32"/>
                  <a:gd name="T60" fmla="*/ 1 w 23"/>
                  <a:gd name="T61" fmla="*/ 13 h 32"/>
                  <a:gd name="T62" fmla="*/ 4 w 23"/>
                  <a:gd name="T63" fmla="*/ 17 h 32"/>
                  <a:gd name="T64" fmla="*/ 10 w 23"/>
                  <a:gd name="T65" fmla="*/ 18 h 32"/>
                  <a:gd name="T66" fmla="*/ 16 w 23"/>
                  <a:gd name="T67" fmla="*/ 20 h 32"/>
                  <a:gd name="T68" fmla="*/ 17 w 23"/>
                  <a:gd name="T69" fmla="*/ 22 h 32"/>
                  <a:gd name="T70" fmla="*/ 18 w 23"/>
                  <a:gd name="T71" fmla="*/ 23 h 32"/>
                  <a:gd name="T72" fmla="*/ 17 w 23"/>
                  <a:gd name="T73" fmla="*/ 25 h 32"/>
                  <a:gd name="T74" fmla="*/ 17 w 23"/>
                  <a:gd name="T75" fmla="*/ 26 h 32"/>
                  <a:gd name="T76" fmla="*/ 12 w 23"/>
                  <a:gd name="T77" fmla="*/ 28 h 32"/>
                  <a:gd name="T78" fmla="*/ 10 w 23"/>
                  <a:gd name="T79" fmla="*/ 26 h 32"/>
                  <a:gd name="T80" fmla="*/ 7 w 23"/>
                  <a:gd name="T81" fmla="*/ 26 h 32"/>
                  <a:gd name="T82" fmla="*/ 6 w 23"/>
                  <a:gd name="T83" fmla="*/ 24 h 32"/>
                  <a:gd name="T84" fmla="*/ 6 w 23"/>
                  <a:gd name="T85" fmla="*/ 22 h 32"/>
                  <a:gd name="T86" fmla="*/ 0 w 23"/>
                  <a:gd name="T87" fmla="*/ 22 h 32"/>
                  <a:gd name="T88" fmla="*/ 1 w 23"/>
                  <a:gd name="T89" fmla="*/ 26 h 32"/>
                  <a:gd name="T90" fmla="*/ 4 w 23"/>
                  <a:gd name="T91" fmla="*/ 3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3" h="32">
                    <a:moveTo>
                      <a:pt x="4" y="30"/>
                    </a:moveTo>
                    <a:lnTo>
                      <a:pt x="7" y="32"/>
                    </a:lnTo>
                    <a:lnTo>
                      <a:pt x="12" y="32"/>
                    </a:lnTo>
                    <a:lnTo>
                      <a:pt x="17" y="32"/>
                    </a:lnTo>
                    <a:lnTo>
                      <a:pt x="20" y="30"/>
                    </a:lnTo>
                    <a:lnTo>
                      <a:pt x="23" y="26"/>
                    </a:lnTo>
                    <a:lnTo>
                      <a:pt x="23" y="23"/>
                    </a:lnTo>
                    <a:lnTo>
                      <a:pt x="23" y="18"/>
                    </a:lnTo>
                    <a:lnTo>
                      <a:pt x="19" y="16"/>
                    </a:lnTo>
                    <a:lnTo>
                      <a:pt x="18" y="14"/>
                    </a:lnTo>
                    <a:lnTo>
                      <a:pt x="13" y="13"/>
                    </a:lnTo>
                    <a:lnTo>
                      <a:pt x="11" y="12"/>
                    </a:lnTo>
                    <a:lnTo>
                      <a:pt x="7" y="11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11" y="5"/>
                    </a:lnTo>
                    <a:lnTo>
                      <a:pt x="13" y="5"/>
                    </a:lnTo>
                    <a:lnTo>
                      <a:pt x="16" y="6"/>
                    </a:lnTo>
                    <a:lnTo>
                      <a:pt x="16" y="7"/>
                    </a:lnTo>
                    <a:lnTo>
                      <a:pt x="17" y="10"/>
                    </a:lnTo>
                    <a:lnTo>
                      <a:pt x="23" y="10"/>
                    </a:lnTo>
                    <a:lnTo>
                      <a:pt x="22" y="6"/>
                    </a:lnTo>
                    <a:lnTo>
                      <a:pt x="19" y="2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2"/>
                    </a:lnTo>
                    <a:lnTo>
                      <a:pt x="1" y="5"/>
                    </a:lnTo>
                    <a:lnTo>
                      <a:pt x="0" y="10"/>
                    </a:lnTo>
                    <a:lnTo>
                      <a:pt x="1" y="13"/>
                    </a:lnTo>
                    <a:lnTo>
                      <a:pt x="4" y="17"/>
                    </a:lnTo>
                    <a:lnTo>
                      <a:pt x="10" y="18"/>
                    </a:lnTo>
                    <a:lnTo>
                      <a:pt x="16" y="20"/>
                    </a:lnTo>
                    <a:lnTo>
                      <a:pt x="17" y="22"/>
                    </a:lnTo>
                    <a:lnTo>
                      <a:pt x="18" y="23"/>
                    </a:lnTo>
                    <a:lnTo>
                      <a:pt x="17" y="25"/>
                    </a:lnTo>
                    <a:lnTo>
                      <a:pt x="17" y="26"/>
                    </a:lnTo>
                    <a:lnTo>
                      <a:pt x="12" y="28"/>
                    </a:lnTo>
                    <a:lnTo>
                      <a:pt x="10" y="26"/>
                    </a:lnTo>
                    <a:lnTo>
                      <a:pt x="7" y="26"/>
                    </a:lnTo>
                    <a:lnTo>
                      <a:pt x="6" y="24"/>
                    </a:lnTo>
                    <a:lnTo>
                      <a:pt x="6" y="22"/>
                    </a:lnTo>
                    <a:lnTo>
                      <a:pt x="0" y="22"/>
                    </a:lnTo>
                    <a:lnTo>
                      <a:pt x="1" y="26"/>
                    </a:lnTo>
                    <a:lnTo>
                      <a:pt x="4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20" name="Freeform 588">
                <a:extLst>
                  <a:ext uri="{FF2B5EF4-FFF2-40B4-BE49-F238E27FC236}">
                    <a16:creationId xmlns:a16="http://schemas.microsoft.com/office/drawing/2014/main" id="{7731A156-6A60-39A3-E3A6-923022EC8B23}"/>
                  </a:ext>
                </a:extLst>
              </p:cNvPr>
              <p:cNvSpPr/>
              <p:nvPr/>
            </p:nvSpPr>
            <p:spPr bwMode="auto">
              <a:xfrm>
                <a:off x="4437" y="1963"/>
                <a:ext cx="22" cy="31"/>
              </a:xfrm>
              <a:custGeom>
                <a:avLst/>
                <a:gdLst>
                  <a:gd name="T0" fmla="*/ 6 w 22"/>
                  <a:gd name="T1" fmla="*/ 5 h 31"/>
                  <a:gd name="T2" fmla="*/ 12 w 22"/>
                  <a:gd name="T3" fmla="*/ 5 h 31"/>
                  <a:gd name="T4" fmla="*/ 16 w 22"/>
                  <a:gd name="T5" fmla="*/ 6 h 31"/>
                  <a:gd name="T6" fmla="*/ 16 w 22"/>
                  <a:gd name="T7" fmla="*/ 9 h 31"/>
                  <a:gd name="T8" fmla="*/ 16 w 22"/>
                  <a:gd name="T9" fmla="*/ 13 h 31"/>
                  <a:gd name="T10" fmla="*/ 12 w 22"/>
                  <a:gd name="T11" fmla="*/ 14 h 31"/>
                  <a:gd name="T12" fmla="*/ 6 w 22"/>
                  <a:gd name="T13" fmla="*/ 14 h 31"/>
                  <a:gd name="T14" fmla="*/ 6 w 22"/>
                  <a:gd name="T15" fmla="*/ 5 h 31"/>
                  <a:gd name="T16" fmla="*/ 13 w 22"/>
                  <a:gd name="T17" fmla="*/ 19 h 31"/>
                  <a:gd name="T18" fmla="*/ 17 w 22"/>
                  <a:gd name="T19" fmla="*/ 19 h 31"/>
                  <a:gd name="T20" fmla="*/ 19 w 22"/>
                  <a:gd name="T21" fmla="*/ 17 h 31"/>
                  <a:gd name="T22" fmla="*/ 22 w 22"/>
                  <a:gd name="T23" fmla="*/ 14 h 31"/>
                  <a:gd name="T24" fmla="*/ 22 w 22"/>
                  <a:gd name="T25" fmla="*/ 9 h 31"/>
                  <a:gd name="T26" fmla="*/ 22 w 22"/>
                  <a:gd name="T27" fmla="*/ 5 h 31"/>
                  <a:gd name="T28" fmla="*/ 19 w 22"/>
                  <a:gd name="T29" fmla="*/ 2 h 31"/>
                  <a:gd name="T30" fmla="*/ 17 w 22"/>
                  <a:gd name="T31" fmla="*/ 0 h 31"/>
                  <a:gd name="T32" fmla="*/ 13 w 22"/>
                  <a:gd name="T33" fmla="*/ 0 h 31"/>
                  <a:gd name="T34" fmla="*/ 0 w 22"/>
                  <a:gd name="T35" fmla="*/ 0 h 31"/>
                  <a:gd name="T36" fmla="*/ 0 w 22"/>
                  <a:gd name="T37" fmla="*/ 31 h 31"/>
                  <a:gd name="T38" fmla="*/ 6 w 22"/>
                  <a:gd name="T39" fmla="*/ 31 h 31"/>
                  <a:gd name="T40" fmla="*/ 6 w 22"/>
                  <a:gd name="T41" fmla="*/ 19 h 31"/>
                  <a:gd name="T42" fmla="*/ 13 w 22"/>
                  <a:gd name="T43" fmla="*/ 19 h 31"/>
                  <a:gd name="T44" fmla="*/ 6 w 22"/>
                  <a:gd name="T45" fmla="*/ 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2" h="31">
                    <a:moveTo>
                      <a:pt x="6" y="5"/>
                    </a:moveTo>
                    <a:lnTo>
                      <a:pt x="12" y="5"/>
                    </a:lnTo>
                    <a:lnTo>
                      <a:pt x="16" y="6"/>
                    </a:lnTo>
                    <a:lnTo>
                      <a:pt x="16" y="9"/>
                    </a:lnTo>
                    <a:lnTo>
                      <a:pt x="16" y="13"/>
                    </a:lnTo>
                    <a:lnTo>
                      <a:pt x="12" y="14"/>
                    </a:lnTo>
                    <a:lnTo>
                      <a:pt x="6" y="14"/>
                    </a:lnTo>
                    <a:lnTo>
                      <a:pt x="6" y="5"/>
                    </a:lnTo>
                    <a:lnTo>
                      <a:pt x="13" y="19"/>
                    </a:lnTo>
                    <a:lnTo>
                      <a:pt x="17" y="19"/>
                    </a:lnTo>
                    <a:lnTo>
                      <a:pt x="19" y="17"/>
                    </a:lnTo>
                    <a:lnTo>
                      <a:pt x="22" y="14"/>
                    </a:lnTo>
                    <a:lnTo>
                      <a:pt x="22" y="9"/>
                    </a:lnTo>
                    <a:lnTo>
                      <a:pt x="22" y="5"/>
                    </a:lnTo>
                    <a:lnTo>
                      <a:pt x="19" y="2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6" y="19"/>
                    </a:lnTo>
                    <a:lnTo>
                      <a:pt x="13" y="19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21" name="Rectangle 589">
                <a:extLst>
                  <a:ext uri="{FF2B5EF4-FFF2-40B4-BE49-F238E27FC236}">
                    <a16:creationId xmlns:a16="http://schemas.microsoft.com/office/drawing/2014/main" id="{79339908-7C8F-CFB3-7BF2-2EC05547FB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" y="1963"/>
                <a:ext cx="6" cy="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22" name="Freeform 590">
                <a:extLst>
                  <a:ext uri="{FF2B5EF4-FFF2-40B4-BE49-F238E27FC236}">
                    <a16:creationId xmlns:a16="http://schemas.microsoft.com/office/drawing/2014/main" id="{683B5670-851D-2D90-8FF9-62CFAFDCBF7E}"/>
                  </a:ext>
                </a:extLst>
              </p:cNvPr>
              <p:cNvSpPr/>
              <p:nvPr/>
            </p:nvSpPr>
            <p:spPr bwMode="auto">
              <a:xfrm>
                <a:off x="4472" y="1963"/>
                <a:ext cx="23" cy="31"/>
              </a:xfrm>
              <a:custGeom>
                <a:avLst/>
                <a:gdLst>
                  <a:gd name="T0" fmla="*/ 14 w 23"/>
                  <a:gd name="T1" fmla="*/ 31 h 31"/>
                  <a:gd name="T2" fmla="*/ 14 w 23"/>
                  <a:gd name="T3" fmla="*/ 5 h 31"/>
                  <a:gd name="T4" fmla="*/ 23 w 23"/>
                  <a:gd name="T5" fmla="*/ 5 h 31"/>
                  <a:gd name="T6" fmla="*/ 23 w 23"/>
                  <a:gd name="T7" fmla="*/ 0 h 31"/>
                  <a:gd name="T8" fmla="*/ 0 w 23"/>
                  <a:gd name="T9" fmla="*/ 0 h 31"/>
                  <a:gd name="T10" fmla="*/ 0 w 23"/>
                  <a:gd name="T11" fmla="*/ 5 h 31"/>
                  <a:gd name="T12" fmla="*/ 8 w 23"/>
                  <a:gd name="T13" fmla="*/ 5 h 31"/>
                  <a:gd name="T14" fmla="*/ 8 w 23"/>
                  <a:gd name="T15" fmla="*/ 31 h 31"/>
                  <a:gd name="T16" fmla="*/ 14 w 23"/>
                  <a:gd name="T1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31">
                    <a:moveTo>
                      <a:pt x="14" y="31"/>
                    </a:moveTo>
                    <a:lnTo>
                      <a:pt x="14" y="5"/>
                    </a:lnTo>
                    <a:lnTo>
                      <a:pt x="23" y="5"/>
                    </a:lnTo>
                    <a:lnTo>
                      <a:pt x="23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8" y="5"/>
                    </a:lnTo>
                    <a:lnTo>
                      <a:pt x="8" y="31"/>
                    </a:lnTo>
                    <a:lnTo>
                      <a:pt x="14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23" name="Freeform 591">
                <a:extLst>
                  <a:ext uri="{FF2B5EF4-FFF2-40B4-BE49-F238E27FC236}">
                    <a16:creationId xmlns:a16="http://schemas.microsoft.com/office/drawing/2014/main" id="{3B2375FC-D900-3DAA-398B-C4145527E42E}"/>
                  </a:ext>
                </a:extLst>
              </p:cNvPr>
              <p:cNvSpPr/>
              <p:nvPr/>
            </p:nvSpPr>
            <p:spPr bwMode="auto">
              <a:xfrm>
                <a:off x="4495" y="1963"/>
                <a:ext cx="23" cy="31"/>
              </a:xfrm>
              <a:custGeom>
                <a:avLst/>
                <a:gdLst>
                  <a:gd name="T0" fmla="*/ 14 w 23"/>
                  <a:gd name="T1" fmla="*/ 31 h 31"/>
                  <a:gd name="T2" fmla="*/ 14 w 23"/>
                  <a:gd name="T3" fmla="*/ 5 h 31"/>
                  <a:gd name="T4" fmla="*/ 23 w 23"/>
                  <a:gd name="T5" fmla="*/ 5 h 31"/>
                  <a:gd name="T6" fmla="*/ 23 w 23"/>
                  <a:gd name="T7" fmla="*/ 0 h 31"/>
                  <a:gd name="T8" fmla="*/ 0 w 23"/>
                  <a:gd name="T9" fmla="*/ 0 h 31"/>
                  <a:gd name="T10" fmla="*/ 0 w 23"/>
                  <a:gd name="T11" fmla="*/ 5 h 31"/>
                  <a:gd name="T12" fmla="*/ 9 w 23"/>
                  <a:gd name="T13" fmla="*/ 5 h 31"/>
                  <a:gd name="T14" fmla="*/ 9 w 23"/>
                  <a:gd name="T15" fmla="*/ 31 h 31"/>
                  <a:gd name="T16" fmla="*/ 14 w 23"/>
                  <a:gd name="T1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31">
                    <a:moveTo>
                      <a:pt x="14" y="31"/>
                    </a:moveTo>
                    <a:lnTo>
                      <a:pt x="14" y="5"/>
                    </a:lnTo>
                    <a:lnTo>
                      <a:pt x="23" y="5"/>
                    </a:lnTo>
                    <a:lnTo>
                      <a:pt x="23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9" y="5"/>
                    </a:lnTo>
                    <a:lnTo>
                      <a:pt x="9" y="31"/>
                    </a:lnTo>
                    <a:lnTo>
                      <a:pt x="14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24" name="Freeform 592">
                <a:extLst>
                  <a:ext uri="{FF2B5EF4-FFF2-40B4-BE49-F238E27FC236}">
                    <a16:creationId xmlns:a16="http://schemas.microsoft.com/office/drawing/2014/main" id="{18BED38C-B074-6D33-A466-CFFE5BEB669B}"/>
                  </a:ext>
                </a:extLst>
              </p:cNvPr>
              <p:cNvSpPr/>
              <p:nvPr/>
            </p:nvSpPr>
            <p:spPr bwMode="auto">
              <a:xfrm>
                <a:off x="4670" y="2008"/>
                <a:ext cx="24" cy="32"/>
              </a:xfrm>
              <a:custGeom>
                <a:avLst/>
                <a:gdLst>
                  <a:gd name="T0" fmla="*/ 6 w 24"/>
                  <a:gd name="T1" fmla="*/ 18 h 32"/>
                  <a:gd name="T2" fmla="*/ 12 w 24"/>
                  <a:gd name="T3" fmla="*/ 18 h 32"/>
                  <a:gd name="T4" fmla="*/ 16 w 24"/>
                  <a:gd name="T5" fmla="*/ 18 h 32"/>
                  <a:gd name="T6" fmla="*/ 17 w 24"/>
                  <a:gd name="T7" fmla="*/ 20 h 32"/>
                  <a:gd name="T8" fmla="*/ 17 w 24"/>
                  <a:gd name="T9" fmla="*/ 22 h 32"/>
                  <a:gd name="T10" fmla="*/ 17 w 24"/>
                  <a:gd name="T11" fmla="*/ 24 h 32"/>
                  <a:gd name="T12" fmla="*/ 16 w 24"/>
                  <a:gd name="T13" fmla="*/ 26 h 32"/>
                  <a:gd name="T14" fmla="*/ 12 w 24"/>
                  <a:gd name="T15" fmla="*/ 26 h 32"/>
                  <a:gd name="T16" fmla="*/ 6 w 24"/>
                  <a:gd name="T17" fmla="*/ 26 h 32"/>
                  <a:gd name="T18" fmla="*/ 6 w 24"/>
                  <a:gd name="T19" fmla="*/ 18 h 32"/>
                  <a:gd name="T20" fmla="*/ 6 w 24"/>
                  <a:gd name="T21" fmla="*/ 6 h 32"/>
                  <a:gd name="T22" fmla="*/ 12 w 24"/>
                  <a:gd name="T23" fmla="*/ 6 h 32"/>
                  <a:gd name="T24" fmla="*/ 16 w 24"/>
                  <a:gd name="T25" fmla="*/ 6 h 32"/>
                  <a:gd name="T26" fmla="*/ 17 w 24"/>
                  <a:gd name="T27" fmla="*/ 9 h 32"/>
                  <a:gd name="T28" fmla="*/ 16 w 24"/>
                  <a:gd name="T29" fmla="*/ 12 h 32"/>
                  <a:gd name="T30" fmla="*/ 12 w 24"/>
                  <a:gd name="T31" fmla="*/ 12 h 32"/>
                  <a:gd name="T32" fmla="*/ 6 w 24"/>
                  <a:gd name="T33" fmla="*/ 12 h 32"/>
                  <a:gd name="T34" fmla="*/ 6 w 24"/>
                  <a:gd name="T35" fmla="*/ 6 h 32"/>
                  <a:gd name="T36" fmla="*/ 6 w 24"/>
                  <a:gd name="T37" fmla="*/ 18 h 32"/>
                  <a:gd name="T38" fmla="*/ 13 w 24"/>
                  <a:gd name="T39" fmla="*/ 32 h 32"/>
                  <a:gd name="T40" fmla="*/ 18 w 24"/>
                  <a:gd name="T41" fmla="*/ 32 h 32"/>
                  <a:gd name="T42" fmla="*/ 20 w 24"/>
                  <a:gd name="T43" fmla="*/ 29 h 32"/>
                  <a:gd name="T44" fmla="*/ 23 w 24"/>
                  <a:gd name="T45" fmla="*/ 27 h 32"/>
                  <a:gd name="T46" fmla="*/ 24 w 24"/>
                  <a:gd name="T47" fmla="*/ 22 h 32"/>
                  <a:gd name="T48" fmla="*/ 23 w 24"/>
                  <a:gd name="T49" fmla="*/ 17 h 32"/>
                  <a:gd name="T50" fmla="*/ 19 w 24"/>
                  <a:gd name="T51" fmla="*/ 15 h 32"/>
                  <a:gd name="T52" fmla="*/ 22 w 24"/>
                  <a:gd name="T53" fmla="*/ 12 h 32"/>
                  <a:gd name="T54" fmla="*/ 23 w 24"/>
                  <a:gd name="T55" fmla="*/ 9 h 32"/>
                  <a:gd name="T56" fmla="*/ 22 w 24"/>
                  <a:gd name="T57" fmla="*/ 5 h 32"/>
                  <a:gd name="T58" fmla="*/ 20 w 24"/>
                  <a:gd name="T59" fmla="*/ 3 h 32"/>
                  <a:gd name="T60" fmla="*/ 17 w 24"/>
                  <a:gd name="T61" fmla="*/ 2 h 32"/>
                  <a:gd name="T62" fmla="*/ 13 w 24"/>
                  <a:gd name="T63" fmla="*/ 0 h 32"/>
                  <a:gd name="T64" fmla="*/ 0 w 24"/>
                  <a:gd name="T65" fmla="*/ 0 h 32"/>
                  <a:gd name="T66" fmla="*/ 0 w 24"/>
                  <a:gd name="T67" fmla="*/ 32 h 32"/>
                  <a:gd name="T68" fmla="*/ 13 w 24"/>
                  <a:gd name="T69" fmla="*/ 32 h 32"/>
                  <a:gd name="T70" fmla="*/ 6 w 24"/>
                  <a:gd name="T71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4" h="32">
                    <a:moveTo>
                      <a:pt x="6" y="18"/>
                    </a:moveTo>
                    <a:lnTo>
                      <a:pt x="12" y="18"/>
                    </a:lnTo>
                    <a:lnTo>
                      <a:pt x="16" y="18"/>
                    </a:lnTo>
                    <a:lnTo>
                      <a:pt x="17" y="20"/>
                    </a:lnTo>
                    <a:lnTo>
                      <a:pt x="17" y="22"/>
                    </a:lnTo>
                    <a:lnTo>
                      <a:pt x="17" y="24"/>
                    </a:lnTo>
                    <a:lnTo>
                      <a:pt x="16" y="26"/>
                    </a:lnTo>
                    <a:lnTo>
                      <a:pt x="12" y="26"/>
                    </a:lnTo>
                    <a:lnTo>
                      <a:pt x="6" y="26"/>
                    </a:lnTo>
                    <a:lnTo>
                      <a:pt x="6" y="18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16" y="6"/>
                    </a:lnTo>
                    <a:lnTo>
                      <a:pt x="17" y="9"/>
                    </a:lnTo>
                    <a:lnTo>
                      <a:pt x="16" y="12"/>
                    </a:lnTo>
                    <a:lnTo>
                      <a:pt x="12" y="12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13" y="32"/>
                    </a:lnTo>
                    <a:lnTo>
                      <a:pt x="18" y="32"/>
                    </a:lnTo>
                    <a:lnTo>
                      <a:pt x="20" y="29"/>
                    </a:lnTo>
                    <a:lnTo>
                      <a:pt x="23" y="27"/>
                    </a:lnTo>
                    <a:lnTo>
                      <a:pt x="24" y="22"/>
                    </a:lnTo>
                    <a:lnTo>
                      <a:pt x="23" y="17"/>
                    </a:lnTo>
                    <a:lnTo>
                      <a:pt x="19" y="15"/>
                    </a:lnTo>
                    <a:lnTo>
                      <a:pt x="22" y="12"/>
                    </a:lnTo>
                    <a:lnTo>
                      <a:pt x="23" y="9"/>
                    </a:lnTo>
                    <a:lnTo>
                      <a:pt x="22" y="5"/>
                    </a:lnTo>
                    <a:lnTo>
                      <a:pt x="20" y="3"/>
                    </a:lnTo>
                    <a:lnTo>
                      <a:pt x="17" y="2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13" y="32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25" name="Freeform 593">
                <a:extLst>
                  <a:ext uri="{FF2B5EF4-FFF2-40B4-BE49-F238E27FC236}">
                    <a16:creationId xmlns:a16="http://schemas.microsoft.com/office/drawing/2014/main" id="{33D228D6-2BA0-ACE8-D336-41B5A7B11124}"/>
                  </a:ext>
                </a:extLst>
              </p:cNvPr>
              <p:cNvSpPr/>
              <p:nvPr/>
            </p:nvSpPr>
            <p:spPr bwMode="auto">
              <a:xfrm>
                <a:off x="4698" y="2008"/>
                <a:ext cx="21" cy="32"/>
              </a:xfrm>
              <a:custGeom>
                <a:avLst/>
                <a:gdLst>
                  <a:gd name="T0" fmla="*/ 21 w 21"/>
                  <a:gd name="T1" fmla="*/ 32 h 32"/>
                  <a:gd name="T2" fmla="*/ 21 w 21"/>
                  <a:gd name="T3" fmla="*/ 26 h 32"/>
                  <a:gd name="T4" fmla="*/ 6 w 21"/>
                  <a:gd name="T5" fmla="*/ 26 h 32"/>
                  <a:gd name="T6" fmla="*/ 6 w 21"/>
                  <a:gd name="T7" fmla="*/ 18 h 32"/>
                  <a:gd name="T8" fmla="*/ 20 w 21"/>
                  <a:gd name="T9" fmla="*/ 18 h 32"/>
                  <a:gd name="T10" fmla="*/ 20 w 21"/>
                  <a:gd name="T11" fmla="*/ 12 h 32"/>
                  <a:gd name="T12" fmla="*/ 6 w 21"/>
                  <a:gd name="T13" fmla="*/ 12 h 32"/>
                  <a:gd name="T14" fmla="*/ 6 w 21"/>
                  <a:gd name="T15" fmla="*/ 6 h 32"/>
                  <a:gd name="T16" fmla="*/ 21 w 21"/>
                  <a:gd name="T17" fmla="*/ 6 h 32"/>
                  <a:gd name="T18" fmla="*/ 21 w 21"/>
                  <a:gd name="T19" fmla="*/ 0 h 32"/>
                  <a:gd name="T20" fmla="*/ 0 w 21"/>
                  <a:gd name="T21" fmla="*/ 0 h 32"/>
                  <a:gd name="T22" fmla="*/ 0 w 21"/>
                  <a:gd name="T23" fmla="*/ 32 h 32"/>
                  <a:gd name="T24" fmla="*/ 21 w 21"/>
                  <a:gd name="T25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2">
                    <a:moveTo>
                      <a:pt x="21" y="32"/>
                    </a:moveTo>
                    <a:lnTo>
                      <a:pt x="21" y="26"/>
                    </a:lnTo>
                    <a:lnTo>
                      <a:pt x="6" y="26"/>
                    </a:lnTo>
                    <a:lnTo>
                      <a:pt x="6" y="18"/>
                    </a:lnTo>
                    <a:lnTo>
                      <a:pt x="20" y="18"/>
                    </a:lnTo>
                    <a:lnTo>
                      <a:pt x="20" y="12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21" y="6"/>
                    </a:lnTo>
                    <a:lnTo>
                      <a:pt x="21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21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26" name="Freeform 594">
                <a:extLst>
                  <a:ext uri="{FF2B5EF4-FFF2-40B4-BE49-F238E27FC236}">
                    <a16:creationId xmlns:a16="http://schemas.microsoft.com/office/drawing/2014/main" id="{F8F1D095-326A-6039-E080-4CFBED84432D}"/>
                  </a:ext>
                </a:extLst>
              </p:cNvPr>
              <p:cNvSpPr/>
              <p:nvPr/>
            </p:nvSpPr>
            <p:spPr bwMode="auto">
              <a:xfrm>
                <a:off x="4719" y="2008"/>
                <a:ext cx="26" cy="32"/>
              </a:xfrm>
              <a:custGeom>
                <a:avLst/>
                <a:gdLst>
                  <a:gd name="T0" fmla="*/ 17 w 26"/>
                  <a:gd name="T1" fmla="*/ 20 h 32"/>
                  <a:gd name="T2" fmla="*/ 10 w 26"/>
                  <a:gd name="T3" fmla="*/ 20 h 32"/>
                  <a:gd name="T4" fmla="*/ 13 w 26"/>
                  <a:gd name="T5" fmla="*/ 6 h 32"/>
                  <a:gd name="T6" fmla="*/ 17 w 26"/>
                  <a:gd name="T7" fmla="*/ 20 h 32"/>
                  <a:gd name="T8" fmla="*/ 0 w 26"/>
                  <a:gd name="T9" fmla="*/ 32 h 32"/>
                  <a:gd name="T10" fmla="*/ 6 w 26"/>
                  <a:gd name="T11" fmla="*/ 32 h 32"/>
                  <a:gd name="T12" fmla="*/ 7 w 26"/>
                  <a:gd name="T13" fmla="*/ 26 h 32"/>
                  <a:gd name="T14" fmla="*/ 19 w 26"/>
                  <a:gd name="T15" fmla="*/ 26 h 32"/>
                  <a:gd name="T16" fmla="*/ 20 w 26"/>
                  <a:gd name="T17" fmla="*/ 32 h 32"/>
                  <a:gd name="T18" fmla="*/ 26 w 26"/>
                  <a:gd name="T19" fmla="*/ 32 h 32"/>
                  <a:gd name="T20" fmla="*/ 17 w 26"/>
                  <a:gd name="T21" fmla="*/ 0 h 32"/>
                  <a:gd name="T22" fmla="*/ 10 w 26"/>
                  <a:gd name="T23" fmla="*/ 0 h 32"/>
                  <a:gd name="T24" fmla="*/ 0 w 26"/>
                  <a:gd name="T25" fmla="*/ 32 h 32"/>
                  <a:gd name="T26" fmla="*/ 17 w 26"/>
                  <a:gd name="T27" fmla="*/ 2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" h="32">
                    <a:moveTo>
                      <a:pt x="17" y="20"/>
                    </a:moveTo>
                    <a:lnTo>
                      <a:pt x="10" y="20"/>
                    </a:lnTo>
                    <a:lnTo>
                      <a:pt x="13" y="6"/>
                    </a:lnTo>
                    <a:lnTo>
                      <a:pt x="17" y="20"/>
                    </a:lnTo>
                    <a:lnTo>
                      <a:pt x="0" y="32"/>
                    </a:lnTo>
                    <a:lnTo>
                      <a:pt x="6" y="32"/>
                    </a:lnTo>
                    <a:lnTo>
                      <a:pt x="7" y="26"/>
                    </a:lnTo>
                    <a:lnTo>
                      <a:pt x="19" y="26"/>
                    </a:lnTo>
                    <a:lnTo>
                      <a:pt x="20" y="32"/>
                    </a:lnTo>
                    <a:lnTo>
                      <a:pt x="26" y="32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0" y="32"/>
                    </a:lnTo>
                    <a:lnTo>
                      <a:pt x="17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27" name="Freeform 595">
                <a:extLst>
                  <a:ext uri="{FF2B5EF4-FFF2-40B4-BE49-F238E27FC236}">
                    <a16:creationId xmlns:a16="http://schemas.microsoft.com/office/drawing/2014/main" id="{01313DBC-34B9-0E7E-F603-4D2163002142}"/>
                  </a:ext>
                </a:extLst>
              </p:cNvPr>
              <p:cNvSpPr/>
              <p:nvPr/>
            </p:nvSpPr>
            <p:spPr bwMode="auto">
              <a:xfrm>
                <a:off x="4747" y="2008"/>
                <a:ext cx="22" cy="33"/>
              </a:xfrm>
              <a:custGeom>
                <a:avLst/>
                <a:gdLst>
                  <a:gd name="T0" fmla="*/ 0 w 22"/>
                  <a:gd name="T1" fmla="*/ 21 h 33"/>
                  <a:gd name="T2" fmla="*/ 1 w 22"/>
                  <a:gd name="T3" fmla="*/ 26 h 33"/>
                  <a:gd name="T4" fmla="*/ 3 w 22"/>
                  <a:gd name="T5" fmla="*/ 29 h 33"/>
                  <a:gd name="T6" fmla="*/ 7 w 22"/>
                  <a:gd name="T7" fmla="*/ 32 h 33"/>
                  <a:gd name="T8" fmla="*/ 12 w 22"/>
                  <a:gd name="T9" fmla="*/ 33 h 33"/>
                  <a:gd name="T10" fmla="*/ 16 w 22"/>
                  <a:gd name="T11" fmla="*/ 32 h 33"/>
                  <a:gd name="T12" fmla="*/ 20 w 22"/>
                  <a:gd name="T13" fmla="*/ 29 h 33"/>
                  <a:gd name="T14" fmla="*/ 22 w 22"/>
                  <a:gd name="T15" fmla="*/ 26 h 33"/>
                  <a:gd name="T16" fmla="*/ 22 w 22"/>
                  <a:gd name="T17" fmla="*/ 21 h 33"/>
                  <a:gd name="T18" fmla="*/ 22 w 22"/>
                  <a:gd name="T19" fmla="*/ 0 h 33"/>
                  <a:gd name="T20" fmla="*/ 16 w 22"/>
                  <a:gd name="T21" fmla="*/ 0 h 33"/>
                  <a:gd name="T22" fmla="*/ 16 w 22"/>
                  <a:gd name="T23" fmla="*/ 20 h 33"/>
                  <a:gd name="T24" fmla="*/ 16 w 22"/>
                  <a:gd name="T25" fmla="*/ 23 h 33"/>
                  <a:gd name="T26" fmla="*/ 15 w 22"/>
                  <a:gd name="T27" fmla="*/ 26 h 33"/>
                  <a:gd name="T28" fmla="*/ 14 w 22"/>
                  <a:gd name="T29" fmla="*/ 27 h 33"/>
                  <a:gd name="T30" fmla="*/ 12 w 22"/>
                  <a:gd name="T31" fmla="*/ 27 h 33"/>
                  <a:gd name="T32" fmla="*/ 9 w 22"/>
                  <a:gd name="T33" fmla="*/ 27 h 33"/>
                  <a:gd name="T34" fmla="*/ 7 w 22"/>
                  <a:gd name="T35" fmla="*/ 26 h 33"/>
                  <a:gd name="T36" fmla="*/ 6 w 22"/>
                  <a:gd name="T37" fmla="*/ 23 h 33"/>
                  <a:gd name="T38" fmla="*/ 6 w 22"/>
                  <a:gd name="T39" fmla="*/ 20 h 33"/>
                  <a:gd name="T40" fmla="*/ 6 w 22"/>
                  <a:gd name="T41" fmla="*/ 0 h 33"/>
                  <a:gd name="T42" fmla="*/ 0 w 22"/>
                  <a:gd name="T43" fmla="*/ 0 h 33"/>
                  <a:gd name="T44" fmla="*/ 0 w 22"/>
                  <a:gd name="T45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2" h="33">
                    <a:moveTo>
                      <a:pt x="0" y="21"/>
                    </a:moveTo>
                    <a:lnTo>
                      <a:pt x="1" y="26"/>
                    </a:lnTo>
                    <a:lnTo>
                      <a:pt x="3" y="29"/>
                    </a:lnTo>
                    <a:lnTo>
                      <a:pt x="7" y="32"/>
                    </a:lnTo>
                    <a:lnTo>
                      <a:pt x="12" y="33"/>
                    </a:lnTo>
                    <a:lnTo>
                      <a:pt x="16" y="32"/>
                    </a:lnTo>
                    <a:lnTo>
                      <a:pt x="20" y="29"/>
                    </a:lnTo>
                    <a:lnTo>
                      <a:pt x="22" y="26"/>
                    </a:lnTo>
                    <a:lnTo>
                      <a:pt x="22" y="21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16" y="20"/>
                    </a:lnTo>
                    <a:lnTo>
                      <a:pt x="16" y="23"/>
                    </a:lnTo>
                    <a:lnTo>
                      <a:pt x="15" y="26"/>
                    </a:lnTo>
                    <a:lnTo>
                      <a:pt x="14" y="27"/>
                    </a:lnTo>
                    <a:lnTo>
                      <a:pt x="12" y="27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6" y="23"/>
                    </a:lnTo>
                    <a:lnTo>
                      <a:pt x="6" y="2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28" name="Freeform 596">
                <a:extLst>
                  <a:ext uri="{FF2B5EF4-FFF2-40B4-BE49-F238E27FC236}">
                    <a16:creationId xmlns:a16="http://schemas.microsoft.com/office/drawing/2014/main" id="{83531469-6136-CD17-148B-C4FF4998BAE6}"/>
                  </a:ext>
                </a:extLst>
              </p:cNvPr>
              <p:cNvSpPr/>
              <p:nvPr/>
            </p:nvSpPr>
            <p:spPr bwMode="auto">
              <a:xfrm>
                <a:off x="4775" y="2008"/>
                <a:ext cx="21" cy="32"/>
              </a:xfrm>
              <a:custGeom>
                <a:avLst/>
                <a:gdLst>
                  <a:gd name="T0" fmla="*/ 6 w 21"/>
                  <a:gd name="T1" fmla="*/ 32 h 32"/>
                  <a:gd name="T2" fmla="*/ 6 w 21"/>
                  <a:gd name="T3" fmla="*/ 18 h 32"/>
                  <a:gd name="T4" fmla="*/ 18 w 21"/>
                  <a:gd name="T5" fmla="*/ 18 h 32"/>
                  <a:gd name="T6" fmla="*/ 18 w 21"/>
                  <a:gd name="T7" fmla="*/ 14 h 32"/>
                  <a:gd name="T8" fmla="*/ 6 w 21"/>
                  <a:gd name="T9" fmla="*/ 14 h 32"/>
                  <a:gd name="T10" fmla="*/ 6 w 21"/>
                  <a:gd name="T11" fmla="*/ 6 h 32"/>
                  <a:gd name="T12" fmla="*/ 21 w 21"/>
                  <a:gd name="T13" fmla="*/ 6 h 32"/>
                  <a:gd name="T14" fmla="*/ 21 w 21"/>
                  <a:gd name="T15" fmla="*/ 0 h 32"/>
                  <a:gd name="T16" fmla="*/ 0 w 21"/>
                  <a:gd name="T17" fmla="*/ 0 h 32"/>
                  <a:gd name="T18" fmla="*/ 0 w 21"/>
                  <a:gd name="T19" fmla="*/ 32 h 32"/>
                  <a:gd name="T20" fmla="*/ 6 w 21"/>
                  <a:gd name="T2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32">
                    <a:moveTo>
                      <a:pt x="6" y="32"/>
                    </a:moveTo>
                    <a:lnTo>
                      <a:pt x="6" y="18"/>
                    </a:lnTo>
                    <a:lnTo>
                      <a:pt x="18" y="18"/>
                    </a:lnTo>
                    <a:lnTo>
                      <a:pt x="18" y="14"/>
                    </a:lnTo>
                    <a:lnTo>
                      <a:pt x="6" y="14"/>
                    </a:lnTo>
                    <a:lnTo>
                      <a:pt x="6" y="6"/>
                    </a:lnTo>
                    <a:lnTo>
                      <a:pt x="21" y="6"/>
                    </a:lnTo>
                    <a:lnTo>
                      <a:pt x="21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6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29" name="Freeform 597">
                <a:extLst>
                  <a:ext uri="{FF2B5EF4-FFF2-40B4-BE49-F238E27FC236}">
                    <a16:creationId xmlns:a16="http://schemas.microsoft.com/office/drawing/2014/main" id="{D76848D9-A148-C94E-0A8C-B053925BB897}"/>
                  </a:ext>
                </a:extLst>
              </p:cNvPr>
              <p:cNvSpPr/>
              <p:nvPr/>
            </p:nvSpPr>
            <p:spPr bwMode="auto">
              <a:xfrm>
                <a:off x="4798" y="2007"/>
                <a:ext cx="28" cy="34"/>
              </a:xfrm>
              <a:custGeom>
                <a:avLst/>
                <a:gdLst>
                  <a:gd name="T0" fmla="*/ 9 w 28"/>
                  <a:gd name="T1" fmla="*/ 9 h 34"/>
                  <a:gd name="T2" fmla="*/ 11 w 28"/>
                  <a:gd name="T3" fmla="*/ 7 h 34"/>
                  <a:gd name="T4" fmla="*/ 13 w 28"/>
                  <a:gd name="T5" fmla="*/ 6 h 34"/>
                  <a:gd name="T6" fmla="*/ 17 w 28"/>
                  <a:gd name="T7" fmla="*/ 7 h 34"/>
                  <a:gd name="T8" fmla="*/ 19 w 28"/>
                  <a:gd name="T9" fmla="*/ 9 h 34"/>
                  <a:gd name="T10" fmla="*/ 22 w 28"/>
                  <a:gd name="T11" fmla="*/ 12 h 34"/>
                  <a:gd name="T12" fmla="*/ 22 w 28"/>
                  <a:gd name="T13" fmla="*/ 17 h 34"/>
                  <a:gd name="T14" fmla="*/ 22 w 28"/>
                  <a:gd name="T15" fmla="*/ 22 h 34"/>
                  <a:gd name="T16" fmla="*/ 19 w 28"/>
                  <a:gd name="T17" fmla="*/ 25 h 34"/>
                  <a:gd name="T18" fmla="*/ 17 w 28"/>
                  <a:gd name="T19" fmla="*/ 28 h 34"/>
                  <a:gd name="T20" fmla="*/ 13 w 28"/>
                  <a:gd name="T21" fmla="*/ 28 h 34"/>
                  <a:gd name="T22" fmla="*/ 11 w 28"/>
                  <a:gd name="T23" fmla="*/ 28 h 34"/>
                  <a:gd name="T24" fmla="*/ 9 w 28"/>
                  <a:gd name="T25" fmla="*/ 25 h 34"/>
                  <a:gd name="T26" fmla="*/ 6 w 28"/>
                  <a:gd name="T27" fmla="*/ 22 h 34"/>
                  <a:gd name="T28" fmla="*/ 6 w 28"/>
                  <a:gd name="T29" fmla="*/ 17 h 34"/>
                  <a:gd name="T30" fmla="*/ 6 w 28"/>
                  <a:gd name="T31" fmla="*/ 12 h 34"/>
                  <a:gd name="T32" fmla="*/ 9 w 28"/>
                  <a:gd name="T33" fmla="*/ 9 h 34"/>
                  <a:gd name="T34" fmla="*/ 4 w 28"/>
                  <a:gd name="T35" fmla="*/ 29 h 34"/>
                  <a:gd name="T36" fmla="*/ 9 w 28"/>
                  <a:gd name="T37" fmla="*/ 33 h 34"/>
                  <a:gd name="T38" fmla="*/ 13 w 28"/>
                  <a:gd name="T39" fmla="*/ 34 h 34"/>
                  <a:gd name="T40" fmla="*/ 19 w 28"/>
                  <a:gd name="T41" fmla="*/ 33 h 34"/>
                  <a:gd name="T42" fmla="*/ 24 w 28"/>
                  <a:gd name="T43" fmla="*/ 29 h 34"/>
                  <a:gd name="T44" fmla="*/ 27 w 28"/>
                  <a:gd name="T45" fmla="*/ 24 h 34"/>
                  <a:gd name="T46" fmla="*/ 28 w 28"/>
                  <a:gd name="T47" fmla="*/ 17 h 34"/>
                  <a:gd name="T48" fmla="*/ 27 w 28"/>
                  <a:gd name="T49" fmla="*/ 11 h 34"/>
                  <a:gd name="T50" fmla="*/ 24 w 28"/>
                  <a:gd name="T51" fmla="*/ 5 h 34"/>
                  <a:gd name="T52" fmla="*/ 19 w 28"/>
                  <a:gd name="T53" fmla="*/ 1 h 34"/>
                  <a:gd name="T54" fmla="*/ 13 w 28"/>
                  <a:gd name="T55" fmla="*/ 0 h 34"/>
                  <a:gd name="T56" fmla="*/ 9 w 28"/>
                  <a:gd name="T57" fmla="*/ 1 h 34"/>
                  <a:gd name="T58" fmla="*/ 4 w 28"/>
                  <a:gd name="T59" fmla="*/ 5 h 34"/>
                  <a:gd name="T60" fmla="*/ 1 w 28"/>
                  <a:gd name="T61" fmla="*/ 11 h 34"/>
                  <a:gd name="T62" fmla="*/ 0 w 28"/>
                  <a:gd name="T63" fmla="*/ 17 h 34"/>
                  <a:gd name="T64" fmla="*/ 1 w 28"/>
                  <a:gd name="T65" fmla="*/ 24 h 34"/>
                  <a:gd name="T66" fmla="*/ 4 w 28"/>
                  <a:gd name="T67" fmla="*/ 29 h 34"/>
                  <a:gd name="T68" fmla="*/ 9 w 28"/>
                  <a:gd name="T69" fmla="*/ 9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4">
                    <a:moveTo>
                      <a:pt x="9" y="9"/>
                    </a:moveTo>
                    <a:lnTo>
                      <a:pt x="11" y="7"/>
                    </a:lnTo>
                    <a:lnTo>
                      <a:pt x="13" y="6"/>
                    </a:lnTo>
                    <a:lnTo>
                      <a:pt x="17" y="7"/>
                    </a:lnTo>
                    <a:lnTo>
                      <a:pt x="19" y="9"/>
                    </a:lnTo>
                    <a:lnTo>
                      <a:pt x="22" y="12"/>
                    </a:lnTo>
                    <a:lnTo>
                      <a:pt x="22" y="17"/>
                    </a:lnTo>
                    <a:lnTo>
                      <a:pt x="22" y="22"/>
                    </a:lnTo>
                    <a:lnTo>
                      <a:pt x="19" y="25"/>
                    </a:lnTo>
                    <a:lnTo>
                      <a:pt x="17" y="28"/>
                    </a:lnTo>
                    <a:lnTo>
                      <a:pt x="13" y="28"/>
                    </a:lnTo>
                    <a:lnTo>
                      <a:pt x="11" y="28"/>
                    </a:lnTo>
                    <a:lnTo>
                      <a:pt x="9" y="25"/>
                    </a:lnTo>
                    <a:lnTo>
                      <a:pt x="6" y="22"/>
                    </a:lnTo>
                    <a:lnTo>
                      <a:pt x="6" y="17"/>
                    </a:lnTo>
                    <a:lnTo>
                      <a:pt x="6" y="12"/>
                    </a:lnTo>
                    <a:lnTo>
                      <a:pt x="9" y="9"/>
                    </a:lnTo>
                    <a:lnTo>
                      <a:pt x="4" y="29"/>
                    </a:lnTo>
                    <a:lnTo>
                      <a:pt x="9" y="33"/>
                    </a:lnTo>
                    <a:lnTo>
                      <a:pt x="13" y="34"/>
                    </a:lnTo>
                    <a:lnTo>
                      <a:pt x="19" y="33"/>
                    </a:lnTo>
                    <a:lnTo>
                      <a:pt x="24" y="29"/>
                    </a:lnTo>
                    <a:lnTo>
                      <a:pt x="27" y="24"/>
                    </a:lnTo>
                    <a:lnTo>
                      <a:pt x="28" y="17"/>
                    </a:lnTo>
                    <a:lnTo>
                      <a:pt x="27" y="11"/>
                    </a:lnTo>
                    <a:lnTo>
                      <a:pt x="24" y="5"/>
                    </a:lnTo>
                    <a:lnTo>
                      <a:pt x="19" y="1"/>
                    </a:lnTo>
                    <a:lnTo>
                      <a:pt x="13" y="0"/>
                    </a:lnTo>
                    <a:lnTo>
                      <a:pt x="9" y="1"/>
                    </a:lnTo>
                    <a:lnTo>
                      <a:pt x="4" y="5"/>
                    </a:lnTo>
                    <a:lnTo>
                      <a:pt x="1" y="11"/>
                    </a:lnTo>
                    <a:lnTo>
                      <a:pt x="0" y="17"/>
                    </a:lnTo>
                    <a:lnTo>
                      <a:pt x="1" y="24"/>
                    </a:lnTo>
                    <a:lnTo>
                      <a:pt x="4" y="29"/>
                    </a:lnTo>
                    <a:lnTo>
                      <a:pt x="9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30" name="Freeform 598">
                <a:extLst>
                  <a:ext uri="{FF2B5EF4-FFF2-40B4-BE49-F238E27FC236}">
                    <a16:creationId xmlns:a16="http://schemas.microsoft.com/office/drawing/2014/main" id="{57E1B6CD-7EBB-DCFD-3CB1-01019C91D818}"/>
                  </a:ext>
                </a:extLst>
              </p:cNvPr>
              <p:cNvSpPr/>
              <p:nvPr/>
            </p:nvSpPr>
            <p:spPr bwMode="auto">
              <a:xfrm>
                <a:off x="4831" y="2008"/>
                <a:ext cx="24" cy="32"/>
              </a:xfrm>
              <a:custGeom>
                <a:avLst/>
                <a:gdLst>
                  <a:gd name="T0" fmla="*/ 6 w 24"/>
                  <a:gd name="T1" fmla="*/ 6 h 32"/>
                  <a:gd name="T2" fmla="*/ 13 w 24"/>
                  <a:gd name="T3" fmla="*/ 6 h 32"/>
                  <a:gd name="T4" fmla="*/ 15 w 24"/>
                  <a:gd name="T5" fmla="*/ 6 h 32"/>
                  <a:gd name="T6" fmla="*/ 16 w 24"/>
                  <a:gd name="T7" fmla="*/ 10 h 32"/>
                  <a:gd name="T8" fmla="*/ 15 w 24"/>
                  <a:gd name="T9" fmla="*/ 14 h 32"/>
                  <a:gd name="T10" fmla="*/ 13 w 24"/>
                  <a:gd name="T11" fmla="*/ 14 h 32"/>
                  <a:gd name="T12" fmla="*/ 6 w 24"/>
                  <a:gd name="T13" fmla="*/ 14 h 32"/>
                  <a:gd name="T14" fmla="*/ 6 w 24"/>
                  <a:gd name="T15" fmla="*/ 6 h 32"/>
                  <a:gd name="T16" fmla="*/ 6 w 24"/>
                  <a:gd name="T17" fmla="*/ 32 h 32"/>
                  <a:gd name="T18" fmla="*/ 6 w 24"/>
                  <a:gd name="T19" fmla="*/ 20 h 32"/>
                  <a:gd name="T20" fmla="*/ 12 w 24"/>
                  <a:gd name="T21" fmla="*/ 20 h 32"/>
                  <a:gd name="T22" fmla="*/ 15 w 24"/>
                  <a:gd name="T23" fmla="*/ 21 h 32"/>
                  <a:gd name="T24" fmla="*/ 16 w 24"/>
                  <a:gd name="T25" fmla="*/ 24 h 32"/>
                  <a:gd name="T26" fmla="*/ 16 w 24"/>
                  <a:gd name="T27" fmla="*/ 28 h 32"/>
                  <a:gd name="T28" fmla="*/ 16 w 24"/>
                  <a:gd name="T29" fmla="*/ 30 h 32"/>
                  <a:gd name="T30" fmla="*/ 16 w 24"/>
                  <a:gd name="T31" fmla="*/ 32 h 32"/>
                  <a:gd name="T32" fmla="*/ 24 w 24"/>
                  <a:gd name="T33" fmla="*/ 32 h 32"/>
                  <a:gd name="T34" fmla="*/ 24 w 24"/>
                  <a:gd name="T35" fmla="*/ 30 h 32"/>
                  <a:gd name="T36" fmla="*/ 22 w 24"/>
                  <a:gd name="T37" fmla="*/ 29 h 32"/>
                  <a:gd name="T38" fmla="*/ 22 w 24"/>
                  <a:gd name="T39" fmla="*/ 27 h 32"/>
                  <a:gd name="T40" fmla="*/ 22 w 24"/>
                  <a:gd name="T41" fmla="*/ 23 h 32"/>
                  <a:gd name="T42" fmla="*/ 21 w 24"/>
                  <a:gd name="T43" fmla="*/ 18 h 32"/>
                  <a:gd name="T44" fmla="*/ 19 w 24"/>
                  <a:gd name="T45" fmla="*/ 17 h 32"/>
                  <a:gd name="T46" fmla="*/ 20 w 24"/>
                  <a:gd name="T47" fmla="*/ 16 h 32"/>
                  <a:gd name="T48" fmla="*/ 21 w 24"/>
                  <a:gd name="T49" fmla="*/ 14 h 32"/>
                  <a:gd name="T50" fmla="*/ 22 w 24"/>
                  <a:gd name="T51" fmla="*/ 10 h 32"/>
                  <a:gd name="T52" fmla="*/ 22 w 24"/>
                  <a:gd name="T53" fmla="*/ 5 h 32"/>
                  <a:gd name="T54" fmla="*/ 20 w 24"/>
                  <a:gd name="T55" fmla="*/ 3 h 32"/>
                  <a:gd name="T56" fmla="*/ 18 w 24"/>
                  <a:gd name="T57" fmla="*/ 2 h 32"/>
                  <a:gd name="T58" fmla="*/ 14 w 24"/>
                  <a:gd name="T59" fmla="*/ 0 h 32"/>
                  <a:gd name="T60" fmla="*/ 0 w 24"/>
                  <a:gd name="T61" fmla="*/ 0 h 32"/>
                  <a:gd name="T62" fmla="*/ 0 w 24"/>
                  <a:gd name="T63" fmla="*/ 32 h 32"/>
                  <a:gd name="T64" fmla="*/ 6 w 24"/>
                  <a:gd name="T65" fmla="*/ 32 h 32"/>
                  <a:gd name="T66" fmla="*/ 6 w 24"/>
                  <a:gd name="T67" fmla="*/ 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32">
                    <a:moveTo>
                      <a:pt x="6" y="6"/>
                    </a:moveTo>
                    <a:lnTo>
                      <a:pt x="13" y="6"/>
                    </a:lnTo>
                    <a:lnTo>
                      <a:pt x="15" y="6"/>
                    </a:lnTo>
                    <a:lnTo>
                      <a:pt x="16" y="10"/>
                    </a:lnTo>
                    <a:lnTo>
                      <a:pt x="15" y="14"/>
                    </a:lnTo>
                    <a:lnTo>
                      <a:pt x="13" y="14"/>
                    </a:lnTo>
                    <a:lnTo>
                      <a:pt x="6" y="14"/>
                    </a:lnTo>
                    <a:lnTo>
                      <a:pt x="6" y="6"/>
                    </a:lnTo>
                    <a:lnTo>
                      <a:pt x="6" y="32"/>
                    </a:lnTo>
                    <a:lnTo>
                      <a:pt x="6" y="20"/>
                    </a:lnTo>
                    <a:lnTo>
                      <a:pt x="12" y="20"/>
                    </a:lnTo>
                    <a:lnTo>
                      <a:pt x="15" y="21"/>
                    </a:lnTo>
                    <a:lnTo>
                      <a:pt x="16" y="24"/>
                    </a:lnTo>
                    <a:lnTo>
                      <a:pt x="16" y="28"/>
                    </a:lnTo>
                    <a:lnTo>
                      <a:pt x="16" y="30"/>
                    </a:lnTo>
                    <a:lnTo>
                      <a:pt x="16" y="32"/>
                    </a:lnTo>
                    <a:lnTo>
                      <a:pt x="24" y="32"/>
                    </a:lnTo>
                    <a:lnTo>
                      <a:pt x="24" y="30"/>
                    </a:lnTo>
                    <a:lnTo>
                      <a:pt x="22" y="29"/>
                    </a:lnTo>
                    <a:lnTo>
                      <a:pt x="22" y="27"/>
                    </a:lnTo>
                    <a:lnTo>
                      <a:pt x="22" y="23"/>
                    </a:lnTo>
                    <a:lnTo>
                      <a:pt x="21" y="18"/>
                    </a:lnTo>
                    <a:lnTo>
                      <a:pt x="19" y="17"/>
                    </a:lnTo>
                    <a:lnTo>
                      <a:pt x="20" y="16"/>
                    </a:lnTo>
                    <a:lnTo>
                      <a:pt x="21" y="14"/>
                    </a:lnTo>
                    <a:lnTo>
                      <a:pt x="22" y="10"/>
                    </a:lnTo>
                    <a:lnTo>
                      <a:pt x="22" y="5"/>
                    </a:lnTo>
                    <a:lnTo>
                      <a:pt x="20" y="3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6" y="3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31" name="Freeform 599">
                <a:extLst>
                  <a:ext uri="{FF2B5EF4-FFF2-40B4-BE49-F238E27FC236}">
                    <a16:creationId xmlns:a16="http://schemas.microsoft.com/office/drawing/2014/main" id="{DFB52986-FE55-2AA0-203B-91294EAC1F8C}"/>
                  </a:ext>
                </a:extLst>
              </p:cNvPr>
              <p:cNvSpPr/>
              <p:nvPr/>
            </p:nvSpPr>
            <p:spPr bwMode="auto">
              <a:xfrm>
                <a:off x="4857" y="2008"/>
                <a:ext cx="23" cy="32"/>
              </a:xfrm>
              <a:custGeom>
                <a:avLst/>
                <a:gdLst>
                  <a:gd name="T0" fmla="*/ 14 w 23"/>
                  <a:gd name="T1" fmla="*/ 32 h 32"/>
                  <a:gd name="T2" fmla="*/ 14 w 23"/>
                  <a:gd name="T3" fmla="*/ 6 h 32"/>
                  <a:gd name="T4" fmla="*/ 23 w 23"/>
                  <a:gd name="T5" fmla="*/ 6 h 32"/>
                  <a:gd name="T6" fmla="*/ 23 w 23"/>
                  <a:gd name="T7" fmla="*/ 0 h 32"/>
                  <a:gd name="T8" fmla="*/ 0 w 23"/>
                  <a:gd name="T9" fmla="*/ 0 h 32"/>
                  <a:gd name="T10" fmla="*/ 0 w 23"/>
                  <a:gd name="T11" fmla="*/ 6 h 32"/>
                  <a:gd name="T12" fmla="*/ 8 w 23"/>
                  <a:gd name="T13" fmla="*/ 6 h 32"/>
                  <a:gd name="T14" fmla="*/ 8 w 23"/>
                  <a:gd name="T15" fmla="*/ 32 h 32"/>
                  <a:gd name="T16" fmla="*/ 14 w 23"/>
                  <a:gd name="T17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32">
                    <a:moveTo>
                      <a:pt x="14" y="32"/>
                    </a:moveTo>
                    <a:lnTo>
                      <a:pt x="14" y="6"/>
                    </a:lnTo>
                    <a:lnTo>
                      <a:pt x="23" y="6"/>
                    </a:lnTo>
                    <a:lnTo>
                      <a:pt x="2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8" y="6"/>
                    </a:lnTo>
                    <a:lnTo>
                      <a:pt x="8" y="32"/>
                    </a:lnTo>
                    <a:lnTo>
                      <a:pt x="14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32" name="Freeform 600">
                <a:extLst>
                  <a:ext uri="{FF2B5EF4-FFF2-40B4-BE49-F238E27FC236}">
                    <a16:creationId xmlns:a16="http://schemas.microsoft.com/office/drawing/2014/main" id="{C0BB2809-6250-C593-762A-91390B58D5AE}"/>
                  </a:ext>
                </a:extLst>
              </p:cNvPr>
              <p:cNvSpPr/>
              <p:nvPr/>
            </p:nvSpPr>
            <p:spPr bwMode="auto">
              <a:xfrm>
                <a:off x="5132" y="2070"/>
                <a:ext cx="23" cy="31"/>
              </a:xfrm>
              <a:custGeom>
                <a:avLst/>
                <a:gdLst>
                  <a:gd name="T0" fmla="*/ 6 w 23"/>
                  <a:gd name="T1" fmla="*/ 31 h 31"/>
                  <a:gd name="T2" fmla="*/ 6 w 23"/>
                  <a:gd name="T3" fmla="*/ 18 h 31"/>
                  <a:gd name="T4" fmla="*/ 17 w 23"/>
                  <a:gd name="T5" fmla="*/ 18 h 31"/>
                  <a:gd name="T6" fmla="*/ 17 w 23"/>
                  <a:gd name="T7" fmla="*/ 31 h 31"/>
                  <a:gd name="T8" fmla="*/ 23 w 23"/>
                  <a:gd name="T9" fmla="*/ 31 h 31"/>
                  <a:gd name="T10" fmla="*/ 23 w 23"/>
                  <a:gd name="T11" fmla="*/ 0 h 31"/>
                  <a:gd name="T12" fmla="*/ 17 w 23"/>
                  <a:gd name="T13" fmla="*/ 0 h 31"/>
                  <a:gd name="T14" fmla="*/ 17 w 23"/>
                  <a:gd name="T15" fmla="*/ 12 h 31"/>
                  <a:gd name="T16" fmla="*/ 6 w 23"/>
                  <a:gd name="T17" fmla="*/ 12 h 31"/>
                  <a:gd name="T18" fmla="*/ 6 w 23"/>
                  <a:gd name="T19" fmla="*/ 0 h 31"/>
                  <a:gd name="T20" fmla="*/ 0 w 23"/>
                  <a:gd name="T21" fmla="*/ 0 h 31"/>
                  <a:gd name="T22" fmla="*/ 0 w 23"/>
                  <a:gd name="T23" fmla="*/ 31 h 31"/>
                  <a:gd name="T24" fmla="*/ 6 w 23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3" h="31">
                    <a:moveTo>
                      <a:pt x="6" y="31"/>
                    </a:moveTo>
                    <a:lnTo>
                      <a:pt x="6" y="18"/>
                    </a:lnTo>
                    <a:lnTo>
                      <a:pt x="17" y="18"/>
                    </a:lnTo>
                    <a:lnTo>
                      <a:pt x="17" y="31"/>
                    </a:lnTo>
                    <a:lnTo>
                      <a:pt x="23" y="31"/>
                    </a:lnTo>
                    <a:lnTo>
                      <a:pt x="23" y="0"/>
                    </a:lnTo>
                    <a:lnTo>
                      <a:pt x="17" y="0"/>
                    </a:lnTo>
                    <a:lnTo>
                      <a:pt x="17" y="12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33" name="Freeform 601">
                <a:extLst>
                  <a:ext uri="{FF2B5EF4-FFF2-40B4-BE49-F238E27FC236}">
                    <a16:creationId xmlns:a16="http://schemas.microsoft.com/office/drawing/2014/main" id="{2BD9E66F-1E4C-43F3-B083-28B1823B34E1}"/>
                  </a:ext>
                </a:extLst>
              </p:cNvPr>
              <p:cNvSpPr/>
              <p:nvPr/>
            </p:nvSpPr>
            <p:spPr bwMode="auto">
              <a:xfrm>
                <a:off x="5157" y="2070"/>
                <a:ext cx="26" cy="31"/>
              </a:xfrm>
              <a:custGeom>
                <a:avLst/>
                <a:gdLst>
                  <a:gd name="T0" fmla="*/ 17 w 26"/>
                  <a:gd name="T1" fmla="*/ 20 h 31"/>
                  <a:gd name="T2" fmla="*/ 26 w 26"/>
                  <a:gd name="T3" fmla="*/ 0 h 31"/>
                  <a:gd name="T4" fmla="*/ 19 w 26"/>
                  <a:gd name="T5" fmla="*/ 0 h 31"/>
                  <a:gd name="T6" fmla="*/ 13 w 26"/>
                  <a:gd name="T7" fmla="*/ 14 h 31"/>
                  <a:gd name="T8" fmla="*/ 7 w 26"/>
                  <a:gd name="T9" fmla="*/ 0 h 31"/>
                  <a:gd name="T10" fmla="*/ 0 w 26"/>
                  <a:gd name="T11" fmla="*/ 0 h 31"/>
                  <a:gd name="T12" fmla="*/ 11 w 26"/>
                  <a:gd name="T13" fmla="*/ 20 h 31"/>
                  <a:gd name="T14" fmla="*/ 11 w 26"/>
                  <a:gd name="T15" fmla="*/ 31 h 31"/>
                  <a:gd name="T16" fmla="*/ 17 w 26"/>
                  <a:gd name="T17" fmla="*/ 31 h 31"/>
                  <a:gd name="T18" fmla="*/ 17 w 26"/>
                  <a:gd name="T19" fmla="*/ 2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31">
                    <a:moveTo>
                      <a:pt x="17" y="20"/>
                    </a:moveTo>
                    <a:lnTo>
                      <a:pt x="26" y="0"/>
                    </a:lnTo>
                    <a:lnTo>
                      <a:pt x="19" y="0"/>
                    </a:lnTo>
                    <a:lnTo>
                      <a:pt x="13" y="14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11" y="20"/>
                    </a:lnTo>
                    <a:lnTo>
                      <a:pt x="11" y="31"/>
                    </a:lnTo>
                    <a:lnTo>
                      <a:pt x="17" y="31"/>
                    </a:lnTo>
                    <a:lnTo>
                      <a:pt x="17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34" name="Freeform 602">
                <a:extLst>
                  <a:ext uri="{FF2B5EF4-FFF2-40B4-BE49-F238E27FC236}">
                    <a16:creationId xmlns:a16="http://schemas.microsoft.com/office/drawing/2014/main" id="{94C1AAAD-5229-7524-7C5D-37CE8A79F821}"/>
                  </a:ext>
                </a:extLst>
              </p:cNvPr>
              <p:cNvSpPr/>
              <p:nvPr/>
            </p:nvSpPr>
            <p:spPr bwMode="auto">
              <a:xfrm>
                <a:off x="5186" y="2070"/>
                <a:ext cx="24" cy="31"/>
              </a:xfrm>
              <a:custGeom>
                <a:avLst/>
                <a:gdLst>
                  <a:gd name="T0" fmla="*/ 6 w 24"/>
                  <a:gd name="T1" fmla="*/ 6 h 31"/>
                  <a:gd name="T2" fmla="*/ 11 w 24"/>
                  <a:gd name="T3" fmla="*/ 6 h 31"/>
                  <a:gd name="T4" fmla="*/ 14 w 24"/>
                  <a:gd name="T5" fmla="*/ 7 h 31"/>
                  <a:gd name="T6" fmla="*/ 17 w 24"/>
                  <a:gd name="T7" fmla="*/ 8 h 31"/>
                  <a:gd name="T8" fmla="*/ 18 w 24"/>
                  <a:gd name="T9" fmla="*/ 12 h 31"/>
                  <a:gd name="T10" fmla="*/ 18 w 24"/>
                  <a:gd name="T11" fmla="*/ 15 h 31"/>
                  <a:gd name="T12" fmla="*/ 18 w 24"/>
                  <a:gd name="T13" fmla="*/ 20 h 31"/>
                  <a:gd name="T14" fmla="*/ 17 w 24"/>
                  <a:gd name="T15" fmla="*/ 24 h 31"/>
                  <a:gd name="T16" fmla="*/ 14 w 24"/>
                  <a:gd name="T17" fmla="*/ 25 h 31"/>
                  <a:gd name="T18" fmla="*/ 11 w 24"/>
                  <a:gd name="T19" fmla="*/ 26 h 31"/>
                  <a:gd name="T20" fmla="*/ 6 w 24"/>
                  <a:gd name="T21" fmla="*/ 26 h 31"/>
                  <a:gd name="T22" fmla="*/ 6 w 24"/>
                  <a:gd name="T23" fmla="*/ 6 h 31"/>
                  <a:gd name="T24" fmla="*/ 9 w 24"/>
                  <a:gd name="T25" fmla="*/ 31 h 31"/>
                  <a:gd name="T26" fmla="*/ 15 w 24"/>
                  <a:gd name="T27" fmla="*/ 31 h 31"/>
                  <a:gd name="T28" fmla="*/ 19 w 24"/>
                  <a:gd name="T29" fmla="*/ 28 h 31"/>
                  <a:gd name="T30" fmla="*/ 21 w 24"/>
                  <a:gd name="T31" fmla="*/ 26 h 31"/>
                  <a:gd name="T32" fmla="*/ 23 w 24"/>
                  <a:gd name="T33" fmla="*/ 24 h 31"/>
                  <a:gd name="T34" fmla="*/ 24 w 24"/>
                  <a:gd name="T35" fmla="*/ 15 h 31"/>
                  <a:gd name="T36" fmla="*/ 23 w 24"/>
                  <a:gd name="T37" fmla="*/ 9 h 31"/>
                  <a:gd name="T38" fmla="*/ 20 w 24"/>
                  <a:gd name="T39" fmla="*/ 4 h 31"/>
                  <a:gd name="T40" fmla="*/ 17 w 24"/>
                  <a:gd name="T41" fmla="*/ 1 h 31"/>
                  <a:gd name="T42" fmla="*/ 11 w 24"/>
                  <a:gd name="T43" fmla="*/ 0 h 31"/>
                  <a:gd name="T44" fmla="*/ 0 w 24"/>
                  <a:gd name="T45" fmla="*/ 0 h 31"/>
                  <a:gd name="T46" fmla="*/ 0 w 24"/>
                  <a:gd name="T47" fmla="*/ 31 h 31"/>
                  <a:gd name="T48" fmla="*/ 9 w 24"/>
                  <a:gd name="T49" fmla="*/ 31 h 31"/>
                  <a:gd name="T50" fmla="*/ 6 w 24"/>
                  <a:gd name="T51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" h="31">
                    <a:moveTo>
                      <a:pt x="6" y="6"/>
                    </a:moveTo>
                    <a:lnTo>
                      <a:pt x="11" y="6"/>
                    </a:lnTo>
                    <a:lnTo>
                      <a:pt x="14" y="7"/>
                    </a:lnTo>
                    <a:lnTo>
                      <a:pt x="17" y="8"/>
                    </a:lnTo>
                    <a:lnTo>
                      <a:pt x="18" y="12"/>
                    </a:lnTo>
                    <a:lnTo>
                      <a:pt x="18" y="15"/>
                    </a:lnTo>
                    <a:lnTo>
                      <a:pt x="18" y="20"/>
                    </a:lnTo>
                    <a:lnTo>
                      <a:pt x="17" y="24"/>
                    </a:lnTo>
                    <a:lnTo>
                      <a:pt x="14" y="25"/>
                    </a:lnTo>
                    <a:lnTo>
                      <a:pt x="11" y="26"/>
                    </a:lnTo>
                    <a:lnTo>
                      <a:pt x="6" y="26"/>
                    </a:lnTo>
                    <a:lnTo>
                      <a:pt x="6" y="6"/>
                    </a:lnTo>
                    <a:lnTo>
                      <a:pt x="9" y="31"/>
                    </a:lnTo>
                    <a:lnTo>
                      <a:pt x="15" y="31"/>
                    </a:lnTo>
                    <a:lnTo>
                      <a:pt x="19" y="28"/>
                    </a:lnTo>
                    <a:lnTo>
                      <a:pt x="21" y="26"/>
                    </a:lnTo>
                    <a:lnTo>
                      <a:pt x="23" y="24"/>
                    </a:lnTo>
                    <a:lnTo>
                      <a:pt x="24" y="15"/>
                    </a:lnTo>
                    <a:lnTo>
                      <a:pt x="23" y="9"/>
                    </a:lnTo>
                    <a:lnTo>
                      <a:pt x="20" y="4"/>
                    </a:lnTo>
                    <a:lnTo>
                      <a:pt x="17" y="1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9" y="31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35" name="Freeform 603">
                <a:extLst>
                  <a:ext uri="{FF2B5EF4-FFF2-40B4-BE49-F238E27FC236}">
                    <a16:creationId xmlns:a16="http://schemas.microsoft.com/office/drawing/2014/main" id="{92D9D88D-1FFC-2B68-2522-EA368A1C63CF}"/>
                  </a:ext>
                </a:extLst>
              </p:cNvPr>
              <p:cNvSpPr/>
              <p:nvPr/>
            </p:nvSpPr>
            <p:spPr bwMode="auto">
              <a:xfrm>
                <a:off x="5215" y="2070"/>
                <a:ext cx="21" cy="31"/>
              </a:xfrm>
              <a:custGeom>
                <a:avLst/>
                <a:gdLst>
                  <a:gd name="T0" fmla="*/ 21 w 21"/>
                  <a:gd name="T1" fmla="*/ 31 h 31"/>
                  <a:gd name="T2" fmla="*/ 21 w 21"/>
                  <a:gd name="T3" fmla="*/ 26 h 31"/>
                  <a:gd name="T4" fmla="*/ 6 w 21"/>
                  <a:gd name="T5" fmla="*/ 26 h 31"/>
                  <a:gd name="T6" fmla="*/ 6 w 21"/>
                  <a:gd name="T7" fmla="*/ 18 h 31"/>
                  <a:gd name="T8" fmla="*/ 19 w 21"/>
                  <a:gd name="T9" fmla="*/ 18 h 31"/>
                  <a:gd name="T10" fmla="*/ 19 w 21"/>
                  <a:gd name="T11" fmla="*/ 12 h 31"/>
                  <a:gd name="T12" fmla="*/ 6 w 21"/>
                  <a:gd name="T13" fmla="*/ 12 h 31"/>
                  <a:gd name="T14" fmla="*/ 6 w 21"/>
                  <a:gd name="T15" fmla="*/ 6 h 31"/>
                  <a:gd name="T16" fmla="*/ 20 w 21"/>
                  <a:gd name="T17" fmla="*/ 6 h 31"/>
                  <a:gd name="T18" fmla="*/ 20 w 21"/>
                  <a:gd name="T19" fmla="*/ 0 h 31"/>
                  <a:gd name="T20" fmla="*/ 0 w 21"/>
                  <a:gd name="T21" fmla="*/ 0 h 31"/>
                  <a:gd name="T22" fmla="*/ 0 w 21"/>
                  <a:gd name="T23" fmla="*/ 31 h 31"/>
                  <a:gd name="T24" fmla="*/ 21 w 21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1">
                    <a:moveTo>
                      <a:pt x="21" y="31"/>
                    </a:moveTo>
                    <a:lnTo>
                      <a:pt x="21" y="26"/>
                    </a:lnTo>
                    <a:lnTo>
                      <a:pt x="6" y="26"/>
                    </a:lnTo>
                    <a:lnTo>
                      <a:pt x="6" y="18"/>
                    </a:lnTo>
                    <a:lnTo>
                      <a:pt x="19" y="18"/>
                    </a:lnTo>
                    <a:lnTo>
                      <a:pt x="19" y="12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20" y="6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1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36" name="Freeform 604">
                <a:extLst>
                  <a:ext uri="{FF2B5EF4-FFF2-40B4-BE49-F238E27FC236}">
                    <a16:creationId xmlns:a16="http://schemas.microsoft.com/office/drawing/2014/main" id="{12EE85D6-94BD-C08E-0DBE-CFFB19111463}"/>
                  </a:ext>
                </a:extLst>
              </p:cNvPr>
              <p:cNvSpPr/>
              <p:nvPr/>
            </p:nvSpPr>
            <p:spPr bwMode="auto">
              <a:xfrm>
                <a:off x="4827" y="1888"/>
                <a:ext cx="38" cy="41"/>
              </a:xfrm>
              <a:custGeom>
                <a:avLst/>
                <a:gdLst>
                  <a:gd name="T0" fmla="*/ 24 w 38"/>
                  <a:gd name="T1" fmla="*/ 39 h 41"/>
                  <a:gd name="T2" fmla="*/ 20 w 38"/>
                  <a:gd name="T3" fmla="*/ 15 h 41"/>
                  <a:gd name="T4" fmla="*/ 32 w 38"/>
                  <a:gd name="T5" fmla="*/ 35 h 41"/>
                  <a:gd name="T6" fmla="*/ 38 w 38"/>
                  <a:gd name="T7" fmla="*/ 33 h 41"/>
                  <a:gd name="T8" fmla="*/ 35 w 38"/>
                  <a:gd name="T9" fmla="*/ 0 h 41"/>
                  <a:gd name="T10" fmla="*/ 29 w 38"/>
                  <a:gd name="T11" fmla="*/ 3 h 41"/>
                  <a:gd name="T12" fmla="*/ 32 w 38"/>
                  <a:gd name="T13" fmla="*/ 26 h 41"/>
                  <a:gd name="T14" fmla="*/ 20 w 38"/>
                  <a:gd name="T15" fmla="*/ 6 h 41"/>
                  <a:gd name="T16" fmla="*/ 14 w 38"/>
                  <a:gd name="T17" fmla="*/ 9 h 41"/>
                  <a:gd name="T18" fmla="*/ 18 w 38"/>
                  <a:gd name="T19" fmla="*/ 32 h 41"/>
                  <a:gd name="T20" fmla="*/ 6 w 38"/>
                  <a:gd name="T21" fmla="*/ 14 h 41"/>
                  <a:gd name="T22" fmla="*/ 0 w 38"/>
                  <a:gd name="T23" fmla="*/ 16 h 41"/>
                  <a:gd name="T24" fmla="*/ 19 w 38"/>
                  <a:gd name="T25" fmla="*/ 41 h 41"/>
                  <a:gd name="T26" fmla="*/ 24 w 38"/>
                  <a:gd name="T27" fmla="*/ 39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41">
                    <a:moveTo>
                      <a:pt x="24" y="39"/>
                    </a:moveTo>
                    <a:lnTo>
                      <a:pt x="20" y="15"/>
                    </a:lnTo>
                    <a:lnTo>
                      <a:pt x="32" y="35"/>
                    </a:lnTo>
                    <a:lnTo>
                      <a:pt x="38" y="33"/>
                    </a:lnTo>
                    <a:lnTo>
                      <a:pt x="35" y="0"/>
                    </a:lnTo>
                    <a:lnTo>
                      <a:pt x="29" y="3"/>
                    </a:lnTo>
                    <a:lnTo>
                      <a:pt x="32" y="26"/>
                    </a:lnTo>
                    <a:lnTo>
                      <a:pt x="20" y="6"/>
                    </a:lnTo>
                    <a:lnTo>
                      <a:pt x="14" y="9"/>
                    </a:lnTo>
                    <a:lnTo>
                      <a:pt x="18" y="32"/>
                    </a:lnTo>
                    <a:lnTo>
                      <a:pt x="6" y="14"/>
                    </a:lnTo>
                    <a:lnTo>
                      <a:pt x="0" y="16"/>
                    </a:lnTo>
                    <a:lnTo>
                      <a:pt x="19" y="41"/>
                    </a:lnTo>
                    <a:lnTo>
                      <a:pt x="24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37" name="Freeform 605">
                <a:extLst>
                  <a:ext uri="{FF2B5EF4-FFF2-40B4-BE49-F238E27FC236}">
                    <a16:creationId xmlns:a16="http://schemas.microsoft.com/office/drawing/2014/main" id="{F720A426-31AD-C6D8-53D1-956A0E4C0B77}"/>
                  </a:ext>
                </a:extLst>
              </p:cNvPr>
              <p:cNvSpPr/>
              <p:nvPr/>
            </p:nvSpPr>
            <p:spPr bwMode="auto">
              <a:xfrm>
                <a:off x="4869" y="1882"/>
                <a:ext cx="26" cy="36"/>
              </a:xfrm>
              <a:custGeom>
                <a:avLst/>
                <a:gdLst>
                  <a:gd name="T0" fmla="*/ 13 w 26"/>
                  <a:gd name="T1" fmla="*/ 18 h 36"/>
                  <a:gd name="T2" fmla="*/ 6 w 26"/>
                  <a:gd name="T3" fmla="*/ 21 h 36"/>
                  <a:gd name="T4" fmla="*/ 5 w 26"/>
                  <a:gd name="T5" fmla="*/ 8 h 36"/>
                  <a:gd name="T6" fmla="*/ 13 w 26"/>
                  <a:gd name="T7" fmla="*/ 18 h 36"/>
                  <a:gd name="T8" fmla="*/ 1 w 26"/>
                  <a:gd name="T9" fmla="*/ 36 h 36"/>
                  <a:gd name="T10" fmla="*/ 7 w 26"/>
                  <a:gd name="T11" fmla="*/ 34 h 36"/>
                  <a:gd name="T12" fmla="*/ 7 w 26"/>
                  <a:gd name="T13" fmla="*/ 27 h 36"/>
                  <a:gd name="T14" fmla="*/ 17 w 26"/>
                  <a:gd name="T15" fmla="*/ 22 h 36"/>
                  <a:gd name="T16" fmla="*/ 22 w 26"/>
                  <a:gd name="T17" fmla="*/ 27 h 36"/>
                  <a:gd name="T18" fmla="*/ 26 w 26"/>
                  <a:gd name="T19" fmla="*/ 24 h 36"/>
                  <a:gd name="T20" fmla="*/ 6 w 26"/>
                  <a:gd name="T21" fmla="*/ 0 h 36"/>
                  <a:gd name="T22" fmla="*/ 0 w 26"/>
                  <a:gd name="T23" fmla="*/ 3 h 36"/>
                  <a:gd name="T24" fmla="*/ 1 w 26"/>
                  <a:gd name="T25" fmla="*/ 36 h 36"/>
                  <a:gd name="T26" fmla="*/ 13 w 26"/>
                  <a:gd name="T27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" h="36">
                    <a:moveTo>
                      <a:pt x="13" y="18"/>
                    </a:moveTo>
                    <a:lnTo>
                      <a:pt x="6" y="21"/>
                    </a:lnTo>
                    <a:lnTo>
                      <a:pt x="5" y="8"/>
                    </a:lnTo>
                    <a:lnTo>
                      <a:pt x="13" y="18"/>
                    </a:lnTo>
                    <a:lnTo>
                      <a:pt x="1" y="36"/>
                    </a:lnTo>
                    <a:lnTo>
                      <a:pt x="7" y="34"/>
                    </a:lnTo>
                    <a:lnTo>
                      <a:pt x="7" y="27"/>
                    </a:lnTo>
                    <a:lnTo>
                      <a:pt x="17" y="22"/>
                    </a:lnTo>
                    <a:lnTo>
                      <a:pt x="22" y="27"/>
                    </a:lnTo>
                    <a:lnTo>
                      <a:pt x="26" y="24"/>
                    </a:lnTo>
                    <a:lnTo>
                      <a:pt x="6" y="0"/>
                    </a:lnTo>
                    <a:lnTo>
                      <a:pt x="0" y="3"/>
                    </a:lnTo>
                    <a:lnTo>
                      <a:pt x="1" y="36"/>
                    </a:lnTo>
                    <a:lnTo>
                      <a:pt x="13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638" name="Freeform 606">
                <a:extLst>
                  <a:ext uri="{FF2B5EF4-FFF2-40B4-BE49-F238E27FC236}">
                    <a16:creationId xmlns:a16="http://schemas.microsoft.com/office/drawing/2014/main" id="{EA089554-0C78-3F6F-4C68-3C3961052008}"/>
                  </a:ext>
                </a:extLst>
              </p:cNvPr>
              <p:cNvSpPr/>
              <p:nvPr/>
            </p:nvSpPr>
            <p:spPr bwMode="auto">
              <a:xfrm>
                <a:off x="4889" y="1870"/>
                <a:ext cx="28" cy="33"/>
              </a:xfrm>
              <a:custGeom>
                <a:avLst/>
                <a:gdLst>
                  <a:gd name="T0" fmla="*/ 11 w 28"/>
                  <a:gd name="T1" fmla="*/ 33 h 33"/>
                  <a:gd name="T2" fmla="*/ 15 w 28"/>
                  <a:gd name="T3" fmla="*/ 33 h 33"/>
                  <a:gd name="T4" fmla="*/ 20 w 28"/>
                  <a:gd name="T5" fmla="*/ 32 h 33"/>
                  <a:gd name="T6" fmla="*/ 24 w 28"/>
                  <a:gd name="T7" fmla="*/ 29 h 33"/>
                  <a:gd name="T8" fmla="*/ 27 w 28"/>
                  <a:gd name="T9" fmla="*/ 26 h 33"/>
                  <a:gd name="T10" fmla="*/ 28 w 28"/>
                  <a:gd name="T11" fmla="*/ 22 h 33"/>
                  <a:gd name="T12" fmla="*/ 27 w 28"/>
                  <a:gd name="T13" fmla="*/ 17 h 33"/>
                  <a:gd name="T14" fmla="*/ 24 w 28"/>
                  <a:gd name="T15" fmla="*/ 14 h 33"/>
                  <a:gd name="T16" fmla="*/ 21 w 28"/>
                  <a:gd name="T17" fmla="*/ 12 h 33"/>
                  <a:gd name="T18" fmla="*/ 18 w 28"/>
                  <a:gd name="T19" fmla="*/ 12 h 33"/>
                  <a:gd name="T20" fmla="*/ 14 w 28"/>
                  <a:gd name="T21" fmla="*/ 12 h 33"/>
                  <a:gd name="T22" fmla="*/ 12 w 28"/>
                  <a:gd name="T23" fmla="*/ 14 h 33"/>
                  <a:gd name="T24" fmla="*/ 8 w 28"/>
                  <a:gd name="T25" fmla="*/ 14 h 33"/>
                  <a:gd name="T26" fmla="*/ 6 w 28"/>
                  <a:gd name="T27" fmla="*/ 12 h 33"/>
                  <a:gd name="T28" fmla="*/ 5 w 28"/>
                  <a:gd name="T29" fmla="*/ 10 h 33"/>
                  <a:gd name="T30" fmla="*/ 6 w 28"/>
                  <a:gd name="T31" fmla="*/ 9 h 33"/>
                  <a:gd name="T32" fmla="*/ 9 w 28"/>
                  <a:gd name="T33" fmla="*/ 6 h 33"/>
                  <a:gd name="T34" fmla="*/ 11 w 28"/>
                  <a:gd name="T35" fmla="*/ 5 h 33"/>
                  <a:gd name="T36" fmla="*/ 14 w 28"/>
                  <a:gd name="T37" fmla="*/ 5 h 33"/>
                  <a:gd name="T38" fmla="*/ 15 w 28"/>
                  <a:gd name="T39" fmla="*/ 6 h 33"/>
                  <a:gd name="T40" fmla="*/ 16 w 28"/>
                  <a:gd name="T41" fmla="*/ 9 h 33"/>
                  <a:gd name="T42" fmla="*/ 21 w 28"/>
                  <a:gd name="T43" fmla="*/ 6 h 33"/>
                  <a:gd name="T44" fmla="*/ 20 w 28"/>
                  <a:gd name="T45" fmla="*/ 3 h 33"/>
                  <a:gd name="T46" fmla="*/ 16 w 28"/>
                  <a:gd name="T47" fmla="*/ 0 h 33"/>
                  <a:gd name="T48" fmla="*/ 12 w 28"/>
                  <a:gd name="T49" fmla="*/ 0 h 33"/>
                  <a:gd name="T50" fmla="*/ 8 w 28"/>
                  <a:gd name="T51" fmla="*/ 2 h 33"/>
                  <a:gd name="T52" fmla="*/ 4 w 28"/>
                  <a:gd name="T53" fmla="*/ 4 h 33"/>
                  <a:gd name="T54" fmla="*/ 0 w 28"/>
                  <a:gd name="T55" fmla="*/ 8 h 33"/>
                  <a:gd name="T56" fmla="*/ 0 w 28"/>
                  <a:gd name="T57" fmla="*/ 11 h 33"/>
                  <a:gd name="T58" fmla="*/ 0 w 28"/>
                  <a:gd name="T59" fmla="*/ 15 h 33"/>
                  <a:gd name="T60" fmla="*/ 3 w 28"/>
                  <a:gd name="T61" fmla="*/ 18 h 33"/>
                  <a:gd name="T62" fmla="*/ 6 w 28"/>
                  <a:gd name="T63" fmla="*/ 20 h 33"/>
                  <a:gd name="T64" fmla="*/ 12 w 28"/>
                  <a:gd name="T65" fmla="*/ 20 h 33"/>
                  <a:gd name="T66" fmla="*/ 14 w 28"/>
                  <a:gd name="T67" fmla="*/ 20 h 33"/>
                  <a:gd name="T68" fmla="*/ 20 w 28"/>
                  <a:gd name="T69" fmla="*/ 18 h 33"/>
                  <a:gd name="T70" fmla="*/ 21 w 28"/>
                  <a:gd name="T71" fmla="*/ 20 h 33"/>
                  <a:gd name="T72" fmla="*/ 22 w 28"/>
                  <a:gd name="T73" fmla="*/ 21 h 33"/>
                  <a:gd name="T74" fmla="*/ 22 w 28"/>
                  <a:gd name="T75" fmla="*/ 22 h 33"/>
                  <a:gd name="T76" fmla="*/ 22 w 28"/>
                  <a:gd name="T77" fmla="*/ 24 h 33"/>
                  <a:gd name="T78" fmla="*/ 18 w 28"/>
                  <a:gd name="T79" fmla="*/ 27 h 33"/>
                  <a:gd name="T80" fmla="*/ 16 w 28"/>
                  <a:gd name="T81" fmla="*/ 27 h 33"/>
                  <a:gd name="T82" fmla="*/ 14 w 28"/>
                  <a:gd name="T83" fmla="*/ 27 h 33"/>
                  <a:gd name="T84" fmla="*/ 12 w 28"/>
                  <a:gd name="T85" fmla="*/ 27 h 33"/>
                  <a:gd name="T86" fmla="*/ 10 w 28"/>
                  <a:gd name="T87" fmla="*/ 24 h 33"/>
                  <a:gd name="T88" fmla="*/ 5 w 28"/>
                  <a:gd name="T89" fmla="*/ 27 h 33"/>
                  <a:gd name="T90" fmla="*/ 8 w 28"/>
                  <a:gd name="T91" fmla="*/ 30 h 33"/>
                  <a:gd name="T92" fmla="*/ 11 w 28"/>
                  <a:gd name="T93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8" h="33">
                    <a:moveTo>
                      <a:pt x="11" y="33"/>
                    </a:moveTo>
                    <a:lnTo>
                      <a:pt x="15" y="33"/>
                    </a:lnTo>
                    <a:lnTo>
                      <a:pt x="20" y="32"/>
                    </a:lnTo>
                    <a:lnTo>
                      <a:pt x="24" y="29"/>
                    </a:lnTo>
                    <a:lnTo>
                      <a:pt x="27" y="26"/>
                    </a:lnTo>
                    <a:lnTo>
                      <a:pt x="28" y="22"/>
                    </a:lnTo>
                    <a:lnTo>
                      <a:pt x="27" y="17"/>
                    </a:lnTo>
                    <a:lnTo>
                      <a:pt x="24" y="14"/>
                    </a:lnTo>
                    <a:lnTo>
                      <a:pt x="21" y="12"/>
                    </a:lnTo>
                    <a:lnTo>
                      <a:pt x="18" y="12"/>
                    </a:lnTo>
                    <a:lnTo>
                      <a:pt x="14" y="12"/>
                    </a:lnTo>
                    <a:lnTo>
                      <a:pt x="12" y="14"/>
                    </a:lnTo>
                    <a:lnTo>
                      <a:pt x="8" y="14"/>
                    </a:lnTo>
                    <a:lnTo>
                      <a:pt x="6" y="12"/>
                    </a:lnTo>
                    <a:lnTo>
                      <a:pt x="5" y="10"/>
                    </a:lnTo>
                    <a:lnTo>
                      <a:pt x="6" y="9"/>
                    </a:lnTo>
                    <a:lnTo>
                      <a:pt x="9" y="6"/>
                    </a:lnTo>
                    <a:lnTo>
                      <a:pt x="11" y="5"/>
                    </a:lnTo>
                    <a:lnTo>
                      <a:pt x="14" y="5"/>
                    </a:lnTo>
                    <a:lnTo>
                      <a:pt x="15" y="6"/>
                    </a:lnTo>
                    <a:lnTo>
                      <a:pt x="16" y="9"/>
                    </a:lnTo>
                    <a:lnTo>
                      <a:pt x="21" y="6"/>
                    </a:lnTo>
                    <a:lnTo>
                      <a:pt x="20" y="3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3" y="18"/>
                    </a:lnTo>
                    <a:lnTo>
                      <a:pt x="6" y="20"/>
                    </a:lnTo>
                    <a:lnTo>
                      <a:pt x="12" y="20"/>
                    </a:lnTo>
                    <a:lnTo>
                      <a:pt x="14" y="20"/>
                    </a:lnTo>
                    <a:lnTo>
                      <a:pt x="20" y="18"/>
                    </a:lnTo>
                    <a:lnTo>
                      <a:pt x="21" y="20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22" y="24"/>
                    </a:lnTo>
                    <a:lnTo>
                      <a:pt x="18" y="27"/>
                    </a:lnTo>
                    <a:lnTo>
                      <a:pt x="16" y="27"/>
                    </a:lnTo>
                    <a:lnTo>
                      <a:pt x="14" y="27"/>
                    </a:lnTo>
                    <a:lnTo>
                      <a:pt x="12" y="27"/>
                    </a:lnTo>
                    <a:lnTo>
                      <a:pt x="10" y="24"/>
                    </a:lnTo>
                    <a:lnTo>
                      <a:pt x="5" y="27"/>
                    </a:lnTo>
                    <a:lnTo>
                      <a:pt x="8" y="30"/>
                    </a:lnTo>
                    <a:lnTo>
                      <a:pt x="11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</p:grpSp>
        <p:grpSp>
          <p:nvGrpSpPr>
            <p:cNvPr id="1133" name="Group 808">
              <a:extLst>
                <a:ext uri="{FF2B5EF4-FFF2-40B4-BE49-F238E27FC236}">
                  <a16:creationId xmlns:a16="http://schemas.microsoft.com/office/drawing/2014/main" id="{B6CD4288-BCC1-A450-CA74-3806E01E22DC}"/>
                </a:ext>
              </a:extLst>
            </p:cNvPr>
            <p:cNvGrpSpPr/>
            <p:nvPr/>
          </p:nvGrpSpPr>
          <p:grpSpPr>
            <a:xfrm>
              <a:off x="5913616" y="2298643"/>
              <a:ext cx="7120942" cy="1193215"/>
              <a:chOff x="1335" y="1398"/>
              <a:chExt cx="4121" cy="720"/>
            </a:xfrm>
          </p:grpSpPr>
          <p:sp>
            <p:nvSpPr>
              <p:cNvPr id="1239" name="Freeform 608">
                <a:extLst>
                  <a:ext uri="{FF2B5EF4-FFF2-40B4-BE49-F238E27FC236}">
                    <a16:creationId xmlns:a16="http://schemas.microsoft.com/office/drawing/2014/main" id="{CD6B8CB0-33A1-0251-8C86-3AFD587FEC0E}"/>
                  </a:ext>
                </a:extLst>
              </p:cNvPr>
              <p:cNvSpPr/>
              <p:nvPr/>
            </p:nvSpPr>
            <p:spPr bwMode="auto">
              <a:xfrm>
                <a:off x="4912" y="1855"/>
                <a:ext cx="34" cy="39"/>
              </a:xfrm>
              <a:custGeom>
                <a:avLst/>
                <a:gdLst>
                  <a:gd name="T0" fmla="*/ 17 w 34"/>
                  <a:gd name="T1" fmla="*/ 37 h 39"/>
                  <a:gd name="T2" fmla="*/ 12 w 34"/>
                  <a:gd name="T3" fmla="*/ 24 h 39"/>
                  <a:gd name="T4" fmla="*/ 23 w 34"/>
                  <a:gd name="T5" fmla="*/ 19 h 39"/>
                  <a:gd name="T6" fmla="*/ 28 w 34"/>
                  <a:gd name="T7" fmla="*/ 32 h 39"/>
                  <a:gd name="T8" fmla="*/ 34 w 34"/>
                  <a:gd name="T9" fmla="*/ 29 h 39"/>
                  <a:gd name="T10" fmla="*/ 22 w 34"/>
                  <a:gd name="T11" fmla="*/ 0 h 39"/>
                  <a:gd name="T12" fmla="*/ 17 w 34"/>
                  <a:gd name="T13" fmla="*/ 2 h 39"/>
                  <a:gd name="T14" fmla="*/ 21 w 34"/>
                  <a:gd name="T15" fmla="*/ 13 h 39"/>
                  <a:gd name="T16" fmla="*/ 10 w 34"/>
                  <a:gd name="T17" fmla="*/ 19 h 39"/>
                  <a:gd name="T18" fmla="*/ 6 w 34"/>
                  <a:gd name="T19" fmla="*/ 8 h 39"/>
                  <a:gd name="T20" fmla="*/ 0 w 34"/>
                  <a:gd name="T21" fmla="*/ 11 h 39"/>
                  <a:gd name="T22" fmla="*/ 11 w 34"/>
                  <a:gd name="T23" fmla="*/ 39 h 39"/>
                  <a:gd name="T24" fmla="*/ 17 w 34"/>
                  <a:gd name="T25" fmla="*/ 3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39">
                    <a:moveTo>
                      <a:pt x="17" y="37"/>
                    </a:moveTo>
                    <a:lnTo>
                      <a:pt x="12" y="24"/>
                    </a:lnTo>
                    <a:lnTo>
                      <a:pt x="23" y="19"/>
                    </a:lnTo>
                    <a:lnTo>
                      <a:pt x="28" y="32"/>
                    </a:lnTo>
                    <a:lnTo>
                      <a:pt x="34" y="29"/>
                    </a:lnTo>
                    <a:lnTo>
                      <a:pt x="22" y="0"/>
                    </a:lnTo>
                    <a:lnTo>
                      <a:pt x="17" y="2"/>
                    </a:lnTo>
                    <a:lnTo>
                      <a:pt x="21" y="13"/>
                    </a:lnTo>
                    <a:lnTo>
                      <a:pt x="10" y="19"/>
                    </a:lnTo>
                    <a:lnTo>
                      <a:pt x="6" y="8"/>
                    </a:lnTo>
                    <a:lnTo>
                      <a:pt x="0" y="11"/>
                    </a:lnTo>
                    <a:lnTo>
                      <a:pt x="11" y="39"/>
                    </a:lnTo>
                    <a:lnTo>
                      <a:pt x="17" y="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40" name="Freeform 609">
                <a:extLst>
                  <a:ext uri="{FF2B5EF4-FFF2-40B4-BE49-F238E27FC236}">
                    <a16:creationId xmlns:a16="http://schemas.microsoft.com/office/drawing/2014/main" id="{B7D37E77-983C-1C28-F94E-8B3C03F53BB4}"/>
                  </a:ext>
                </a:extLst>
              </p:cNvPr>
              <p:cNvSpPr/>
              <p:nvPr/>
            </p:nvSpPr>
            <p:spPr bwMode="auto">
              <a:xfrm>
                <a:off x="4940" y="1850"/>
                <a:ext cx="17" cy="31"/>
              </a:xfrm>
              <a:custGeom>
                <a:avLst/>
                <a:gdLst>
                  <a:gd name="T0" fmla="*/ 17 w 17"/>
                  <a:gd name="T1" fmla="*/ 29 h 31"/>
                  <a:gd name="T2" fmla="*/ 6 w 17"/>
                  <a:gd name="T3" fmla="*/ 0 h 31"/>
                  <a:gd name="T4" fmla="*/ 0 w 17"/>
                  <a:gd name="T5" fmla="*/ 2 h 31"/>
                  <a:gd name="T6" fmla="*/ 12 w 17"/>
                  <a:gd name="T7" fmla="*/ 31 h 31"/>
                  <a:gd name="T8" fmla="*/ 17 w 17"/>
                  <a:gd name="T9" fmla="*/ 2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31">
                    <a:moveTo>
                      <a:pt x="17" y="29"/>
                    </a:moveTo>
                    <a:lnTo>
                      <a:pt x="6" y="0"/>
                    </a:lnTo>
                    <a:lnTo>
                      <a:pt x="0" y="2"/>
                    </a:lnTo>
                    <a:lnTo>
                      <a:pt x="12" y="31"/>
                    </a:lnTo>
                    <a:lnTo>
                      <a:pt x="17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41" name="Freeform 610">
                <a:extLst>
                  <a:ext uri="{FF2B5EF4-FFF2-40B4-BE49-F238E27FC236}">
                    <a16:creationId xmlns:a16="http://schemas.microsoft.com/office/drawing/2014/main" id="{B763DB5D-F135-9DBA-395F-8F66E25551BD}"/>
                  </a:ext>
                </a:extLst>
              </p:cNvPr>
              <p:cNvSpPr/>
              <p:nvPr/>
            </p:nvSpPr>
            <p:spPr bwMode="auto">
              <a:xfrm>
                <a:off x="4952" y="1838"/>
                <a:ext cx="32" cy="38"/>
              </a:xfrm>
              <a:custGeom>
                <a:avLst/>
                <a:gdLst>
                  <a:gd name="T0" fmla="*/ 15 w 32"/>
                  <a:gd name="T1" fmla="*/ 36 h 38"/>
                  <a:gd name="T2" fmla="*/ 8 w 32"/>
                  <a:gd name="T3" fmla="*/ 16 h 38"/>
                  <a:gd name="T4" fmla="*/ 26 w 32"/>
                  <a:gd name="T5" fmla="*/ 31 h 38"/>
                  <a:gd name="T6" fmla="*/ 32 w 32"/>
                  <a:gd name="T7" fmla="*/ 29 h 38"/>
                  <a:gd name="T8" fmla="*/ 21 w 32"/>
                  <a:gd name="T9" fmla="*/ 0 h 38"/>
                  <a:gd name="T10" fmla="*/ 15 w 32"/>
                  <a:gd name="T11" fmla="*/ 2 h 38"/>
                  <a:gd name="T12" fmla="*/ 24 w 32"/>
                  <a:gd name="T13" fmla="*/ 22 h 38"/>
                  <a:gd name="T14" fmla="*/ 5 w 32"/>
                  <a:gd name="T15" fmla="*/ 7 h 38"/>
                  <a:gd name="T16" fmla="*/ 0 w 32"/>
                  <a:gd name="T17" fmla="*/ 10 h 38"/>
                  <a:gd name="T18" fmla="*/ 11 w 32"/>
                  <a:gd name="T19" fmla="*/ 38 h 38"/>
                  <a:gd name="T20" fmla="*/ 15 w 32"/>
                  <a:gd name="T21" fmla="*/ 3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38">
                    <a:moveTo>
                      <a:pt x="15" y="36"/>
                    </a:moveTo>
                    <a:lnTo>
                      <a:pt x="8" y="16"/>
                    </a:lnTo>
                    <a:lnTo>
                      <a:pt x="26" y="31"/>
                    </a:lnTo>
                    <a:lnTo>
                      <a:pt x="32" y="29"/>
                    </a:lnTo>
                    <a:lnTo>
                      <a:pt x="21" y="0"/>
                    </a:lnTo>
                    <a:lnTo>
                      <a:pt x="15" y="2"/>
                    </a:lnTo>
                    <a:lnTo>
                      <a:pt x="24" y="22"/>
                    </a:lnTo>
                    <a:lnTo>
                      <a:pt x="5" y="7"/>
                    </a:lnTo>
                    <a:lnTo>
                      <a:pt x="0" y="10"/>
                    </a:lnTo>
                    <a:lnTo>
                      <a:pt x="11" y="38"/>
                    </a:lnTo>
                    <a:lnTo>
                      <a:pt x="15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42" name="Freeform 611">
                <a:extLst>
                  <a:ext uri="{FF2B5EF4-FFF2-40B4-BE49-F238E27FC236}">
                    <a16:creationId xmlns:a16="http://schemas.microsoft.com/office/drawing/2014/main" id="{6B61B498-AC53-63FC-951D-081B63BBED6D}"/>
                  </a:ext>
                </a:extLst>
              </p:cNvPr>
              <p:cNvSpPr/>
              <p:nvPr/>
            </p:nvSpPr>
            <p:spPr bwMode="auto">
              <a:xfrm>
                <a:off x="4976" y="1831"/>
                <a:ext cx="31" cy="32"/>
              </a:xfrm>
              <a:custGeom>
                <a:avLst/>
                <a:gdLst>
                  <a:gd name="T0" fmla="*/ 27 w 31"/>
                  <a:gd name="T1" fmla="*/ 26 h 32"/>
                  <a:gd name="T2" fmla="*/ 31 w 31"/>
                  <a:gd name="T3" fmla="*/ 25 h 32"/>
                  <a:gd name="T4" fmla="*/ 25 w 31"/>
                  <a:gd name="T5" fmla="*/ 9 h 32"/>
                  <a:gd name="T6" fmla="*/ 14 w 31"/>
                  <a:gd name="T7" fmla="*/ 14 h 32"/>
                  <a:gd name="T8" fmla="*/ 17 w 31"/>
                  <a:gd name="T9" fmla="*/ 19 h 32"/>
                  <a:gd name="T10" fmla="*/ 23 w 31"/>
                  <a:gd name="T11" fmla="*/ 17 h 32"/>
                  <a:gd name="T12" fmla="*/ 23 w 31"/>
                  <a:gd name="T13" fmla="*/ 19 h 32"/>
                  <a:gd name="T14" fmla="*/ 21 w 31"/>
                  <a:gd name="T15" fmla="*/ 23 h 32"/>
                  <a:gd name="T16" fmla="*/ 20 w 31"/>
                  <a:gd name="T17" fmla="*/ 24 h 32"/>
                  <a:gd name="T18" fmla="*/ 18 w 31"/>
                  <a:gd name="T19" fmla="*/ 26 h 32"/>
                  <a:gd name="T20" fmla="*/ 14 w 31"/>
                  <a:gd name="T21" fmla="*/ 26 h 32"/>
                  <a:gd name="T22" fmla="*/ 12 w 31"/>
                  <a:gd name="T23" fmla="*/ 25 h 32"/>
                  <a:gd name="T24" fmla="*/ 9 w 31"/>
                  <a:gd name="T25" fmla="*/ 23 h 32"/>
                  <a:gd name="T26" fmla="*/ 7 w 31"/>
                  <a:gd name="T27" fmla="*/ 19 h 32"/>
                  <a:gd name="T28" fmla="*/ 6 w 31"/>
                  <a:gd name="T29" fmla="*/ 14 h 32"/>
                  <a:gd name="T30" fmla="*/ 6 w 31"/>
                  <a:gd name="T31" fmla="*/ 11 h 32"/>
                  <a:gd name="T32" fmla="*/ 7 w 31"/>
                  <a:gd name="T33" fmla="*/ 8 h 32"/>
                  <a:gd name="T34" fmla="*/ 11 w 31"/>
                  <a:gd name="T35" fmla="*/ 6 h 32"/>
                  <a:gd name="T36" fmla="*/ 13 w 31"/>
                  <a:gd name="T37" fmla="*/ 5 h 32"/>
                  <a:gd name="T38" fmla="*/ 14 w 31"/>
                  <a:gd name="T39" fmla="*/ 5 h 32"/>
                  <a:gd name="T40" fmla="*/ 17 w 31"/>
                  <a:gd name="T41" fmla="*/ 6 h 32"/>
                  <a:gd name="T42" fmla="*/ 18 w 31"/>
                  <a:gd name="T43" fmla="*/ 7 h 32"/>
                  <a:gd name="T44" fmla="*/ 24 w 31"/>
                  <a:gd name="T45" fmla="*/ 5 h 32"/>
                  <a:gd name="T46" fmla="*/ 21 w 31"/>
                  <a:gd name="T47" fmla="*/ 1 h 32"/>
                  <a:gd name="T48" fmla="*/ 17 w 31"/>
                  <a:gd name="T49" fmla="*/ 0 h 32"/>
                  <a:gd name="T50" fmla="*/ 13 w 31"/>
                  <a:gd name="T51" fmla="*/ 0 h 32"/>
                  <a:gd name="T52" fmla="*/ 8 w 31"/>
                  <a:gd name="T53" fmla="*/ 1 h 32"/>
                  <a:gd name="T54" fmla="*/ 3 w 31"/>
                  <a:gd name="T55" fmla="*/ 5 h 32"/>
                  <a:gd name="T56" fmla="*/ 0 w 31"/>
                  <a:gd name="T57" fmla="*/ 9 h 32"/>
                  <a:gd name="T58" fmla="*/ 0 w 31"/>
                  <a:gd name="T59" fmla="*/ 15 h 32"/>
                  <a:gd name="T60" fmla="*/ 1 w 31"/>
                  <a:gd name="T61" fmla="*/ 21 h 32"/>
                  <a:gd name="T62" fmla="*/ 5 w 31"/>
                  <a:gd name="T63" fmla="*/ 27 h 32"/>
                  <a:gd name="T64" fmla="*/ 9 w 31"/>
                  <a:gd name="T65" fmla="*/ 31 h 32"/>
                  <a:gd name="T66" fmla="*/ 14 w 31"/>
                  <a:gd name="T67" fmla="*/ 32 h 32"/>
                  <a:gd name="T68" fmla="*/ 19 w 31"/>
                  <a:gd name="T69" fmla="*/ 31 h 32"/>
                  <a:gd name="T70" fmla="*/ 24 w 31"/>
                  <a:gd name="T71" fmla="*/ 29 h 32"/>
                  <a:gd name="T72" fmla="*/ 26 w 31"/>
                  <a:gd name="T73" fmla="*/ 24 h 32"/>
                  <a:gd name="T74" fmla="*/ 27 w 31"/>
                  <a:gd name="T75" fmla="*/ 2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1" h="32">
                    <a:moveTo>
                      <a:pt x="27" y="26"/>
                    </a:moveTo>
                    <a:lnTo>
                      <a:pt x="31" y="25"/>
                    </a:lnTo>
                    <a:lnTo>
                      <a:pt x="25" y="9"/>
                    </a:lnTo>
                    <a:lnTo>
                      <a:pt x="14" y="14"/>
                    </a:lnTo>
                    <a:lnTo>
                      <a:pt x="17" y="19"/>
                    </a:lnTo>
                    <a:lnTo>
                      <a:pt x="23" y="17"/>
                    </a:lnTo>
                    <a:lnTo>
                      <a:pt x="23" y="19"/>
                    </a:lnTo>
                    <a:lnTo>
                      <a:pt x="21" y="23"/>
                    </a:lnTo>
                    <a:lnTo>
                      <a:pt x="20" y="24"/>
                    </a:lnTo>
                    <a:lnTo>
                      <a:pt x="18" y="26"/>
                    </a:lnTo>
                    <a:lnTo>
                      <a:pt x="14" y="26"/>
                    </a:lnTo>
                    <a:lnTo>
                      <a:pt x="12" y="25"/>
                    </a:lnTo>
                    <a:lnTo>
                      <a:pt x="9" y="23"/>
                    </a:lnTo>
                    <a:lnTo>
                      <a:pt x="7" y="19"/>
                    </a:lnTo>
                    <a:lnTo>
                      <a:pt x="6" y="14"/>
                    </a:lnTo>
                    <a:lnTo>
                      <a:pt x="6" y="11"/>
                    </a:lnTo>
                    <a:lnTo>
                      <a:pt x="7" y="8"/>
                    </a:lnTo>
                    <a:lnTo>
                      <a:pt x="11" y="6"/>
                    </a:lnTo>
                    <a:lnTo>
                      <a:pt x="13" y="5"/>
                    </a:lnTo>
                    <a:lnTo>
                      <a:pt x="14" y="5"/>
                    </a:lnTo>
                    <a:lnTo>
                      <a:pt x="17" y="6"/>
                    </a:lnTo>
                    <a:lnTo>
                      <a:pt x="18" y="7"/>
                    </a:lnTo>
                    <a:lnTo>
                      <a:pt x="24" y="5"/>
                    </a:lnTo>
                    <a:lnTo>
                      <a:pt x="21" y="1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8" y="1"/>
                    </a:lnTo>
                    <a:lnTo>
                      <a:pt x="3" y="5"/>
                    </a:lnTo>
                    <a:lnTo>
                      <a:pt x="0" y="9"/>
                    </a:lnTo>
                    <a:lnTo>
                      <a:pt x="0" y="15"/>
                    </a:lnTo>
                    <a:lnTo>
                      <a:pt x="1" y="21"/>
                    </a:lnTo>
                    <a:lnTo>
                      <a:pt x="5" y="27"/>
                    </a:lnTo>
                    <a:lnTo>
                      <a:pt x="9" y="31"/>
                    </a:lnTo>
                    <a:lnTo>
                      <a:pt x="14" y="32"/>
                    </a:lnTo>
                    <a:lnTo>
                      <a:pt x="19" y="31"/>
                    </a:lnTo>
                    <a:lnTo>
                      <a:pt x="24" y="29"/>
                    </a:lnTo>
                    <a:lnTo>
                      <a:pt x="26" y="24"/>
                    </a:lnTo>
                    <a:lnTo>
                      <a:pt x="27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43" name="Freeform 612">
                <a:extLst>
                  <a:ext uri="{FF2B5EF4-FFF2-40B4-BE49-F238E27FC236}">
                    <a16:creationId xmlns:a16="http://schemas.microsoft.com/office/drawing/2014/main" id="{B48C1F26-EB57-D3C0-8C90-F1695BF55753}"/>
                  </a:ext>
                </a:extLst>
              </p:cNvPr>
              <p:cNvSpPr/>
              <p:nvPr/>
            </p:nvSpPr>
            <p:spPr bwMode="auto">
              <a:xfrm>
                <a:off x="4997" y="1816"/>
                <a:ext cx="24" cy="36"/>
              </a:xfrm>
              <a:custGeom>
                <a:avLst/>
                <a:gdLst>
                  <a:gd name="T0" fmla="*/ 24 w 24"/>
                  <a:gd name="T1" fmla="*/ 34 h 36"/>
                  <a:gd name="T2" fmla="*/ 16 w 24"/>
                  <a:gd name="T3" fmla="*/ 10 h 36"/>
                  <a:gd name="T4" fmla="*/ 23 w 24"/>
                  <a:gd name="T5" fmla="*/ 6 h 36"/>
                  <a:gd name="T6" fmla="*/ 21 w 24"/>
                  <a:gd name="T7" fmla="*/ 0 h 36"/>
                  <a:gd name="T8" fmla="*/ 0 w 24"/>
                  <a:gd name="T9" fmla="*/ 11 h 36"/>
                  <a:gd name="T10" fmla="*/ 2 w 24"/>
                  <a:gd name="T11" fmla="*/ 16 h 36"/>
                  <a:gd name="T12" fmla="*/ 10 w 24"/>
                  <a:gd name="T13" fmla="*/ 12 h 36"/>
                  <a:gd name="T14" fmla="*/ 20 w 24"/>
                  <a:gd name="T15" fmla="*/ 36 h 36"/>
                  <a:gd name="T16" fmla="*/ 24 w 24"/>
                  <a:gd name="T17" fmla="*/ 3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36">
                    <a:moveTo>
                      <a:pt x="24" y="34"/>
                    </a:moveTo>
                    <a:lnTo>
                      <a:pt x="16" y="10"/>
                    </a:lnTo>
                    <a:lnTo>
                      <a:pt x="23" y="6"/>
                    </a:lnTo>
                    <a:lnTo>
                      <a:pt x="21" y="0"/>
                    </a:lnTo>
                    <a:lnTo>
                      <a:pt x="0" y="11"/>
                    </a:lnTo>
                    <a:lnTo>
                      <a:pt x="2" y="16"/>
                    </a:lnTo>
                    <a:lnTo>
                      <a:pt x="10" y="12"/>
                    </a:lnTo>
                    <a:lnTo>
                      <a:pt x="20" y="36"/>
                    </a:lnTo>
                    <a:lnTo>
                      <a:pt x="24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44" name="Freeform 613">
                <a:extLst>
                  <a:ext uri="{FF2B5EF4-FFF2-40B4-BE49-F238E27FC236}">
                    <a16:creationId xmlns:a16="http://schemas.microsoft.com/office/drawing/2014/main" id="{F68E8BA2-F529-DBC2-8978-B5024A69B5B7}"/>
                  </a:ext>
                </a:extLst>
              </p:cNvPr>
              <p:cNvSpPr/>
              <p:nvPr/>
            </p:nvSpPr>
            <p:spPr bwMode="auto">
              <a:xfrm>
                <a:off x="5024" y="1808"/>
                <a:ext cx="30" cy="34"/>
              </a:xfrm>
              <a:custGeom>
                <a:avLst/>
                <a:gdLst>
                  <a:gd name="T0" fmla="*/ 7 w 30"/>
                  <a:gd name="T1" fmla="*/ 12 h 34"/>
                  <a:gd name="T2" fmla="*/ 8 w 30"/>
                  <a:gd name="T3" fmla="*/ 8 h 34"/>
                  <a:gd name="T4" fmla="*/ 11 w 30"/>
                  <a:gd name="T5" fmla="*/ 6 h 34"/>
                  <a:gd name="T6" fmla="*/ 14 w 30"/>
                  <a:gd name="T7" fmla="*/ 6 h 34"/>
                  <a:gd name="T8" fmla="*/ 18 w 30"/>
                  <a:gd name="T9" fmla="*/ 7 h 34"/>
                  <a:gd name="T10" fmla="*/ 20 w 30"/>
                  <a:gd name="T11" fmla="*/ 10 h 34"/>
                  <a:gd name="T12" fmla="*/ 23 w 30"/>
                  <a:gd name="T13" fmla="*/ 13 h 34"/>
                  <a:gd name="T14" fmla="*/ 24 w 30"/>
                  <a:gd name="T15" fmla="*/ 18 h 34"/>
                  <a:gd name="T16" fmla="*/ 24 w 30"/>
                  <a:gd name="T17" fmla="*/ 22 h 34"/>
                  <a:gd name="T18" fmla="*/ 21 w 30"/>
                  <a:gd name="T19" fmla="*/ 25 h 34"/>
                  <a:gd name="T20" fmla="*/ 19 w 30"/>
                  <a:gd name="T21" fmla="*/ 26 h 34"/>
                  <a:gd name="T22" fmla="*/ 15 w 30"/>
                  <a:gd name="T23" fmla="*/ 28 h 34"/>
                  <a:gd name="T24" fmla="*/ 12 w 30"/>
                  <a:gd name="T25" fmla="*/ 26 h 34"/>
                  <a:gd name="T26" fmla="*/ 9 w 30"/>
                  <a:gd name="T27" fmla="*/ 24 h 34"/>
                  <a:gd name="T28" fmla="*/ 7 w 30"/>
                  <a:gd name="T29" fmla="*/ 20 h 34"/>
                  <a:gd name="T30" fmla="*/ 6 w 30"/>
                  <a:gd name="T31" fmla="*/ 16 h 34"/>
                  <a:gd name="T32" fmla="*/ 7 w 30"/>
                  <a:gd name="T33" fmla="*/ 12 h 34"/>
                  <a:gd name="T34" fmla="*/ 9 w 30"/>
                  <a:gd name="T35" fmla="*/ 32 h 34"/>
                  <a:gd name="T36" fmla="*/ 15 w 30"/>
                  <a:gd name="T37" fmla="*/ 34 h 34"/>
                  <a:gd name="T38" fmla="*/ 20 w 30"/>
                  <a:gd name="T39" fmla="*/ 32 h 34"/>
                  <a:gd name="T40" fmla="*/ 26 w 30"/>
                  <a:gd name="T41" fmla="*/ 29 h 34"/>
                  <a:gd name="T42" fmla="*/ 29 w 30"/>
                  <a:gd name="T43" fmla="*/ 24 h 34"/>
                  <a:gd name="T44" fmla="*/ 30 w 30"/>
                  <a:gd name="T45" fmla="*/ 18 h 34"/>
                  <a:gd name="T46" fmla="*/ 27 w 30"/>
                  <a:gd name="T47" fmla="*/ 11 h 34"/>
                  <a:gd name="T48" fmla="*/ 25 w 30"/>
                  <a:gd name="T49" fmla="*/ 5 h 34"/>
                  <a:gd name="T50" fmla="*/ 20 w 30"/>
                  <a:gd name="T51" fmla="*/ 1 h 34"/>
                  <a:gd name="T52" fmla="*/ 14 w 30"/>
                  <a:gd name="T53" fmla="*/ 0 h 34"/>
                  <a:gd name="T54" fmla="*/ 9 w 30"/>
                  <a:gd name="T55" fmla="*/ 1 h 34"/>
                  <a:gd name="T56" fmla="*/ 5 w 30"/>
                  <a:gd name="T57" fmla="*/ 5 h 34"/>
                  <a:gd name="T58" fmla="*/ 1 w 30"/>
                  <a:gd name="T59" fmla="*/ 10 h 34"/>
                  <a:gd name="T60" fmla="*/ 0 w 30"/>
                  <a:gd name="T61" fmla="*/ 16 h 34"/>
                  <a:gd name="T62" fmla="*/ 2 w 30"/>
                  <a:gd name="T63" fmla="*/ 23 h 34"/>
                  <a:gd name="T64" fmla="*/ 5 w 30"/>
                  <a:gd name="T65" fmla="*/ 29 h 34"/>
                  <a:gd name="T66" fmla="*/ 9 w 30"/>
                  <a:gd name="T67" fmla="*/ 32 h 34"/>
                  <a:gd name="T68" fmla="*/ 7 w 30"/>
                  <a:gd name="T69" fmla="*/ 1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0" h="34">
                    <a:moveTo>
                      <a:pt x="7" y="12"/>
                    </a:moveTo>
                    <a:lnTo>
                      <a:pt x="8" y="8"/>
                    </a:lnTo>
                    <a:lnTo>
                      <a:pt x="11" y="6"/>
                    </a:lnTo>
                    <a:lnTo>
                      <a:pt x="14" y="6"/>
                    </a:lnTo>
                    <a:lnTo>
                      <a:pt x="18" y="7"/>
                    </a:lnTo>
                    <a:lnTo>
                      <a:pt x="20" y="10"/>
                    </a:lnTo>
                    <a:lnTo>
                      <a:pt x="23" y="13"/>
                    </a:lnTo>
                    <a:lnTo>
                      <a:pt x="24" y="18"/>
                    </a:lnTo>
                    <a:lnTo>
                      <a:pt x="24" y="22"/>
                    </a:lnTo>
                    <a:lnTo>
                      <a:pt x="21" y="25"/>
                    </a:lnTo>
                    <a:lnTo>
                      <a:pt x="19" y="26"/>
                    </a:lnTo>
                    <a:lnTo>
                      <a:pt x="15" y="28"/>
                    </a:lnTo>
                    <a:lnTo>
                      <a:pt x="12" y="26"/>
                    </a:lnTo>
                    <a:lnTo>
                      <a:pt x="9" y="24"/>
                    </a:lnTo>
                    <a:lnTo>
                      <a:pt x="7" y="20"/>
                    </a:lnTo>
                    <a:lnTo>
                      <a:pt x="6" y="16"/>
                    </a:lnTo>
                    <a:lnTo>
                      <a:pt x="7" y="12"/>
                    </a:lnTo>
                    <a:lnTo>
                      <a:pt x="9" y="32"/>
                    </a:lnTo>
                    <a:lnTo>
                      <a:pt x="15" y="34"/>
                    </a:lnTo>
                    <a:lnTo>
                      <a:pt x="20" y="32"/>
                    </a:lnTo>
                    <a:lnTo>
                      <a:pt x="26" y="29"/>
                    </a:lnTo>
                    <a:lnTo>
                      <a:pt x="29" y="24"/>
                    </a:lnTo>
                    <a:lnTo>
                      <a:pt x="30" y="18"/>
                    </a:lnTo>
                    <a:lnTo>
                      <a:pt x="27" y="11"/>
                    </a:lnTo>
                    <a:lnTo>
                      <a:pt x="25" y="5"/>
                    </a:lnTo>
                    <a:lnTo>
                      <a:pt x="20" y="1"/>
                    </a:lnTo>
                    <a:lnTo>
                      <a:pt x="14" y="0"/>
                    </a:lnTo>
                    <a:lnTo>
                      <a:pt x="9" y="1"/>
                    </a:lnTo>
                    <a:lnTo>
                      <a:pt x="5" y="5"/>
                    </a:lnTo>
                    <a:lnTo>
                      <a:pt x="1" y="10"/>
                    </a:lnTo>
                    <a:lnTo>
                      <a:pt x="0" y="16"/>
                    </a:lnTo>
                    <a:lnTo>
                      <a:pt x="2" y="23"/>
                    </a:lnTo>
                    <a:lnTo>
                      <a:pt x="5" y="29"/>
                    </a:lnTo>
                    <a:lnTo>
                      <a:pt x="9" y="32"/>
                    </a:lnTo>
                    <a:lnTo>
                      <a:pt x="7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45" name="Freeform 614">
                <a:extLst>
                  <a:ext uri="{FF2B5EF4-FFF2-40B4-BE49-F238E27FC236}">
                    <a16:creationId xmlns:a16="http://schemas.microsoft.com/office/drawing/2014/main" id="{BCB319D6-AA3E-EF9C-3093-C4022CDBB3E5}"/>
                  </a:ext>
                </a:extLst>
              </p:cNvPr>
              <p:cNvSpPr/>
              <p:nvPr/>
            </p:nvSpPr>
            <p:spPr bwMode="auto">
              <a:xfrm>
                <a:off x="5050" y="1792"/>
                <a:ext cx="34" cy="39"/>
              </a:xfrm>
              <a:custGeom>
                <a:avLst/>
                <a:gdLst>
                  <a:gd name="T0" fmla="*/ 17 w 34"/>
                  <a:gd name="T1" fmla="*/ 36 h 39"/>
                  <a:gd name="T2" fmla="*/ 10 w 34"/>
                  <a:gd name="T3" fmla="*/ 17 h 39"/>
                  <a:gd name="T4" fmla="*/ 28 w 34"/>
                  <a:gd name="T5" fmla="*/ 32 h 39"/>
                  <a:gd name="T6" fmla="*/ 34 w 34"/>
                  <a:gd name="T7" fmla="*/ 29 h 39"/>
                  <a:gd name="T8" fmla="*/ 23 w 34"/>
                  <a:gd name="T9" fmla="*/ 0 h 39"/>
                  <a:gd name="T10" fmla="*/ 17 w 34"/>
                  <a:gd name="T11" fmla="*/ 3 h 39"/>
                  <a:gd name="T12" fmla="*/ 25 w 34"/>
                  <a:gd name="T13" fmla="*/ 23 h 39"/>
                  <a:gd name="T14" fmla="*/ 6 w 34"/>
                  <a:gd name="T15" fmla="*/ 8 h 39"/>
                  <a:gd name="T16" fmla="*/ 0 w 34"/>
                  <a:gd name="T17" fmla="*/ 10 h 39"/>
                  <a:gd name="T18" fmla="*/ 12 w 34"/>
                  <a:gd name="T19" fmla="*/ 39 h 39"/>
                  <a:gd name="T20" fmla="*/ 17 w 34"/>
                  <a:gd name="T21" fmla="*/ 3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17" y="36"/>
                    </a:moveTo>
                    <a:lnTo>
                      <a:pt x="10" y="17"/>
                    </a:lnTo>
                    <a:lnTo>
                      <a:pt x="28" y="32"/>
                    </a:lnTo>
                    <a:lnTo>
                      <a:pt x="34" y="29"/>
                    </a:lnTo>
                    <a:lnTo>
                      <a:pt x="23" y="0"/>
                    </a:lnTo>
                    <a:lnTo>
                      <a:pt x="17" y="3"/>
                    </a:lnTo>
                    <a:lnTo>
                      <a:pt x="25" y="23"/>
                    </a:lnTo>
                    <a:lnTo>
                      <a:pt x="6" y="8"/>
                    </a:lnTo>
                    <a:lnTo>
                      <a:pt x="0" y="10"/>
                    </a:lnTo>
                    <a:lnTo>
                      <a:pt x="12" y="39"/>
                    </a:lnTo>
                    <a:lnTo>
                      <a:pt x="17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46" name="Freeform 615">
                <a:extLst>
                  <a:ext uri="{FF2B5EF4-FFF2-40B4-BE49-F238E27FC236}">
                    <a16:creationId xmlns:a16="http://schemas.microsoft.com/office/drawing/2014/main" id="{E4080ED2-FDE3-00CD-ED0C-9D5E8A5528A7}"/>
                  </a:ext>
                </a:extLst>
              </p:cNvPr>
              <p:cNvSpPr/>
              <p:nvPr/>
            </p:nvSpPr>
            <p:spPr bwMode="auto">
              <a:xfrm>
                <a:off x="5098" y="1888"/>
                <a:ext cx="28" cy="30"/>
              </a:xfrm>
              <a:custGeom>
                <a:avLst/>
                <a:gdLst>
                  <a:gd name="T0" fmla="*/ 28 w 28"/>
                  <a:gd name="T1" fmla="*/ 27 h 30"/>
                  <a:gd name="T2" fmla="*/ 13 w 28"/>
                  <a:gd name="T3" fmla="*/ 9 h 30"/>
                  <a:gd name="T4" fmla="*/ 19 w 28"/>
                  <a:gd name="T5" fmla="*/ 4 h 30"/>
                  <a:gd name="T6" fmla="*/ 16 w 28"/>
                  <a:gd name="T7" fmla="*/ 0 h 30"/>
                  <a:gd name="T8" fmla="*/ 0 w 28"/>
                  <a:gd name="T9" fmla="*/ 15 h 30"/>
                  <a:gd name="T10" fmla="*/ 4 w 28"/>
                  <a:gd name="T11" fmla="*/ 18 h 30"/>
                  <a:gd name="T12" fmla="*/ 9 w 28"/>
                  <a:gd name="T13" fmla="*/ 14 h 30"/>
                  <a:gd name="T14" fmla="*/ 23 w 28"/>
                  <a:gd name="T15" fmla="*/ 30 h 30"/>
                  <a:gd name="T16" fmla="*/ 28 w 28"/>
                  <a:gd name="T17" fmla="*/ 2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30">
                    <a:moveTo>
                      <a:pt x="28" y="27"/>
                    </a:moveTo>
                    <a:lnTo>
                      <a:pt x="13" y="9"/>
                    </a:lnTo>
                    <a:lnTo>
                      <a:pt x="19" y="4"/>
                    </a:lnTo>
                    <a:lnTo>
                      <a:pt x="16" y="0"/>
                    </a:lnTo>
                    <a:lnTo>
                      <a:pt x="0" y="15"/>
                    </a:lnTo>
                    <a:lnTo>
                      <a:pt x="4" y="18"/>
                    </a:lnTo>
                    <a:lnTo>
                      <a:pt x="9" y="14"/>
                    </a:lnTo>
                    <a:lnTo>
                      <a:pt x="23" y="30"/>
                    </a:lnTo>
                    <a:lnTo>
                      <a:pt x="28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47" name="Freeform 616">
                <a:extLst>
                  <a:ext uri="{FF2B5EF4-FFF2-40B4-BE49-F238E27FC236}">
                    <a16:creationId xmlns:a16="http://schemas.microsoft.com/office/drawing/2014/main" id="{7B7579B1-34B6-1F80-7AF1-EA6FFC2A9DCD}"/>
                  </a:ext>
                </a:extLst>
              </p:cNvPr>
              <p:cNvSpPr/>
              <p:nvPr/>
            </p:nvSpPr>
            <p:spPr bwMode="auto">
              <a:xfrm>
                <a:off x="5114" y="1872"/>
                <a:ext cx="29" cy="31"/>
              </a:xfrm>
              <a:custGeom>
                <a:avLst/>
                <a:gdLst>
                  <a:gd name="T0" fmla="*/ 23 w 29"/>
                  <a:gd name="T1" fmla="*/ 19 h 31"/>
                  <a:gd name="T2" fmla="*/ 18 w 29"/>
                  <a:gd name="T3" fmla="*/ 0 h 31"/>
                  <a:gd name="T4" fmla="*/ 13 w 29"/>
                  <a:gd name="T5" fmla="*/ 3 h 31"/>
                  <a:gd name="T6" fmla="*/ 17 w 29"/>
                  <a:gd name="T7" fmla="*/ 16 h 31"/>
                  <a:gd name="T8" fmla="*/ 5 w 29"/>
                  <a:gd name="T9" fmla="*/ 12 h 31"/>
                  <a:gd name="T10" fmla="*/ 0 w 29"/>
                  <a:gd name="T11" fmla="*/ 16 h 31"/>
                  <a:gd name="T12" fmla="*/ 18 w 29"/>
                  <a:gd name="T13" fmla="*/ 22 h 31"/>
                  <a:gd name="T14" fmla="*/ 25 w 29"/>
                  <a:gd name="T15" fmla="*/ 31 h 31"/>
                  <a:gd name="T16" fmla="*/ 29 w 29"/>
                  <a:gd name="T17" fmla="*/ 27 h 31"/>
                  <a:gd name="T18" fmla="*/ 23 w 29"/>
                  <a:gd name="T19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31">
                    <a:moveTo>
                      <a:pt x="23" y="19"/>
                    </a:moveTo>
                    <a:lnTo>
                      <a:pt x="18" y="0"/>
                    </a:lnTo>
                    <a:lnTo>
                      <a:pt x="13" y="3"/>
                    </a:lnTo>
                    <a:lnTo>
                      <a:pt x="17" y="16"/>
                    </a:lnTo>
                    <a:lnTo>
                      <a:pt x="5" y="12"/>
                    </a:lnTo>
                    <a:lnTo>
                      <a:pt x="0" y="16"/>
                    </a:lnTo>
                    <a:lnTo>
                      <a:pt x="18" y="22"/>
                    </a:lnTo>
                    <a:lnTo>
                      <a:pt x="25" y="31"/>
                    </a:lnTo>
                    <a:lnTo>
                      <a:pt x="29" y="27"/>
                    </a:lnTo>
                    <a:lnTo>
                      <a:pt x="23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48" name="Freeform 617">
                <a:extLst>
                  <a:ext uri="{FF2B5EF4-FFF2-40B4-BE49-F238E27FC236}">
                    <a16:creationId xmlns:a16="http://schemas.microsoft.com/office/drawing/2014/main" id="{3E5FC1B8-15A0-E9DF-3DF6-D8D34E3D38A3}"/>
                  </a:ext>
                </a:extLst>
              </p:cNvPr>
              <p:cNvSpPr/>
              <p:nvPr/>
            </p:nvSpPr>
            <p:spPr bwMode="auto">
              <a:xfrm>
                <a:off x="5134" y="1857"/>
                <a:ext cx="34" cy="34"/>
              </a:xfrm>
              <a:custGeom>
                <a:avLst/>
                <a:gdLst>
                  <a:gd name="T0" fmla="*/ 6 w 34"/>
                  <a:gd name="T1" fmla="*/ 12 h 34"/>
                  <a:gd name="T2" fmla="*/ 12 w 34"/>
                  <a:gd name="T3" fmla="*/ 7 h 34"/>
                  <a:gd name="T4" fmla="*/ 15 w 34"/>
                  <a:gd name="T5" fmla="*/ 6 h 34"/>
                  <a:gd name="T6" fmla="*/ 17 w 34"/>
                  <a:gd name="T7" fmla="*/ 7 h 34"/>
                  <a:gd name="T8" fmla="*/ 18 w 34"/>
                  <a:gd name="T9" fmla="*/ 11 h 34"/>
                  <a:gd name="T10" fmla="*/ 16 w 34"/>
                  <a:gd name="T11" fmla="*/ 13 h 34"/>
                  <a:gd name="T12" fmla="*/ 11 w 34"/>
                  <a:gd name="T13" fmla="*/ 18 h 34"/>
                  <a:gd name="T14" fmla="*/ 6 w 34"/>
                  <a:gd name="T15" fmla="*/ 12 h 34"/>
                  <a:gd name="T16" fmla="*/ 21 w 34"/>
                  <a:gd name="T17" fmla="*/ 30 h 34"/>
                  <a:gd name="T18" fmla="*/ 15 w 34"/>
                  <a:gd name="T19" fmla="*/ 22 h 34"/>
                  <a:gd name="T20" fmla="*/ 18 w 34"/>
                  <a:gd name="T21" fmla="*/ 18 h 34"/>
                  <a:gd name="T22" fmla="*/ 22 w 34"/>
                  <a:gd name="T23" fmla="*/ 16 h 34"/>
                  <a:gd name="T24" fmla="*/ 24 w 34"/>
                  <a:gd name="T25" fmla="*/ 18 h 34"/>
                  <a:gd name="T26" fmla="*/ 27 w 34"/>
                  <a:gd name="T27" fmla="*/ 21 h 34"/>
                  <a:gd name="T28" fmla="*/ 28 w 34"/>
                  <a:gd name="T29" fmla="*/ 22 h 34"/>
                  <a:gd name="T30" fmla="*/ 29 w 34"/>
                  <a:gd name="T31" fmla="*/ 23 h 34"/>
                  <a:gd name="T32" fmla="*/ 34 w 34"/>
                  <a:gd name="T33" fmla="*/ 18 h 34"/>
                  <a:gd name="T34" fmla="*/ 33 w 34"/>
                  <a:gd name="T35" fmla="*/ 18 h 34"/>
                  <a:gd name="T36" fmla="*/ 31 w 34"/>
                  <a:gd name="T37" fmla="*/ 18 h 34"/>
                  <a:gd name="T38" fmla="*/ 30 w 34"/>
                  <a:gd name="T39" fmla="*/ 17 h 34"/>
                  <a:gd name="T40" fmla="*/ 30 w 34"/>
                  <a:gd name="T41" fmla="*/ 16 h 34"/>
                  <a:gd name="T42" fmla="*/ 28 w 34"/>
                  <a:gd name="T43" fmla="*/ 13 h 34"/>
                  <a:gd name="T44" fmla="*/ 24 w 34"/>
                  <a:gd name="T45" fmla="*/ 11 h 34"/>
                  <a:gd name="T46" fmla="*/ 22 w 34"/>
                  <a:gd name="T47" fmla="*/ 11 h 34"/>
                  <a:gd name="T48" fmla="*/ 23 w 34"/>
                  <a:gd name="T49" fmla="*/ 7 h 34"/>
                  <a:gd name="T50" fmla="*/ 21 w 34"/>
                  <a:gd name="T51" fmla="*/ 4 h 34"/>
                  <a:gd name="T52" fmla="*/ 18 w 34"/>
                  <a:gd name="T53" fmla="*/ 1 h 34"/>
                  <a:gd name="T54" fmla="*/ 16 w 34"/>
                  <a:gd name="T55" fmla="*/ 0 h 34"/>
                  <a:gd name="T56" fmla="*/ 12 w 34"/>
                  <a:gd name="T57" fmla="*/ 1 h 34"/>
                  <a:gd name="T58" fmla="*/ 10 w 34"/>
                  <a:gd name="T59" fmla="*/ 4 h 34"/>
                  <a:gd name="T60" fmla="*/ 0 w 34"/>
                  <a:gd name="T61" fmla="*/ 12 h 34"/>
                  <a:gd name="T62" fmla="*/ 17 w 34"/>
                  <a:gd name="T63" fmla="*/ 34 h 34"/>
                  <a:gd name="T64" fmla="*/ 21 w 34"/>
                  <a:gd name="T65" fmla="*/ 30 h 34"/>
                  <a:gd name="T66" fmla="*/ 6 w 34"/>
                  <a:gd name="T67" fmla="*/ 1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4" h="34">
                    <a:moveTo>
                      <a:pt x="6" y="12"/>
                    </a:moveTo>
                    <a:lnTo>
                      <a:pt x="12" y="7"/>
                    </a:lnTo>
                    <a:lnTo>
                      <a:pt x="15" y="6"/>
                    </a:lnTo>
                    <a:lnTo>
                      <a:pt x="17" y="7"/>
                    </a:lnTo>
                    <a:lnTo>
                      <a:pt x="18" y="11"/>
                    </a:lnTo>
                    <a:lnTo>
                      <a:pt x="16" y="13"/>
                    </a:lnTo>
                    <a:lnTo>
                      <a:pt x="11" y="18"/>
                    </a:lnTo>
                    <a:lnTo>
                      <a:pt x="6" y="12"/>
                    </a:lnTo>
                    <a:lnTo>
                      <a:pt x="21" y="30"/>
                    </a:lnTo>
                    <a:lnTo>
                      <a:pt x="15" y="22"/>
                    </a:lnTo>
                    <a:lnTo>
                      <a:pt x="18" y="18"/>
                    </a:lnTo>
                    <a:lnTo>
                      <a:pt x="22" y="16"/>
                    </a:lnTo>
                    <a:lnTo>
                      <a:pt x="24" y="18"/>
                    </a:lnTo>
                    <a:lnTo>
                      <a:pt x="27" y="21"/>
                    </a:lnTo>
                    <a:lnTo>
                      <a:pt x="28" y="22"/>
                    </a:lnTo>
                    <a:lnTo>
                      <a:pt x="29" y="23"/>
                    </a:lnTo>
                    <a:lnTo>
                      <a:pt x="34" y="18"/>
                    </a:lnTo>
                    <a:lnTo>
                      <a:pt x="33" y="18"/>
                    </a:lnTo>
                    <a:lnTo>
                      <a:pt x="31" y="18"/>
                    </a:lnTo>
                    <a:lnTo>
                      <a:pt x="30" y="17"/>
                    </a:lnTo>
                    <a:lnTo>
                      <a:pt x="30" y="16"/>
                    </a:lnTo>
                    <a:lnTo>
                      <a:pt x="28" y="13"/>
                    </a:lnTo>
                    <a:lnTo>
                      <a:pt x="24" y="11"/>
                    </a:lnTo>
                    <a:lnTo>
                      <a:pt x="22" y="11"/>
                    </a:lnTo>
                    <a:lnTo>
                      <a:pt x="23" y="7"/>
                    </a:lnTo>
                    <a:lnTo>
                      <a:pt x="21" y="4"/>
                    </a:lnTo>
                    <a:lnTo>
                      <a:pt x="18" y="1"/>
                    </a:lnTo>
                    <a:lnTo>
                      <a:pt x="16" y="0"/>
                    </a:lnTo>
                    <a:lnTo>
                      <a:pt x="12" y="1"/>
                    </a:lnTo>
                    <a:lnTo>
                      <a:pt x="10" y="4"/>
                    </a:lnTo>
                    <a:lnTo>
                      <a:pt x="0" y="12"/>
                    </a:lnTo>
                    <a:lnTo>
                      <a:pt x="17" y="34"/>
                    </a:lnTo>
                    <a:lnTo>
                      <a:pt x="21" y="30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49" name="Freeform 618">
                <a:extLst>
                  <a:ext uri="{FF2B5EF4-FFF2-40B4-BE49-F238E27FC236}">
                    <a16:creationId xmlns:a16="http://schemas.microsoft.com/office/drawing/2014/main" id="{AD1B0963-A62E-B5BA-B976-8F60EC983957}"/>
                  </a:ext>
                </a:extLst>
              </p:cNvPr>
              <p:cNvSpPr/>
              <p:nvPr/>
            </p:nvSpPr>
            <p:spPr bwMode="auto">
              <a:xfrm>
                <a:off x="5153" y="1839"/>
                <a:ext cx="34" cy="34"/>
              </a:xfrm>
              <a:custGeom>
                <a:avLst/>
                <a:gdLst>
                  <a:gd name="T0" fmla="*/ 8 w 34"/>
                  <a:gd name="T1" fmla="*/ 12 h 34"/>
                  <a:gd name="T2" fmla="*/ 12 w 34"/>
                  <a:gd name="T3" fmla="*/ 7 h 34"/>
                  <a:gd name="T4" fmla="*/ 15 w 34"/>
                  <a:gd name="T5" fmla="*/ 6 h 34"/>
                  <a:gd name="T6" fmla="*/ 17 w 34"/>
                  <a:gd name="T7" fmla="*/ 7 h 34"/>
                  <a:gd name="T8" fmla="*/ 18 w 34"/>
                  <a:gd name="T9" fmla="*/ 10 h 34"/>
                  <a:gd name="T10" fmla="*/ 17 w 34"/>
                  <a:gd name="T11" fmla="*/ 13 h 34"/>
                  <a:gd name="T12" fmla="*/ 12 w 34"/>
                  <a:gd name="T13" fmla="*/ 17 h 34"/>
                  <a:gd name="T14" fmla="*/ 8 w 34"/>
                  <a:gd name="T15" fmla="*/ 12 h 34"/>
                  <a:gd name="T16" fmla="*/ 22 w 34"/>
                  <a:gd name="T17" fmla="*/ 30 h 34"/>
                  <a:gd name="T18" fmla="*/ 15 w 34"/>
                  <a:gd name="T19" fmla="*/ 22 h 34"/>
                  <a:gd name="T20" fmla="*/ 20 w 34"/>
                  <a:gd name="T21" fmla="*/ 17 h 34"/>
                  <a:gd name="T22" fmla="*/ 22 w 34"/>
                  <a:gd name="T23" fmla="*/ 16 h 34"/>
                  <a:gd name="T24" fmla="*/ 24 w 34"/>
                  <a:gd name="T25" fmla="*/ 18 h 34"/>
                  <a:gd name="T26" fmla="*/ 27 w 34"/>
                  <a:gd name="T27" fmla="*/ 21 h 34"/>
                  <a:gd name="T28" fmla="*/ 28 w 34"/>
                  <a:gd name="T29" fmla="*/ 22 h 34"/>
                  <a:gd name="T30" fmla="*/ 29 w 34"/>
                  <a:gd name="T31" fmla="*/ 23 h 34"/>
                  <a:gd name="T32" fmla="*/ 34 w 34"/>
                  <a:gd name="T33" fmla="*/ 18 h 34"/>
                  <a:gd name="T34" fmla="*/ 34 w 34"/>
                  <a:gd name="T35" fmla="*/ 17 h 34"/>
                  <a:gd name="T36" fmla="*/ 33 w 34"/>
                  <a:gd name="T37" fmla="*/ 17 h 34"/>
                  <a:gd name="T38" fmla="*/ 30 w 34"/>
                  <a:gd name="T39" fmla="*/ 16 h 34"/>
                  <a:gd name="T40" fmla="*/ 29 w 34"/>
                  <a:gd name="T41" fmla="*/ 13 h 34"/>
                  <a:gd name="T42" fmla="*/ 26 w 34"/>
                  <a:gd name="T43" fmla="*/ 11 h 34"/>
                  <a:gd name="T44" fmla="*/ 22 w 34"/>
                  <a:gd name="T45" fmla="*/ 11 h 34"/>
                  <a:gd name="T46" fmla="*/ 23 w 34"/>
                  <a:gd name="T47" fmla="*/ 7 h 34"/>
                  <a:gd name="T48" fmla="*/ 21 w 34"/>
                  <a:gd name="T49" fmla="*/ 3 h 34"/>
                  <a:gd name="T50" fmla="*/ 18 w 34"/>
                  <a:gd name="T51" fmla="*/ 0 h 34"/>
                  <a:gd name="T52" fmla="*/ 16 w 34"/>
                  <a:gd name="T53" fmla="*/ 0 h 34"/>
                  <a:gd name="T54" fmla="*/ 14 w 34"/>
                  <a:gd name="T55" fmla="*/ 0 h 34"/>
                  <a:gd name="T56" fmla="*/ 10 w 34"/>
                  <a:gd name="T57" fmla="*/ 3 h 34"/>
                  <a:gd name="T58" fmla="*/ 0 w 34"/>
                  <a:gd name="T59" fmla="*/ 12 h 34"/>
                  <a:gd name="T60" fmla="*/ 17 w 34"/>
                  <a:gd name="T61" fmla="*/ 34 h 34"/>
                  <a:gd name="T62" fmla="*/ 22 w 34"/>
                  <a:gd name="T63" fmla="*/ 30 h 34"/>
                  <a:gd name="T64" fmla="*/ 8 w 34"/>
                  <a:gd name="T65" fmla="*/ 1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4" h="34">
                    <a:moveTo>
                      <a:pt x="8" y="12"/>
                    </a:moveTo>
                    <a:lnTo>
                      <a:pt x="12" y="7"/>
                    </a:lnTo>
                    <a:lnTo>
                      <a:pt x="15" y="6"/>
                    </a:lnTo>
                    <a:lnTo>
                      <a:pt x="17" y="7"/>
                    </a:lnTo>
                    <a:lnTo>
                      <a:pt x="18" y="10"/>
                    </a:lnTo>
                    <a:lnTo>
                      <a:pt x="17" y="13"/>
                    </a:lnTo>
                    <a:lnTo>
                      <a:pt x="12" y="17"/>
                    </a:lnTo>
                    <a:lnTo>
                      <a:pt x="8" y="12"/>
                    </a:lnTo>
                    <a:lnTo>
                      <a:pt x="22" y="30"/>
                    </a:lnTo>
                    <a:lnTo>
                      <a:pt x="15" y="22"/>
                    </a:lnTo>
                    <a:lnTo>
                      <a:pt x="20" y="17"/>
                    </a:lnTo>
                    <a:lnTo>
                      <a:pt x="22" y="16"/>
                    </a:lnTo>
                    <a:lnTo>
                      <a:pt x="24" y="18"/>
                    </a:lnTo>
                    <a:lnTo>
                      <a:pt x="27" y="21"/>
                    </a:lnTo>
                    <a:lnTo>
                      <a:pt x="28" y="22"/>
                    </a:lnTo>
                    <a:lnTo>
                      <a:pt x="29" y="23"/>
                    </a:lnTo>
                    <a:lnTo>
                      <a:pt x="34" y="18"/>
                    </a:lnTo>
                    <a:lnTo>
                      <a:pt x="34" y="17"/>
                    </a:lnTo>
                    <a:lnTo>
                      <a:pt x="33" y="17"/>
                    </a:lnTo>
                    <a:lnTo>
                      <a:pt x="30" y="16"/>
                    </a:lnTo>
                    <a:lnTo>
                      <a:pt x="29" y="13"/>
                    </a:lnTo>
                    <a:lnTo>
                      <a:pt x="26" y="11"/>
                    </a:lnTo>
                    <a:lnTo>
                      <a:pt x="22" y="11"/>
                    </a:lnTo>
                    <a:lnTo>
                      <a:pt x="23" y="7"/>
                    </a:lnTo>
                    <a:lnTo>
                      <a:pt x="21" y="3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0" y="12"/>
                    </a:lnTo>
                    <a:lnTo>
                      <a:pt x="17" y="34"/>
                    </a:lnTo>
                    <a:lnTo>
                      <a:pt x="22" y="30"/>
                    </a:lnTo>
                    <a:lnTo>
                      <a:pt x="8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50" name="Freeform 619">
                <a:extLst>
                  <a:ext uri="{FF2B5EF4-FFF2-40B4-BE49-F238E27FC236}">
                    <a16:creationId xmlns:a16="http://schemas.microsoft.com/office/drawing/2014/main" id="{7A3906D2-03D6-2EDF-E588-0A04C6E1FFBF}"/>
                  </a:ext>
                </a:extLst>
              </p:cNvPr>
              <p:cNvSpPr/>
              <p:nvPr/>
            </p:nvSpPr>
            <p:spPr bwMode="auto">
              <a:xfrm>
                <a:off x="5173" y="1819"/>
                <a:ext cx="32" cy="35"/>
              </a:xfrm>
              <a:custGeom>
                <a:avLst/>
                <a:gdLst>
                  <a:gd name="T0" fmla="*/ 32 w 32"/>
                  <a:gd name="T1" fmla="*/ 21 h 35"/>
                  <a:gd name="T2" fmla="*/ 30 w 32"/>
                  <a:gd name="T3" fmla="*/ 17 h 35"/>
                  <a:gd name="T4" fmla="*/ 18 w 32"/>
                  <a:gd name="T5" fmla="*/ 27 h 35"/>
                  <a:gd name="T6" fmla="*/ 14 w 32"/>
                  <a:gd name="T7" fmla="*/ 21 h 35"/>
                  <a:gd name="T8" fmla="*/ 24 w 32"/>
                  <a:gd name="T9" fmla="*/ 13 h 35"/>
                  <a:gd name="T10" fmla="*/ 20 w 32"/>
                  <a:gd name="T11" fmla="*/ 9 h 35"/>
                  <a:gd name="T12" fmla="*/ 10 w 32"/>
                  <a:gd name="T13" fmla="*/ 18 h 35"/>
                  <a:gd name="T14" fmla="*/ 7 w 32"/>
                  <a:gd name="T15" fmla="*/ 13 h 35"/>
                  <a:gd name="T16" fmla="*/ 18 w 32"/>
                  <a:gd name="T17" fmla="*/ 3 h 35"/>
                  <a:gd name="T18" fmla="*/ 14 w 32"/>
                  <a:gd name="T19" fmla="*/ 0 h 35"/>
                  <a:gd name="T20" fmla="*/ 0 w 32"/>
                  <a:gd name="T21" fmla="*/ 13 h 35"/>
                  <a:gd name="T22" fmla="*/ 18 w 32"/>
                  <a:gd name="T23" fmla="*/ 35 h 35"/>
                  <a:gd name="T24" fmla="*/ 32 w 32"/>
                  <a:gd name="T25" fmla="*/ 2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35">
                    <a:moveTo>
                      <a:pt x="32" y="21"/>
                    </a:moveTo>
                    <a:lnTo>
                      <a:pt x="30" y="17"/>
                    </a:lnTo>
                    <a:lnTo>
                      <a:pt x="18" y="27"/>
                    </a:lnTo>
                    <a:lnTo>
                      <a:pt x="14" y="21"/>
                    </a:lnTo>
                    <a:lnTo>
                      <a:pt x="24" y="13"/>
                    </a:lnTo>
                    <a:lnTo>
                      <a:pt x="20" y="9"/>
                    </a:lnTo>
                    <a:lnTo>
                      <a:pt x="10" y="18"/>
                    </a:lnTo>
                    <a:lnTo>
                      <a:pt x="7" y="13"/>
                    </a:lnTo>
                    <a:lnTo>
                      <a:pt x="18" y="3"/>
                    </a:lnTo>
                    <a:lnTo>
                      <a:pt x="14" y="0"/>
                    </a:lnTo>
                    <a:lnTo>
                      <a:pt x="0" y="13"/>
                    </a:lnTo>
                    <a:lnTo>
                      <a:pt x="18" y="35"/>
                    </a:lnTo>
                    <a:lnTo>
                      <a:pt x="32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51" name="Freeform 620">
                <a:extLst>
                  <a:ext uri="{FF2B5EF4-FFF2-40B4-BE49-F238E27FC236}">
                    <a16:creationId xmlns:a16="http://schemas.microsoft.com/office/drawing/2014/main" id="{BC2FF4D4-6B1C-B7E3-AE9D-8F2C6B3BCA62}"/>
                  </a:ext>
                </a:extLst>
              </p:cNvPr>
              <p:cNvSpPr/>
              <p:nvPr/>
            </p:nvSpPr>
            <p:spPr bwMode="auto">
              <a:xfrm>
                <a:off x="5192" y="1812"/>
                <a:ext cx="30" cy="25"/>
              </a:xfrm>
              <a:custGeom>
                <a:avLst/>
                <a:gdLst>
                  <a:gd name="T0" fmla="*/ 30 w 30"/>
                  <a:gd name="T1" fmla="*/ 12 h 25"/>
                  <a:gd name="T2" fmla="*/ 27 w 30"/>
                  <a:gd name="T3" fmla="*/ 8 h 25"/>
                  <a:gd name="T4" fmla="*/ 18 w 30"/>
                  <a:gd name="T5" fmla="*/ 18 h 25"/>
                  <a:gd name="T6" fmla="*/ 3 w 30"/>
                  <a:gd name="T7" fmla="*/ 0 h 25"/>
                  <a:gd name="T8" fmla="*/ 0 w 30"/>
                  <a:gd name="T9" fmla="*/ 3 h 25"/>
                  <a:gd name="T10" fmla="*/ 17 w 30"/>
                  <a:gd name="T11" fmla="*/ 25 h 25"/>
                  <a:gd name="T12" fmla="*/ 30 w 30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5">
                    <a:moveTo>
                      <a:pt x="30" y="12"/>
                    </a:moveTo>
                    <a:lnTo>
                      <a:pt x="27" y="8"/>
                    </a:lnTo>
                    <a:lnTo>
                      <a:pt x="18" y="18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17" y="25"/>
                    </a:ln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52" name="Freeform 621">
                <a:extLst>
                  <a:ext uri="{FF2B5EF4-FFF2-40B4-BE49-F238E27FC236}">
                    <a16:creationId xmlns:a16="http://schemas.microsoft.com/office/drawing/2014/main" id="{D235C2A1-72D5-E32E-44BE-547566986CD3}"/>
                  </a:ext>
                </a:extLst>
              </p:cNvPr>
              <p:cNvSpPr/>
              <p:nvPr/>
            </p:nvSpPr>
            <p:spPr bwMode="auto">
              <a:xfrm>
                <a:off x="5207" y="1797"/>
                <a:ext cx="32" cy="25"/>
              </a:xfrm>
              <a:custGeom>
                <a:avLst/>
                <a:gdLst>
                  <a:gd name="T0" fmla="*/ 32 w 32"/>
                  <a:gd name="T1" fmla="*/ 12 h 25"/>
                  <a:gd name="T2" fmla="*/ 28 w 32"/>
                  <a:gd name="T3" fmla="*/ 9 h 25"/>
                  <a:gd name="T4" fmla="*/ 18 w 32"/>
                  <a:gd name="T5" fmla="*/ 17 h 25"/>
                  <a:gd name="T6" fmla="*/ 4 w 32"/>
                  <a:gd name="T7" fmla="*/ 0 h 25"/>
                  <a:gd name="T8" fmla="*/ 0 w 32"/>
                  <a:gd name="T9" fmla="*/ 4 h 25"/>
                  <a:gd name="T10" fmla="*/ 17 w 32"/>
                  <a:gd name="T11" fmla="*/ 25 h 25"/>
                  <a:gd name="T12" fmla="*/ 32 w 32"/>
                  <a:gd name="T1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25">
                    <a:moveTo>
                      <a:pt x="32" y="12"/>
                    </a:moveTo>
                    <a:lnTo>
                      <a:pt x="28" y="9"/>
                    </a:lnTo>
                    <a:lnTo>
                      <a:pt x="18" y="17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17" y="25"/>
                    </a:lnTo>
                    <a:lnTo>
                      <a:pt x="32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53" name="Freeform 622">
                <a:extLst>
                  <a:ext uri="{FF2B5EF4-FFF2-40B4-BE49-F238E27FC236}">
                    <a16:creationId xmlns:a16="http://schemas.microsoft.com/office/drawing/2014/main" id="{E8F9EE12-9672-A0CA-D2CE-E9D5D87DADCA}"/>
                  </a:ext>
                </a:extLst>
              </p:cNvPr>
              <p:cNvSpPr/>
              <p:nvPr/>
            </p:nvSpPr>
            <p:spPr bwMode="auto">
              <a:xfrm>
                <a:off x="5351" y="1857"/>
                <a:ext cx="24" cy="31"/>
              </a:xfrm>
              <a:custGeom>
                <a:avLst/>
                <a:gdLst>
                  <a:gd name="T0" fmla="*/ 6 w 24"/>
                  <a:gd name="T1" fmla="*/ 5 h 31"/>
                  <a:gd name="T2" fmla="*/ 12 w 24"/>
                  <a:gd name="T3" fmla="*/ 5 h 31"/>
                  <a:gd name="T4" fmla="*/ 15 w 24"/>
                  <a:gd name="T5" fmla="*/ 6 h 31"/>
                  <a:gd name="T6" fmla="*/ 17 w 24"/>
                  <a:gd name="T7" fmla="*/ 7 h 31"/>
                  <a:gd name="T8" fmla="*/ 18 w 24"/>
                  <a:gd name="T9" fmla="*/ 11 h 31"/>
                  <a:gd name="T10" fmla="*/ 18 w 24"/>
                  <a:gd name="T11" fmla="*/ 16 h 31"/>
                  <a:gd name="T12" fmla="*/ 18 w 24"/>
                  <a:gd name="T13" fmla="*/ 19 h 31"/>
                  <a:gd name="T14" fmla="*/ 17 w 24"/>
                  <a:gd name="T15" fmla="*/ 23 h 31"/>
                  <a:gd name="T16" fmla="*/ 15 w 24"/>
                  <a:gd name="T17" fmla="*/ 24 h 31"/>
                  <a:gd name="T18" fmla="*/ 11 w 24"/>
                  <a:gd name="T19" fmla="*/ 25 h 31"/>
                  <a:gd name="T20" fmla="*/ 6 w 24"/>
                  <a:gd name="T21" fmla="*/ 25 h 31"/>
                  <a:gd name="T22" fmla="*/ 6 w 24"/>
                  <a:gd name="T23" fmla="*/ 5 h 31"/>
                  <a:gd name="T24" fmla="*/ 10 w 24"/>
                  <a:gd name="T25" fmla="*/ 31 h 31"/>
                  <a:gd name="T26" fmla="*/ 16 w 24"/>
                  <a:gd name="T27" fmla="*/ 30 h 31"/>
                  <a:gd name="T28" fmla="*/ 21 w 24"/>
                  <a:gd name="T29" fmla="*/ 28 h 31"/>
                  <a:gd name="T30" fmla="*/ 22 w 24"/>
                  <a:gd name="T31" fmla="*/ 25 h 31"/>
                  <a:gd name="T32" fmla="*/ 23 w 24"/>
                  <a:gd name="T33" fmla="*/ 23 h 31"/>
                  <a:gd name="T34" fmla="*/ 24 w 24"/>
                  <a:gd name="T35" fmla="*/ 16 h 31"/>
                  <a:gd name="T36" fmla="*/ 24 w 24"/>
                  <a:gd name="T37" fmla="*/ 9 h 31"/>
                  <a:gd name="T38" fmla="*/ 22 w 24"/>
                  <a:gd name="T39" fmla="*/ 4 h 31"/>
                  <a:gd name="T40" fmla="*/ 17 w 24"/>
                  <a:gd name="T41" fmla="*/ 1 h 31"/>
                  <a:gd name="T42" fmla="*/ 12 w 24"/>
                  <a:gd name="T43" fmla="*/ 0 h 31"/>
                  <a:gd name="T44" fmla="*/ 0 w 24"/>
                  <a:gd name="T45" fmla="*/ 0 h 31"/>
                  <a:gd name="T46" fmla="*/ 0 w 24"/>
                  <a:gd name="T47" fmla="*/ 31 h 31"/>
                  <a:gd name="T48" fmla="*/ 10 w 24"/>
                  <a:gd name="T49" fmla="*/ 31 h 31"/>
                  <a:gd name="T50" fmla="*/ 6 w 24"/>
                  <a:gd name="T51" fmla="*/ 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" h="31">
                    <a:moveTo>
                      <a:pt x="6" y="5"/>
                    </a:moveTo>
                    <a:lnTo>
                      <a:pt x="12" y="5"/>
                    </a:lnTo>
                    <a:lnTo>
                      <a:pt x="15" y="6"/>
                    </a:lnTo>
                    <a:lnTo>
                      <a:pt x="17" y="7"/>
                    </a:lnTo>
                    <a:lnTo>
                      <a:pt x="18" y="11"/>
                    </a:lnTo>
                    <a:lnTo>
                      <a:pt x="18" y="16"/>
                    </a:lnTo>
                    <a:lnTo>
                      <a:pt x="18" y="19"/>
                    </a:lnTo>
                    <a:lnTo>
                      <a:pt x="17" y="23"/>
                    </a:lnTo>
                    <a:lnTo>
                      <a:pt x="15" y="24"/>
                    </a:lnTo>
                    <a:lnTo>
                      <a:pt x="11" y="25"/>
                    </a:lnTo>
                    <a:lnTo>
                      <a:pt x="6" y="25"/>
                    </a:lnTo>
                    <a:lnTo>
                      <a:pt x="6" y="5"/>
                    </a:lnTo>
                    <a:lnTo>
                      <a:pt x="10" y="31"/>
                    </a:lnTo>
                    <a:lnTo>
                      <a:pt x="16" y="30"/>
                    </a:lnTo>
                    <a:lnTo>
                      <a:pt x="21" y="28"/>
                    </a:lnTo>
                    <a:lnTo>
                      <a:pt x="22" y="25"/>
                    </a:lnTo>
                    <a:lnTo>
                      <a:pt x="23" y="23"/>
                    </a:lnTo>
                    <a:lnTo>
                      <a:pt x="24" y="16"/>
                    </a:lnTo>
                    <a:lnTo>
                      <a:pt x="24" y="9"/>
                    </a:lnTo>
                    <a:lnTo>
                      <a:pt x="22" y="4"/>
                    </a:lnTo>
                    <a:lnTo>
                      <a:pt x="17" y="1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0" y="31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54" name="Freeform 623">
                <a:extLst>
                  <a:ext uri="{FF2B5EF4-FFF2-40B4-BE49-F238E27FC236}">
                    <a16:creationId xmlns:a16="http://schemas.microsoft.com/office/drawing/2014/main" id="{FCD046CC-062C-DF1B-2112-8577693E5941}"/>
                  </a:ext>
                </a:extLst>
              </p:cNvPr>
              <p:cNvSpPr/>
              <p:nvPr/>
            </p:nvSpPr>
            <p:spPr bwMode="auto">
              <a:xfrm>
                <a:off x="5376" y="1857"/>
                <a:ext cx="27" cy="31"/>
              </a:xfrm>
              <a:custGeom>
                <a:avLst/>
                <a:gdLst>
                  <a:gd name="T0" fmla="*/ 17 w 27"/>
                  <a:gd name="T1" fmla="*/ 19 h 31"/>
                  <a:gd name="T2" fmla="*/ 10 w 27"/>
                  <a:gd name="T3" fmla="*/ 19 h 31"/>
                  <a:gd name="T4" fmla="*/ 14 w 27"/>
                  <a:gd name="T5" fmla="*/ 6 h 31"/>
                  <a:gd name="T6" fmla="*/ 17 w 27"/>
                  <a:gd name="T7" fmla="*/ 19 h 31"/>
                  <a:gd name="T8" fmla="*/ 0 w 27"/>
                  <a:gd name="T9" fmla="*/ 31 h 31"/>
                  <a:gd name="T10" fmla="*/ 6 w 27"/>
                  <a:gd name="T11" fmla="*/ 31 h 31"/>
                  <a:gd name="T12" fmla="*/ 8 w 27"/>
                  <a:gd name="T13" fmla="*/ 24 h 31"/>
                  <a:gd name="T14" fmla="*/ 20 w 27"/>
                  <a:gd name="T15" fmla="*/ 24 h 31"/>
                  <a:gd name="T16" fmla="*/ 21 w 27"/>
                  <a:gd name="T17" fmla="*/ 31 h 31"/>
                  <a:gd name="T18" fmla="*/ 27 w 27"/>
                  <a:gd name="T19" fmla="*/ 31 h 31"/>
                  <a:gd name="T20" fmla="*/ 17 w 27"/>
                  <a:gd name="T21" fmla="*/ 0 h 31"/>
                  <a:gd name="T22" fmla="*/ 10 w 27"/>
                  <a:gd name="T23" fmla="*/ 0 h 31"/>
                  <a:gd name="T24" fmla="*/ 0 w 27"/>
                  <a:gd name="T25" fmla="*/ 31 h 31"/>
                  <a:gd name="T26" fmla="*/ 17 w 27"/>
                  <a:gd name="T27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" h="31">
                    <a:moveTo>
                      <a:pt x="17" y="19"/>
                    </a:moveTo>
                    <a:lnTo>
                      <a:pt x="10" y="19"/>
                    </a:lnTo>
                    <a:lnTo>
                      <a:pt x="14" y="6"/>
                    </a:lnTo>
                    <a:lnTo>
                      <a:pt x="17" y="19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8" y="24"/>
                    </a:lnTo>
                    <a:lnTo>
                      <a:pt x="20" y="24"/>
                    </a:lnTo>
                    <a:lnTo>
                      <a:pt x="21" y="31"/>
                    </a:lnTo>
                    <a:lnTo>
                      <a:pt x="27" y="31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0" y="31"/>
                    </a:lnTo>
                    <a:lnTo>
                      <a:pt x="17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55" name="Freeform 624">
                <a:extLst>
                  <a:ext uri="{FF2B5EF4-FFF2-40B4-BE49-F238E27FC236}">
                    <a16:creationId xmlns:a16="http://schemas.microsoft.com/office/drawing/2014/main" id="{8B9FEFEF-B34D-7168-C25D-A03234FC4921}"/>
                  </a:ext>
                </a:extLst>
              </p:cNvPr>
              <p:cNvSpPr/>
              <p:nvPr/>
            </p:nvSpPr>
            <p:spPr bwMode="auto">
              <a:xfrm>
                <a:off x="5406" y="1857"/>
                <a:ext cx="23" cy="31"/>
              </a:xfrm>
              <a:custGeom>
                <a:avLst/>
                <a:gdLst>
                  <a:gd name="T0" fmla="*/ 6 w 23"/>
                  <a:gd name="T1" fmla="*/ 5 h 31"/>
                  <a:gd name="T2" fmla="*/ 14 w 23"/>
                  <a:gd name="T3" fmla="*/ 5 h 31"/>
                  <a:gd name="T4" fmla="*/ 16 w 23"/>
                  <a:gd name="T5" fmla="*/ 6 h 31"/>
                  <a:gd name="T6" fmla="*/ 17 w 23"/>
                  <a:gd name="T7" fmla="*/ 10 h 31"/>
                  <a:gd name="T8" fmla="*/ 16 w 23"/>
                  <a:gd name="T9" fmla="*/ 12 h 31"/>
                  <a:gd name="T10" fmla="*/ 12 w 23"/>
                  <a:gd name="T11" fmla="*/ 13 h 31"/>
                  <a:gd name="T12" fmla="*/ 6 w 23"/>
                  <a:gd name="T13" fmla="*/ 13 h 31"/>
                  <a:gd name="T14" fmla="*/ 6 w 23"/>
                  <a:gd name="T15" fmla="*/ 5 h 31"/>
                  <a:gd name="T16" fmla="*/ 6 w 23"/>
                  <a:gd name="T17" fmla="*/ 31 h 31"/>
                  <a:gd name="T18" fmla="*/ 6 w 23"/>
                  <a:gd name="T19" fmla="*/ 19 h 31"/>
                  <a:gd name="T20" fmla="*/ 12 w 23"/>
                  <a:gd name="T21" fmla="*/ 19 h 31"/>
                  <a:gd name="T22" fmla="*/ 16 w 23"/>
                  <a:gd name="T23" fmla="*/ 19 h 31"/>
                  <a:gd name="T24" fmla="*/ 16 w 23"/>
                  <a:gd name="T25" fmla="*/ 24 h 31"/>
                  <a:gd name="T26" fmla="*/ 17 w 23"/>
                  <a:gd name="T27" fmla="*/ 27 h 31"/>
                  <a:gd name="T28" fmla="*/ 17 w 23"/>
                  <a:gd name="T29" fmla="*/ 29 h 31"/>
                  <a:gd name="T30" fmla="*/ 17 w 23"/>
                  <a:gd name="T31" fmla="*/ 31 h 31"/>
                  <a:gd name="T32" fmla="*/ 23 w 23"/>
                  <a:gd name="T33" fmla="*/ 31 h 31"/>
                  <a:gd name="T34" fmla="*/ 23 w 23"/>
                  <a:gd name="T35" fmla="*/ 30 h 31"/>
                  <a:gd name="T36" fmla="*/ 23 w 23"/>
                  <a:gd name="T37" fmla="*/ 29 h 31"/>
                  <a:gd name="T38" fmla="*/ 23 w 23"/>
                  <a:gd name="T39" fmla="*/ 27 h 31"/>
                  <a:gd name="T40" fmla="*/ 22 w 23"/>
                  <a:gd name="T41" fmla="*/ 23 h 31"/>
                  <a:gd name="T42" fmla="*/ 22 w 23"/>
                  <a:gd name="T43" fmla="*/ 18 h 31"/>
                  <a:gd name="T44" fmla="*/ 18 w 23"/>
                  <a:gd name="T45" fmla="*/ 16 h 31"/>
                  <a:gd name="T46" fmla="*/ 21 w 23"/>
                  <a:gd name="T47" fmla="*/ 15 h 31"/>
                  <a:gd name="T48" fmla="*/ 22 w 23"/>
                  <a:gd name="T49" fmla="*/ 13 h 31"/>
                  <a:gd name="T50" fmla="*/ 23 w 23"/>
                  <a:gd name="T51" fmla="*/ 9 h 31"/>
                  <a:gd name="T52" fmla="*/ 23 w 23"/>
                  <a:gd name="T53" fmla="*/ 5 h 31"/>
                  <a:gd name="T54" fmla="*/ 21 w 23"/>
                  <a:gd name="T55" fmla="*/ 3 h 31"/>
                  <a:gd name="T56" fmla="*/ 18 w 23"/>
                  <a:gd name="T57" fmla="*/ 0 h 31"/>
                  <a:gd name="T58" fmla="*/ 14 w 23"/>
                  <a:gd name="T59" fmla="*/ 0 h 31"/>
                  <a:gd name="T60" fmla="*/ 0 w 23"/>
                  <a:gd name="T61" fmla="*/ 0 h 31"/>
                  <a:gd name="T62" fmla="*/ 0 w 23"/>
                  <a:gd name="T63" fmla="*/ 31 h 31"/>
                  <a:gd name="T64" fmla="*/ 6 w 23"/>
                  <a:gd name="T65" fmla="*/ 31 h 31"/>
                  <a:gd name="T66" fmla="*/ 6 w 23"/>
                  <a:gd name="T67" fmla="*/ 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31">
                    <a:moveTo>
                      <a:pt x="6" y="5"/>
                    </a:moveTo>
                    <a:lnTo>
                      <a:pt x="14" y="5"/>
                    </a:lnTo>
                    <a:lnTo>
                      <a:pt x="16" y="6"/>
                    </a:lnTo>
                    <a:lnTo>
                      <a:pt x="17" y="10"/>
                    </a:lnTo>
                    <a:lnTo>
                      <a:pt x="16" y="12"/>
                    </a:lnTo>
                    <a:lnTo>
                      <a:pt x="12" y="13"/>
                    </a:lnTo>
                    <a:lnTo>
                      <a:pt x="6" y="13"/>
                    </a:lnTo>
                    <a:lnTo>
                      <a:pt x="6" y="5"/>
                    </a:lnTo>
                    <a:lnTo>
                      <a:pt x="6" y="31"/>
                    </a:lnTo>
                    <a:lnTo>
                      <a:pt x="6" y="19"/>
                    </a:lnTo>
                    <a:lnTo>
                      <a:pt x="12" y="19"/>
                    </a:lnTo>
                    <a:lnTo>
                      <a:pt x="16" y="19"/>
                    </a:lnTo>
                    <a:lnTo>
                      <a:pt x="16" y="24"/>
                    </a:lnTo>
                    <a:lnTo>
                      <a:pt x="17" y="27"/>
                    </a:lnTo>
                    <a:lnTo>
                      <a:pt x="17" y="29"/>
                    </a:lnTo>
                    <a:lnTo>
                      <a:pt x="17" y="31"/>
                    </a:lnTo>
                    <a:lnTo>
                      <a:pt x="23" y="31"/>
                    </a:lnTo>
                    <a:lnTo>
                      <a:pt x="23" y="30"/>
                    </a:lnTo>
                    <a:lnTo>
                      <a:pt x="23" y="29"/>
                    </a:lnTo>
                    <a:lnTo>
                      <a:pt x="23" y="27"/>
                    </a:lnTo>
                    <a:lnTo>
                      <a:pt x="22" y="23"/>
                    </a:lnTo>
                    <a:lnTo>
                      <a:pt x="22" y="18"/>
                    </a:lnTo>
                    <a:lnTo>
                      <a:pt x="18" y="16"/>
                    </a:lnTo>
                    <a:lnTo>
                      <a:pt x="21" y="15"/>
                    </a:lnTo>
                    <a:lnTo>
                      <a:pt x="22" y="13"/>
                    </a:lnTo>
                    <a:lnTo>
                      <a:pt x="23" y="9"/>
                    </a:lnTo>
                    <a:lnTo>
                      <a:pt x="23" y="5"/>
                    </a:lnTo>
                    <a:lnTo>
                      <a:pt x="21" y="3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56" name="Freeform 625">
                <a:extLst>
                  <a:ext uri="{FF2B5EF4-FFF2-40B4-BE49-F238E27FC236}">
                    <a16:creationId xmlns:a16="http://schemas.microsoft.com/office/drawing/2014/main" id="{F2A028E7-3005-FDCD-879A-2BED4965ECCC}"/>
                  </a:ext>
                </a:extLst>
              </p:cNvPr>
              <p:cNvSpPr/>
              <p:nvPr/>
            </p:nvSpPr>
            <p:spPr bwMode="auto">
              <a:xfrm>
                <a:off x="5434" y="1857"/>
                <a:ext cx="22" cy="31"/>
              </a:xfrm>
              <a:custGeom>
                <a:avLst/>
                <a:gdLst>
                  <a:gd name="T0" fmla="*/ 22 w 22"/>
                  <a:gd name="T1" fmla="*/ 31 h 31"/>
                  <a:gd name="T2" fmla="*/ 22 w 22"/>
                  <a:gd name="T3" fmla="*/ 25 h 31"/>
                  <a:gd name="T4" fmla="*/ 6 w 22"/>
                  <a:gd name="T5" fmla="*/ 25 h 31"/>
                  <a:gd name="T6" fmla="*/ 6 w 22"/>
                  <a:gd name="T7" fmla="*/ 17 h 31"/>
                  <a:gd name="T8" fmla="*/ 20 w 22"/>
                  <a:gd name="T9" fmla="*/ 17 h 31"/>
                  <a:gd name="T10" fmla="*/ 20 w 22"/>
                  <a:gd name="T11" fmla="*/ 12 h 31"/>
                  <a:gd name="T12" fmla="*/ 6 w 22"/>
                  <a:gd name="T13" fmla="*/ 12 h 31"/>
                  <a:gd name="T14" fmla="*/ 6 w 22"/>
                  <a:gd name="T15" fmla="*/ 5 h 31"/>
                  <a:gd name="T16" fmla="*/ 22 w 22"/>
                  <a:gd name="T17" fmla="*/ 5 h 31"/>
                  <a:gd name="T18" fmla="*/ 22 w 22"/>
                  <a:gd name="T19" fmla="*/ 0 h 31"/>
                  <a:gd name="T20" fmla="*/ 0 w 22"/>
                  <a:gd name="T21" fmla="*/ 0 h 31"/>
                  <a:gd name="T22" fmla="*/ 0 w 22"/>
                  <a:gd name="T23" fmla="*/ 31 h 31"/>
                  <a:gd name="T24" fmla="*/ 22 w 22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31">
                    <a:moveTo>
                      <a:pt x="22" y="31"/>
                    </a:moveTo>
                    <a:lnTo>
                      <a:pt x="22" y="25"/>
                    </a:lnTo>
                    <a:lnTo>
                      <a:pt x="6" y="25"/>
                    </a:lnTo>
                    <a:lnTo>
                      <a:pt x="6" y="17"/>
                    </a:lnTo>
                    <a:lnTo>
                      <a:pt x="20" y="17"/>
                    </a:lnTo>
                    <a:lnTo>
                      <a:pt x="20" y="12"/>
                    </a:lnTo>
                    <a:lnTo>
                      <a:pt x="6" y="12"/>
                    </a:lnTo>
                    <a:lnTo>
                      <a:pt x="6" y="5"/>
                    </a:lnTo>
                    <a:lnTo>
                      <a:pt x="22" y="5"/>
                    </a:lnTo>
                    <a:lnTo>
                      <a:pt x="22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2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57" name="Freeform 626">
                <a:extLst>
                  <a:ext uri="{FF2B5EF4-FFF2-40B4-BE49-F238E27FC236}">
                    <a16:creationId xmlns:a16="http://schemas.microsoft.com/office/drawing/2014/main" id="{F4EAA693-931F-8046-E62A-03E41E68A893}"/>
                  </a:ext>
                </a:extLst>
              </p:cNvPr>
              <p:cNvSpPr/>
              <p:nvPr/>
            </p:nvSpPr>
            <p:spPr bwMode="auto">
              <a:xfrm>
                <a:off x="4545" y="1819"/>
                <a:ext cx="37" cy="41"/>
              </a:xfrm>
              <a:custGeom>
                <a:avLst/>
                <a:gdLst>
                  <a:gd name="T0" fmla="*/ 5 w 37"/>
                  <a:gd name="T1" fmla="*/ 31 h 41"/>
                  <a:gd name="T2" fmla="*/ 13 w 37"/>
                  <a:gd name="T3" fmla="*/ 7 h 41"/>
                  <a:gd name="T4" fmla="*/ 10 w 37"/>
                  <a:gd name="T5" fmla="*/ 33 h 41"/>
                  <a:gd name="T6" fmla="*/ 16 w 37"/>
                  <a:gd name="T7" fmla="*/ 36 h 41"/>
                  <a:gd name="T8" fmla="*/ 30 w 37"/>
                  <a:gd name="T9" fmla="*/ 15 h 41"/>
                  <a:gd name="T10" fmla="*/ 22 w 37"/>
                  <a:gd name="T11" fmla="*/ 38 h 41"/>
                  <a:gd name="T12" fmla="*/ 27 w 37"/>
                  <a:gd name="T13" fmla="*/ 41 h 41"/>
                  <a:gd name="T14" fmla="*/ 37 w 37"/>
                  <a:gd name="T15" fmla="*/ 12 h 41"/>
                  <a:gd name="T16" fmla="*/ 30 w 37"/>
                  <a:gd name="T17" fmla="*/ 8 h 41"/>
                  <a:gd name="T18" fmla="*/ 16 w 37"/>
                  <a:gd name="T19" fmla="*/ 27 h 41"/>
                  <a:gd name="T20" fmla="*/ 19 w 37"/>
                  <a:gd name="T21" fmla="*/ 3 h 41"/>
                  <a:gd name="T22" fmla="*/ 11 w 37"/>
                  <a:gd name="T23" fmla="*/ 0 h 41"/>
                  <a:gd name="T24" fmla="*/ 0 w 37"/>
                  <a:gd name="T25" fmla="*/ 29 h 41"/>
                  <a:gd name="T26" fmla="*/ 5 w 37"/>
                  <a:gd name="T27" fmla="*/ 3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7" h="41">
                    <a:moveTo>
                      <a:pt x="5" y="31"/>
                    </a:moveTo>
                    <a:lnTo>
                      <a:pt x="13" y="7"/>
                    </a:lnTo>
                    <a:lnTo>
                      <a:pt x="10" y="33"/>
                    </a:lnTo>
                    <a:lnTo>
                      <a:pt x="16" y="36"/>
                    </a:lnTo>
                    <a:lnTo>
                      <a:pt x="30" y="15"/>
                    </a:lnTo>
                    <a:lnTo>
                      <a:pt x="22" y="38"/>
                    </a:lnTo>
                    <a:lnTo>
                      <a:pt x="27" y="41"/>
                    </a:lnTo>
                    <a:lnTo>
                      <a:pt x="37" y="12"/>
                    </a:lnTo>
                    <a:lnTo>
                      <a:pt x="30" y="8"/>
                    </a:lnTo>
                    <a:lnTo>
                      <a:pt x="16" y="27"/>
                    </a:lnTo>
                    <a:lnTo>
                      <a:pt x="19" y="3"/>
                    </a:lnTo>
                    <a:lnTo>
                      <a:pt x="11" y="0"/>
                    </a:lnTo>
                    <a:lnTo>
                      <a:pt x="0" y="29"/>
                    </a:lnTo>
                    <a:lnTo>
                      <a:pt x="5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58" name="Freeform 627">
                <a:extLst>
                  <a:ext uri="{FF2B5EF4-FFF2-40B4-BE49-F238E27FC236}">
                    <a16:creationId xmlns:a16="http://schemas.microsoft.com/office/drawing/2014/main" id="{92034D18-7877-2F7A-2B7C-2BB5002365F4}"/>
                  </a:ext>
                </a:extLst>
              </p:cNvPr>
              <p:cNvSpPr/>
              <p:nvPr/>
            </p:nvSpPr>
            <p:spPr bwMode="auto">
              <a:xfrm>
                <a:off x="4574" y="1837"/>
                <a:ext cx="28" cy="36"/>
              </a:xfrm>
              <a:custGeom>
                <a:avLst/>
                <a:gdLst>
                  <a:gd name="T0" fmla="*/ 20 w 28"/>
                  <a:gd name="T1" fmla="*/ 20 h 36"/>
                  <a:gd name="T2" fmla="*/ 13 w 28"/>
                  <a:gd name="T3" fmla="*/ 18 h 36"/>
                  <a:gd name="T4" fmla="*/ 22 w 28"/>
                  <a:gd name="T5" fmla="*/ 7 h 36"/>
                  <a:gd name="T6" fmla="*/ 20 w 28"/>
                  <a:gd name="T7" fmla="*/ 20 h 36"/>
                  <a:gd name="T8" fmla="*/ 0 w 28"/>
                  <a:gd name="T9" fmla="*/ 24 h 36"/>
                  <a:gd name="T10" fmla="*/ 6 w 28"/>
                  <a:gd name="T11" fmla="*/ 26 h 36"/>
                  <a:gd name="T12" fmla="*/ 10 w 28"/>
                  <a:gd name="T13" fmla="*/ 21 h 36"/>
                  <a:gd name="T14" fmla="*/ 20 w 28"/>
                  <a:gd name="T15" fmla="*/ 26 h 36"/>
                  <a:gd name="T16" fmla="*/ 20 w 28"/>
                  <a:gd name="T17" fmla="*/ 33 h 36"/>
                  <a:gd name="T18" fmla="*/ 25 w 28"/>
                  <a:gd name="T19" fmla="*/ 36 h 36"/>
                  <a:gd name="T20" fmla="*/ 28 w 28"/>
                  <a:gd name="T21" fmla="*/ 2 h 36"/>
                  <a:gd name="T22" fmla="*/ 22 w 28"/>
                  <a:gd name="T23" fmla="*/ 0 h 36"/>
                  <a:gd name="T24" fmla="*/ 0 w 28"/>
                  <a:gd name="T25" fmla="*/ 24 h 36"/>
                  <a:gd name="T26" fmla="*/ 20 w 28"/>
                  <a:gd name="T27" fmla="*/ 2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6">
                    <a:moveTo>
                      <a:pt x="20" y="20"/>
                    </a:moveTo>
                    <a:lnTo>
                      <a:pt x="13" y="18"/>
                    </a:lnTo>
                    <a:lnTo>
                      <a:pt x="22" y="7"/>
                    </a:lnTo>
                    <a:lnTo>
                      <a:pt x="20" y="20"/>
                    </a:lnTo>
                    <a:lnTo>
                      <a:pt x="0" y="24"/>
                    </a:lnTo>
                    <a:lnTo>
                      <a:pt x="6" y="26"/>
                    </a:lnTo>
                    <a:lnTo>
                      <a:pt x="10" y="21"/>
                    </a:lnTo>
                    <a:lnTo>
                      <a:pt x="20" y="26"/>
                    </a:lnTo>
                    <a:lnTo>
                      <a:pt x="20" y="33"/>
                    </a:lnTo>
                    <a:lnTo>
                      <a:pt x="25" y="36"/>
                    </a:lnTo>
                    <a:lnTo>
                      <a:pt x="28" y="2"/>
                    </a:lnTo>
                    <a:lnTo>
                      <a:pt x="22" y="0"/>
                    </a:lnTo>
                    <a:lnTo>
                      <a:pt x="0" y="24"/>
                    </a:lnTo>
                    <a:lnTo>
                      <a:pt x="2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59" name="Freeform 628">
                <a:extLst>
                  <a:ext uri="{FF2B5EF4-FFF2-40B4-BE49-F238E27FC236}">
                    <a16:creationId xmlns:a16="http://schemas.microsoft.com/office/drawing/2014/main" id="{34768BD5-8EAB-00D4-B696-0E0FD8DBF203}"/>
                  </a:ext>
                </a:extLst>
              </p:cNvPr>
              <p:cNvSpPr/>
              <p:nvPr/>
            </p:nvSpPr>
            <p:spPr bwMode="auto">
              <a:xfrm>
                <a:off x="4603" y="1845"/>
                <a:ext cx="30" cy="39"/>
              </a:xfrm>
              <a:custGeom>
                <a:avLst/>
                <a:gdLst>
                  <a:gd name="T0" fmla="*/ 14 w 30"/>
                  <a:gd name="T1" fmla="*/ 7 h 39"/>
                  <a:gd name="T2" fmla="*/ 21 w 30"/>
                  <a:gd name="T3" fmla="*/ 11 h 39"/>
                  <a:gd name="T4" fmla="*/ 24 w 30"/>
                  <a:gd name="T5" fmla="*/ 13 h 39"/>
                  <a:gd name="T6" fmla="*/ 23 w 30"/>
                  <a:gd name="T7" fmla="*/ 16 h 39"/>
                  <a:gd name="T8" fmla="*/ 21 w 30"/>
                  <a:gd name="T9" fmla="*/ 18 h 39"/>
                  <a:gd name="T10" fmla="*/ 18 w 30"/>
                  <a:gd name="T11" fmla="*/ 18 h 39"/>
                  <a:gd name="T12" fmla="*/ 11 w 30"/>
                  <a:gd name="T13" fmla="*/ 15 h 39"/>
                  <a:gd name="T14" fmla="*/ 14 w 30"/>
                  <a:gd name="T15" fmla="*/ 7 h 39"/>
                  <a:gd name="T16" fmla="*/ 5 w 30"/>
                  <a:gd name="T17" fmla="*/ 31 h 39"/>
                  <a:gd name="T18" fmla="*/ 9 w 30"/>
                  <a:gd name="T19" fmla="*/ 21 h 39"/>
                  <a:gd name="T20" fmla="*/ 15 w 30"/>
                  <a:gd name="T21" fmla="*/ 23 h 39"/>
                  <a:gd name="T22" fmla="*/ 18 w 30"/>
                  <a:gd name="T23" fmla="*/ 25 h 39"/>
                  <a:gd name="T24" fmla="*/ 17 w 30"/>
                  <a:gd name="T25" fmla="*/ 29 h 39"/>
                  <a:gd name="T26" fmla="*/ 17 w 30"/>
                  <a:gd name="T27" fmla="*/ 33 h 39"/>
                  <a:gd name="T28" fmla="*/ 15 w 30"/>
                  <a:gd name="T29" fmla="*/ 35 h 39"/>
                  <a:gd name="T30" fmla="*/ 15 w 30"/>
                  <a:gd name="T31" fmla="*/ 36 h 39"/>
                  <a:gd name="T32" fmla="*/ 21 w 30"/>
                  <a:gd name="T33" fmla="*/ 39 h 39"/>
                  <a:gd name="T34" fmla="*/ 21 w 30"/>
                  <a:gd name="T35" fmla="*/ 37 h 39"/>
                  <a:gd name="T36" fmla="*/ 21 w 30"/>
                  <a:gd name="T37" fmla="*/ 35 h 39"/>
                  <a:gd name="T38" fmla="*/ 23 w 30"/>
                  <a:gd name="T39" fmla="*/ 31 h 39"/>
                  <a:gd name="T40" fmla="*/ 24 w 30"/>
                  <a:gd name="T41" fmla="*/ 27 h 39"/>
                  <a:gd name="T42" fmla="*/ 23 w 30"/>
                  <a:gd name="T43" fmla="*/ 23 h 39"/>
                  <a:gd name="T44" fmla="*/ 24 w 30"/>
                  <a:gd name="T45" fmla="*/ 23 h 39"/>
                  <a:gd name="T46" fmla="*/ 26 w 30"/>
                  <a:gd name="T47" fmla="*/ 22 h 39"/>
                  <a:gd name="T48" fmla="*/ 29 w 30"/>
                  <a:gd name="T49" fmla="*/ 18 h 39"/>
                  <a:gd name="T50" fmla="*/ 30 w 30"/>
                  <a:gd name="T51" fmla="*/ 15 h 39"/>
                  <a:gd name="T52" fmla="*/ 30 w 30"/>
                  <a:gd name="T53" fmla="*/ 11 h 39"/>
                  <a:gd name="T54" fmla="*/ 27 w 30"/>
                  <a:gd name="T55" fmla="*/ 9 h 39"/>
                  <a:gd name="T56" fmla="*/ 24 w 30"/>
                  <a:gd name="T57" fmla="*/ 6 h 39"/>
                  <a:gd name="T58" fmla="*/ 11 w 30"/>
                  <a:gd name="T59" fmla="*/ 0 h 39"/>
                  <a:gd name="T60" fmla="*/ 0 w 30"/>
                  <a:gd name="T61" fmla="*/ 29 h 39"/>
                  <a:gd name="T62" fmla="*/ 5 w 30"/>
                  <a:gd name="T63" fmla="*/ 31 h 39"/>
                  <a:gd name="T64" fmla="*/ 14 w 30"/>
                  <a:gd name="T65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39">
                    <a:moveTo>
                      <a:pt x="14" y="7"/>
                    </a:moveTo>
                    <a:lnTo>
                      <a:pt x="21" y="11"/>
                    </a:lnTo>
                    <a:lnTo>
                      <a:pt x="24" y="13"/>
                    </a:lnTo>
                    <a:lnTo>
                      <a:pt x="23" y="16"/>
                    </a:lnTo>
                    <a:lnTo>
                      <a:pt x="21" y="18"/>
                    </a:lnTo>
                    <a:lnTo>
                      <a:pt x="18" y="18"/>
                    </a:lnTo>
                    <a:lnTo>
                      <a:pt x="11" y="15"/>
                    </a:lnTo>
                    <a:lnTo>
                      <a:pt x="14" y="7"/>
                    </a:lnTo>
                    <a:lnTo>
                      <a:pt x="5" y="31"/>
                    </a:lnTo>
                    <a:lnTo>
                      <a:pt x="9" y="21"/>
                    </a:lnTo>
                    <a:lnTo>
                      <a:pt x="15" y="23"/>
                    </a:lnTo>
                    <a:lnTo>
                      <a:pt x="18" y="25"/>
                    </a:lnTo>
                    <a:lnTo>
                      <a:pt x="17" y="29"/>
                    </a:lnTo>
                    <a:lnTo>
                      <a:pt x="17" y="33"/>
                    </a:lnTo>
                    <a:lnTo>
                      <a:pt x="15" y="35"/>
                    </a:lnTo>
                    <a:lnTo>
                      <a:pt x="15" y="36"/>
                    </a:lnTo>
                    <a:lnTo>
                      <a:pt x="21" y="39"/>
                    </a:lnTo>
                    <a:lnTo>
                      <a:pt x="21" y="37"/>
                    </a:lnTo>
                    <a:lnTo>
                      <a:pt x="21" y="35"/>
                    </a:lnTo>
                    <a:lnTo>
                      <a:pt x="23" y="31"/>
                    </a:lnTo>
                    <a:lnTo>
                      <a:pt x="24" y="27"/>
                    </a:lnTo>
                    <a:lnTo>
                      <a:pt x="23" y="23"/>
                    </a:lnTo>
                    <a:lnTo>
                      <a:pt x="24" y="23"/>
                    </a:lnTo>
                    <a:lnTo>
                      <a:pt x="26" y="22"/>
                    </a:lnTo>
                    <a:lnTo>
                      <a:pt x="29" y="18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7" y="9"/>
                    </a:lnTo>
                    <a:lnTo>
                      <a:pt x="24" y="6"/>
                    </a:lnTo>
                    <a:lnTo>
                      <a:pt x="11" y="0"/>
                    </a:lnTo>
                    <a:lnTo>
                      <a:pt x="0" y="29"/>
                    </a:lnTo>
                    <a:lnTo>
                      <a:pt x="5" y="31"/>
                    </a:lnTo>
                    <a:lnTo>
                      <a:pt x="14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60" name="Freeform 629">
                <a:extLst>
                  <a:ext uri="{FF2B5EF4-FFF2-40B4-BE49-F238E27FC236}">
                    <a16:creationId xmlns:a16="http://schemas.microsoft.com/office/drawing/2014/main" id="{29C0AE58-0088-0A07-116C-F990B082D0B7}"/>
                  </a:ext>
                </a:extLst>
              </p:cNvPr>
              <p:cNvSpPr/>
              <p:nvPr/>
            </p:nvSpPr>
            <p:spPr bwMode="auto">
              <a:xfrm>
                <a:off x="4634" y="1856"/>
                <a:ext cx="25" cy="35"/>
              </a:xfrm>
              <a:custGeom>
                <a:avLst/>
                <a:gdLst>
                  <a:gd name="T0" fmla="*/ 6 w 25"/>
                  <a:gd name="T1" fmla="*/ 35 h 35"/>
                  <a:gd name="T2" fmla="*/ 16 w 25"/>
                  <a:gd name="T3" fmla="*/ 12 h 35"/>
                  <a:gd name="T4" fmla="*/ 23 w 25"/>
                  <a:gd name="T5" fmla="*/ 16 h 35"/>
                  <a:gd name="T6" fmla="*/ 25 w 25"/>
                  <a:gd name="T7" fmla="*/ 10 h 35"/>
                  <a:gd name="T8" fmla="*/ 4 w 25"/>
                  <a:gd name="T9" fmla="*/ 0 h 35"/>
                  <a:gd name="T10" fmla="*/ 1 w 25"/>
                  <a:gd name="T11" fmla="*/ 5 h 35"/>
                  <a:gd name="T12" fmla="*/ 10 w 25"/>
                  <a:gd name="T13" fmla="*/ 8 h 35"/>
                  <a:gd name="T14" fmla="*/ 0 w 25"/>
                  <a:gd name="T15" fmla="*/ 32 h 35"/>
                  <a:gd name="T16" fmla="*/ 6 w 25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35">
                    <a:moveTo>
                      <a:pt x="6" y="35"/>
                    </a:moveTo>
                    <a:lnTo>
                      <a:pt x="16" y="12"/>
                    </a:lnTo>
                    <a:lnTo>
                      <a:pt x="23" y="16"/>
                    </a:lnTo>
                    <a:lnTo>
                      <a:pt x="25" y="10"/>
                    </a:lnTo>
                    <a:lnTo>
                      <a:pt x="4" y="0"/>
                    </a:lnTo>
                    <a:lnTo>
                      <a:pt x="1" y="5"/>
                    </a:lnTo>
                    <a:lnTo>
                      <a:pt x="10" y="8"/>
                    </a:lnTo>
                    <a:lnTo>
                      <a:pt x="0" y="32"/>
                    </a:lnTo>
                    <a:lnTo>
                      <a:pt x="6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61" name="Freeform 630">
                <a:extLst>
                  <a:ext uri="{FF2B5EF4-FFF2-40B4-BE49-F238E27FC236}">
                    <a16:creationId xmlns:a16="http://schemas.microsoft.com/office/drawing/2014/main" id="{C426C35D-A2D3-D893-7798-C7E759CA7908}"/>
                  </a:ext>
                </a:extLst>
              </p:cNvPr>
              <p:cNvSpPr/>
              <p:nvPr/>
            </p:nvSpPr>
            <p:spPr bwMode="auto">
              <a:xfrm>
                <a:off x="4651" y="1868"/>
                <a:ext cx="17" cy="31"/>
              </a:xfrm>
              <a:custGeom>
                <a:avLst/>
                <a:gdLst>
                  <a:gd name="T0" fmla="*/ 6 w 17"/>
                  <a:gd name="T1" fmla="*/ 31 h 31"/>
                  <a:gd name="T2" fmla="*/ 17 w 17"/>
                  <a:gd name="T3" fmla="*/ 2 h 31"/>
                  <a:gd name="T4" fmla="*/ 12 w 17"/>
                  <a:gd name="T5" fmla="*/ 0 h 31"/>
                  <a:gd name="T6" fmla="*/ 0 w 17"/>
                  <a:gd name="T7" fmla="*/ 29 h 31"/>
                  <a:gd name="T8" fmla="*/ 6 w 17"/>
                  <a:gd name="T9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31">
                    <a:moveTo>
                      <a:pt x="6" y="31"/>
                    </a:moveTo>
                    <a:lnTo>
                      <a:pt x="17" y="2"/>
                    </a:lnTo>
                    <a:lnTo>
                      <a:pt x="12" y="0"/>
                    </a:lnTo>
                    <a:lnTo>
                      <a:pt x="0" y="29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62" name="Freeform 631">
                <a:extLst>
                  <a:ext uri="{FF2B5EF4-FFF2-40B4-BE49-F238E27FC236}">
                    <a16:creationId xmlns:a16="http://schemas.microsoft.com/office/drawing/2014/main" id="{1D974305-CD7C-9348-6115-398639A1D12C}"/>
                  </a:ext>
                </a:extLst>
              </p:cNvPr>
              <p:cNvSpPr/>
              <p:nvPr/>
            </p:nvSpPr>
            <p:spPr bwMode="auto">
              <a:xfrm>
                <a:off x="4662" y="1873"/>
                <a:ext cx="33" cy="39"/>
              </a:xfrm>
              <a:custGeom>
                <a:avLst/>
                <a:gdLst>
                  <a:gd name="T0" fmla="*/ 6 w 33"/>
                  <a:gd name="T1" fmla="*/ 31 h 39"/>
                  <a:gd name="T2" fmla="*/ 13 w 33"/>
                  <a:gd name="T3" fmla="*/ 12 h 39"/>
                  <a:gd name="T4" fmla="*/ 16 w 33"/>
                  <a:gd name="T5" fmla="*/ 36 h 39"/>
                  <a:gd name="T6" fmla="*/ 22 w 33"/>
                  <a:gd name="T7" fmla="*/ 39 h 39"/>
                  <a:gd name="T8" fmla="*/ 33 w 33"/>
                  <a:gd name="T9" fmla="*/ 9 h 39"/>
                  <a:gd name="T10" fmla="*/ 28 w 33"/>
                  <a:gd name="T11" fmla="*/ 7 h 39"/>
                  <a:gd name="T12" fmla="*/ 20 w 33"/>
                  <a:gd name="T13" fmla="*/ 27 h 39"/>
                  <a:gd name="T14" fmla="*/ 18 w 33"/>
                  <a:gd name="T15" fmla="*/ 2 h 39"/>
                  <a:gd name="T16" fmla="*/ 12 w 33"/>
                  <a:gd name="T17" fmla="*/ 0 h 39"/>
                  <a:gd name="T18" fmla="*/ 0 w 33"/>
                  <a:gd name="T19" fmla="*/ 29 h 39"/>
                  <a:gd name="T20" fmla="*/ 6 w 33"/>
                  <a:gd name="T21" fmla="*/ 3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" h="39">
                    <a:moveTo>
                      <a:pt x="6" y="31"/>
                    </a:moveTo>
                    <a:lnTo>
                      <a:pt x="13" y="12"/>
                    </a:lnTo>
                    <a:lnTo>
                      <a:pt x="16" y="36"/>
                    </a:lnTo>
                    <a:lnTo>
                      <a:pt x="22" y="39"/>
                    </a:lnTo>
                    <a:lnTo>
                      <a:pt x="33" y="9"/>
                    </a:lnTo>
                    <a:lnTo>
                      <a:pt x="28" y="7"/>
                    </a:lnTo>
                    <a:lnTo>
                      <a:pt x="20" y="27"/>
                    </a:lnTo>
                    <a:lnTo>
                      <a:pt x="18" y="2"/>
                    </a:lnTo>
                    <a:lnTo>
                      <a:pt x="12" y="0"/>
                    </a:lnTo>
                    <a:lnTo>
                      <a:pt x="0" y="29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63" name="Freeform 632">
                <a:extLst>
                  <a:ext uri="{FF2B5EF4-FFF2-40B4-BE49-F238E27FC236}">
                    <a16:creationId xmlns:a16="http://schemas.microsoft.com/office/drawing/2014/main" id="{3DB4A6FD-CDE4-187B-CB8B-B3FD9F5BD0BB}"/>
                  </a:ext>
                </a:extLst>
              </p:cNvPr>
              <p:cNvSpPr/>
              <p:nvPr/>
            </p:nvSpPr>
            <p:spPr bwMode="auto">
              <a:xfrm>
                <a:off x="4650" y="1662"/>
                <a:ext cx="20" cy="31"/>
              </a:xfrm>
              <a:custGeom>
                <a:avLst/>
                <a:gdLst>
                  <a:gd name="T0" fmla="*/ 4 w 20"/>
                  <a:gd name="T1" fmla="*/ 18 h 31"/>
                  <a:gd name="T2" fmla="*/ 10 w 20"/>
                  <a:gd name="T3" fmla="*/ 18 h 31"/>
                  <a:gd name="T4" fmla="*/ 14 w 20"/>
                  <a:gd name="T5" fmla="*/ 19 h 31"/>
                  <a:gd name="T6" fmla="*/ 15 w 20"/>
                  <a:gd name="T7" fmla="*/ 21 h 31"/>
                  <a:gd name="T8" fmla="*/ 14 w 20"/>
                  <a:gd name="T9" fmla="*/ 25 h 31"/>
                  <a:gd name="T10" fmla="*/ 10 w 20"/>
                  <a:gd name="T11" fmla="*/ 26 h 31"/>
                  <a:gd name="T12" fmla="*/ 4 w 20"/>
                  <a:gd name="T13" fmla="*/ 26 h 31"/>
                  <a:gd name="T14" fmla="*/ 4 w 20"/>
                  <a:gd name="T15" fmla="*/ 18 h 31"/>
                  <a:gd name="T16" fmla="*/ 4 w 20"/>
                  <a:gd name="T17" fmla="*/ 6 h 31"/>
                  <a:gd name="T18" fmla="*/ 10 w 20"/>
                  <a:gd name="T19" fmla="*/ 6 h 31"/>
                  <a:gd name="T20" fmla="*/ 13 w 20"/>
                  <a:gd name="T21" fmla="*/ 7 h 31"/>
                  <a:gd name="T22" fmla="*/ 14 w 20"/>
                  <a:gd name="T23" fmla="*/ 9 h 31"/>
                  <a:gd name="T24" fmla="*/ 13 w 20"/>
                  <a:gd name="T25" fmla="*/ 12 h 31"/>
                  <a:gd name="T26" fmla="*/ 10 w 20"/>
                  <a:gd name="T27" fmla="*/ 12 h 31"/>
                  <a:gd name="T28" fmla="*/ 4 w 20"/>
                  <a:gd name="T29" fmla="*/ 12 h 31"/>
                  <a:gd name="T30" fmla="*/ 4 w 20"/>
                  <a:gd name="T31" fmla="*/ 6 h 31"/>
                  <a:gd name="T32" fmla="*/ 4 w 20"/>
                  <a:gd name="T33" fmla="*/ 18 h 31"/>
                  <a:gd name="T34" fmla="*/ 10 w 20"/>
                  <a:gd name="T35" fmla="*/ 31 h 31"/>
                  <a:gd name="T36" fmla="*/ 15 w 20"/>
                  <a:gd name="T37" fmla="*/ 31 h 31"/>
                  <a:gd name="T38" fmla="*/ 18 w 20"/>
                  <a:gd name="T39" fmla="*/ 29 h 31"/>
                  <a:gd name="T40" fmla="*/ 20 w 20"/>
                  <a:gd name="T41" fmla="*/ 26 h 31"/>
                  <a:gd name="T42" fmla="*/ 20 w 20"/>
                  <a:gd name="T43" fmla="*/ 21 h 31"/>
                  <a:gd name="T44" fmla="*/ 19 w 20"/>
                  <a:gd name="T45" fmla="*/ 18 h 31"/>
                  <a:gd name="T46" fmla="*/ 16 w 20"/>
                  <a:gd name="T47" fmla="*/ 14 h 31"/>
                  <a:gd name="T48" fmla="*/ 19 w 20"/>
                  <a:gd name="T49" fmla="*/ 12 h 31"/>
                  <a:gd name="T50" fmla="*/ 19 w 20"/>
                  <a:gd name="T51" fmla="*/ 8 h 31"/>
                  <a:gd name="T52" fmla="*/ 19 w 20"/>
                  <a:gd name="T53" fmla="*/ 5 h 31"/>
                  <a:gd name="T54" fmla="*/ 18 w 20"/>
                  <a:gd name="T55" fmla="*/ 2 h 31"/>
                  <a:gd name="T56" fmla="*/ 15 w 20"/>
                  <a:gd name="T57" fmla="*/ 1 h 31"/>
                  <a:gd name="T58" fmla="*/ 12 w 20"/>
                  <a:gd name="T59" fmla="*/ 0 h 31"/>
                  <a:gd name="T60" fmla="*/ 0 w 20"/>
                  <a:gd name="T61" fmla="*/ 0 h 31"/>
                  <a:gd name="T62" fmla="*/ 0 w 20"/>
                  <a:gd name="T63" fmla="*/ 31 h 31"/>
                  <a:gd name="T64" fmla="*/ 10 w 20"/>
                  <a:gd name="T65" fmla="*/ 31 h 31"/>
                  <a:gd name="T66" fmla="*/ 4 w 20"/>
                  <a:gd name="T67" fmla="*/ 1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" h="31">
                    <a:moveTo>
                      <a:pt x="4" y="18"/>
                    </a:moveTo>
                    <a:lnTo>
                      <a:pt x="10" y="18"/>
                    </a:lnTo>
                    <a:lnTo>
                      <a:pt x="14" y="19"/>
                    </a:lnTo>
                    <a:lnTo>
                      <a:pt x="15" y="21"/>
                    </a:lnTo>
                    <a:lnTo>
                      <a:pt x="14" y="25"/>
                    </a:lnTo>
                    <a:lnTo>
                      <a:pt x="10" y="26"/>
                    </a:lnTo>
                    <a:lnTo>
                      <a:pt x="4" y="26"/>
                    </a:lnTo>
                    <a:lnTo>
                      <a:pt x="4" y="18"/>
                    </a:lnTo>
                    <a:lnTo>
                      <a:pt x="4" y="6"/>
                    </a:lnTo>
                    <a:lnTo>
                      <a:pt x="10" y="6"/>
                    </a:lnTo>
                    <a:lnTo>
                      <a:pt x="13" y="7"/>
                    </a:lnTo>
                    <a:lnTo>
                      <a:pt x="14" y="9"/>
                    </a:lnTo>
                    <a:lnTo>
                      <a:pt x="13" y="12"/>
                    </a:lnTo>
                    <a:lnTo>
                      <a:pt x="10" y="12"/>
                    </a:lnTo>
                    <a:lnTo>
                      <a:pt x="4" y="12"/>
                    </a:lnTo>
                    <a:lnTo>
                      <a:pt x="4" y="6"/>
                    </a:lnTo>
                    <a:lnTo>
                      <a:pt x="4" y="18"/>
                    </a:lnTo>
                    <a:lnTo>
                      <a:pt x="10" y="31"/>
                    </a:lnTo>
                    <a:lnTo>
                      <a:pt x="15" y="31"/>
                    </a:lnTo>
                    <a:lnTo>
                      <a:pt x="18" y="29"/>
                    </a:lnTo>
                    <a:lnTo>
                      <a:pt x="20" y="26"/>
                    </a:lnTo>
                    <a:lnTo>
                      <a:pt x="20" y="21"/>
                    </a:lnTo>
                    <a:lnTo>
                      <a:pt x="19" y="18"/>
                    </a:lnTo>
                    <a:lnTo>
                      <a:pt x="16" y="14"/>
                    </a:lnTo>
                    <a:lnTo>
                      <a:pt x="19" y="12"/>
                    </a:lnTo>
                    <a:lnTo>
                      <a:pt x="19" y="8"/>
                    </a:lnTo>
                    <a:lnTo>
                      <a:pt x="19" y="5"/>
                    </a:lnTo>
                    <a:lnTo>
                      <a:pt x="18" y="2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0" y="31"/>
                    </a:lnTo>
                    <a:lnTo>
                      <a:pt x="4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64" name="Freeform 633">
                <a:extLst>
                  <a:ext uri="{FF2B5EF4-FFF2-40B4-BE49-F238E27FC236}">
                    <a16:creationId xmlns:a16="http://schemas.microsoft.com/office/drawing/2014/main" id="{2DAADD73-678D-6AC9-9941-8EF226E50F18}"/>
                  </a:ext>
                </a:extLst>
              </p:cNvPr>
              <p:cNvSpPr/>
              <p:nvPr/>
            </p:nvSpPr>
            <p:spPr bwMode="auto">
              <a:xfrm>
                <a:off x="4675" y="1662"/>
                <a:ext cx="19" cy="31"/>
              </a:xfrm>
              <a:custGeom>
                <a:avLst/>
                <a:gdLst>
                  <a:gd name="T0" fmla="*/ 19 w 19"/>
                  <a:gd name="T1" fmla="*/ 31 h 31"/>
                  <a:gd name="T2" fmla="*/ 19 w 19"/>
                  <a:gd name="T3" fmla="*/ 26 h 31"/>
                  <a:gd name="T4" fmla="*/ 5 w 19"/>
                  <a:gd name="T5" fmla="*/ 26 h 31"/>
                  <a:gd name="T6" fmla="*/ 5 w 19"/>
                  <a:gd name="T7" fmla="*/ 18 h 31"/>
                  <a:gd name="T8" fmla="*/ 17 w 19"/>
                  <a:gd name="T9" fmla="*/ 18 h 31"/>
                  <a:gd name="T10" fmla="*/ 17 w 19"/>
                  <a:gd name="T11" fmla="*/ 12 h 31"/>
                  <a:gd name="T12" fmla="*/ 5 w 19"/>
                  <a:gd name="T13" fmla="*/ 12 h 31"/>
                  <a:gd name="T14" fmla="*/ 5 w 19"/>
                  <a:gd name="T15" fmla="*/ 6 h 31"/>
                  <a:gd name="T16" fmla="*/ 18 w 19"/>
                  <a:gd name="T17" fmla="*/ 6 h 31"/>
                  <a:gd name="T18" fmla="*/ 18 w 19"/>
                  <a:gd name="T19" fmla="*/ 0 h 31"/>
                  <a:gd name="T20" fmla="*/ 0 w 19"/>
                  <a:gd name="T21" fmla="*/ 0 h 31"/>
                  <a:gd name="T22" fmla="*/ 0 w 19"/>
                  <a:gd name="T23" fmla="*/ 31 h 31"/>
                  <a:gd name="T24" fmla="*/ 19 w 19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" h="31">
                    <a:moveTo>
                      <a:pt x="19" y="31"/>
                    </a:moveTo>
                    <a:lnTo>
                      <a:pt x="19" y="26"/>
                    </a:lnTo>
                    <a:lnTo>
                      <a:pt x="5" y="26"/>
                    </a:lnTo>
                    <a:lnTo>
                      <a:pt x="5" y="18"/>
                    </a:lnTo>
                    <a:lnTo>
                      <a:pt x="17" y="18"/>
                    </a:lnTo>
                    <a:lnTo>
                      <a:pt x="17" y="12"/>
                    </a:lnTo>
                    <a:lnTo>
                      <a:pt x="5" y="12"/>
                    </a:lnTo>
                    <a:lnTo>
                      <a:pt x="5" y="6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9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65" name="Freeform 634">
                <a:extLst>
                  <a:ext uri="{FF2B5EF4-FFF2-40B4-BE49-F238E27FC236}">
                    <a16:creationId xmlns:a16="http://schemas.microsoft.com/office/drawing/2014/main" id="{6E5C67C3-4076-84D9-B831-E03DA627A4B7}"/>
                  </a:ext>
                </a:extLst>
              </p:cNvPr>
              <p:cNvSpPr/>
              <p:nvPr/>
            </p:nvSpPr>
            <p:spPr bwMode="auto">
              <a:xfrm>
                <a:off x="4698" y="1662"/>
                <a:ext cx="21" cy="31"/>
              </a:xfrm>
              <a:custGeom>
                <a:avLst/>
                <a:gdLst>
                  <a:gd name="T0" fmla="*/ 4 w 21"/>
                  <a:gd name="T1" fmla="*/ 6 h 31"/>
                  <a:gd name="T2" fmla="*/ 11 w 21"/>
                  <a:gd name="T3" fmla="*/ 6 h 31"/>
                  <a:gd name="T4" fmla="*/ 14 w 21"/>
                  <a:gd name="T5" fmla="*/ 7 h 31"/>
                  <a:gd name="T6" fmla="*/ 15 w 21"/>
                  <a:gd name="T7" fmla="*/ 9 h 31"/>
                  <a:gd name="T8" fmla="*/ 14 w 21"/>
                  <a:gd name="T9" fmla="*/ 13 h 31"/>
                  <a:gd name="T10" fmla="*/ 11 w 21"/>
                  <a:gd name="T11" fmla="*/ 14 h 31"/>
                  <a:gd name="T12" fmla="*/ 4 w 21"/>
                  <a:gd name="T13" fmla="*/ 14 h 31"/>
                  <a:gd name="T14" fmla="*/ 4 w 21"/>
                  <a:gd name="T15" fmla="*/ 6 h 31"/>
                  <a:gd name="T16" fmla="*/ 4 w 21"/>
                  <a:gd name="T17" fmla="*/ 31 h 31"/>
                  <a:gd name="T18" fmla="*/ 4 w 21"/>
                  <a:gd name="T19" fmla="*/ 19 h 31"/>
                  <a:gd name="T20" fmla="*/ 10 w 21"/>
                  <a:gd name="T21" fmla="*/ 19 h 31"/>
                  <a:gd name="T22" fmla="*/ 14 w 21"/>
                  <a:gd name="T23" fmla="*/ 20 h 31"/>
                  <a:gd name="T24" fmla="*/ 14 w 21"/>
                  <a:gd name="T25" fmla="*/ 24 h 31"/>
                  <a:gd name="T26" fmla="*/ 14 w 21"/>
                  <a:gd name="T27" fmla="*/ 27 h 31"/>
                  <a:gd name="T28" fmla="*/ 14 w 21"/>
                  <a:gd name="T29" fmla="*/ 30 h 31"/>
                  <a:gd name="T30" fmla="*/ 15 w 21"/>
                  <a:gd name="T31" fmla="*/ 31 h 31"/>
                  <a:gd name="T32" fmla="*/ 21 w 21"/>
                  <a:gd name="T33" fmla="*/ 31 h 31"/>
                  <a:gd name="T34" fmla="*/ 20 w 21"/>
                  <a:gd name="T35" fmla="*/ 30 h 31"/>
                  <a:gd name="T36" fmla="*/ 20 w 21"/>
                  <a:gd name="T37" fmla="*/ 27 h 31"/>
                  <a:gd name="T38" fmla="*/ 20 w 21"/>
                  <a:gd name="T39" fmla="*/ 24 h 31"/>
                  <a:gd name="T40" fmla="*/ 19 w 21"/>
                  <a:gd name="T41" fmla="*/ 19 h 31"/>
                  <a:gd name="T42" fmla="*/ 16 w 21"/>
                  <a:gd name="T43" fmla="*/ 17 h 31"/>
                  <a:gd name="T44" fmla="*/ 17 w 21"/>
                  <a:gd name="T45" fmla="*/ 15 h 31"/>
                  <a:gd name="T46" fmla="*/ 19 w 21"/>
                  <a:gd name="T47" fmla="*/ 14 h 31"/>
                  <a:gd name="T48" fmla="*/ 20 w 21"/>
                  <a:gd name="T49" fmla="*/ 9 h 31"/>
                  <a:gd name="T50" fmla="*/ 20 w 21"/>
                  <a:gd name="T51" fmla="*/ 6 h 31"/>
                  <a:gd name="T52" fmla="*/ 19 w 21"/>
                  <a:gd name="T53" fmla="*/ 2 h 31"/>
                  <a:gd name="T54" fmla="*/ 15 w 21"/>
                  <a:gd name="T55" fmla="*/ 1 h 31"/>
                  <a:gd name="T56" fmla="*/ 11 w 21"/>
                  <a:gd name="T57" fmla="*/ 0 h 31"/>
                  <a:gd name="T58" fmla="*/ 0 w 21"/>
                  <a:gd name="T59" fmla="*/ 0 h 31"/>
                  <a:gd name="T60" fmla="*/ 0 w 21"/>
                  <a:gd name="T61" fmla="*/ 31 h 31"/>
                  <a:gd name="T62" fmla="*/ 4 w 21"/>
                  <a:gd name="T63" fmla="*/ 31 h 31"/>
                  <a:gd name="T64" fmla="*/ 4 w 21"/>
                  <a:gd name="T65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" h="31">
                    <a:moveTo>
                      <a:pt x="4" y="6"/>
                    </a:moveTo>
                    <a:lnTo>
                      <a:pt x="11" y="6"/>
                    </a:lnTo>
                    <a:lnTo>
                      <a:pt x="14" y="7"/>
                    </a:lnTo>
                    <a:lnTo>
                      <a:pt x="15" y="9"/>
                    </a:lnTo>
                    <a:lnTo>
                      <a:pt x="14" y="13"/>
                    </a:lnTo>
                    <a:lnTo>
                      <a:pt x="11" y="14"/>
                    </a:lnTo>
                    <a:lnTo>
                      <a:pt x="4" y="14"/>
                    </a:lnTo>
                    <a:lnTo>
                      <a:pt x="4" y="6"/>
                    </a:lnTo>
                    <a:lnTo>
                      <a:pt x="4" y="31"/>
                    </a:lnTo>
                    <a:lnTo>
                      <a:pt x="4" y="19"/>
                    </a:lnTo>
                    <a:lnTo>
                      <a:pt x="10" y="19"/>
                    </a:lnTo>
                    <a:lnTo>
                      <a:pt x="14" y="20"/>
                    </a:lnTo>
                    <a:lnTo>
                      <a:pt x="14" y="24"/>
                    </a:lnTo>
                    <a:lnTo>
                      <a:pt x="14" y="27"/>
                    </a:lnTo>
                    <a:lnTo>
                      <a:pt x="14" y="30"/>
                    </a:lnTo>
                    <a:lnTo>
                      <a:pt x="15" y="31"/>
                    </a:lnTo>
                    <a:lnTo>
                      <a:pt x="21" y="31"/>
                    </a:lnTo>
                    <a:lnTo>
                      <a:pt x="20" y="30"/>
                    </a:lnTo>
                    <a:lnTo>
                      <a:pt x="20" y="27"/>
                    </a:lnTo>
                    <a:lnTo>
                      <a:pt x="20" y="24"/>
                    </a:lnTo>
                    <a:lnTo>
                      <a:pt x="19" y="19"/>
                    </a:lnTo>
                    <a:lnTo>
                      <a:pt x="16" y="17"/>
                    </a:lnTo>
                    <a:lnTo>
                      <a:pt x="17" y="15"/>
                    </a:lnTo>
                    <a:lnTo>
                      <a:pt x="19" y="14"/>
                    </a:lnTo>
                    <a:lnTo>
                      <a:pt x="20" y="9"/>
                    </a:lnTo>
                    <a:lnTo>
                      <a:pt x="20" y="6"/>
                    </a:lnTo>
                    <a:lnTo>
                      <a:pt x="19" y="2"/>
                    </a:lnTo>
                    <a:lnTo>
                      <a:pt x="15" y="1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4" y="31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66" name="Freeform 635">
                <a:extLst>
                  <a:ext uri="{FF2B5EF4-FFF2-40B4-BE49-F238E27FC236}">
                    <a16:creationId xmlns:a16="http://schemas.microsoft.com/office/drawing/2014/main" id="{E77783C8-9933-BC83-374A-BC68397496E6}"/>
                  </a:ext>
                </a:extLst>
              </p:cNvPr>
              <p:cNvSpPr/>
              <p:nvPr/>
            </p:nvSpPr>
            <p:spPr bwMode="auto">
              <a:xfrm>
                <a:off x="4720" y="1662"/>
                <a:ext cx="21" cy="31"/>
              </a:xfrm>
              <a:custGeom>
                <a:avLst/>
                <a:gdLst>
                  <a:gd name="T0" fmla="*/ 13 w 21"/>
                  <a:gd name="T1" fmla="*/ 31 h 31"/>
                  <a:gd name="T2" fmla="*/ 13 w 21"/>
                  <a:gd name="T3" fmla="*/ 6 h 31"/>
                  <a:gd name="T4" fmla="*/ 21 w 21"/>
                  <a:gd name="T5" fmla="*/ 6 h 31"/>
                  <a:gd name="T6" fmla="*/ 21 w 21"/>
                  <a:gd name="T7" fmla="*/ 0 h 31"/>
                  <a:gd name="T8" fmla="*/ 0 w 21"/>
                  <a:gd name="T9" fmla="*/ 0 h 31"/>
                  <a:gd name="T10" fmla="*/ 0 w 21"/>
                  <a:gd name="T11" fmla="*/ 6 h 31"/>
                  <a:gd name="T12" fmla="*/ 9 w 21"/>
                  <a:gd name="T13" fmla="*/ 6 h 31"/>
                  <a:gd name="T14" fmla="*/ 9 w 21"/>
                  <a:gd name="T15" fmla="*/ 31 h 31"/>
                  <a:gd name="T16" fmla="*/ 13 w 21"/>
                  <a:gd name="T1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31">
                    <a:moveTo>
                      <a:pt x="13" y="31"/>
                    </a:moveTo>
                    <a:lnTo>
                      <a:pt x="13" y="6"/>
                    </a:lnTo>
                    <a:lnTo>
                      <a:pt x="21" y="6"/>
                    </a:lnTo>
                    <a:lnTo>
                      <a:pt x="2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9" y="6"/>
                    </a:lnTo>
                    <a:lnTo>
                      <a:pt x="9" y="31"/>
                    </a:lnTo>
                    <a:lnTo>
                      <a:pt x="13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67" name="Rectangle 636">
                <a:extLst>
                  <a:ext uri="{FF2B5EF4-FFF2-40B4-BE49-F238E27FC236}">
                    <a16:creationId xmlns:a16="http://schemas.microsoft.com/office/drawing/2014/main" id="{A72C3439-5EE5-3232-4A38-B48348CACD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4" y="1662"/>
                <a:ext cx="6" cy="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68" name="Freeform 637">
                <a:extLst>
                  <a:ext uri="{FF2B5EF4-FFF2-40B4-BE49-F238E27FC236}">
                    <a16:creationId xmlns:a16="http://schemas.microsoft.com/office/drawing/2014/main" id="{6A0AE417-F9D6-1078-8B43-8C398B9CE8C1}"/>
                  </a:ext>
                </a:extLst>
              </p:cNvPr>
              <p:cNvSpPr/>
              <p:nvPr/>
            </p:nvSpPr>
            <p:spPr bwMode="auto">
              <a:xfrm>
                <a:off x="4755" y="1662"/>
                <a:ext cx="19" cy="31"/>
              </a:xfrm>
              <a:custGeom>
                <a:avLst/>
                <a:gdLst>
                  <a:gd name="T0" fmla="*/ 19 w 19"/>
                  <a:gd name="T1" fmla="*/ 31 h 31"/>
                  <a:gd name="T2" fmla="*/ 19 w 19"/>
                  <a:gd name="T3" fmla="*/ 26 h 31"/>
                  <a:gd name="T4" fmla="*/ 5 w 19"/>
                  <a:gd name="T5" fmla="*/ 26 h 31"/>
                  <a:gd name="T6" fmla="*/ 5 w 19"/>
                  <a:gd name="T7" fmla="*/ 18 h 31"/>
                  <a:gd name="T8" fmla="*/ 18 w 19"/>
                  <a:gd name="T9" fmla="*/ 18 h 31"/>
                  <a:gd name="T10" fmla="*/ 18 w 19"/>
                  <a:gd name="T11" fmla="*/ 12 h 31"/>
                  <a:gd name="T12" fmla="*/ 5 w 19"/>
                  <a:gd name="T13" fmla="*/ 12 h 31"/>
                  <a:gd name="T14" fmla="*/ 5 w 19"/>
                  <a:gd name="T15" fmla="*/ 6 h 31"/>
                  <a:gd name="T16" fmla="*/ 19 w 19"/>
                  <a:gd name="T17" fmla="*/ 6 h 31"/>
                  <a:gd name="T18" fmla="*/ 19 w 19"/>
                  <a:gd name="T19" fmla="*/ 0 h 31"/>
                  <a:gd name="T20" fmla="*/ 0 w 19"/>
                  <a:gd name="T21" fmla="*/ 0 h 31"/>
                  <a:gd name="T22" fmla="*/ 0 w 19"/>
                  <a:gd name="T23" fmla="*/ 31 h 31"/>
                  <a:gd name="T24" fmla="*/ 19 w 19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" h="31">
                    <a:moveTo>
                      <a:pt x="19" y="31"/>
                    </a:moveTo>
                    <a:lnTo>
                      <a:pt x="19" y="26"/>
                    </a:lnTo>
                    <a:lnTo>
                      <a:pt x="5" y="26"/>
                    </a:lnTo>
                    <a:lnTo>
                      <a:pt x="5" y="18"/>
                    </a:lnTo>
                    <a:lnTo>
                      <a:pt x="18" y="18"/>
                    </a:lnTo>
                    <a:lnTo>
                      <a:pt x="18" y="12"/>
                    </a:lnTo>
                    <a:lnTo>
                      <a:pt x="5" y="12"/>
                    </a:lnTo>
                    <a:lnTo>
                      <a:pt x="5" y="6"/>
                    </a:lnTo>
                    <a:lnTo>
                      <a:pt x="19" y="6"/>
                    </a:lnTo>
                    <a:lnTo>
                      <a:pt x="19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9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69" name="Freeform 638">
                <a:extLst>
                  <a:ext uri="{FF2B5EF4-FFF2-40B4-BE49-F238E27FC236}">
                    <a16:creationId xmlns:a16="http://schemas.microsoft.com/office/drawing/2014/main" id="{14BE6586-1DA0-44C8-677E-2439B19D771E}"/>
                  </a:ext>
                </a:extLst>
              </p:cNvPr>
              <p:cNvSpPr/>
              <p:nvPr/>
            </p:nvSpPr>
            <p:spPr bwMode="auto">
              <a:xfrm>
                <a:off x="4827" y="1405"/>
                <a:ext cx="26" cy="34"/>
              </a:xfrm>
              <a:custGeom>
                <a:avLst/>
                <a:gdLst>
                  <a:gd name="T0" fmla="*/ 23 w 26"/>
                  <a:gd name="T1" fmla="*/ 32 h 34"/>
                  <a:gd name="T2" fmla="*/ 26 w 26"/>
                  <a:gd name="T3" fmla="*/ 32 h 34"/>
                  <a:gd name="T4" fmla="*/ 26 w 26"/>
                  <a:gd name="T5" fmla="*/ 16 h 34"/>
                  <a:gd name="T6" fmla="*/ 16 w 26"/>
                  <a:gd name="T7" fmla="*/ 16 h 34"/>
                  <a:gd name="T8" fmla="*/ 16 w 26"/>
                  <a:gd name="T9" fmla="*/ 20 h 34"/>
                  <a:gd name="T10" fmla="*/ 22 w 26"/>
                  <a:gd name="T11" fmla="*/ 20 h 34"/>
                  <a:gd name="T12" fmla="*/ 20 w 26"/>
                  <a:gd name="T13" fmla="*/ 24 h 34"/>
                  <a:gd name="T14" fmla="*/ 19 w 26"/>
                  <a:gd name="T15" fmla="*/ 25 h 34"/>
                  <a:gd name="T16" fmla="*/ 17 w 26"/>
                  <a:gd name="T17" fmla="*/ 28 h 34"/>
                  <a:gd name="T18" fmla="*/ 14 w 26"/>
                  <a:gd name="T19" fmla="*/ 28 h 34"/>
                  <a:gd name="T20" fmla="*/ 11 w 26"/>
                  <a:gd name="T21" fmla="*/ 26 h 34"/>
                  <a:gd name="T22" fmla="*/ 8 w 26"/>
                  <a:gd name="T23" fmla="*/ 25 h 34"/>
                  <a:gd name="T24" fmla="*/ 7 w 26"/>
                  <a:gd name="T25" fmla="*/ 22 h 34"/>
                  <a:gd name="T26" fmla="*/ 7 w 26"/>
                  <a:gd name="T27" fmla="*/ 17 h 34"/>
                  <a:gd name="T28" fmla="*/ 7 w 26"/>
                  <a:gd name="T29" fmla="*/ 12 h 34"/>
                  <a:gd name="T30" fmla="*/ 8 w 26"/>
                  <a:gd name="T31" fmla="*/ 8 h 34"/>
                  <a:gd name="T32" fmla="*/ 11 w 26"/>
                  <a:gd name="T33" fmla="*/ 7 h 34"/>
                  <a:gd name="T34" fmla="*/ 14 w 26"/>
                  <a:gd name="T35" fmla="*/ 6 h 34"/>
                  <a:gd name="T36" fmla="*/ 17 w 26"/>
                  <a:gd name="T37" fmla="*/ 6 h 34"/>
                  <a:gd name="T38" fmla="*/ 19 w 26"/>
                  <a:gd name="T39" fmla="*/ 7 h 34"/>
                  <a:gd name="T40" fmla="*/ 20 w 26"/>
                  <a:gd name="T41" fmla="*/ 8 h 34"/>
                  <a:gd name="T42" fmla="*/ 20 w 26"/>
                  <a:gd name="T43" fmla="*/ 11 h 34"/>
                  <a:gd name="T44" fmla="*/ 26 w 26"/>
                  <a:gd name="T45" fmla="*/ 11 h 34"/>
                  <a:gd name="T46" fmla="*/ 25 w 26"/>
                  <a:gd name="T47" fmla="*/ 6 h 34"/>
                  <a:gd name="T48" fmla="*/ 23 w 26"/>
                  <a:gd name="T49" fmla="*/ 4 h 34"/>
                  <a:gd name="T50" fmla="*/ 19 w 26"/>
                  <a:gd name="T51" fmla="*/ 1 h 34"/>
                  <a:gd name="T52" fmla="*/ 14 w 26"/>
                  <a:gd name="T53" fmla="*/ 0 h 34"/>
                  <a:gd name="T54" fmla="*/ 8 w 26"/>
                  <a:gd name="T55" fmla="*/ 1 h 34"/>
                  <a:gd name="T56" fmla="*/ 5 w 26"/>
                  <a:gd name="T57" fmla="*/ 5 h 34"/>
                  <a:gd name="T58" fmla="*/ 1 w 26"/>
                  <a:gd name="T59" fmla="*/ 10 h 34"/>
                  <a:gd name="T60" fmla="*/ 0 w 26"/>
                  <a:gd name="T61" fmla="*/ 17 h 34"/>
                  <a:gd name="T62" fmla="*/ 1 w 26"/>
                  <a:gd name="T63" fmla="*/ 23 h 34"/>
                  <a:gd name="T64" fmla="*/ 5 w 26"/>
                  <a:gd name="T65" fmla="*/ 29 h 34"/>
                  <a:gd name="T66" fmla="*/ 8 w 26"/>
                  <a:gd name="T67" fmla="*/ 32 h 34"/>
                  <a:gd name="T68" fmla="*/ 14 w 26"/>
                  <a:gd name="T69" fmla="*/ 34 h 34"/>
                  <a:gd name="T70" fmla="*/ 19 w 26"/>
                  <a:gd name="T71" fmla="*/ 32 h 34"/>
                  <a:gd name="T72" fmla="*/ 23 w 26"/>
                  <a:gd name="T73" fmla="*/ 29 h 34"/>
                  <a:gd name="T74" fmla="*/ 23 w 26"/>
                  <a:gd name="T75" fmla="*/ 3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6" h="34">
                    <a:moveTo>
                      <a:pt x="23" y="32"/>
                    </a:moveTo>
                    <a:lnTo>
                      <a:pt x="26" y="32"/>
                    </a:lnTo>
                    <a:lnTo>
                      <a:pt x="26" y="16"/>
                    </a:lnTo>
                    <a:lnTo>
                      <a:pt x="16" y="16"/>
                    </a:lnTo>
                    <a:lnTo>
                      <a:pt x="16" y="20"/>
                    </a:lnTo>
                    <a:lnTo>
                      <a:pt x="22" y="20"/>
                    </a:lnTo>
                    <a:lnTo>
                      <a:pt x="20" y="24"/>
                    </a:lnTo>
                    <a:lnTo>
                      <a:pt x="19" y="25"/>
                    </a:lnTo>
                    <a:lnTo>
                      <a:pt x="17" y="28"/>
                    </a:lnTo>
                    <a:lnTo>
                      <a:pt x="14" y="28"/>
                    </a:lnTo>
                    <a:lnTo>
                      <a:pt x="11" y="26"/>
                    </a:lnTo>
                    <a:lnTo>
                      <a:pt x="8" y="25"/>
                    </a:lnTo>
                    <a:lnTo>
                      <a:pt x="7" y="22"/>
                    </a:lnTo>
                    <a:lnTo>
                      <a:pt x="7" y="17"/>
                    </a:lnTo>
                    <a:lnTo>
                      <a:pt x="7" y="12"/>
                    </a:lnTo>
                    <a:lnTo>
                      <a:pt x="8" y="8"/>
                    </a:lnTo>
                    <a:lnTo>
                      <a:pt x="11" y="7"/>
                    </a:lnTo>
                    <a:lnTo>
                      <a:pt x="14" y="6"/>
                    </a:lnTo>
                    <a:lnTo>
                      <a:pt x="17" y="6"/>
                    </a:lnTo>
                    <a:lnTo>
                      <a:pt x="19" y="7"/>
                    </a:lnTo>
                    <a:lnTo>
                      <a:pt x="20" y="8"/>
                    </a:lnTo>
                    <a:lnTo>
                      <a:pt x="20" y="11"/>
                    </a:lnTo>
                    <a:lnTo>
                      <a:pt x="26" y="11"/>
                    </a:lnTo>
                    <a:lnTo>
                      <a:pt x="25" y="6"/>
                    </a:lnTo>
                    <a:lnTo>
                      <a:pt x="23" y="4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1"/>
                    </a:lnTo>
                    <a:lnTo>
                      <a:pt x="5" y="5"/>
                    </a:lnTo>
                    <a:lnTo>
                      <a:pt x="1" y="10"/>
                    </a:lnTo>
                    <a:lnTo>
                      <a:pt x="0" y="17"/>
                    </a:lnTo>
                    <a:lnTo>
                      <a:pt x="1" y="23"/>
                    </a:lnTo>
                    <a:lnTo>
                      <a:pt x="5" y="29"/>
                    </a:lnTo>
                    <a:lnTo>
                      <a:pt x="8" y="32"/>
                    </a:lnTo>
                    <a:lnTo>
                      <a:pt x="14" y="34"/>
                    </a:lnTo>
                    <a:lnTo>
                      <a:pt x="19" y="32"/>
                    </a:lnTo>
                    <a:lnTo>
                      <a:pt x="23" y="29"/>
                    </a:lnTo>
                    <a:lnTo>
                      <a:pt x="23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70" name="Freeform 639">
                <a:extLst>
                  <a:ext uri="{FF2B5EF4-FFF2-40B4-BE49-F238E27FC236}">
                    <a16:creationId xmlns:a16="http://schemas.microsoft.com/office/drawing/2014/main" id="{6D4ADA66-D55A-48A9-FDE2-3124E7BF3E02}"/>
                  </a:ext>
                </a:extLst>
              </p:cNvPr>
              <p:cNvSpPr/>
              <p:nvPr/>
            </p:nvSpPr>
            <p:spPr bwMode="auto">
              <a:xfrm>
                <a:off x="4856" y="1406"/>
                <a:ext cx="26" cy="31"/>
              </a:xfrm>
              <a:custGeom>
                <a:avLst/>
                <a:gdLst>
                  <a:gd name="T0" fmla="*/ 17 w 26"/>
                  <a:gd name="T1" fmla="*/ 19 h 31"/>
                  <a:gd name="T2" fmla="*/ 9 w 26"/>
                  <a:gd name="T3" fmla="*/ 19 h 31"/>
                  <a:gd name="T4" fmla="*/ 13 w 26"/>
                  <a:gd name="T5" fmla="*/ 6 h 31"/>
                  <a:gd name="T6" fmla="*/ 17 w 26"/>
                  <a:gd name="T7" fmla="*/ 19 h 31"/>
                  <a:gd name="T8" fmla="*/ 0 w 26"/>
                  <a:gd name="T9" fmla="*/ 31 h 31"/>
                  <a:gd name="T10" fmla="*/ 6 w 26"/>
                  <a:gd name="T11" fmla="*/ 31 h 31"/>
                  <a:gd name="T12" fmla="*/ 7 w 26"/>
                  <a:gd name="T13" fmla="*/ 25 h 31"/>
                  <a:gd name="T14" fmla="*/ 19 w 26"/>
                  <a:gd name="T15" fmla="*/ 25 h 31"/>
                  <a:gd name="T16" fmla="*/ 20 w 26"/>
                  <a:gd name="T17" fmla="*/ 31 h 31"/>
                  <a:gd name="T18" fmla="*/ 26 w 26"/>
                  <a:gd name="T19" fmla="*/ 31 h 31"/>
                  <a:gd name="T20" fmla="*/ 17 w 26"/>
                  <a:gd name="T21" fmla="*/ 0 h 31"/>
                  <a:gd name="T22" fmla="*/ 9 w 26"/>
                  <a:gd name="T23" fmla="*/ 0 h 31"/>
                  <a:gd name="T24" fmla="*/ 0 w 26"/>
                  <a:gd name="T25" fmla="*/ 31 h 31"/>
                  <a:gd name="T26" fmla="*/ 17 w 26"/>
                  <a:gd name="T27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" h="31">
                    <a:moveTo>
                      <a:pt x="17" y="19"/>
                    </a:moveTo>
                    <a:lnTo>
                      <a:pt x="9" y="19"/>
                    </a:lnTo>
                    <a:lnTo>
                      <a:pt x="13" y="6"/>
                    </a:lnTo>
                    <a:lnTo>
                      <a:pt x="17" y="19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7" y="25"/>
                    </a:lnTo>
                    <a:lnTo>
                      <a:pt x="19" y="25"/>
                    </a:lnTo>
                    <a:lnTo>
                      <a:pt x="20" y="31"/>
                    </a:lnTo>
                    <a:lnTo>
                      <a:pt x="26" y="31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0" y="31"/>
                    </a:lnTo>
                    <a:lnTo>
                      <a:pt x="17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71" name="Freeform 640">
                <a:extLst>
                  <a:ext uri="{FF2B5EF4-FFF2-40B4-BE49-F238E27FC236}">
                    <a16:creationId xmlns:a16="http://schemas.microsoft.com/office/drawing/2014/main" id="{2A0286CD-D546-E06B-9204-A8B06736951A}"/>
                  </a:ext>
                </a:extLst>
              </p:cNvPr>
              <p:cNvSpPr/>
              <p:nvPr/>
            </p:nvSpPr>
            <p:spPr bwMode="auto">
              <a:xfrm>
                <a:off x="4881" y="1406"/>
                <a:ext cx="23" cy="31"/>
              </a:xfrm>
              <a:custGeom>
                <a:avLst/>
                <a:gdLst>
                  <a:gd name="T0" fmla="*/ 14 w 23"/>
                  <a:gd name="T1" fmla="*/ 31 h 31"/>
                  <a:gd name="T2" fmla="*/ 14 w 23"/>
                  <a:gd name="T3" fmla="*/ 6 h 31"/>
                  <a:gd name="T4" fmla="*/ 23 w 23"/>
                  <a:gd name="T5" fmla="*/ 6 h 31"/>
                  <a:gd name="T6" fmla="*/ 23 w 23"/>
                  <a:gd name="T7" fmla="*/ 0 h 31"/>
                  <a:gd name="T8" fmla="*/ 0 w 23"/>
                  <a:gd name="T9" fmla="*/ 0 h 31"/>
                  <a:gd name="T10" fmla="*/ 0 w 23"/>
                  <a:gd name="T11" fmla="*/ 6 h 31"/>
                  <a:gd name="T12" fmla="*/ 8 w 23"/>
                  <a:gd name="T13" fmla="*/ 6 h 31"/>
                  <a:gd name="T14" fmla="*/ 8 w 23"/>
                  <a:gd name="T15" fmla="*/ 31 h 31"/>
                  <a:gd name="T16" fmla="*/ 14 w 23"/>
                  <a:gd name="T1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31">
                    <a:moveTo>
                      <a:pt x="14" y="31"/>
                    </a:moveTo>
                    <a:lnTo>
                      <a:pt x="14" y="6"/>
                    </a:lnTo>
                    <a:lnTo>
                      <a:pt x="23" y="6"/>
                    </a:lnTo>
                    <a:lnTo>
                      <a:pt x="2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8" y="6"/>
                    </a:lnTo>
                    <a:lnTo>
                      <a:pt x="8" y="31"/>
                    </a:lnTo>
                    <a:lnTo>
                      <a:pt x="14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72" name="Freeform 641">
                <a:extLst>
                  <a:ext uri="{FF2B5EF4-FFF2-40B4-BE49-F238E27FC236}">
                    <a16:creationId xmlns:a16="http://schemas.microsoft.com/office/drawing/2014/main" id="{48AC7B29-A6BE-F532-BF2E-7A915187B510}"/>
                  </a:ext>
                </a:extLst>
              </p:cNvPr>
              <p:cNvSpPr/>
              <p:nvPr/>
            </p:nvSpPr>
            <p:spPr bwMode="auto">
              <a:xfrm>
                <a:off x="4906" y="1406"/>
                <a:ext cx="22" cy="31"/>
              </a:xfrm>
              <a:custGeom>
                <a:avLst/>
                <a:gdLst>
                  <a:gd name="T0" fmla="*/ 22 w 22"/>
                  <a:gd name="T1" fmla="*/ 31 h 31"/>
                  <a:gd name="T2" fmla="*/ 22 w 22"/>
                  <a:gd name="T3" fmla="*/ 25 h 31"/>
                  <a:gd name="T4" fmla="*/ 6 w 22"/>
                  <a:gd name="T5" fmla="*/ 25 h 31"/>
                  <a:gd name="T6" fmla="*/ 6 w 22"/>
                  <a:gd name="T7" fmla="*/ 17 h 31"/>
                  <a:gd name="T8" fmla="*/ 21 w 22"/>
                  <a:gd name="T9" fmla="*/ 17 h 31"/>
                  <a:gd name="T10" fmla="*/ 21 w 22"/>
                  <a:gd name="T11" fmla="*/ 12 h 31"/>
                  <a:gd name="T12" fmla="*/ 6 w 22"/>
                  <a:gd name="T13" fmla="*/ 12 h 31"/>
                  <a:gd name="T14" fmla="*/ 6 w 22"/>
                  <a:gd name="T15" fmla="*/ 6 h 31"/>
                  <a:gd name="T16" fmla="*/ 22 w 22"/>
                  <a:gd name="T17" fmla="*/ 6 h 31"/>
                  <a:gd name="T18" fmla="*/ 22 w 22"/>
                  <a:gd name="T19" fmla="*/ 0 h 31"/>
                  <a:gd name="T20" fmla="*/ 0 w 22"/>
                  <a:gd name="T21" fmla="*/ 0 h 31"/>
                  <a:gd name="T22" fmla="*/ 0 w 22"/>
                  <a:gd name="T23" fmla="*/ 31 h 31"/>
                  <a:gd name="T24" fmla="*/ 22 w 22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31">
                    <a:moveTo>
                      <a:pt x="22" y="31"/>
                    </a:moveTo>
                    <a:lnTo>
                      <a:pt x="22" y="25"/>
                    </a:lnTo>
                    <a:lnTo>
                      <a:pt x="6" y="25"/>
                    </a:lnTo>
                    <a:lnTo>
                      <a:pt x="6" y="17"/>
                    </a:lnTo>
                    <a:lnTo>
                      <a:pt x="21" y="17"/>
                    </a:lnTo>
                    <a:lnTo>
                      <a:pt x="21" y="12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22" y="6"/>
                    </a:lnTo>
                    <a:lnTo>
                      <a:pt x="22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2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73" name="Freeform 642">
                <a:extLst>
                  <a:ext uri="{FF2B5EF4-FFF2-40B4-BE49-F238E27FC236}">
                    <a16:creationId xmlns:a16="http://schemas.microsoft.com/office/drawing/2014/main" id="{BD0B8880-80C2-63EC-F43F-2C6A91F9CD4F}"/>
                  </a:ext>
                </a:extLst>
              </p:cNvPr>
              <p:cNvSpPr/>
              <p:nvPr/>
            </p:nvSpPr>
            <p:spPr bwMode="auto">
              <a:xfrm>
                <a:off x="4931" y="1405"/>
                <a:ext cx="23" cy="34"/>
              </a:xfrm>
              <a:custGeom>
                <a:avLst/>
                <a:gdLst>
                  <a:gd name="T0" fmla="*/ 4 w 23"/>
                  <a:gd name="T1" fmla="*/ 30 h 34"/>
                  <a:gd name="T2" fmla="*/ 8 w 23"/>
                  <a:gd name="T3" fmla="*/ 32 h 34"/>
                  <a:gd name="T4" fmla="*/ 12 w 23"/>
                  <a:gd name="T5" fmla="*/ 34 h 34"/>
                  <a:gd name="T6" fmla="*/ 17 w 23"/>
                  <a:gd name="T7" fmla="*/ 32 h 34"/>
                  <a:gd name="T8" fmla="*/ 21 w 23"/>
                  <a:gd name="T9" fmla="*/ 30 h 34"/>
                  <a:gd name="T10" fmla="*/ 23 w 23"/>
                  <a:gd name="T11" fmla="*/ 28 h 34"/>
                  <a:gd name="T12" fmla="*/ 23 w 23"/>
                  <a:gd name="T13" fmla="*/ 23 h 34"/>
                  <a:gd name="T14" fmla="*/ 23 w 23"/>
                  <a:gd name="T15" fmla="*/ 19 h 34"/>
                  <a:gd name="T16" fmla="*/ 20 w 23"/>
                  <a:gd name="T17" fmla="*/ 16 h 34"/>
                  <a:gd name="T18" fmla="*/ 18 w 23"/>
                  <a:gd name="T19" fmla="*/ 14 h 34"/>
                  <a:gd name="T20" fmla="*/ 14 w 23"/>
                  <a:gd name="T21" fmla="*/ 13 h 34"/>
                  <a:gd name="T22" fmla="*/ 11 w 23"/>
                  <a:gd name="T23" fmla="*/ 13 h 34"/>
                  <a:gd name="T24" fmla="*/ 8 w 23"/>
                  <a:gd name="T25" fmla="*/ 12 h 34"/>
                  <a:gd name="T26" fmla="*/ 6 w 23"/>
                  <a:gd name="T27" fmla="*/ 10 h 34"/>
                  <a:gd name="T28" fmla="*/ 6 w 23"/>
                  <a:gd name="T29" fmla="*/ 7 h 34"/>
                  <a:gd name="T30" fmla="*/ 8 w 23"/>
                  <a:gd name="T31" fmla="*/ 6 h 34"/>
                  <a:gd name="T32" fmla="*/ 11 w 23"/>
                  <a:gd name="T33" fmla="*/ 6 h 34"/>
                  <a:gd name="T34" fmla="*/ 14 w 23"/>
                  <a:gd name="T35" fmla="*/ 6 h 34"/>
                  <a:gd name="T36" fmla="*/ 16 w 23"/>
                  <a:gd name="T37" fmla="*/ 7 h 34"/>
                  <a:gd name="T38" fmla="*/ 16 w 23"/>
                  <a:gd name="T39" fmla="*/ 8 h 34"/>
                  <a:gd name="T40" fmla="*/ 17 w 23"/>
                  <a:gd name="T41" fmla="*/ 10 h 34"/>
                  <a:gd name="T42" fmla="*/ 23 w 23"/>
                  <a:gd name="T43" fmla="*/ 10 h 34"/>
                  <a:gd name="T44" fmla="*/ 22 w 23"/>
                  <a:gd name="T45" fmla="*/ 6 h 34"/>
                  <a:gd name="T46" fmla="*/ 20 w 23"/>
                  <a:gd name="T47" fmla="*/ 2 h 34"/>
                  <a:gd name="T48" fmla="*/ 16 w 23"/>
                  <a:gd name="T49" fmla="*/ 1 h 34"/>
                  <a:gd name="T50" fmla="*/ 12 w 23"/>
                  <a:gd name="T51" fmla="*/ 0 h 34"/>
                  <a:gd name="T52" fmla="*/ 8 w 23"/>
                  <a:gd name="T53" fmla="*/ 1 h 34"/>
                  <a:gd name="T54" fmla="*/ 4 w 23"/>
                  <a:gd name="T55" fmla="*/ 2 h 34"/>
                  <a:gd name="T56" fmla="*/ 2 w 23"/>
                  <a:gd name="T57" fmla="*/ 6 h 34"/>
                  <a:gd name="T58" fmla="*/ 0 w 23"/>
                  <a:gd name="T59" fmla="*/ 10 h 34"/>
                  <a:gd name="T60" fmla="*/ 2 w 23"/>
                  <a:gd name="T61" fmla="*/ 14 h 34"/>
                  <a:gd name="T62" fmla="*/ 4 w 23"/>
                  <a:gd name="T63" fmla="*/ 17 h 34"/>
                  <a:gd name="T64" fmla="*/ 10 w 23"/>
                  <a:gd name="T65" fmla="*/ 19 h 34"/>
                  <a:gd name="T66" fmla="*/ 16 w 23"/>
                  <a:gd name="T67" fmla="*/ 22 h 34"/>
                  <a:gd name="T68" fmla="*/ 17 w 23"/>
                  <a:gd name="T69" fmla="*/ 23 h 34"/>
                  <a:gd name="T70" fmla="*/ 18 w 23"/>
                  <a:gd name="T71" fmla="*/ 24 h 34"/>
                  <a:gd name="T72" fmla="*/ 17 w 23"/>
                  <a:gd name="T73" fmla="*/ 25 h 34"/>
                  <a:gd name="T74" fmla="*/ 17 w 23"/>
                  <a:gd name="T75" fmla="*/ 26 h 34"/>
                  <a:gd name="T76" fmla="*/ 12 w 23"/>
                  <a:gd name="T77" fmla="*/ 28 h 34"/>
                  <a:gd name="T78" fmla="*/ 10 w 23"/>
                  <a:gd name="T79" fmla="*/ 28 h 34"/>
                  <a:gd name="T80" fmla="*/ 8 w 23"/>
                  <a:gd name="T81" fmla="*/ 26 h 34"/>
                  <a:gd name="T82" fmla="*/ 6 w 23"/>
                  <a:gd name="T83" fmla="*/ 25 h 34"/>
                  <a:gd name="T84" fmla="*/ 6 w 23"/>
                  <a:gd name="T85" fmla="*/ 23 h 34"/>
                  <a:gd name="T86" fmla="*/ 0 w 23"/>
                  <a:gd name="T87" fmla="*/ 23 h 34"/>
                  <a:gd name="T88" fmla="*/ 2 w 23"/>
                  <a:gd name="T89" fmla="*/ 28 h 34"/>
                  <a:gd name="T90" fmla="*/ 4 w 23"/>
                  <a:gd name="T91" fmla="*/ 3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3" h="34">
                    <a:moveTo>
                      <a:pt x="4" y="30"/>
                    </a:moveTo>
                    <a:lnTo>
                      <a:pt x="8" y="32"/>
                    </a:lnTo>
                    <a:lnTo>
                      <a:pt x="12" y="34"/>
                    </a:lnTo>
                    <a:lnTo>
                      <a:pt x="17" y="32"/>
                    </a:lnTo>
                    <a:lnTo>
                      <a:pt x="21" y="30"/>
                    </a:lnTo>
                    <a:lnTo>
                      <a:pt x="23" y="28"/>
                    </a:lnTo>
                    <a:lnTo>
                      <a:pt x="23" y="23"/>
                    </a:lnTo>
                    <a:lnTo>
                      <a:pt x="23" y="19"/>
                    </a:lnTo>
                    <a:lnTo>
                      <a:pt x="20" y="16"/>
                    </a:lnTo>
                    <a:lnTo>
                      <a:pt x="18" y="14"/>
                    </a:lnTo>
                    <a:lnTo>
                      <a:pt x="14" y="13"/>
                    </a:lnTo>
                    <a:lnTo>
                      <a:pt x="11" y="13"/>
                    </a:lnTo>
                    <a:lnTo>
                      <a:pt x="8" y="12"/>
                    </a:lnTo>
                    <a:lnTo>
                      <a:pt x="6" y="10"/>
                    </a:lnTo>
                    <a:lnTo>
                      <a:pt x="6" y="7"/>
                    </a:lnTo>
                    <a:lnTo>
                      <a:pt x="8" y="6"/>
                    </a:lnTo>
                    <a:lnTo>
                      <a:pt x="11" y="6"/>
                    </a:lnTo>
                    <a:lnTo>
                      <a:pt x="14" y="6"/>
                    </a:lnTo>
                    <a:lnTo>
                      <a:pt x="16" y="7"/>
                    </a:lnTo>
                    <a:lnTo>
                      <a:pt x="16" y="8"/>
                    </a:lnTo>
                    <a:lnTo>
                      <a:pt x="17" y="10"/>
                    </a:lnTo>
                    <a:lnTo>
                      <a:pt x="23" y="10"/>
                    </a:lnTo>
                    <a:lnTo>
                      <a:pt x="22" y="6"/>
                    </a:lnTo>
                    <a:lnTo>
                      <a:pt x="20" y="2"/>
                    </a:lnTo>
                    <a:lnTo>
                      <a:pt x="16" y="1"/>
                    </a:lnTo>
                    <a:lnTo>
                      <a:pt x="12" y="0"/>
                    </a:lnTo>
                    <a:lnTo>
                      <a:pt x="8" y="1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0" y="10"/>
                    </a:lnTo>
                    <a:lnTo>
                      <a:pt x="2" y="14"/>
                    </a:lnTo>
                    <a:lnTo>
                      <a:pt x="4" y="17"/>
                    </a:lnTo>
                    <a:lnTo>
                      <a:pt x="10" y="19"/>
                    </a:lnTo>
                    <a:lnTo>
                      <a:pt x="16" y="22"/>
                    </a:lnTo>
                    <a:lnTo>
                      <a:pt x="17" y="23"/>
                    </a:lnTo>
                    <a:lnTo>
                      <a:pt x="18" y="24"/>
                    </a:lnTo>
                    <a:lnTo>
                      <a:pt x="17" y="25"/>
                    </a:lnTo>
                    <a:lnTo>
                      <a:pt x="17" y="26"/>
                    </a:lnTo>
                    <a:lnTo>
                      <a:pt x="12" y="28"/>
                    </a:lnTo>
                    <a:lnTo>
                      <a:pt x="10" y="28"/>
                    </a:lnTo>
                    <a:lnTo>
                      <a:pt x="8" y="26"/>
                    </a:lnTo>
                    <a:lnTo>
                      <a:pt x="6" y="25"/>
                    </a:lnTo>
                    <a:lnTo>
                      <a:pt x="6" y="23"/>
                    </a:lnTo>
                    <a:lnTo>
                      <a:pt x="0" y="23"/>
                    </a:lnTo>
                    <a:lnTo>
                      <a:pt x="2" y="28"/>
                    </a:lnTo>
                    <a:lnTo>
                      <a:pt x="4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74" name="Freeform 643">
                <a:extLst>
                  <a:ext uri="{FF2B5EF4-FFF2-40B4-BE49-F238E27FC236}">
                    <a16:creationId xmlns:a16="http://schemas.microsoft.com/office/drawing/2014/main" id="{4ACAD90C-BAA5-6831-EFA2-2089B1ED3146}"/>
                  </a:ext>
                </a:extLst>
              </p:cNvPr>
              <p:cNvSpPr/>
              <p:nvPr/>
            </p:nvSpPr>
            <p:spPr bwMode="auto">
              <a:xfrm>
                <a:off x="4160" y="1548"/>
                <a:ext cx="24" cy="31"/>
              </a:xfrm>
              <a:custGeom>
                <a:avLst/>
                <a:gdLst>
                  <a:gd name="T0" fmla="*/ 6 w 24"/>
                  <a:gd name="T1" fmla="*/ 31 h 31"/>
                  <a:gd name="T2" fmla="*/ 6 w 24"/>
                  <a:gd name="T3" fmla="*/ 18 h 31"/>
                  <a:gd name="T4" fmla="*/ 18 w 24"/>
                  <a:gd name="T5" fmla="*/ 18 h 31"/>
                  <a:gd name="T6" fmla="*/ 18 w 24"/>
                  <a:gd name="T7" fmla="*/ 31 h 31"/>
                  <a:gd name="T8" fmla="*/ 24 w 24"/>
                  <a:gd name="T9" fmla="*/ 31 h 31"/>
                  <a:gd name="T10" fmla="*/ 24 w 24"/>
                  <a:gd name="T11" fmla="*/ 0 h 31"/>
                  <a:gd name="T12" fmla="*/ 18 w 24"/>
                  <a:gd name="T13" fmla="*/ 0 h 31"/>
                  <a:gd name="T14" fmla="*/ 18 w 24"/>
                  <a:gd name="T15" fmla="*/ 12 h 31"/>
                  <a:gd name="T16" fmla="*/ 6 w 24"/>
                  <a:gd name="T17" fmla="*/ 12 h 31"/>
                  <a:gd name="T18" fmla="*/ 6 w 24"/>
                  <a:gd name="T19" fmla="*/ 0 h 31"/>
                  <a:gd name="T20" fmla="*/ 0 w 24"/>
                  <a:gd name="T21" fmla="*/ 0 h 31"/>
                  <a:gd name="T22" fmla="*/ 0 w 24"/>
                  <a:gd name="T23" fmla="*/ 31 h 31"/>
                  <a:gd name="T24" fmla="*/ 6 w 24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31">
                    <a:moveTo>
                      <a:pt x="6" y="31"/>
                    </a:moveTo>
                    <a:lnTo>
                      <a:pt x="6" y="18"/>
                    </a:lnTo>
                    <a:lnTo>
                      <a:pt x="18" y="18"/>
                    </a:lnTo>
                    <a:lnTo>
                      <a:pt x="18" y="31"/>
                    </a:lnTo>
                    <a:lnTo>
                      <a:pt x="24" y="31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75" name="Freeform 644">
                <a:extLst>
                  <a:ext uri="{FF2B5EF4-FFF2-40B4-BE49-F238E27FC236}">
                    <a16:creationId xmlns:a16="http://schemas.microsoft.com/office/drawing/2014/main" id="{1A509638-ECC5-F8B8-FFE4-E9DE35E65E4D}"/>
                  </a:ext>
                </a:extLst>
              </p:cNvPr>
              <p:cNvSpPr/>
              <p:nvPr/>
            </p:nvSpPr>
            <p:spPr bwMode="auto">
              <a:xfrm>
                <a:off x="4186" y="1548"/>
                <a:ext cx="28" cy="31"/>
              </a:xfrm>
              <a:custGeom>
                <a:avLst/>
                <a:gdLst>
                  <a:gd name="T0" fmla="*/ 18 w 28"/>
                  <a:gd name="T1" fmla="*/ 19 h 31"/>
                  <a:gd name="T2" fmla="*/ 10 w 28"/>
                  <a:gd name="T3" fmla="*/ 19 h 31"/>
                  <a:gd name="T4" fmla="*/ 15 w 28"/>
                  <a:gd name="T5" fmla="*/ 6 h 31"/>
                  <a:gd name="T6" fmla="*/ 18 w 28"/>
                  <a:gd name="T7" fmla="*/ 19 h 31"/>
                  <a:gd name="T8" fmla="*/ 0 w 28"/>
                  <a:gd name="T9" fmla="*/ 31 h 31"/>
                  <a:gd name="T10" fmla="*/ 6 w 28"/>
                  <a:gd name="T11" fmla="*/ 31 h 31"/>
                  <a:gd name="T12" fmla="*/ 9 w 28"/>
                  <a:gd name="T13" fmla="*/ 25 h 31"/>
                  <a:gd name="T14" fmla="*/ 20 w 28"/>
                  <a:gd name="T15" fmla="*/ 25 h 31"/>
                  <a:gd name="T16" fmla="*/ 22 w 28"/>
                  <a:gd name="T17" fmla="*/ 31 h 31"/>
                  <a:gd name="T18" fmla="*/ 28 w 28"/>
                  <a:gd name="T19" fmla="*/ 31 h 31"/>
                  <a:gd name="T20" fmla="*/ 17 w 28"/>
                  <a:gd name="T21" fmla="*/ 0 h 31"/>
                  <a:gd name="T22" fmla="*/ 11 w 28"/>
                  <a:gd name="T23" fmla="*/ 0 h 31"/>
                  <a:gd name="T24" fmla="*/ 0 w 28"/>
                  <a:gd name="T25" fmla="*/ 31 h 31"/>
                  <a:gd name="T26" fmla="*/ 18 w 28"/>
                  <a:gd name="T27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1">
                    <a:moveTo>
                      <a:pt x="18" y="19"/>
                    </a:moveTo>
                    <a:lnTo>
                      <a:pt x="10" y="19"/>
                    </a:lnTo>
                    <a:lnTo>
                      <a:pt x="15" y="6"/>
                    </a:lnTo>
                    <a:lnTo>
                      <a:pt x="18" y="19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9" y="25"/>
                    </a:lnTo>
                    <a:lnTo>
                      <a:pt x="20" y="25"/>
                    </a:lnTo>
                    <a:lnTo>
                      <a:pt x="22" y="31"/>
                    </a:lnTo>
                    <a:lnTo>
                      <a:pt x="28" y="31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0" y="31"/>
                    </a:lnTo>
                    <a:lnTo>
                      <a:pt x="18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76" name="Freeform 645">
                <a:extLst>
                  <a:ext uri="{FF2B5EF4-FFF2-40B4-BE49-F238E27FC236}">
                    <a16:creationId xmlns:a16="http://schemas.microsoft.com/office/drawing/2014/main" id="{0CC1C259-04F1-0CBE-E522-F0CFE7B24960}"/>
                  </a:ext>
                </a:extLst>
              </p:cNvPr>
              <p:cNvSpPr/>
              <p:nvPr/>
            </p:nvSpPr>
            <p:spPr bwMode="auto">
              <a:xfrm>
                <a:off x="4216" y="1548"/>
                <a:ext cx="21" cy="31"/>
              </a:xfrm>
              <a:custGeom>
                <a:avLst/>
                <a:gdLst>
                  <a:gd name="T0" fmla="*/ 21 w 21"/>
                  <a:gd name="T1" fmla="*/ 31 h 31"/>
                  <a:gd name="T2" fmla="*/ 21 w 21"/>
                  <a:gd name="T3" fmla="*/ 25 h 31"/>
                  <a:gd name="T4" fmla="*/ 6 w 21"/>
                  <a:gd name="T5" fmla="*/ 25 h 31"/>
                  <a:gd name="T6" fmla="*/ 6 w 21"/>
                  <a:gd name="T7" fmla="*/ 0 h 31"/>
                  <a:gd name="T8" fmla="*/ 0 w 21"/>
                  <a:gd name="T9" fmla="*/ 0 h 31"/>
                  <a:gd name="T10" fmla="*/ 0 w 21"/>
                  <a:gd name="T11" fmla="*/ 31 h 31"/>
                  <a:gd name="T12" fmla="*/ 21 w 21"/>
                  <a:gd name="T1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31">
                    <a:moveTo>
                      <a:pt x="21" y="31"/>
                    </a:moveTo>
                    <a:lnTo>
                      <a:pt x="21" y="25"/>
                    </a:lnTo>
                    <a:lnTo>
                      <a:pt x="6" y="25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1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77" name="Rectangle 646">
                <a:extLst>
                  <a:ext uri="{FF2B5EF4-FFF2-40B4-BE49-F238E27FC236}">
                    <a16:creationId xmlns:a16="http://schemas.microsoft.com/office/drawing/2014/main" id="{E8B1EF27-FFD7-40AF-174A-D338CA5E9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0" y="1548"/>
                <a:ext cx="6" cy="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78" name="Freeform 647">
                <a:extLst>
                  <a:ext uri="{FF2B5EF4-FFF2-40B4-BE49-F238E27FC236}">
                    <a16:creationId xmlns:a16="http://schemas.microsoft.com/office/drawing/2014/main" id="{0DC3DAE5-1266-05F2-A4B7-CBAEA5119A37}"/>
                  </a:ext>
                </a:extLst>
              </p:cNvPr>
              <p:cNvSpPr/>
              <p:nvPr/>
            </p:nvSpPr>
            <p:spPr bwMode="auto">
              <a:xfrm>
                <a:off x="4249" y="1548"/>
                <a:ext cx="19" cy="31"/>
              </a:xfrm>
              <a:custGeom>
                <a:avLst/>
                <a:gdLst>
                  <a:gd name="T0" fmla="*/ 5 w 19"/>
                  <a:gd name="T1" fmla="*/ 31 h 31"/>
                  <a:gd name="T2" fmla="*/ 5 w 19"/>
                  <a:gd name="T3" fmla="*/ 18 h 31"/>
                  <a:gd name="T4" fmla="*/ 18 w 19"/>
                  <a:gd name="T5" fmla="*/ 18 h 31"/>
                  <a:gd name="T6" fmla="*/ 18 w 19"/>
                  <a:gd name="T7" fmla="*/ 13 h 31"/>
                  <a:gd name="T8" fmla="*/ 5 w 19"/>
                  <a:gd name="T9" fmla="*/ 13 h 31"/>
                  <a:gd name="T10" fmla="*/ 5 w 19"/>
                  <a:gd name="T11" fmla="*/ 6 h 31"/>
                  <a:gd name="T12" fmla="*/ 19 w 19"/>
                  <a:gd name="T13" fmla="*/ 6 h 31"/>
                  <a:gd name="T14" fmla="*/ 19 w 19"/>
                  <a:gd name="T15" fmla="*/ 0 h 31"/>
                  <a:gd name="T16" fmla="*/ 0 w 19"/>
                  <a:gd name="T17" fmla="*/ 0 h 31"/>
                  <a:gd name="T18" fmla="*/ 0 w 19"/>
                  <a:gd name="T19" fmla="*/ 31 h 31"/>
                  <a:gd name="T20" fmla="*/ 5 w 19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" h="31">
                    <a:moveTo>
                      <a:pt x="5" y="31"/>
                    </a:moveTo>
                    <a:lnTo>
                      <a:pt x="5" y="18"/>
                    </a:lnTo>
                    <a:lnTo>
                      <a:pt x="18" y="18"/>
                    </a:lnTo>
                    <a:lnTo>
                      <a:pt x="18" y="13"/>
                    </a:lnTo>
                    <a:lnTo>
                      <a:pt x="5" y="13"/>
                    </a:lnTo>
                    <a:lnTo>
                      <a:pt x="5" y="6"/>
                    </a:lnTo>
                    <a:lnTo>
                      <a:pt x="19" y="6"/>
                    </a:lnTo>
                    <a:lnTo>
                      <a:pt x="19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5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79" name="Freeform 648">
                <a:extLst>
                  <a:ext uri="{FF2B5EF4-FFF2-40B4-BE49-F238E27FC236}">
                    <a16:creationId xmlns:a16="http://schemas.microsoft.com/office/drawing/2014/main" id="{F46D9893-1DCA-26E5-5E11-B9925156026E}"/>
                  </a:ext>
                </a:extLst>
              </p:cNvPr>
              <p:cNvSpPr/>
              <p:nvPr/>
            </p:nvSpPr>
            <p:spPr bwMode="auto">
              <a:xfrm>
                <a:off x="4267" y="1548"/>
                <a:ext cx="27" cy="31"/>
              </a:xfrm>
              <a:custGeom>
                <a:avLst/>
                <a:gdLst>
                  <a:gd name="T0" fmla="*/ 18 w 27"/>
                  <a:gd name="T1" fmla="*/ 19 h 31"/>
                  <a:gd name="T2" fmla="*/ 9 w 27"/>
                  <a:gd name="T3" fmla="*/ 19 h 31"/>
                  <a:gd name="T4" fmla="*/ 13 w 27"/>
                  <a:gd name="T5" fmla="*/ 6 h 31"/>
                  <a:gd name="T6" fmla="*/ 18 w 27"/>
                  <a:gd name="T7" fmla="*/ 19 h 31"/>
                  <a:gd name="T8" fmla="*/ 0 w 27"/>
                  <a:gd name="T9" fmla="*/ 31 h 31"/>
                  <a:gd name="T10" fmla="*/ 6 w 27"/>
                  <a:gd name="T11" fmla="*/ 31 h 31"/>
                  <a:gd name="T12" fmla="*/ 8 w 27"/>
                  <a:gd name="T13" fmla="*/ 25 h 31"/>
                  <a:gd name="T14" fmla="*/ 19 w 27"/>
                  <a:gd name="T15" fmla="*/ 25 h 31"/>
                  <a:gd name="T16" fmla="*/ 20 w 27"/>
                  <a:gd name="T17" fmla="*/ 31 h 31"/>
                  <a:gd name="T18" fmla="*/ 27 w 27"/>
                  <a:gd name="T19" fmla="*/ 31 h 31"/>
                  <a:gd name="T20" fmla="*/ 17 w 27"/>
                  <a:gd name="T21" fmla="*/ 0 h 31"/>
                  <a:gd name="T22" fmla="*/ 9 w 27"/>
                  <a:gd name="T23" fmla="*/ 0 h 31"/>
                  <a:gd name="T24" fmla="*/ 0 w 27"/>
                  <a:gd name="T25" fmla="*/ 31 h 31"/>
                  <a:gd name="T26" fmla="*/ 18 w 27"/>
                  <a:gd name="T27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" h="31">
                    <a:moveTo>
                      <a:pt x="18" y="19"/>
                    </a:moveTo>
                    <a:lnTo>
                      <a:pt x="9" y="19"/>
                    </a:lnTo>
                    <a:lnTo>
                      <a:pt x="13" y="6"/>
                    </a:lnTo>
                    <a:lnTo>
                      <a:pt x="18" y="19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8" y="25"/>
                    </a:lnTo>
                    <a:lnTo>
                      <a:pt x="19" y="25"/>
                    </a:lnTo>
                    <a:lnTo>
                      <a:pt x="20" y="31"/>
                    </a:lnTo>
                    <a:lnTo>
                      <a:pt x="27" y="31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0" y="31"/>
                    </a:lnTo>
                    <a:lnTo>
                      <a:pt x="18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80" name="Freeform 649">
                <a:extLst>
                  <a:ext uri="{FF2B5EF4-FFF2-40B4-BE49-F238E27FC236}">
                    <a16:creationId xmlns:a16="http://schemas.microsoft.com/office/drawing/2014/main" id="{5461DA71-4E38-EEFD-128D-B8B6C014062E}"/>
                  </a:ext>
                </a:extLst>
              </p:cNvPr>
              <p:cNvSpPr/>
              <p:nvPr/>
            </p:nvSpPr>
            <p:spPr bwMode="auto">
              <a:xfrm>
                <a:off x="4293" y="1548"/>
                <a:ext cx="27" cy="31"/>
              </a:xfrm>
              <a:custGeom>
                <a:avLst/>
                <a:gdLst>
                  <a:gd name="T0" fmla="*/ 7 w 27"/>
                  <a:gd name="T1" fmla="*/ 31 h 31"/>
                  <a:gd name="T2" fmla="*/ 13 w 27"/>
                  <a:gd name="T3" fmla="*/ 20 h 31"/>
                  <a:gd name="T4" fmla="*/ 19 w 27"/>
                  <a:gd name="T5" fmla="*/ 31 h 31"/>
                  <a:gd name="T6" fmla="*/ 27 w 27"/>
                  <a:gd name="T7" fmla="*/ 31 h 31"/>
                  <a:gd name="T8" fmla="*/ 17 w 27"/>
                  <a:gd name="T9" fmla="*/ 15 h 31"/>
                  <a:gd name="T10" fmla="*/ 27 w 27"/>
                  <a:gd name="T11" fmla="*/ 0 h 31"/>
                  <a:gd name="T12" fmla="*/ 19 w 27"/>
                  <a:gd name="T13" fmla="*/ 0 h 31"/>
                  <a:gd name="T14" fmla="*/ 13 w 27"/>
                  <a:gd name="T15" fmla="*/ 11 h 31"/>
                  <a:gd name="T16" fmla="*/ 7 w 27"/>
                  <a:gd name="T17" fmla="*/ 0 h 31"/>
                  <a:gd name="T18" fmla="*/ 0 w 27"/>
                  <a:gd name="T19" fmla="*/ 0 h 31"/>
                  <a:gd name="T20" fmla="*/ 10 w 27"/>
                  <a:gd name="T21" fmla="*/ 15 h 31"/>
                  <a:gd name="T22" fmla="*/ 0 w 27"/>
                  <a:gd name="T23" fmla="*/ 31 h 31"/>
                  <a:gd name="T24" fmla="*/ 7 w 27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" h="31">
                    <a:moveTo>
                      <a:pt x="7" y="31"/>
                    </a:moveTo>
                    <a:lnTo>
                      <a:pt x="13" y="20"/>
                    </a:lnTo>
                    <a:lnTo>
                      <a:pt x="19" y="31"/>
                    </a:lnTo>
                    <a:lnTo>
                      <a:pt x="27" y="31"/>
                    </a:lnTo>
                    <a:lnTo>
                      <a:pt x="17" y="15"/>
                    </a:lnTo>
                    <a:lnTo>
                      <a:pt x="27" y="0"/>
                    </a:lnTo>
                    <a:lnTo>
                      <a:pt x="19" y="0"/>
                    </a:lnTo>
                    <a:lnTo>
                      <a:pt x="13" y="11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10" y="15"/>
                    </a:lnTo>
                    <a:lnTo>
                      <a:pt x="0" y="31"/>
                    </a:lnTo>
                    <a:lnTo>
                      <a:pt x="7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81" name="Freeform 650">
                <a:extLst>
                  <a:ext uri="{FF2B5EF4-FFF2-40B4-BE49-F238E27FC236}">
                    <a16:creationId xmlns:a16="http://schemas.microsoft.com/office/drawing/2014/main" id="{E6A8081D-A0DC-DCE5-2A6E-7A547DDDECF6}"/>
                  </a:ext>
                </a:extLst>
              </p:cNvPr>
              <p:cNvSpPr/>
              <p:nvPr/>
            </p:nvSpPr>
            <p:spPr bwMode="auto">
              <a:xfrm>
                <a:off x="4322" y="1400"/>
                <a:ext cx="24" cy="31"/>
              </a:xfrm>
              <a:custGeom>
                <a:avLst/>
                <a:gdLst>
                  <a:gd name="T0" fmla="*/ 5 w 24"/>
                  <a:gd name="T1" fmla="*/ 29 h 31"/>
                  <a:gd name="T2" fmla="*/ 7 w 24"/>
                  <a:gd name="T3" fmla="*/ 10 h 31"/>
                  <a:gd name="T4" fmla="*/ 14 w 24"/>
                  <a:gd name="T5" fmla="*/ 30 h 31"/>
                  <a:gd name="T6" fmla="*/ 20 w 24"/>
                  <a:gd name="T7" fmla="*/ 31 h 31"/>
                  <a:gd name="T8" fmla="*/ 24 w 24"/>
                  <a:gd name="T9" fmla="*/ 4 h 31"/>
                  <a:gd name="T10" fmla="*/ 19 w 24"/>
                  <a:gd name="T11" fmla="*/ 4 h 31"/>
                  <a:gd name="T12" fmla="*/ 17 w 24"/>
                  <a:gd name="T13" fmla="*/ 22 h 31"/>
                  <a:gd name="T14" fmla="*/ 10 w 24"/>
                  <a:gd name="T15" fmla="*/ 1 h 31"/>
                  <a:gd name="T16" fmla="*/ 4 w 24"/>
                  <a:gd name="T17" fmla="*/ 0 h 31"/>
                  <a:gd name="T18" fmla="*/ 0 w 24"/>
                  <a:gd name="T19" fmla="*/ 28 h 31"/>
                  <a:gd name="T20" fmla="*/ 5 w 24"/>
                  <a:gd name="T21" fmla="*/ 2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31">
                    <a:moveTo>
                      <a:pt x="5" y="29"/>
                    </a:moveTo>
                    <a:lnTo>
                      <a:pt x="7" y="10"/>
                    </a:lnTo>
                    <a:lnTo>
                      <a:pt x="14" y="30"/>
                    </a:lnTo>
                    <a:lnTo>
                      <a:pt x="20" y="31"/>
                    </a:lnTo>
                    <a:lnTo>
                      <a:pt x="24" y="4"/>
                    </a:lnTo>
                    <a:lnTo>
                      <a:pt x="19" y="4"/>
                    </a:lnTo>
                    <a:lnTo>
                      <a:pt x="17" y="22"/>
                    </a:lnTo>
                    <a:lnTo>
                      <a:pt x="10" y="1"/>
                    </a:lnTo>
                    <a:lnTo>
                      <a:pt x="4" y="0"/>
                    </a:lnTo>
                    <a:lnTo>
                      <a:pt x="0" y="28"/>
                    </a:lnTo>
                    <a:lnTo>
                      <a:pt x="5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82" name="Freeform 651">
                <a:extLst>
                  <a:ext uri="{FF2B5EF4-FFF2-40B4-BE49-F238E27FC236}">
                    <a16:creationId xmlns:a16="http://schemas.microsoft.com/office/drawing/2014/main" id="{EC41D21A-D58C-2C0E-B98E-45A5694AC2C4}"/>
                  </a:ext>
                </a:extLst>
              </p:cNvPr>
              <p:cNvSpPr/>
              <p:nvPr/>
            </p:nvSpPr>
            <p:spPr bwMode="auto">
              <a:xfrm>
                <a:off x="4348" y="1406"/>
                <a:ext cx="26" cy="29"/>
              </a:xfrm>
              <a:custGeom>
                <a:avLst/>
                <a:gdLst>
                  <a:gd name="T0" fmla="*/ 9 w 26"/>
                  <a:gd name="T1" fmla="*/ 7 h 29"/>
                  <a:gd name="T2" fmla="*/ 11 w 26"/>
                  <a:gd name="T3" fmla="*/ 5 h 29"/>
                  <a:gd name="T4" fmla="*/ 14 w 26"/>
                  <a:gd name="T5" fmla="*/ 5 h 29"/>
                  <a:gd name="T6" fmla="*/ 17 w 26"/>
                  <a:gd name="T7" fmla="*/ 6 h 29"/>
                  <a:gd name="T8" fmla="*/ 18 w 26"/>
                  <a:gd name="T9" fmla="*/ 9 h 29"/>
                  <a:gd name="T10" fmla="*/ 20 w 26"/>
                  <a:gd name="T11" fmla="*/ 12 h 29"/>
                  <a:gd name="T12" fmla="*/ 20 w 26"/>
                  <a:gd name="T13" fmla="*/ 16 h 29"/>
                  <a:gd name="T14" fmla="*/ 18 w 26"/>
                  <a:gd name="T15" fmla="*/ 21 h 29"/>
                  <a:gd name="T16" fmla="*/ 17 w 26"/>
                  <a:gd name="T17" fmla="*/ 23 h 29"/>
                  <a:gd name="T18" fmla="*/ 15 w 26"/>
                  <a:gd name="T19" fmla="*/ 24 h 29"/>
                  <a:gd name="T20" fmla="*/ 11 w 26"/>
                  <a:gd name="T21" fmla="*/ 24 h 29"/>
                  <a:gd name="T22" fmla="*/ 9 w 26"/>
                  <a:gd name="T23" fmla="*/ 23 h 29"/>
                  <a:gd name="T24" fmla="*/ 6 w 26"/>
                  <a:gd name="T25" fmla="*/ 21 h 29"/>
                  <a:gd name="T26" fmla="*/ 5 w 26"/>
                  <a:gd name="T27" fmla="*/ 18 h 29"/>
                  <a:gd name="T28" fmla="*/ 5 w 26"/>
                  <a:gd name="T29" fmla="*/ 13 h 29"/>
                  <a:gd name="T30" fmla="*/ 6 w 26"/>
                  <a:gd name="T31" fmla="*/ 10 h 29"/>
                  <a:gd name="T32" fmla="*/ 9 w 26"/>
                  <a:gd name="T33" fmla="*/ 7 h 29"/>
                  <a:gd name="T34" fmla="*/ 2 w 26"/>
                  <a:gd name="T35" fmla="*/ 24 h 29"/>
                  <a:gd name="T36" fmla="*/ 5 w 26"/>
                  <a:gd name="T37" fmla="*/ 28 h 29"/>
                  <a:gd name="T38" fmla="*/ 10 w 26"/>
                  <a:gd name="T39" fmla="*/ 29 h 29"/>
                  <a:gd name="T40" fmla="*/ 16 w 26"/>
                  <a:gd name="T41" fmla="*/ 29 h 29"/>
                  <a:gd name="T42" fmla="*/ 20 w 26"/>
                  <a:gd name="T43" fmla="*/ 27 h 29"/>
                  <a:gd name="T44" fmla="*/ 23 w 26"/>
                  <a:gd name="T45" fmla="*/ 23 h 29"/>
                  <a:gd name="T46" fmla="*/ 24 w 26"/>
                  <a:gd name="T47" fmla="*/ 17 h 29"/>
                  <a:gd name="T48" fmla="*/ 26 w 26"/>
                  <a:gd name="T49" fmla="*/ 11 h 29"/>
                  <a:gd name="T50" fmla="*/ 23 w 26"/>
                  <a:gd name="T51" fmla="*/ 6 h 29"/>
                  <a:gd name="T52" fmla="*/ 20 w 26"/>
                  <a:gd name="T53" fmla="*/ 3 h 29"/>
                  <a:gd name="T54" fmla="*/ 15 w 26"/>
                  <a:gd name="T55" fmla="*/ 0 h 29"/>
                  <a:gd name="T56" fmla="*/ 10 w 26"/>
                  <a:gd name="T57" fmla="*/ 0 h 29"/>
                  <a:gd name="T58" fmla="*/ 5 w 26"/>
                  <a:gd name="T59" fmla="*/ 3 h 29"/>
                  <a:gd name="T60" fmla="*/ 2 w 26"/>
                  <a:gd name="T61" fmla="*/ 7 h 29"/>
                  <a:gd name="T62" fmla="*/ 0 w 26"/>
                  <a:gd name="T63" fmla="*/ 12 h 29"/>
                  <a:gd name="T64" fmla="*/ 0 w 26"/>
                  <a:gd name="T65" fmla="*/ 18 h 29"/>
                  <a:gd name="T66" fmla="*/ 2 w 26"/>
                  <a:gd name="T67" fmla="*/ 24 h 29"/>
                  <a:gd name="T68" fmla="*/ 9 w 26"/>
                  <a:gd name="T69" fmla="*/ 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6" h="28">
                    <a:moveTo>
                      <a:pt x="9" y="7"/>
                    </a:moveTo>
                    <a:lnTo>
                      <a:pt x="11" y="5"/>
                    </a:lnTo>
                    <a:lnTo>
                      <a:pt x="14" y="5"/>
                    </a:lnTo>
                    <a:lnTo>
                      <a:pt x="17" y="6"/>
                    </a:lnTo>
                    <a:lnTo>
                      <a:pt x="18" y="9"/>
                    </a:lnTo>
                    <a:lnTo>
                      <a:pt x="20" y="12"/>
                    </a:lnTo>
                    <a:lnTo>
                      <a:pt x="20" y="16"/>
                    </a:lnTo>
                    <a:lnTo>
                      <a:pt x="18" y="21"/>
                    </a:lnTo>
                    <a:lnTo>
                      <a:pt x="17" y="23"/>
                    </a:lnTo>
                    <a:lnTo>
                      <a:pt x="15" y="24"/>
                    </a:lnTo>
                    <a:lnTo>
                      <a:pt x="11" y="24"/>
                    </a:lnTo>
                    <a:lnTo>
                      <a:pt x="9" y="23"/>
                    </a:lnTo>
                    <a:lnTo>
                      <a:pt x="6" y="21"/>
                    </a:lnTo>
                    <a:lnTo>
                      <a:pt x="5" y="18"/>
                    </a:lnTo>
                    <a:lnTo>
                      <a:pt x="5" y="13"/>
                    </a:lnTo>
                    <a:lnTo>
                      <a:pt x="6" y="10"/>
                    </a:lnTo>
                    <a:lnTo>
                      <a:pt x="9" y="7"/>
                    </a:lnTo>
                    <a:lnTo>
                      <a:pt x="2" y="24"/>
                    </a:lnTo>
                    <a:lnTo>
                      <a:pt x="5" y="28"/>
                    </a:lnTo>
                    <a:lnTo>
                      <a:pt x="10" y="29"/>
                    </a:lnTo>
                    <a:lnTo>
                      <a:pt x="16" y="29"/>
                    </a:lnTo>
                    <a:lnTo>
                      <a:pt x="20" y="27"/>
                    </a:lnTo>
                    <a:lnTo>
                      <a:pt x="23" y="23"/>
                    </a:lnTo>
                    <a:lnTo>
                      <a:pt x="24" y="17"/>
                    </a:lnTo>
                    <a:lnTo>
                      <a:pt x="26" y="11"/>
                    </a:lnTo>
                    <a:lnTo>
                      <a:pt x="23" y="6"/>
                    </a:lnTo>
                    <a:lnTo>
                      <a:pt x="20" y="3"/>
                    </a:lnTo>
                    <a:lnTo>
                      <a:pt x="15" y="0"/>
                    </a:lnTo>
                    <a:lnTo>
                      <a:pt x="10" y="0"/>
                    </a:lnTo>
                    <a:lnTo>
                      <a:pt x="5" y="3"/>
                    </a:lnTo>
                    <a:lnTo>
                      <a:pt x="2" y="7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2" y="24"/>
                    </a:lnTo>
                    <a:lnTo>
                      <a:pt x="9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83" name="Freeform 652">
                <a:extLst>
                  <a:ext uri="{FF2B5EF4-FFF2-40B4-BE49-F238E27FC236}">
                    <a16:creationId xmlns:a16="http://schemas.microsoft.com/office/drawing/2014/main" id="{2202F4CC-EC92-674C-79B1-09AD31F7B886}"/>
                  </a:ext>
                </a:extLst>
              </p:cNvPr>
              <p:cNvSpPr/>
              <p:nvPr/>
            </p:nvSpPr>
            <p:spPr bwMode="auto">
              <a:xfrm>
                <a:off x="4375" y="1410"/>
                <a:ext cx="24" cy="31"/>
              </a:xfrm>
              <a:custGeom>
                <a:avLst/>
                <a:gdLst>
                  <a:gd name="T0" fmla="*/ 8 w 24"/>
                  <a:gd name="T1" fmla="*/ 6 h 31"/>
                  <a:gd name="T2" fmla="*/ 15 w 24"/>
                  <a:gd name="T3" fmla="*/ 7 h 31"/>
                  <a:gd name="T4" fmla="*/ 18 w 24"/>
                  <a:gd name="T5" fmla="*/ 8 h 31"/>
                  <a:gd name="T6" fmla="*/ 18 w 24"/>
                  <a:gd name="T7" fmla="*/ 12 h 31"/>
                  <a:gd name="T8" fmla="*/ 17 w 24"/>
                  <a:gd name="T9" fmla="*/ 14 h 31"/>
                  <a:gd name="T10" fmla="*/ 13 w 24"/>
                  <a:gd name="T11" fmla="*/ 14 h 31"/>
                  <a:gd name="T12" fmla="*/ 7 w 24"/>
                  <a:gd name="T13" fmla="*/ 13 h 31"/>
                  <a:gd name="T14" fmla="*/ 8 w 24"/>
                  <a:gd name="T15" fmla="*/ 6 h 31"/>
                  <a:gd name="T16" fmla="*/ 5 w 24"/>
                  <a:gd name="T17" fmla="*/ 29 h 31"/>
                  <a:gd name="T18" fmla="*/ 7 w 24"/>
                  <a:gd name="T19" fmla="*/ 18 h 31"/>
                  <a:gd name="T20" fmla="*/ 12 w 24"/>
                  <a:gd name="T21" fmla="*/ 19 h 31"/>
                  <a:gd name="T22" fmla="*/ 15 w 24"/>
                  <a:gd name="T23" fmla="*/ 20 h 31"/>
                  <a:gd name="T24" fmla="*/ 15 w 24"/>
                  <a:gd name="T25" fmla="*/ 24 h 31"/>
                  <a:gd name="T26" fmla="*/ 15 w 24"/>
                  <a:gd name="T27" fmla="*/ 27 h 31"/>
                  <a:gd name="T28" fmla="*/ 14 w 24"/>
                  <a:gd name="T29" fmla="*/ 29 h 31"/>
                  <a:gd name="T30" fmla="*/ 15 w 24"/>
                  <a:gd name="T31" fmla="*/ 31 h 31"/>
                  <a:gd name="T32" fmla="*/ 20 w 24"/>
                  <a:gd name="T33" fmla="*/ 31 h 31"/>
                  <a:gd name="T34" fmla="*/ 20 w 24"/>
                  <a:gd name="T35" fmla="*/ 27 h 31"/>
                  <a:gd name="T36" fmla="*/ 20 w 24"/>
                  <a:gd name="T37" fmla="*/ 24 h 31"/>
                  <a:gd name="T38" fmla="*/ 20 w 24"/>
                  <a:gd name="T39" fmla="*/ 20 h 31"/>
                  <a:gd name="T40" fmla="*/ 19 w 24"/>
                  <a:gd name="T41" fmla="*/ 18 h 31"/>
                  <a:gd name="T42" fmla="*/ 21 w 24"/>
                  <a:gd name="T43" fmla="*/ 15 h 31"/>
                  <a:gd name="T44" fmla="*/ 24 w 24"/>
                  <a:gd name="T45" fmla="*/ 12 h 31"/>
                  <a:gd name="T46" fmla="*/ 24 w 24"/>
                  <a:gd name="T47" fmla="*/ 8 h 31"/>
                  <a:gd name="T48" fmla="*/ 23 w 24"/>
                  <a:gd name="T49" fmla="*/ 6 h 31"/>
                  <a:gd name="T50" fmla="*/ 20 w 24"/>
                  <a:gd name="T51" fmla="*/ 3 h 31"/>
                  <a:gd name="T52" fmla="*/ 17 w 24"/>
                  <a:gd name="T53" fmla="*/ 2 h 31"/>
                  <a:gd name="T54" fmla="*/ 5 w 24"/>
                  <a:gd name="T55" fmla="*/ 0 h 31"/>
                  <a:gd name="T56" fmla="*/ 0 w 24"/>
                  <a:gd name="T57" fmla="*/ 27 h 31"/>
                  <a:gd name="T58" fmla="*/ 5 w 24"/>
                  <a:gd name="T59" fmla="*/ 29 h 31"/>
                  <a:gd name="T60" fmla="*/ 8 w 24"/>
                  <a:gd name="T61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4" h="31">
                    <a:moveTo>
                      <a:pt x="8" y="6"/>
                    </a:moveTo>
                    <a:lnTo>
                      <a:pt x="15" y="7"/>
                    </a:lnTo>
                    <a:lnTo>
                      <a:pt x="18" y="8"/>
                    </a:lnTo>
                    <a:lnTo>
                      <a:pt x="18" y="12"/>
                    </a:lnTo>
                    <a:lnTo>
                      <a:pt x="17" y="14"/>
                    </a:lnTo>
                    <a:lnTo>
                      <a:pt x="13" y="14"/>
                    </a:lnTo>
                    <a:lnTo>
                      <a:pt x="7" y="13"/>
                    </a:lnTo>
                    <a:lnTo>
                      <a:pt x="8" y="6"/>
                    </a:lnTo>
                    <a:lnTo>
                      <a:pt x="5" y="29"/>
                    </a:lnTo>
                    <a:lnTo>
                      <a:pt x="7" y="18"/>
                    </a:lnTo>
                    <a:lnTo>
                      <a:pt x="12" y="19"/>
                    </a:lnTo>
                    <a:lnTo>
                      <a:pt x="15" y="20"/>
                    </a:lnTo>
                    <a:lnTo>
                      <a:pt x="15" y="24"/>
                    </a:lnTo>
                    <a:lnTo>
                      <a:pt x="15" y="27"/>
                    </a:lnTo>
                    <a:lnTo>
                      <a:pt x="14" y="29"/>
                    </a:lnTo>
                    <a:lnTo>
                      <a:pt x="15" y="31"/>
                    </a:lnTo>
                    <a:lnTo>
                      <a:pt x="20" y="31"/>
                    </a:lnTo>
                    <a:lnTo>
                      <a:pt x="20" y="27"/>
                    </a:lnTo>
                    <a:lnTo>
                      <a:pt x="20" y="24"/>
                    </a:lnTo>
                    <a:lnTo>
                      <a:pt x="20" y="20"/>
                    </a:lnTo>
                    <a:lnTo>
                      <a:pt x="19" y="18"/>
                    </a:lnTo>
                    <a:lnTo>
                      <a:pt x="21" y="15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3" y="6"/>
                    </a:lnTo>
                    <a:lnTo>
                      <a:pt x="20" y="3"/>
                    </a:lnTo>
                    <a:lnTo>
                      <a:pt x="17" y="2"/>
                    </a:lnTo>
                    <a:lnTo>
                      <a:pt x="5" y="0"/>
                    </a:lnTo>
                    <a:lnTo>
                      <a:pt x="0" y="27"/>
                    </a:lnTo>
                    <a:lnTo>
                      <a:pt x="5" y="29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84" name="Freeform 653">
                <a:extLst>
                  <a:ext uri="{FF2B5EF4-FFF2-40B4-BE49-F238E27FC236}">
                    <a16:creationId xmlns:a16="http://schemas.microsoft.com/office/drawing/2014/main" id="{F13B1B85-32D8-479D-33C9-50E5CEF3E551}"/>
                  </a:ext>
                </a:extLst>
              </p:cNvPr>
              <p:cNvSpPr/>
              <p:nvPr/>
            </p:nvSpPr>
            <p:spPr bwMode="auto">
              <a:xfrm>
                <a:off x="4401" y="1415"/>
                <a:ext cx="21" cy="30"/>
              </a:xfrm>
              <a:custGeom>
                <a:avLst/>
                <a:gdLst>
                  <a:gd name="T0" fmla="*/ 9 w 21"/>
                  <a:gd name="T1" fmla="*/ 30 h 30"/>
                  <a:gd name="T2" fmla="*/ 12 w 21"/>
                  <a:gd name="T3" fmla="*/ 7 h 30"/>
                  <a:gd name="T4" fmla="*/ 21 w 21"/>
                  <a:gd name="T5" fmla="*/ 8 h 30"/>
                  <a:gd name="T6" fmla="*/ 21 w 21"/>
                  <a:gd name="T7" fmla="*/ 3 h 30"/>
                  <a:gd name="T8" fmla="*/ 1 w 21"/>
                  <a:gd name="T9" fmla="*/ 0 h 30"/>
                  <a:gd name="T10" fmla="*/ 0 w 21"/>
                  <a:gd name="T11" fmla="*/ 4 h 30"/>
                  <a:gd name="T12" fmla="*/ 7 w 21"/>
                  <a:gd name="T13" fmla="*/ 6 h 30"/>
                  <a:gd name="T14" fmla="*/ 4 w 21"/>
                  <a:gd name="T15" fmla="*/ 28 h 30"/>
                  <a:gd name="T16" fmla="*/ 9 w 21"/>
                  <a:gd name="T17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30">
                    <a:moveTo>
                      <a:pt x="9" y="30"/>
                    </a:moveTo>
                    <a:lnTo>
                      <a:pt x="12" y="7"/>
                    </a:lnTo>
                    <a:lnTo>
                      <a:pt x="21" y="8"/>
                    </a:lnTo>
                    <a:lnTo>
                      <a:pt x="21" y="3"/>
                    </a:lnTo>
                    <a:lnTo>
                      <a:pt x="1" y="0"/>
                    </a:lnTo>
                    <a:lnTo>
                      <a:pt x="0" y="4"/>
                    </a:lnTo>
                    <a:lnTo>
                      <a:pt x="7" y="6"/>
                    </a:lnTo>
                    <a:lnTo>
                      <a:pt x="4" y="28"/>
                    </a:lnTo>
                    <a:lnTo>
                      <a:pt x="9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85" name="Freeform 654">
                <a:extLst>
                  <a:ext uri="{FF2B5EF4-FFF2-40B4-BE49-F238E27FC236}">
                    <a16:creationId xmlns:a16="http://schemas.microsoft.com/office/drawing/2014/main" id="{5DABBE5E-360E-8FF0-1812-1E45B04A8D87}"/>
                  </a:ext>
                </a:extLst>
              </p:cNvPr>
              <p:cNvSpPr/>
              <p:nvPr/>
            </p:nvSpPr>
            <p:spPr bwMode="auto">
              <a:xfrm>
                <a:off x="4420" y="1419"/>
                <a:ext cx="26" cy="32"/>
              </a:xfrm>
              <a:custGeom>
                <a:avLst/>
                <a:gdLst>
                  <a:gd name="T0" fmla="*/ 5 w 26"/>
                  <a:gd name="T1" fmla="*/ 28 h 32"/>
                  <a:gd name="T2" fmla="*/ 8 w 26"/>
                  <a:gd name="T3" fmla="*/ 16 h 32"/>
                  <a:gd name="T4" fmla="*/ 18 w 26"/>
                  <a:gd name="T5" fmla="*/ 18 h 32"/>
                  <a:gd name="T6" fmla="*/ 16 w 26"/>
                  <a:gd name="T7" fmla="*/ 30 h 32"/>
                  <a:gd name="T8" fmla="*/ 21 w 26"/>
                  <a:gd name="T9" fmla="*/ 32 h 32"/>
                  <a:gd name="T10" fmla="*/ 26 w 26"/>
                  <a:gd name="T11" fmla="*/ 4 h 32"/>
                  <a:gd name="T12" fmla="*/ 21 w 26"/>
                  <a:gd name="T13" fmla="*/ 3 h 32"/>
                  <a:gd name="T14" fmla="*/ 18 w 26"/>
                  <a:gd name="T15" fmla="*/ 14 h 32"/>
                  <a:gd name="T16" fmla="*/ 9 w 26"/>
                  <a:gd name="T17" fmla="*/ 11 h 32"/>
                  <a:gd name="T18" fmla="*/ 10 w 26"/>
                  <a:gd name="T19" fmla="*/ 0 h 32"/>
                  <a:gd name="T20" fmla="*/ 5 w 26"/>
                  <a:gd name="T21" fmla="*/ 0 h 32"/>
                  <a:gd name="T22" fmla="*/ 0 w 26"/>
                  <a:gd name="T23" fmla="*/ 27 h 32"/>
                  <a:gd name="T24" fmla="*/ 5 w 26"/>
                  <a:gd name="T25" fmla="*/ 2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" h="32">
                    <a:moveTo>
                      <a:pt x="5" y="28"/>
                    </a:moveTo>
                    <a:lnTo>
                      <a:pt x="8" y="16"/>
                    </a:lnTo>
                    <a:lnTo>
                      <a:pt x="18" y="18"/>
                    </a:lnTo>
                    <a:lnTo>
                      <a:pt x="16" y="30"/>
                    </a:lnTo>
                    <a:lnTo>
                      <a:pt x="21" y="32"/>
                    </a:lnTo>
                    <a:lnTo>
                      <a:pt x="26" y="4"/>
                    </a:lnTo>
                    <a:lnTo>
                      <a:pt x="21" y="3"/>
                    </a:lnTo>
                    <a:lnTo>
                      <a:pt x="18" y="14"/>
                    </a:lnTo>
                    <a:lnTo>
                      <a:pt x="9" y="11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27"/>
                    </a:lnTo>
                    <a:lnTo>
                      <a:pt x="5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86" name="Freeform 655">
                <a:extLst>
                  <a:ext uri="{FF2B5EF4-FFF2-40B4-BE49-F238E27FC236}">
                    <a16:creationId xmlns:a16="http://schemas.microsoft.com/office/drawing/2014/main" id="{11A8A6F8-1174-2FE4-A067-78A6F81BBF0A}"/>
                  </a:ext>
                </a:extLst>
              </p:cNvPr>
              <p:cNvSpPr/>
              <p:nvPr/>
            </p:nvSpPr>
            <p:spPr bwMode="auto">
              <a:xfrm>
                <a:off x="4444" y="1425"/>
                <a:ext cx="24" cy="30"/>
              </a:xfrm>
              <a:custGeom>
                <a:avLst/>
                <a:gdLst>
                  <a:gd name="T0" fmla="*/ 17 w 24"/>
                  <a:gd name="T1" fmla="*/ 18 h 30"/>
                  <a:gd name="T2" fmla="*/ 10 w 24"/>
                  <a:gd name="T3" fmla="*/ 17 h 30"/>
                  <a:gd name="T4" fmla="*/ 15 w 24"/>
                  <a:gd name="T5" fmla="*/ 6 h 30"/>
                  <a:gd name="T6" fmla="*/ 17 w 24"/>
                  <a:gd name="T7" fmla="*/ 18 h 30"/>
                  <a:gd name="T8" fmla="*/ 0 w 24"/>
                  <a:gd name="T9" fmla="*/ 26 h 30"/>
                  <a:gd name="T10" fmla="*/ 5 w 24"/>
                  <a:gd name="T11" fmla="*/ 27 h 30"/>
                  <a:gd name="T12" fmla="*/ 8 w 24"/>
                  <a:gd name="T13" fmla="*/ 21 h 30"/>
                  <a:gd name="T14" fmla="*/ 17 w 24"/>
                  <a:gd name="T15" fmla="*/ 23 h 30"/>
                  <a:gd name="T16" fmla="*/ 18 w 24"/>
                  <a:gd name="T17" fmla="*/ 29 h 30"/>
                  <a:gd name="T18" fmla="*/ 24 w 24"/>
                  <a:gd name="T19" fmla="*/ 30 h 30"/>
                  <a:gd name="T20" fmla="*/ 20 w 24"/>
                  <a:gd name="T21" fmla="*/ 2 h 30"/>
                  <a:gd name="T22" fmla="*/ 14 w 24"/>
                  <a:gd name="T23" fmla="*/ 0 h 30"/>
                  <a:gd name="T24" fmla="*/ 0 w 24"/>
                  <a:gd name="T25" fmla="*/ 26 h 30"/>
                  <a:gd name="T26" fmla="*/ 17 w 24"/>
                  <a:gd name="T27" fmla="*/ 1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4" h="30">
                    <a:moveTo>
                      <a:pt x="17" y="18"/>
                    </a:moveTo>
                    <a:lnTo>
                      <a:pt x="10" y="17"/>
                    </a:lnTo>
                    <a:lnTo>
                      <a:pt x="15" y="6"/>
                    </a:lnTo>
                    <a:lnTo>
                      <a:pt x="17" y="18"/>
                    </a:lnTo>
                    <a:lnTo>
                      <a:pt x="0" y="26"/>
                    </a:lnTo>
                    <a:lnTo>
                      <a:pt x="5" y="27"/>
                    </a:lnTo>
                    <a:lnTo>
                      <a:pt x="8" y="21"/>
                    </a:lnTo>
                    <a:lnTo>
                      <a:pt x="17" y="23"/>
                    </a:lnTo>
                    <a:lnTo>
                      <a:pt x="18" y="29"/>
                    </a:lnTo>
                    <a:lnTo>
                      <a:pt x="24" y="30"/>
                    </a:lnTo>
                    <a:lnTo>
                      <a:pt x="20" y="2"/>
                    </a:lnTo>
                    <a:lnTo>
                      <a:pt x="14" y="0"/>
                    </a:lnTo>
                    <a:lnTo>
                      <a:pt x="0" y="26"/>
                    </a:lnTo>
                    <a:lnTo>
                      <a:pt x="17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87" name="Freeform 656">
                <a:extLst>
                  <a:ext uri="{FF2B5EF4-FFF2-40B4-BE49-F238E27FC236}">
                    <a16:creationId xmlns:a16="http://schemas.microsoft.com/office/drawing/2014/main" id="{5A704FE2-01AD-2BE8-77DE-6F0EDA158939}"/>
                  </a:ext>
                </a:extLst>
              </p:cNvPr>
              <p:cNvSpPr/>
              <p:nvPr/>
            </p:nvSpPr>
            <p:spPr bwMode="auto">
              <a:xfrm>
                <a:off x="4471" y="1428"/>
                <a:ext cx="29" cy="32"/>
              </a:xfrm>
              <a:custGeom>
                <a:avLst/>
                <a:gdLst>
                  <a:gd name="T0" fmla="*/ 5 w 29"/>
                  <a:gd name="T1" fmla="*/ 29 h 32"/>
                  <a:gd name="T2" fmla="*/ 8 w 29"/>
                  <a:gd name="T3" fmla="*/ 7 h 32"/>
                  <a:gd name="T4" fmla="*/ 9 w 29"/>
                  <a:gd name="T5" fmla="*/ 30 h 32"/>
                  <a:gd name="T6" fmla="*/ 14 w 29"/>
                  <a:gd name="T7" fmla="*/ 31 h 32"/>
                  <a:gd name="T8" fmla="*/ 24 w 29"/>
                  <a:gd name="T9" fmla="*/ 9 h 32"/>
                  <a:gd name="T10" fmla="*/ 20 w 29"/>
                  <a:gd name="T11" fmla="*/ 31 h 32"/>
                  <a:gd name="T12" fmla="*/ 25 w 29"/>
                  <a:gd name="T13" fmla="*/ 32 h 32"/>
                  <a:gd name="T14" fmla="*/ 29 w 29"/>
                  <a:gd name="T15" fmla="*/ 5 h 32"/>
                  <a:gd name="T16" fmla="*/ 21 w 29"/>
                  <a:gd name="T17" fmla="*/ 3 h 32"/>
                  <a:gd name="T18" fmla="*/ 13 w 29"/>
                  <a:gd name="T19" fmla="*/ 24 h 32"/>
                  <a:gd name="T20" fmla="*/ 12 w 29"/>
                  <a:gd name="T21" fmla="*/ 2 h 32"/>
                  <a:gd name="T22" fmla="*/ 3 w 29"/>
                  <a:gd name="T23" fmla="*/ 0 h 32"/>
                  <a:gd name="T24" fmla="*/ 0 w 29"/>
                  <a:gd name="T25" fmla="*/ 27 h 32"/>
                  <a:gd name="T26" fmla="*/ 5 w 29"/>
                  <a:gd name="T27" fmla="*/ 2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2">
                    <a:moveTo>
                      <a:pt x="5" y="29"/>
                    </a:moveTo>
                    <a:lnTo>
                      <a:pt x="8" y="7"/>
                    </a:lnTo>
                    <a:lnTo>
                      <a:pt x="9" y="30"/>
                    </a:lnTo>
                    <a:lnTo>
                      <a:pt x="14" y="31"/>
                    </a:lnTo>
                    <a:lnTo>
                      <a:pt x="24" y="9"/>
                    </a:lnTo>
                    <a:lnTo>
                      <a:pt x="20" y="31"/>
                    </a:lnTo>
                    <a:lnTo>
                      <a:pt x="25" y="32"/>
                    </a:lnTo>
                    <a:lnTo>
                      <a:pt x="29" y="5"/>
                    </a:lnTo>
                    <a:lnTo>
                      <a:pt x="21" y="3"/>
                    </a:lnTo>
                    <a:lnTo>
                      <a:pt x="13" y="24"/>
                    </a:lnTo>
                    <a:lnTo>
                      <a:pt x="12" y="2"/>
                    </a:lnTo>
                    <a:lnTo>
                      <a:pt x="3" y="0"/>
                    </a:lnTo>
                    <a:lnTo>
                      <a:pt x="0" y="27"/>
                    </a:lnTo>
                    <a:lnTo>
                      <a:pt x="5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88" name="Freeform 657">
                <a:extLst>
                  <a:ext uri="{FF2B5EF4-FFF2-40B4-BE49-F238E27FC236}">
                    <a16:creationId xmlns:a16="http://schemas.microsoft.com/office/drawing/2014/main" id="{CF70C0AB-FD44-9533-ABD3-73D9351A465D}"/>
                  </a:ext>
                </a:extLst>
              </p:cNvPr>
              <p:cNvSpPr/>
              <p:nvPr/>
            </p:nvSpPr>
            <p:spPr bwMode="auto">
              <a:xfrm>
                <a:off x="4501" y="1434"/>
                <a:ext cx="23" cy="29"/>
              </a:xfrm>
              <a:custGeom>
                <a:avLst/>
                <a:gdLst>
                  <a:gd name="T0" fmla="*/ 8 w 23"/>
                  <a:gd name="T1" fmla="*/ 6 h 29"/>
                  <a:gd name="T2" fmla="*/ 14 w 23"/>
                  <a:gd name="T3" fmla="*/ 7 h 29"/>
                  <a:gd name="T4" fmla="*/ 17 w 23"/>
                  <a:gd name="T5" fmla="*/ 8 h 29"/>
                  <a:gd name="T6" fmla="*/ 17 w 23"/>
                  <a:gd name="T7" fmla="*/ 12 h 29"/>
                  <a:gd name="T8" fmla="*/ 15 w 23"/>
                  <a:gd name="T9" fmla="*/ 14 h 29"/>
                  <a:gd name="T10" fmla="*/ 12 w 23"/>
                  <a:gd name="T11" fmla="*/ 14 h 29"/>
                  <a:gd name="T12" fmla="*/ 7 w 23"/>
                  <a:gd name="T13" fmla="*/ 14 h 29"/>
                  <a:gd name="T14" fmla="*/ 8 w 23"/>
                  <a:gd name="T15" fmla="*/ 6 h 29"/>
                  <a:gd name="T16" fmla="*/ 13 w 23"/>
                  <a:gd name="T17" fmla="*/ 20 h 29"/>
                  <a:gd name="T18" fmla="*/ 17 w 23"/>
                  <a:gd name="T19" fmla="*/ 20 h 29"/>
                  <a:gd name="T20" fmla="*/ 19 w 23"/>
                  <a:gd name="T21" fmla="*/ 19 h 29"/>
                  <a:gd name="T22" fmla="*/ 21 w 23"/>
                  <a:gd name="T23" fmla="*/ 17 h 29"/>
                  <a:gd name="T24" fmla="*/ 21 w 23"/>
                  <a:gd name="T25" fmla="*/ 13 h 29"/>
                  <a:gd name="T26" fmla="*/ 23 w 23"/>
                  <a:gd name="T27" fmla="*/ 8 h 29"/>
                  <a:gd name="T28" fmla="*/ 21 w 23"/>
                  <a:gd name="T29" fmla="*/ 6 h 29"/>
                  <a:gd name="T30" fmla="*/ 19 w 23"/>
                  <a:gd name="T31" fmla="*/ 3 h 29"/>
                  <a:gd name="T32" fmla="*/ 15 w 23"/>
                  <a:gd name="T33" fmla="*/ 2 h 29"/>
                  <a:gd name="T34" fmla="*/ 5 w 23"/>
                  <a:gd name="T35" fmla="*/ 0 h 29"/>
                  <a:gd name="T36" fmla="*/ 0 w 23"/>
                  <a:gd name="T37" fmla="*/ 27 h 29"/>
                  <a:gd name="T38" fmla="*/ 5 w 23"/>
                  <a:gd name="T39" fmla="*/ 29 h 29"/>
                  <a:gd name="T40" fmla="*/ 7 w 23"/>
                  <a:gd name="T41" fmla="*/ 19 h 29"/>
                  <a:gd name="T42" fmla="*/ 13 w 23"/>
                  <a:gd name="T43" fmla="*/ 20 h 29"/>
                  <a:gd name="T44" fmla="*/ 8 w 23"/>
                  <a:gd name="T45" fmla="*/ 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3" h="28">
                    <a:moveTo>
                      <a:pt x="8" y="6"/>
                    </a:moveTo>
                    <a:lnTo>
                      <a:pt x="14" y="7"/>
                    </a:lnTo>
                    <a:lnTo>
                      <a:pt x="17" y="8"/>
                    </a:lnTo>
                    <a:lnTo>
                      <a:pt x="17" y="12"/>
                    </a:lnTo>
                    <a:lnTo>
                      <a:pt x="15" y="14"/>
                    </a:lnTo>
                    <a:lnTo>
                      <a:pt x="12" y="14"/>
                    </a:lnTo>
                    <a:lnTo>
                      <a:pt x="7" y="14"/>
                    </a:lnTo>
                    <a:lnTo>
                      <a:pt x="8" y="6"/>
                    </a:lnTo>
                    <a:lnTo>
                      <a:pt x="13" y="20"/>
                    </a:lnTo>
                    <a:lnTo>
                      <a:pt x="17" y="20"/>
                    </a:lnTo>
                    <a:lnTo>
                      <a:pt x="19" y="19"/>
                    </a:lnTo>
                    <a:lnTo>
                      <a:pt x="21" y="17"/>
                    </a:lnTo>
                    <a:lnTo>
                      <a:pt x="21" y="13"/>
                    </a:lnTo>
                    <a:lnTo>
                      <a:pt x="23" y="8"/>
                    </a:lnTo>
                    <a:lnTo>
                      <a:pt x="21" y="6"/>
                    </a:lnTo>
                    <a:lnTo>
                      <a:pt x="19" y="3"/>
                    </a:lnTo>
                    <a:lnTo>
                      <a:pt x="15" y="2"/>
                    </a:lnTo>
                    <a:lnTo>
                      <a:pt x="5" y="0"/>
                    </a:lnTo>
                    <a:lnTo>
                      <a:pt x="0" y="27"/>
                    </a:lnTo>
                    <a:lnTo>
                      <a:pt x="5" y="29"/>
                    </a:lnTo>
                    <a:lnTo>
                      <a:pt x="7" y="19"/>
                    </a:lnTo>
                    <a:lnTo>
                      <a:pt x="13" y="20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89" name="Freeform 658">
                <a:extLst>
                  <a:ext uri="{FF2B5EF4-FFF2-40B4-BE49-F238E27FC236}">
                    <a16:creationId xmlns:a16="http://schemas.microsoft.com/office/drawing/2014/main" id="{6E6FF387-BCEB-E735-CA56-39DB3A8B88C9}"/>
                  </a:ext>
                </a:extLst>
              </p:cNvPr>
              <p:cNvSpPr/>
              <p:nvPr/>
            </p:nvSpPr>
            <p:spPr bwMode="auto">
              <a:xfrm>
                <a:off x="4526" y="1437"/>
                <a:ext cx="20" cy="30"/>
              </a:xfrm>
              <a:custGeom>
                <a:avLst/>
                <a:gdLst>
                  <a:gd name="T0" fmla="*/ 8 w 20"/>
                  <a:gd name="T1" fmla="*/ 30 h 30"/>
                  <a:gd name="T2" fmla="*/ 12 w 20"/>
                  <a:gd name="T3" fmla="*/ 9 h 30"/>
                  <a:gd name="T4" fmla="*/ 19 w 20"/>
                  <a:gd name="T5" fmla="*/ 10 h 30"/>
                  <a:gd name="T6" fmla="*/ 20 w 20"/>
                  <a:gd name="T7" fmla="*/ 5 h 30"/>
                  <a:gd name="T8" fmla="*/ 0 w 20"/>
                  <a:gd name="T9" fmla="*/ 0 h 30"/>
                  <a:gd name="T10" fmla="*/ 0 w 20"/>
                  <a:gd name="T11" fmla="*/ 6 h 30"/>
                  <a:gd name="T12" fmla="*/ 7 w 20"/>
                  <a:gd name="T13" fmla="*/ 8 h 30"/>
                  <a:gd name="T14" fmla="*/ 4 w 20"/>
                  <a:gd name="T15" fmla="*/ 29 h 30"/>
                  <a:gd name="T16" fmla="*/ 8 w 20"/>
                  <a:gd name="T17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30">
                    <a:moveTo>
                      <a:pt x="8" y="30"/>
                    </a:moveTo>
                    <a:lnTo>
                      <a:pt x="12" y="9"/>
                    </a:lnTo>
                    <a:lnTo>
                      <a:pt x="19" y="10"/>
                    </a:lnTo>
                    <a:lnTo>
                      <a:pt x="20" y="5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7" y="8"/>
                    </a:lnTo>
                    <a:lnTo>
                      <a:pt x="4" y="29"/>
                    </a:ln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90" name="Freeform 659">
                <a:extLst>
                  <a:ext uri="{FF2B5EF4-FFF2-40B4-BE49-F238E27FC236}">
                    <a16:creationId xmlns:a16="http://schemas.microsoft.com/office/drawing/2014/main" id="{67926260-FA83-06D3-4278-8E92E74C6926}"/>
                  </a:ext>
                </a:extLst>
              </p:cNvPr>
              <p:cNvSpPr/>
              <p:nvPr/>
            </p:nvSpPr>
            <p:spPr bwMode="auto">
              <a:xfrm>
                <a:off x="4546" y="1443"/>
                <a:ext cx="24" cy="29"/>
              </a:xfrm>
              <a:custGeom>
                <a:avLst/>
                <a:gdLst>
                  <a:gd name="T0" fmla="*/ 8 w 24"/>
                  <a:gd name="T1" fmla="*/ 8 h 29"/>
                  <a:gd name="T2" fmla="*/ 11 w 24"/>
                  <a:gd name="T3" fmla="*/ 5 h 29"/>
                  <a:gd name="T4" fmla="*/ 14 w 24"/>
                  <a:gd name="T5" fmla="*/ 5 h 29"/>
                  <a:gd name="T6" fmla="*/ 16 w 24"/>
                  <a:gd name="T7" fmla="*/ 6 h 29"/>
                  <a:gd name="T8" fmla="*/ 18 w 24"/>
                  <a:gd name="T9" fmla="*/ 9 h 29"/>
                  <a:gd name="T10" fmla="*/ 20 w 24"/>
                  <a:gd name="T11" fmla="*/ 12 h 29"/>
                  <a:gd name="T12" fmla="*/ 20 w 24"/>
                  <a:gd name="T13" fmla="*/ 16 h 29"/>
                  <a:gd name="T14" fmla="*/ 18 w 24"/>
                  <a:gd name="T15" fmla="*/ 21 h 29"/>
                  <a:gd name="T16" fmla="*/ 16 w 24"/>
                  <a:gd name="T17" fmla="*/ 23 h 29"/>
                  <a:gd name="T18" fmla="*/ 14 w 24"/>
                  <a:gd name="T19" fmla="*/ 24 h 29"/>
                  <a:gd name="T20" fmla="*/ 11 w 24"/>
                  <a:gd name="T21" fmla="*/ 24 h 29"/>
                  <a:gd name="T22" fmla="*/ 8 w 24"/>
                  <a:gd name="T23" fmla="*/ 23 h 29"/>
                  <a:gd name="T24" fmla="*/ 6 w 24"/>
                  <a:gd name="T25" fmla="*/ 21 h 29"/>
                  <a:gd name="T26" fmla="*/ 5 w 24"/>
                  <a:gd name="T27" fmla="*/ 18 h 29"/>
                  <a:gd name="T28" fmla="*/ 5 w 24"/>
                  <a:gd name="T29" fmla="*/ 14 h 29"/>
                  <a:gd name="T30" fmla="*/ 6 w 24"/>
                  <a:gd name="T31" fmla="*/ 10 h 29"/>
                  <a:gd name="T32" fmla="*/ 8 w 24"/>
                  <a:gd name="T33" fmla="*/ 8 h 29"/>
                  <a:gd name="T34" fmla="*/ 2 w 24"/>
                  <a:gd name="T35" fmla="*/ 24 h 29"/>
                  <a:gd name="T36" fmla="*/ 5 w 24"/>
                  <a:gd name="T37" fmla="*/ 28 h 29"/>
                  <a:gd name="T38" fmla="*/ 10 w 24"/>
                  <a:gd name="T39" fmla="*/ 29 h 29"/>
                  <a:gd name="T40" fmla="*/ 15 w 24"/>
                  <a:gd name="T41" fmla="*/ 29 h 29"/>
                  <a:gd name="T42" fmla="*/ 20 w 24"/>
                  <a:gd name="T43" fmla="*/ 27 h 29"/>
                  <a:gd name="T44" fmla="*/ 23 w 24"/>
                  <a:gd name="T45" fmla="*/ 23 h 29"/>
                  <a:gd name="T46" fmla="*/ 24 w 24"/>
                  <a:gd name="T47" fmla="*/ 17 h 29"/>
                  <a:gd name="T48" fmla="*/ 24 w 24"/>
                  <a:gd name="T49" fmla="*/ 11 h 29"/>
                  <a:gd name="T50" fmla="*/ 23 w 24"/>
                  <a:gd name="T51" fmla="*/ 6 h 29"/>
                  <a:gd name="T52" fmla="*/ 20 w 24"/>
                  <a:gd name="T53" fmla="*/ 3 h 29"/>
                  <a:gd name="T54" fmla="*/ 15 w 24"/>
                  <a:gd name="T55" fmla="*/ 0 h 29"/>
                  <a:gd name="T56" fmla="*/ 9 w 24"/>
                  <a:gd name="T57" fmla="*/ 0 h 29"/>
                  <a:gd name="T58" fmla="*/ 5 w 24"/>
                  <a:gd name="T59" fmla="*/ 3 h 29"/>
                  <a:gd name="T60" fmla="*/ 2 w 24"/>
                  <a:gd name="T61" fmla="*/ 6 h 29"/>
                  <a:gd name="T62" fmla="*/ 0 w 24"/>
                  <a:gd name="T63" fmla="*/ 12 h 29"/>
                  <a:gd name="T64" fmla="*/ 0 w 24"/>
                  <a:gd name="T65" fmla="*/ 18 h 29"/>
                  <a:gd name="T66" fmla="*/ 2 w 24"/>
                  <a:gd name="T67" fmla="*/ 24 h 29"/>
                  <a:gd name="T68" fmla="*/ 8 w 24"/>
                  <a:gd name="T69" fmla="*/ 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" h="28">
                    <a:moveTo>
                      <a:pt x="8" y="8"/>
                    </a:moveTo>
                    <a:lnTo>
                      <a:pt x="11" y="5"/>
                    </a:lnTo>
                    <a:lnTo>
                      <a:pt x="14" y="5"/>
                    </a:lnTo>
                    <a:lnTo>
                      <a:pt x="16" y="6"/>
                    </a:lnTo>
                    <a:lnTo>
                      <a:pt x="18" y="9"/>
                    </a:lnTo>
                    <a:lnTo>
                      <a:pt x="20" y="12"/>
                    </a:lnTo>
                    <a:lnTo>
                      <a:pt x="20" y="16"/>
                    </a:lnTo>
                    <a:lnTo>
                      <a:pt x="18" y="21"/>
                    </a:lnTo>
                    <a:lnTo>
                      <a:pt x="16" y="23"/>
                    </a:lnTo>
                    <a:lnTo>
                      <a:pt x="14" y="24"/>
                    </a:lnTo>
                    <a:lnTo>
                      <a:pt x="11" y="24"/>
                    </a:lnTo>
                    <a:lnTo>
                      <a:pt x="8" y="23"/>
                    </a:lnTo>
                    <a:lnTo>
                      <a:pt x="6" y="21"/>
                    </a:lnTo>
                    <a:lnTo>
                      <a:pt x="5" y="18"/>
                    </a:lnTo>
                    <a:lnTo>
                      <a:pt x="5" y="14"/>
                    </a:lnTo>
                    <a:lnTo>
                      <a:pt x="6" y="10"/>
                    </a:lnTo>
                    <a:lnTo>
                      <a:pt x="8" y="8"/>
                    </a:lnTo>
                    <a:lnTo>
                      <a:pt x="2" y="24"/>
                    </a:lnTo>
                    <a:lnTo>
                      <a:pt x="5" y="28"/>
                    </a:lnTo>
                    <a:lnTo>
                      <a:pt x="10" y="29"/>
                    </a:lnTo>
                    <a:lnTo>
                      <a:pt x="15" y="29"/>
                    </a:lnTo>
                    <a:lnTo>
                      <a:pt x="20" y="27"/>
                    </a:lnTo>
                    <a:lnTo>
                      <a:pt x="23" y="23"/>
                    </a:lnTo>
                    <a:lnTo>
                      <a:pt x="24" y="17"/>
                    </a:lnTo>
                    <a:lnTo>
                      <a:pt x="24" y="11"/>
                    </a:lnTo>
                    <a:lnTo>
                      <a:pt x="23" y="6"/>
                    </a:lnTo>
                    <a:lnTo>
                      <a:pt x="20" y="3"/>
                    </a:lnTo>
                    <a:lnTo>
                      <a:pt x="15" y="0"/>
                    </a:lnTo>
                    <a:lnTo>
                      <a:pt x="9" y="0"/>
                    </a:lnTo>
                    <a:lnTo>
                      <a:pt x="5" y="3"/>
                    </a:lnTo>
                    <a:lnTo>
                      <a:pt x="2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2" y="24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91" name="Freeform 660">
                <a:extLst>
                  <a:ext uri="{FF2B5EF4-FFF2-40B4-BE49-F238E27FC236}">
                    <a16:creationId xmlns:a16="http://schemas.microsoft.com/office/drawing/2014/main" id="{97EE2D57-7667-AF55-9963-CB02D7D798DD}"/>
                  </a:ext>
                </a:extLst>
              </p:cNvPr>
              <p:cNvSpPr/>
              <p:nvPr/>
            </p:nvSpPr>
            <p:spPr bwMode="auto">
              <a:xfrm>
                <a:off x="4573" y="1447"/>
                <a:ext cx="25" cy="31"/>
              </a:xfrm>
              <a:custGeom>
                <a:avLst/>
                <a:gdLst>
                  <a:gd name="T0" fmla="*/ 5 w 25"/>
                  <a:gd name="T1" fmla="*/ 29 h 31"/>
                  <a:gd name="T2" fmla="*/ 7 w 25"/>
                  <a:gd name="T3" fmla="*/ 10 h 31"/>
                  <a:gd name="T4" fmla="*/ 14 w 25"/>
                  <a:gd name="T5" fmla="*/ 31 h 31"/>
                  <a:gd name="T6" fmla="*/ 20 w 25"/>
                  <a:gd name="T7" fmla="*/ 31 h 31"/>
                  <a:gd name="T8" fmla="*/ 25 w 25"/>
                  <a:gd name="T9" fmla="*/ 5 h 31"/>
                  <a:gd name="T10" fmla="*/ 19 w 25"/>
                  <a:gd name="T11" fmla="*/ 4 h 31"/>
                  <a:gd name="T12" fmla="*/ 17 w 25"/>
                  <a:gd name="T13" fmla="*/ 22 h 31"/>
                  <a:gd name="T14" fmla="*/ 9 w 25"/>
                  <a:gd name="T15" fmla="*/ 1 h 31"/>
                  <a:gd name="T16" fmla="*/ 3 w 25"/>
                  <a:gd name="T17" fmla="*/ 0 h 31"/>
                  <a:gd name="T18" fmla="*/ 0 w 25"/>
                  <a:gd name="T19" fmla="*/ 28 h 31"/>
                  <a:gd name="T20" fmla="*/ 5 w 25"/>
                  <a:gd name="T21" fmla="*/ 2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31">
                    <a:moveTo>
                      <a:pt x="5" y="29"/>
                    </a:moveTo>
                    <a:lnTo>
                      <a:pt x="7" y="10"/>
                    </a:lnTo>
                    <a:lnTo>
                      <a:pt x="14" y="31"/>
                    </a:lnTo>
                    <a:lnTo>
                      <a:pt x="20" y="31"/>
                    </a:lnTo>
                    <a:lnTo>
                      <a:pt x="25" y="5"/>
                    </a:lnTo>
                    <a:lnTo>
                      <a:pt x="19" y="4"/>
                    </a:lnTo>
                    <a:lnTo>
                      <a:pt x="17" y="22"/>
                    </a:lnTo>
                    <a:lnTo>
                      <a:pt x="9" y="1"/>
                    </a:lnTo>
                    <a:lnTo>
                      <a:pt x="3" y="0"/>
                    </a:lnTo>
                    <a:lnTo>
                      <a:pt x="0" y="28"/>
                    </a:lnTo>
                    <a:lnTo>
                      <a:pt x="5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92" name="Freeform 661">
                <a:extLst>
                  <a:ext uri="{FF2B5EF4-FFF2-40B4-BE49-F238E27FC236}">
                    <a16:creationId xmlns:a16="http://schemas.microsoft.com/office/drawing/2014/main" id="{58E17D9C-9770-7384-4820-7824E8F97F33}"/>
                  </a:ext>
                </a:extLst>
              </p:cNvPr>
              <p:cNvSpPr/>
              <p:nvPr/>
            </p:nvSpPr>
            <p:spPr bwMode="auto">
              <a:xfrm>
                <a:off x="4614" y="1521"/>
                <a:ext cx="24" cy="30"/>
              </a:xfrm>
              <a:custGeom>
                <a:avLst/>
                <a:gdLst>
                  <a:gd name="T0" fmla="*/ 6 w 24"/>
                  <a:gd name="T1" fmla="*/ 30 h 30"/>
                  <a:gd name="T2" fmla="*/ 6 w 24"/>
                  <a:gd name="T3" fmla="*/ 17 h 30"/>
                  <a:gd name="T4" fmla="*/ 18 w 24"/>
                  <a:gd name="T5" fmla="*/ 17 h 30"/>
                  <a:gd name="T6" fmla="*/ 18 w 24"/>
                  <a:gd name="T7" fmla="*/ 30 h 30"/>
                  <a:gd name="T8" fmla="*/ 24 w 24"/>
                  <a:gd name="T9" fmla="*/ 30 h 30"/>
                  <a:gd name="T10" fmla="*/ 24 w 24"/>
                  <a:gd name="T11" fmla="*/ 0 h 30"/>
                  <a:gd name="T12" fmla="*/ 18 w 24"/>
                  <a:gd name="T13" fmla="*/ 0 h 30"/>
                  <a:gd name="T14" fmla="*/ 18 w 24"/>
                  <a:gd name="T15" fmla="*/ 11 h 30"/>
                  <a:gd name="T16" fmla="*/ 6 w 24"/>
                  <a:gd name="T17" fmla="*/ 11 h 30"/>
                  <a:gd name="T18" fmla="*/ 6 w 24"/>
                  <a:gd name="T19" fmla="*/ 0 h 30"/>
                  <a:gd name="T20" fmla="*/ 0 w 24"/>
                  <a:gd name="T21" fmla="*/ 0 h 30"/>
                  <a:gd name="T22" fmla="*/ 0 w 24"/>
                  <a:gd name="T23" fmla="*/ 30 h 30"/>
                  <a:gd name="T24" fmla="*/ 6 w 24"/>
                  <a:gd name="T2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30">
                    <a:moveTo>
                      <a:pt x="6" y="30"/>
                    </a:moveTo>
                    <a:lnTo>
                      <a:pt x="6" y="17"/>
                    </a:lnTo>
                    <a:lnTo>
                      <a:pt x="18" y="17"/>
                    </a:lnTo>
                    <a:lnTo>
                      <a:pt x="18" y="30"/>
                    </a:lnTo>
                    <a:lnTo>
                      <a:pt x="24" y="3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11"/>
                    </a:lnTo>
                    <a:lnTo>
                      <a:pt x="6" y="11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6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93" name="Freeform 662">
                <a:extLst>
                  <a:ext uri="{FF2B5EF4-FFF2-40B4-BE49-F238E27FC236}">
                    <a16:creationId xmlns:a16="http://schemas.microsoft.com/office/drawing/2014/main" id="{824C7856-E1E8-A24E-89C6-B6BCA2D12DF9}"/>
                  </a:ext>
                </a:extLst>
              </p:cNvPr>
              <p:cNvSpPr/>
              <p:nvPr/>
            </p:nvSpPr>
            <p:spPr bwMode="auto">
              <a:xfrm>
                <a:off x="4642" y="1521"/>
                <a:ext cx="22" cy="30"/>
              </a:xfrm>
              <a:custGeom>
                <a:avLst/>
                <a:gdLst>
                  <a:gd name="T0" fmla="*/ 22 w 22"/>
                  <a:gd name="T1" fmla="*/ 30 h 30"/>
                  <a:gd name="T2" fmla="*/ 22 w 22"/>
                  <a:gd name="T3" fmla="*/ 26 h 30"/>
                  <a:gd name="T4" fmla="*/ 6 w 22"/>
                  <a:gd name="T5" fmla="*/ 26 h 30"/>
                  <a:gd name="T6" fmla="*/ 6 w 22"/>
                  <a:gd name="T7" fmla="*/ 17 h 30"/>
                  <a:gd name="T8" fmla="*/ 21 w 22"/>
                  <a:gd name="T9" fmla="*/ 17 h 30"/>
                  <a:gd name="T10" fmla="*/ 21 w 22"/>
                  <a:gd name="T11" fmla="*/ 12 h 30"/>
                  <a:gd name="T12" fmla="*/ 6 w 22"/>
                  <a:gd name="T13" fmla="*/ 12 h 30"/>
                  <a:gd name="T14" fmla="*/ 6 w 22"/>
                  <a:gd name="T15" fmla="*/ 5 h 30"/>
                  <a:gd name="T16" fmla="*/ 22 w 22"/>
                  <a:gd name="T17" fmla="*/ 5 h 30"/>
                  <a:gd name="T18" fmla="*/ 22 w 22"/>
                  <a:gd name="T19" fmla="*/ 0 h 30"/>
                  <a:gd name="T20" fmla="*/ 0 w 22"/>
                  <a:gd name="T21" fmla="*/ 0 h 30"/>
                  <a:gd name="T22" fmla="*/ 0 w 22"/>
                  <a:gd name="T23" fmla="*/ 30 h 30"/>
                  <a:gd name="T24" fmla="*/ 22 w 22"/>
                  <a:gd name="T2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30">
                    <a:moveTo>
                      <a:pt x="22" y="30"/>
                    </a:moveTo>
                    <a:lnTo>
                      <a:pt x="22" y="26"/>
                    </a:lnTo>
                    <a:lnTo>
                      <a:pt x="6" y="26"/>
                    </a:lnTo>
                    <a:lnTo>
                      <a:pt x="6" y="17"/>
                    </a:lnTo>
                    <a:lnTo>
                      <a:pt x="21" y="17"/>
                    </a:lnTo>
                    <a:lnTo>
                      <a:pt x="21" y="12"/>
                    </a:lnTo>
                    <a:lnTo>
                      <a:pt x="6" y="12"/>
                    </a:lnTo>
                    <a:lnTo>
                      <a:pt x="6" y="5"/>
                    </a:lnTo>
                    <a:lnTo>
                      <a:pt x="22" y="5"/>
                    </a:lnTo>
                    <a:lnTo>
                      <a:pt x="22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22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94" name="Freeform 663">
                <a:extLst>
                  <a:ext uri="{FF2B5EF4-FFF2-40B4-BE49-F238E27FC236}">
                    <a16:creationId xmlns:a16="http://schemas.microsoft.com/office/drawing/2014/main" id="{E2B61D10-B64F-F3F5-BD73-11F56ED6FC10}"/>
                  </a:ext>
                </a:extLst>
              </p:cNvPr>
              <p:cNvSpPr/>
              <p:nvPr/>
            </p:nvSpPr>
            <p:spPr bwMode="auto">
              <a:xfrm>
                <a:off x="4669" y="1521"/>
                <a:ext cx="24" cy="30"/>
              </a:xfrm>
              <a:custGeom>
                <a:avLst/>
                <a:gdLst>
                  <a:gd name="T0" fmla="*/ 6 w 24"/>
                  <a:gd name="T1" fmla="*/ 5 h 30"/>
                  <a:gd name="T2" fmla="*/ 13 w 24"/>
                  <a:gd name="T3" fmla="*/ 5 h 30"/>
                  <a:gd name="T4" fmla="*/ 17 w 24"/>
                  <a:gd name="T5" fmla="*/ 6 h 30"/>
                  <a:gd name="T6" fmla="*/ 17 w 24"/>
                  <a:gd name="T7" fmla="*/ 9 h 30"/>
                  <a:gd name="T8" fmla="*/ 17 w 24"/>
                  <a:gd name="T9" fmla="*/ 12 h 30"/>
                  <a:gd name="T10" fmla="*/ 13 w 24"/>
                  <a:gd name="T11" fmla="*/ 14 h 30"/>
                  <a:gd name="T12" fmla="*/ 6 w 24"/>
                  <a:gd name="T13" fmla="*/ 14 h 30"/>
                  <a:gd name="T14" fmla="*/ 6 w 24"/>
                  <a:gd name="T15" fmla="*/ 5 h 30"/>
                  <a:gd name="T16" fmla="*/ 6 w 24"/>
                  <a:gd name="T17" fmla="*/ 30 h 30"/>
                  <a:gd name="T18" fmla="*/ 6 w 24"/>
                  <a:gd name="T19" fmla="*/ 18 h 30"/>
                  <a:gd name="T20" fmla="*/ 12 w 24"/>
                  <a:gd name="T21" fmla="*/ 18 h 30"/>
                  <a:gd name="T22" fmla="*/ 15 w 24"/>
                  <a:gd name="T23" fmla="*/ 20 h 30"/>
                  <a:gd name="T24" fmla="*/ 17 w 24"/>
                  <a:gd name="T25" fmla="*/ 23 h 30"/>
                  <a:gd name="T26" fmla="*/ 17 w 24"/>
                  <a:gd name="T27" fmla="*/ 27 h 30"/>
                  <a:gd name="T28" fmla="*/ 17 w 24"/>
                  <a:gd name="T29" fmla="*/ 29 h 30"/>
                  <a:gd name="T30" fmla="*/ 17 w 24"/>
                  <a:gd name="T31" fmla="*/ 30 h 30"/>
                  <a:gd name="T32" fmla="*/ 24 w 24"/>
                  <a:gd name="T33" fmla="*/ 30 h 30"/>
                  <a:gd name="T34" fmla="*/ 23 w 24"/>
                  <a:gd name="T35" fmla="*/ 29 h 30"/>
                  <a:gd name="T36" fmla="*/ 23 w 24"/>
                  <a:gd name="T37" fmla="*/ 27 h 30"/>
                  <a:gd name="T38" fmla="*/ 23 w 24"/>
                  <a:gd name="T39" fmla="*/ 23 h 30"/>
                  <a:gd name="T40" fmla="*/ 21 w 24"/>
                  <a:gd name="T41" fmla="*/ 18 h 30"/>
                  <a:gd name="T42" fmla="*/ 19 w 24"/>
                  <a:gd name="T43" fmla="*/ 16 h 30"/>
                  <a:gd name="T44" fmla="*/ 20 w 24"/>
                  <a:gd name="T45" fmla="*/ 15 h 30"/>
                  <a:gd name="T46" fmla="*/ 21 w 24"/>
                  <a:gd name="T47" fmla="*/ 14 h 30"/>
                  <a:gd name="T48" fmla="*/ 23 w 24"/>
                  <a:gd name="T49" fmla="*/ 9 h 30"/>
                  <a:gd name="T50" fmla="*/ 23 w 24"/>
                  <a:gd name="T51" fmla="*/ 5 h 30"/>
                  <a:gd name="T52" fmla="*/ 20 w 24"/>
                  <a:gd name="T53" fmla="*/ 2 h 30"/>
                  <a:gd name="T54" fmla="*/ 18 w 24"/>
                  <a:gd name="T55" fmla="*/ 0 h 30"/>
                  <a:gd name="T56" fmla="*/ 14 w 24"/>
                  <a:gd name="T57" fmla="*/ 0 h 30"/>
                  <a:gd name="T58" fmla="*/ 0 w 24"/>
                  <a:gd name="T59" fmla="*/ 0 h 30"/>
                  <a:gd name="T60" fmla="*/ 0 w 24"/>
                  <a:gd name="T61" fmla="*/ 30 h 30"/>
                  <a:gd name="T62" fmla="*/ 6 w 24"/>
                  <a:gd name="T63" fmla="*/ 30 h 30"/>
                  <a:gd name="T64" fmla="*/ 6 w 24"/>
                  <a:gd name="T65" fmla="*/ 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" h="30">
                    <a:moveTo>
                      <a:pt x="6" y="5"/>
                    </a:moveTo>
                    <a:lnTo>
                      <a:pt x="13" y="5"/>
                    </a:lnTo>
                    <a:lnTo>
                      <a:pt x="17" y="6"/>
                    </a:lnTo>
                    <a:lnTo>
                      <a:pt x="17" y="9"/>
                    </a:lnTo>
                    <a:lnTo>
                      <a:pt x="17" y="12"/>
                    </a:lnTo>
                    <a:lnTo>
                      <a:pt x="13" y="14"/>
                    </a:lnTo>
                    <a:lnTo>
                      <a:pt x="6" y="14"/>
                    </a:lnTo>
                    <a:lnTo>
                      <a:pt x="6" y="5"/>
                    </a:lnTo>
                    <a:lnTo>
                      <a:pt x="6" y="30"/>
                    </a:lnTo>
                    <a:lnTo>
                      <a:pt x="6" y="18"/>
                    </a:lnTo>
                    <a:lnTo>
                      <a:pt x="12" y="18"/>
                    </a:lnTo>
                    <a:lnTo>
                      <a:pt x="15" y="20"/>
                    </a:lnTo>
                    <a:lnTo>
                      <a:pt x="17" y="23"/>
                    </a:lnTo>
                    <a:lnTo>
                      <a:pt x="17" y="27"/>
                    </a:lnTo>
                    <a:lnTo>
                      <a:pt x="17" y="29"/>
                    </a:lnTo>
                    <a:lnTo>
                      <a:pt x="17" y="30"/>
                    </a:lnTo>
                    <a:lnTo>
                      <a:pt x="24" y="30"/>
                    </a:lnTo>
                    <a:lnTo>
                      <a:pt x="23" y="29"/>
                    </a:lnTo>
                    <a:lnTo>
                      <a:pt x="23" y="27"/>
                    </a:lnTo>
                    <a:lnTo>
                      <a:pt x="23" y="23"/>
                    </a:lnTo>
                    <a:lnTo>
                      <a:pt x="21" y="18"/>
                    </a:lnTo>
                    <a:lnTo>
                      <a:pt x="19" y="16"/>
                    </a:lnTo>
                    <a:lnTo>
                      <a:pt x="20" y="15"/>
                    </a:lnTo>
                    <a:lnTo>
                      <a:pt x="21" y="14"/>
                    </a:lnTo>
                    <a:lnTo>
                      <a:pt x="23" y="9"/>
                    </a:lnTo>
                    <a:lnTo>
                      <a:pt x="23" y="5"/>
                    </a:lnTo>
                    <a:lnTo>
                      <a:pt x="20" y="2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6" y="30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95" name="Freeform 664">
                <a:extLst>
                  <a:ext uri="{FF2B5EF4-FFF2-40B4-BE49-F238E27FC236}">
                    <a16:creationId xmlns:a16="http://schemas.microsoft.com/office/drawing/2014/main" id="{23A8ADFB-D2BA-FA86-7243-C6566C5C1D42}"/>
                  </a:ext>
                </a:extLst>
              </p:cNvPr>
              <p:cNvSpPr/>
              <p:nvPr/>
            </p:nvSpPr>
            <p:spPr bwMode="auto">
              <a:xfrm>
                <a:off x="4695" y="1521"/>
                <a:ext cx="23" cy="30"/>
              </a:xfrm>
              <a:custGeom>
                <a:avLst/>
                <a:gdLst>
                  <a:gd name="T0" fmla="*/ 14 w 23"/>
                  <a:gd name="T1" fmla="*/ 30 h 30"/>
                  <a:gd name="T2" fmla="*/ 14 w 23"/>
                  <a:gd name="T3" fmla="*/ 5 h 30"/>
                  <a:gd name="T4" fmla="*/ 23 w 23"/>
                  <a:gd name="T5" fmla="*/ 5 h 30"/>
                  <a:gd name="T6" fmla="*/ 23 w 23"/>
                  <a:gd name="T7" fmla="*/ 0 h 30"/>
                  <a:gd name="T8" fmla="*/ 0 w 23"/>
                  <a:gd name="T9" fmla="*/ 0 h 30"/>
                  <a:gd name="T10" fmla="*/ 0 w 23"/>
                  <a:gd name="T11" fmla="*/ 5 h 30"/>
                  <a:gd name="T12" fmla="*/ 9 w 23"/>
                  <a:gd name="T13" fmla="*/ 5 h 30"/>
                  <a:gd name="T14" fmla="*/ 9 w 23"/>
                  <a:gd name="T15" fmla="*/ 30 h 30"/>
                  <a:gd name="T16" fmla="*/ 14 w 23"/>
                  <a:gd name="T17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30">
                    <a:moveTo>
                      <a:pt x="14" y="30"/>
                    </a:moveTo>
                    <a:lnTo>
                      <a:pt x="14" y="5"/>
                    </a:lnTo>
                    <a:lnTo>
                      <a:pt x="23" y="5"/>
                    </a:lnTo>
                    <a:lnTo>
                      <a:pt x="23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9" y="5"/>
                    </a:lnTo>
                    <a:lnTo>
                      <a:pt x="9" y="30"/>
                    </a:lnTo>
                    <a:lnTo>
                      <a:pt x="14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96" name="Freeform 665">
                <a:extLst>
                  <a:ext uri="{FF2B5EF4-FFF2-40B4-BE49-F238E27FC236}">
                    <a16:creationId xmlns:a16="http://schemas.microsoft.com/office/drawing/2014/main" id="{61FD6BAF-D591-3616-15AE-D39FDBECAEA8}"/>
                  </a:ext>
                </a:extLst>
              </p:cNvPr>
              <p:cNvSpPr/>
              <p:nvPr/>
            </p:nvSpPr>
            <p:spPr bwMode="auto">
              <a:xfrm>
                <a:off x="4720" y="1521"/>
                <a:ext cx="21" cy="30"/>
              </a:xfrm>
              <a:custGeom>
                <a:avLst/>
                <a:gdLst>
                  <a:gd name="T0" fmla="*/ 6 w 21"/>
                  <a:gd name="T1" fmla="*/ 30 h 30"/>
                  <a:gd name="T2" fmla="*/ 6 w 21"/>
                  <a:gd name="T3" fmla="*/ 17 h 30"/>
                  <a:gd name="T4" fmla="*/ 19 w 21"/>
                  <a:gd name="T5" fmla="*/ 17 h 30"/>
                  <a:gd name="T6" fmla="*/ 19 w 21"/>
                  <a:gd name="T7" fmla="*/ 12 h 30"/>
                  <a:gd name="T8" fmla="*/ 6 w 21"/>
                  <a:gd name="T9" fmla="*/ 12 h 30"/>
                  <a:gd name="T10" fmla="*/ 6 w 21"/>
                  <a:gd name="T11" fmla="*/ 5 h 30"/>
                  <a:gd name="T12" fmla="*/ 21 w 21"/>
                  <a:gd name="T13" fmla="*/ 5 h 30"/>
                  <a:gd name="T14" fmla="*/ 21 w 21"/>
                  <a:gd name="T15" fmla="*/ 0 h 30"/>
                  <a:gd name="T16" fmla="*/ 0 w 21"/>
                  <a:gd name="T17" fmla="*/ 0 h 30"/>
                  <a:gd name="T18" fmla="*/ 0 w 21"/>
                  <a:gd name="T19" fmla="*/ 30 h 30"/>
                  <a:gd name="T20" fmla="*/ 6 w 21"/>
                  <a:gd name="T2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30">
                    <a:moveTo>
                      <a:pt x="6" y="30"/>
                    </a:moveTo>
                    <a:lnTo>
                      <a:pt x="6" y="17"/>
                    </a:lnTo>
                    <a:lnTo>
                      <a:pt x="19" y="17"/>
                    </a:lnTo>
                    <a:lnTo>
                      <a:pt x="19" y="12"/>
                    </a:lnTo>
                    <a:lnTo>
                      <a:pt x="6" y="12"/>
                    </a:lnTo>
                    <a:lnTo>
                      <a:pt x="6" y="5"/>
                    </a:lnTo>
                    <a:lnTo>
                      <a:pt x="21" y="5"/>
                    </a:lnTo>
                    <a:lnTo>
                      <a:pt x="21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6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97" name="Freeform 666">
                <a:extLst>
                  <a:ext uri="{FF2B5EF4-FFF2-40B4-BE49-F238E27FC236}">
                    <a16:creationId xmlns:a16="http://schemas.microsoft.com/office/drawing/2014/main" id="{1626D97E-BDCD-D117-6022-C262B8DAD239}"/>
                  </a:ext>
                </a:extLst>
              </p:cNvPr>
              <p:cNvSpPr/>
              <p:nvPr/>
            </p:nvSpPr>
            <p:spPr bwMode="auto">
              <a:xfrm>
                <a:off x="4743" y="1520"/>
                <a:ext cx="28" cy="33"/>
              </a:xfrm>
              <a:custGeom>
                <a:avLst/>
                <a:gdLst>
                  <a:gd name="T0" fmla="*/ 8 w 28"/>
                  <a:gd name="T1" fmla="*/ 9 h 33"/>
                  <a:gd name="T2" fmla="*/ 11 w 28"/>
                  <a:gd name="T3" fmla="*/ 6 h 33"/>
                  <a:gd name="T4" fmla="*/ 14 w 28"/>
                  <a:gd name="T5" fmla="*/ 6 h 33"/>
                  <a:gd name="T6" fmla="*/ 18 w 28"/>
                  <a:gd name="T7" fmla="*/ 6 h 33"/>
                  <a:gd name="T8" fmla="*/ 20 w 28"/>
                  <a:gd name="T9" fmla="*/ 9 h 33"/>
                  <a:gd name="T10" fmla="*/ 22 w 28"/>
                  <a:gd name="T11" fmla="*/ 12 h 33"/>
                  <a:gd name="T12" fmla="*/ 23 w 28"/>
                  <a:gd name="T13" fmla="*/ 17 h 33"/>
                  <a:gd name="T14" fmla="*/ 22 w 28"/>
                  <a:gd name="T15" fmla="*/ 21 h 33"/>
                  <a:gd name="T16" fmla="*/ 20 w 28"/>
                  <a:gd name="T17" fmla="*/ 24 h 33"/>
                  <a:gd name="T18" fmla="*/ 18 w 28"/>
                  <a:gd name="T19" fmla="*/ 27 h 33"/>
                  <a:gd name="T20" fmla="*/ 14 w 28"/>
                  <a:gd name="T21" fmla="*/ 28 h 33"/>
                  <a:gd name="T22" fmla="*/ 11 w 28"/>
                  <a:gd name="T23" fmla="*/ 27 h 33"/>
                  <a:gd name="T24" fmla="*/ 8 w 28"/>
                  <a:gd name="T25" fmla="*/ 24 h 33"/>
                  <a:gd name="T26" fmla="*/ 7 w 28"/>
                  <a:gd name="T27" fmla="*/ 21 h 33"/>
                  <a:gd name="T28" fmla="*/ 6 w 28"/>
                  <a:gd name="T29" fmla="*/ 17 h 33"/>
                  <a:gd name="T30" fmla="*/ 7 w 28"/>
                  <a:gd name="T31" fmla="*/ 12 h 33"/>
                  <a:gd name="T32" fmla="*/ 8 w 28"/>
                  <a:gd name="T33" fmla="*/ 9 h 33"/>
                  <a:gd name="T34" fmla="*/ 4 w 28"/>
                  <a:gd name="T35" fmla="*/ 28 h 33"/>
                  <a:gd name="T36" fmla="*/ 8 w 28"/>
                  <a:gd name="T37" fmla="*/ 31 h 33"/>
                  <a:gd name="T38" fmla="*/ 14 w 28"/>
                  <a:gd name="T39" fmla="*/ 33 h 33"/>
                  <a:gd name="T40" fmla="*/ 20 w 28"/>
                  <a:gd name="T41" fmla="*/ 31 h 33"/>
                  <a:gd name="T42" fmla="*/ 24 w 28"/>
                  <a:gd name="T43" fmla="*/ 28 h 33"/>
                  <a:gd name="T44" fmla="*/ 28 w 28"/>
                  <a:gd name="T45" fmla="*/ 23 h 33"/>
                  <a:gd name="T46" fmla="*/ 28 w 28"/>
                  <a:gd name="T47" fmla="*/ 17 h 33"/>
                  <a:gd name="T48" fmla="*/ 28 w 28"/>
                  <a:gd name="T49" fmla="*/ 10 h 33"/>
                  <a:gd name="T50" fmla="*/ 24 w 28"/>
                  <a:gd name="T51" fmla="*/ 5 h 33"/>
                  <a:gd name="T52" fmla="*/ 20 w 28"/>
                  <a:gd name="T53" fmla="*/ 1 h 33"/>
                  <a:gd name="T54" fmla="*/ 14 w 28"/>
                  <a:gd name="T55" fmla="*/ 0 h 33"/>
                  <a:gd name="T56" fmla="*/ 8 w 28"/>
                  <a:gd name="T57" fmla="*/ 1 h 33"/>
                  <a:gd name="T58" fmla="*/ 4 w 28"/>
                  <a:gd name="T59" fmla="*/ 5 h 33"/>
                  <a:gd name="T60" fmla="*/ 1 w 28"/>
                  <a:gd name="T61" fmla="*/ 10 h 33"/>
                  <a:gd name="T62" fmla="*/ 0 w 28"/>
                  <a:gd name="T63" fmla="*/ 17 h 33"/>
                  <a:gd name="T64" fmla="*/ 1 w 28"/>
                  <a:gd name="T65" fmla="*/ 23 h 33"/>
                  <a:gd name="T66" fmla="*/ 4 w 28"/>
                  <a:gd name="T67" fmla="*/ 28 h 33"/>
                  <a:gd name="T68" fmla="*/ 8 w 28"/>
                  <a:gd name="T69" fmla="*/ 9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3">
                    <a:moveTo>
                      <a:pt x="8" y="9"/>
                    </a:moveTo>
                    <a:lnTo>
                      <a:pt x="11" y="6"/>
                    </a:lnTo>
                    <a:lnTo>
                      <a:pt x="14" y="6"/>
                    </a:lnTo>
                    <a:lnTo>
                      <a:pt x="18" y="6"/>
                    </a:lnTo>
                    <a:lnTo>
                      <a:pt x="20" y="9"/>
                    </a:lnTo>
                    <a:lnTo>
                      <a:pt x="22" y="12"/>
                    </a:lnTo>
                    <a:lnTo>
                      <a:pt x="23" y="17"/>
                    </a:lnTo>
                    <a:lnTo>
                      <a:pt x="22" y="21"/>
                    </a:lnTo>
                    <a:lnTo>
                      <a:pt x="20" y="24"/>
                    </a:lnTo>
                    <a:lnTo>
                      <a:pt x="18" y="27"/>
                    </a:lnTo>
                    <a:lnTo>
                      <a:pt x="14" y="28"/>
                    </a:lnTo>
                    <a:lnTo>
                      <a:pt x="11" y="27"/>
                    </a:lnTo>
                    <a:lnTo>
                      <a:pt x="8" y="24"/>
                    </a:lnTo>
                    <a:lnTo>
                      <a:pt x="7" y="21"/>
                    </a:lnTo>
                    <a:lnTo>
                      <a:pt x="6" y="17"/>
                    </a:lnTo>
                    <a:lnTo>
                      <a:pt x="7" y="12"/>
                    </a:lnTo>
                    <a:lnTo>
                      <a:pt x="8" y="9"/>
                    </a:lnTo>
                    <a:lnTo>
                      <a:pt x="4" y="28"/>
                    </a:lnTo>
                    <a:lnTo>
                      <a:pt x="8" y="31"/>
                    </a:lnTo>
                    <a:lnTo>
                      <a:pt x="14" y="33"/>
                    </a:lnTo>
                    <a:lnTo>
                      <a:pt x="20" y="31"/>
                    </a:lnTo>
                    <a:lnTo>
                      <a:pt x="24" y="28"/>
                    </a:lnTo>
                    <a:lnTo>
                      <a:pt x="28" y="23"/>
                    </a:lnTo>
                    <a:lnTo>
                      <a:pt x="28" y="17"/>
                    </a:lnTo>
                    <a:lnTo>
                      <a:pt x="28" y="10"/>
                    </a:lnTo>
                    <a:lnTo>
                      <a:pt x="24" y="5"/>
                    </a:lnTo>
                    <a:lnTo>
                      <a:pt x="20" y="1"/>
                    </a:lnTo>
                    <a:lnTo>
                      <a:pt x="14" y="0"/>
                    </a:lnTo>
                    <a:lnTo>
                      <a:pt x="8" y="1"/>
                    </a:lnTo>
                    <a:lnTo>
                      <a:pt x="4" y="5"/>
                    </a:lnTo>
                    <a:lnTo>
                      <a:pt x="1" y="10"/>
                    </a:lnTo>
                    <a:lnTo>
                      <a:pt x="0" y="17"/>
                    </a:lnTo>
                    <a:lnTo>
                      <a:pt x="1" y="23"/>
                    </a:lnTo>
                    <a:lnTo>
                      <a:pt x="4" y="28"/>
                    </a:lnTo>
                    <a:lnTo>
                      <a:pt x="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98" name="Freeform 667">
                <a:extLst>
                  <a:ext uri="{FF2B5EF4-FFF2-40B4-BE49-F238E27FC236}">
                    <a16:creationId xmlns:a16="http://schemas.microsoft.com/office/drawing/2014/main" id="{B04E7540-7BE0-7C85-269A-0E367CC31840}"/>
                  </a:ext>
                </a:extLst>
              </p:cNvPr>
              <p:cNvSpPr/>
              <p:nvPr/>
            </p:nvSpPr>
            <p:spPr bwMode="auto">
              <a:xfrm>
                <a:off x="4775" y="1521"/>
                <a:ext cx="24" cy="30"/>
              </a:xfrm>
              <a:custGeom>
                <a:avLst/>
                <a:gdLst>
                  <a:gd name="T0" fmla="*/ 6 w 24"/>
                  <a:gd name="T1" fmla="*/ 5 h 30"/>
                  <a:gd name="T2" fmla="*/ 14 w 24"/>
                  <a:gd name="T3" fmla="*/ 5 h 30"/>
                  <a:gd name="T4" fmla="*/ 17 w 24"/>
                  <a:gd name="T5" fmla="*/ 6 h 30"/>
                  <a:gd name="T6" fmla="*/ 18 w 24"/>
                  <a:gd name="T7" fmla="*/ 9 h 30"/>
                  <a:gd name="T8" fmla="*/ 17 w 24"/>
                  <a:gd name="T9" fmla="*/ 12 h 30"/>
                  <a:gd name="T10" fmla="*/ 14 w 24"/>
                  <a:gd name="T11" fmla="*/ 14 h 30"/>
                  <a:gd name="T12" fmla="*/ 6 w 24"/>
                  <a:gd name="T13" fmla="*/ 14 h 30"/>
                  <a:gd name="T14" fmla="*/ 6 w 24"/>
                  <a:gd name="T15" fmla="*/ 5 h 30"/>
                  <a:gd name="T16" fmla="*/ 6 w 24"/>
                  <a:gd name="T17" fmla="*/ 30 h 30"/>
                  <a:gd name="T18" fmla="*/ 6 w 24"/>
                  <a:gd name="T19" fmla="*/ 18 h 30"/>
                  <a:gd name="T20" fmla="*/ 12 w 24"/>
                  <a:gd name="T21" fmla="*/ 18 h 30"/>
                  <a:gd name="T22" fmla="*/ 16 w 24"/>
                  <a:gd name="T23" fmla="*/ 20 h 30"/>
                  <a:gd name="T24" fmla="*/ 17 w 24"/>
                  <a:gd name="T25" fmla="*/ 23 h 30"/>
                  <a:gd name="T26" fmla="*/ 17 w 24"/>
                  <a:gd name="T27" fmla="*/ 27 h 30"/>
                  <a:gd name="T28" fmla="*/ 17 w 24"/>
                  <a:gd name="T29" fmla="*/ 29 h 30"/>
                  <a:gd name="T30" fmla="*/ 18 w 24"/>
                  <a:gd name="T31" fmla="*/ 30 h 30"/>
                  <a:gd name="T32" fmla="*/ 24 w 24"/>
                  <a:gd name="T33" fmla="*/ 30 h 30"/>
                  <a:gd name="T34" fmla="*/ 23 w 24"/>
                  <a:gd name="T35" fmla="*/ 29 h 30"/>
                  <a:gd name="T36" fmla="*/ 23 w 24"/>
                  <a:gd name="T37" fmla="*/ 27 h 30"/>
                  <a:gd name="T38" fmla="*/ 23 w 24"/>
                  <a:gd name="T39" fmla="*/ 23 h 30"/>
                  <a:gd name="T40" fmla="*/ 22 w 24"/>
                  <a:gd name="T41" fmla="*/ 18 h 30"/>
                  <a:gd name="T42" fmla="*/ 20 w 24"/>
                  <a:gd name="T43" fmla="*/ 16 h 30"/>
                  <a:gd name="T44" fmla="*/ 22 w 24"/>
                  <a:gd name="T45" fmla="*/ 15 h 30"/>
                  <a:gd name="T46" fmla="*/ 23 w 24"/>
                  <a:gd name="T47" fmla="*/ 14 h 30"/>
                  <a:gd name="T48" fmla="*/ 24 w 24"/>
                  <a:gd name="T49" fmla="*/ 9 h 30"/>
                  <a:gd name="T50" fmla="*/ 23 w 24"/>
                  <a:gd name="T51" fmla="*/ 5 h 30"/>
                  <a:gd name="T52" fmla="*/ 22 w 24"/>
                  <a:gd name="T53" fmla="*/ 2 h 30"/>
                  <a:gd name="T54" fmla="*/ 18 w 24"/>
                  <a:gd name="T55" fmla="*/ 0 h 30"/>
                  <a:gd name="T56" fmla="*/ 15 w 24"/>
                  <a:gd name="T57" fmla="*/ 0 h 30"/>
                  <a:gd name="T58" fmla="*/ 0 w 24"/>
                  <a:gd name="T59" fmla="*/ 0 h 30"/>
                  <a:gd name="T60" fmla="*/ 0 w 24"/>
                  <a:gd name="T61" fmla="*/ 30 h 30"/>
                  <a:gd name="T62" fmla="*/ 6 w 24"/>
                  <a:gd name="T63" fmla="*/ 30 h 30"/>
                  <a:gd name="T64" fmla="*/ 6 w 24"/>
                  <a:gd name="T65" fmla="*/ 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" h="30">
                    <a:moveTo>
                      <a:pt x="6" y="5"/>
                    </a:moveTo>
                    <a:lnTo>
                      <a:pt x="14" y="5"/>
                    </a:lnTo>
                    <a:lnTo>
                      <a:pt x="17" y="6"/>
                    </a:lnTo>
                    <a:lnTo>
                      <a:pt x="18" y="9"/>
                    </a:lnTo>
                    <a:lnTo>
                      <a:pt x="17" y="12"/>
                    </a:lnTo>
                    <a:lnTo>
                      <a:pt x="14" y="14"/>
                    </a:lnTo>
                    <a:lnTo>
                      <a:pt x="6" y="14"/>
                    </a:lnTo>
                    <a:lnTo>
                      <a:pt x="6" y="5"/>
                    </a:lnTo>
                    <a:lnTo>
                      <a:pt x="6" y="30"/>
                    </a:lnTo>
                    <a:lnTo>
                      <a:pt x="6" y="18"/>
                    </a:lnTo>
                    <a:lnTo>
                      <a:pt x="12" y="18"/>
                    </a:lnTo>
                    <a:lnTo>
                      <a:pt x="16" y="20"/>
                    </a:lnTo>
                    <a:lnTo>
                      <a:pt x="17" y="23"/>
                    </a:lnTo>
                    <a:lnTo>
                      <a:pt x="17" y="27"/>
                    </a:lnTo>
                    <a:lnTo>
                      <a:pt x="17" y="29"/>
                    </a:lnTo>
                    <a:lnTo>
                      <a:pt x="18" y="30"/>
                    </a:lnTo>
                    <a:lnTo>
                      <a:pt x="24" y="30"/>
                    </a:lnTo>
                    <a:lnTo>
                      <a:pt x="23" y="29"/>
                    </a:lnTo>
                    <a:lnTo>
                      <a:pt x="23" y="27"/>
                    </a:lnTo>
                    <a:lnTo>
                      <a:pt x="23" y="23"/>
                    </a:lnTo>
                    <a:lnTo>
                      <a:pt x="22" y="18"/>
                    </a:lnTo>
                    <a:lnTo>
                      <a:pt x="20" y="16"/>
                    </a:lnTo>
                    <a:lnTo>
                      <a:pt x="22" y="15"/>
                    </a:lnTo>
                    <a:lnTo>
                      <a:pt x="23" y="14"/>
                    </a:lnTo>
                    <a:lnTo>
                      <a:pt x="24" y="9"/>
                    </a:lnTo>
                    <a:lnTo>
                      <a:pt x="23" y="5"/>
                    </a:lnTo>
                    <a:lnTo>
                      <a:pt x="22" y="2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6" y="30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299" name="Freeform 668">
                <a:extLst>
                  <a:ext uri="{FF2B5EF4-FFF2-40B4-BE49-F238E27FC236}">
                    <a16:creationId xmlns:a16="http://schemas.microsoft.com/office/drawing/2014/main" id="{0EF059C7-1C8D-9B82-E985-3D292C303967}"/>
                  </a:ext>
                </a:extLst>
              </p:cNvPr>
              <p:cNvSpPr/>
              <p:nvPr/>
            </p:nvSpPr>
            <p:spPr bwMode="auto">
              <a:xfrm>
                <a:off x="4804" y="1521"/>
                <a:ext cx="24" cy="30"/>
              </a:xfrm>
              <a:custGeom>
                <a:avLst/>
                <a:gdLst>
                  <a:gd name="T0" fmla="*/ 6 w 24"/>
                  <a:gd name="T1" fmla="*/ 5 h 30"/>
                  <a:gd name="T2" fmla="*/ 11 w 24"/>
                  <a:gd name="T3" fmla="*/ 5 h 30"/>
                  <a:gd name="T4" fmla="*/ 15 w 24"/>
                  <a:gd name="T5" fmla="*/ 6 h 30"/>
                  <a:gd name="T6" fmla="*/ 17 w 24"/>
                  <a:gd name="T7" fmla="*/ 8 h 30"/>
                  <a:gd name="T8" fmla="*/ 18 w 24"/>
                  <a:gd name="T9" fmla="*/ 11 h 30"/>
                  <a:gd name="T10" fmla="*/ 18 w 24"/>
                  <a:gd name="T11" fmla="*/ 16 h 30"/>
                  <a:gd name="T12" fmla="*/ 18 w 24"/>
                  <a:gd name="T13" fmla="*/ 20 h 30"/>
                  <a:gd name="T14" fmla="*/ 17 w 24"/>
                  <a:gd name="T15" fmla="*/ 23 h 30"/>
                  <a:gd name="T16" fmla="*/ 15 w 24"/>
                  <a:gd name="T17" fmla="*/ 24 h 30"/>
                  <a:gd name="T18" fmla="*/ 11 w 24"/>
                  <a:gd name="T19" fmla="*/ 26 h 30"/>
                  <a:gd name="T20" fmla="*/ 6 w 24"/>
                  <a:gd name="T21" fmla="*/ 26 h 30"/>
                  <a:gd name="T22" fmla="*/ 6 w 24"/>
                  <a:gd name="T23" fmla="*/ 5 h 30"/>
                  <a:gd name="T24" fmla="*/ 10 w 24"/>
                  <a:gd name="T25" fmla="*/ 30 h 30"/>
                  <a:gd name="T26" fmla="*/ 16 w 24"/>
                  <a:gd name="T27" fmla="*/ 30 h 30"/>
                  <a:gd name="T28" fmla="*/ 19 w 24"/>
                  <a:gd name="T29" fmla="*/ 28 h 30"/>
                  <a:gd name="T30" fmla="*/ 22 w 24"/>
                  <a:gd name="T31" fmla="*/ 26 h 30"/>
                  <a:gd name="T32" fmla="*/ 23 w 24"/>
                  <a:gd name="T33" fmla="*/ 23 h 30"/>
                  <a:gd name="T34" fmla="*/ 24 w 24"/>
                  <a:gd name="T35" fmla="*/ 16 h 30"/>
                  <a:gd name="T36" fmla="*/ 24 w 24"/>
                  <a:gd name="T37" fmla="*/ 9 h 30"/>
                  <a:gd name="T38" fmla="*/ 22 w 24"/>
                  <a:gd name="T39" fmla="*/ 4 h 30"/>
                  <a:gd name="T40" fmla="*/ 17 w 24"/>
                  <a:gd name="T41" fmla="*/ 0 h 30"/>
                  <a:gd name="T42" fmla="*/ 11 w 24"/>
                  <a:gd name="T43" fmla="*/ 0 h 30"/>
                  <a:gd name="T44" fmla="*/ 0 w 24"/>
                  <a:gd name="T45" fmla="*/ 0 h 30"/>
                  <a:gd name="T46" fmla="*/ 0 w 24"/>
                  <a:gd name="T47" fmla="*/ 30 h 30"/>
                  <a:gd name="T48" fmla="*/ 10 w 24"/>
                  <a:gd name="T49" fmla="*/ 30 h 30"/>
                  <a:gd name="T50" fmla="*/ 6 w 24"/>
                  <a:gd name="T51" fmla="*/ 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" h="30">
                    <a:moveTo>
                      <a:pt x="6" y="5"/>
                    </a:moveTo>
                    <a:lnTo>
                      <a:pt x="11" y="5"/>
                    </a:lnTo>
                    <a:lnTo>
                      <a:pt x="15" y="6"/>
                    </a:lnTo>
                    <a:lnTo>
                      <a:pt x="17" y="8"/>
                    </a:lnTo>
                    <a:lnTo>
                      <a:pt x="18" y="11"/>
                    </a:lnTo>
                    <a:lnTo>
                      <a:pt x="18" y="16"/>
                    </a:lnTo>
                    <a:lnTo>
                      <a:pt x="18" y="20"/>
                    </a:lnTo>
                    <a:lnTo>
                      <a:pt x="17" y="23"/>
                    </a:lnTo>
                    <a:lnTo>
                      <a:pt x="15" y="24"/>
                    </a:lnTo>
                    <a:lnTo>
                      <a:pt x="11" y="26"/>
                    </a:lnTo>
                    <a:lnTo>
                      <a:pt x="6" y="26"/>
                    </a:lnTo>
                    <a:lnTo>
                      <a:pt x="6" y="5"/>
                    </a:lnTo>
                    <a:lnTo>
                      <a:pt x="10" y="30"/>
                    </a:lnTo>
                    <a:lnTo>
                      <a:pt x="16" y="30"/>
                    </a:lnTo>
                    <a:lnTo>
                      <a:pt x="19" y="28"/>
                    </a:lnTo>
                    <a:lnTo>
                      <a:pt x="22" y="26"/>
                    </a:lnTo>
                    <a:lnTo>
                      <a:pt x="23" y="23"/>
                    </a:lnTo>
                    <a:lnTo>
                      <a:pt x="24" y="16"/>
                    </a:lnTo>
                    <a:lnTo>
                      <a:pt x="24" y="9"/>
                    </a:lnTo>
                    <a:lnTo>
                      <a:pt x="22" y="4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10" y="30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00" name="Freeform 669">
                <a:extLst>
                  <a:ext uri="{FF2B5EF4-FFF2-40B4-BE49-F238E27FC236}">
                    <a16:creationId xmlns:a16="http://schemas.microsoft.com/office/drawing/2014/main" id="{07421575-4B9C-CBEF-52EC-5676F2C9E8C2}"/>
                  </a:ext>
                </a:extLst>
              </p:cNvPr>
              <p:cNvSpPr/>
              <p:nvPr/>
            </p:nvSpPr>
            <p:spPr bwMode="auto">
              <a:xfrm>
                <a:off x="4919" y="1554"/>
                <a:ext cx="27" cy="25"/>
              </a:xfrm>
              <a:custGeom>
                <a:avLst/>
                <a:gdLst>
                  <a:gd name="T0" fmla="*/ 11 w 27"/>
                  <a:gd name="T1" fmla="*/ 19 h 25"/>
                  <a:gd name="T2" fmla="*/ 9 w 27"/>
                  <a:gd name="T3" fmla="*/ 19 h 25"/>
                  <a:gd name="T4" fmla="*/ 8 w 27"/>
                  <a:gd name="T5" fmla="*/ 18 h 25"/>
                  <a:gd name="T6" fmla="*/ 5 w 27"/>
                  <a:gd name="T7" fmla="*/ 14 h 25"/>
                  <a:gd name="T8" fmla="*/ 5 w 27"/>
                  <a:gd name="T9" fmla="*/ 12 h 25"/>
                  <a:gd name="T10" fmla="*/ 6 w 27"/>
                  <a:gd name="T11" fmla="*/ 9 h 25"/>
                  <a:gd name="T12" fmla="*/ 9 w 27"/>
                  <a:gd name="T13" fmla="*/ 7 h 25"/>
                  <a:gd name="T14" fmla="*/ 12 w 27"/>
                  <a:gd name="T15" fmla="*/ 6 h 25"/>
                  <a:gd name="T16" fmla="*/ 16 w 27"/>
                  <a:gd name="T17" fmla="*/ 6 h 25"/>
                  <a:gd name="T18" fmla="*/ 18 w 27"/>
                  <a:gd name="T19" fmla="*/ 6 h 25"/>
                  <a:gd name="T20" fmla="*/ 21 w 27"/>
                  <a:gd name="T21" fmla="*/ 8 h 25"/>
                  <a:gd name="T22" fmla="*/ 22 w 27"/>
                  <a:gd name="T23" fmla="*/ 11 h 25"/>
                  <a:gd name="T24" fmla="*/ 22 w 27"/>
                  <a:gd name="T25" fmla="*/ 15 h 25"/>
                  <a:gd name="T26" fmla="*/ 21 w 27"/>
                  <a:gd name="T27" fmla="*/ 17 h 25"/>
                  <a:gd name="T28" fmla="*/ 18 w 27"/>
                  <a:gd name="T29" fmla="*/ 18 h 25"/>
                  <a:gd name="T30" fmla="*/ 20 w 27"/>
                  <a:gd name="T31" fmla="*/ 23 h 25"/>
                  <a:gd name="T32" fmla="*/ 23 w 27"/>
                  <a:gd name="T33" fmla="*/ 21 h 25"/>
                  <a:gd name="T34" fmla="*/ 26 w 27"/>
                  <a:gd name="T35" fmla="*/ 18 h 25"/>
                  <a:gd name="T36" fmla="*/ 27 w 27"/>
                  <a:gd name="T37" fmla="*/ 14 h 25"/>
                  <a:gd name="T38" fmla="*/ 26 w 27"/>
                  <a:gd name="T39" fmla="*/ 9 h 25"/>
                  <a:gd name="T40" fmla="*/ 24 w 27"/>
                  <a:gd name="T41" fmla="*/ 5 h 25"/>
                  <a:gd name="T42" fmla="*/ 21 w 27"/>
                  <a:gd name="T43" fmla="*/ 1 h 25"/>
                  <a:gd name="T44" fmla="*/ 16 w 27"/>
                  <a:gd name="T45" fmla="*/ 0 h 25"/>
                  <a:gd name="T46" fmla="*/ 11 w 27"/>
                  <a:gd name="T47" fmla="*/ 0 h 25"/>
                  <a:gd name="T48" fmla="*/ 6 w 27"/>
                  <a:gd name="T49" fmla="*/ 2 h 25"/>
                  <a:gd name="T50" fmla="*/ 3 w 27"/>
                  <a:gd name="T51" fmla="*/ 6 h 25"/>
                  <a:gd name="T52" fmla="*/ 0 w 27"/>
                  <a:gd name="T53" fmla="*/ 9 h 25"/>
                  <a:gd name="T54" fmla="*/ 2 w 27"/>
                  <a:gd name="T55" fmla="*/ 15 h 25"/>
                  <a:gd name="T56" fmla="*/ 3 w 27"/>
                  <a:gd name="T57" fmla="*/ 19 h 25"/>
                  <a:gd name="T58" fmla="*/ 5 w 27"/>
                  <a:gd name="T59" fmla="*/ 23 h 25"/>
                  <a:gd name="T60" fmla="*/ 9 w 27"/>
                  <a:gd name="T61" fmla="*/ 24 h 25"/>
                  <a:gd name="T62" fmla="*/ 12 w 27"/>
                  <a:gd name="T63" fmla="*/ 25 h 25"/>
                  <a:gd name="T64" fmla="*/ 11 w 27"/>
                  <a:gd name="T65" fmla="*/ 19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" h="25">
                    <a:moveTo>
                      <a:pt x="11" y="19"/>
                    </a:moveTo>
                    <a:lnTo>
                      <a:pt x="9" y="19"/>
                    </a:lnTo>
                    <a:lnTo>
                      <a:pt x="8" y="18"/>
                    </a:lnTo>
                    <a:lnTo>
                      <a:pt x="5" y="14"/>
                    </a:lnTo>
                    <a:lnTo>
                      <a:pt x="5" y="12"/>
                    </a:lnTo>
                    <a:lnTo>
                      <a:pt x="6" y="9"/>
                    </a:lnTo>
                    <a:lnTo>
                      <a:pt x="9" y="7"/>
                    </a:lnTo>
                    <a:lnTo>
                      <a:pt x="12" y="6"/>
                    </a:lnTo>
                    <a:lnTo>
                      <a:pt x="16" y="6"/>
                    </a:lnTo>
                    <a:lnTo>
                      <a:pt x="18" y="6"/>
                    </a:lnTo>
                    <a:lnTo>
                      <a:pt x="21" y="8"/>
                    </a:lnTo>
                    <a:lnTo>
                      <a:pt x="22" y="11"/>
                    </a:lnTo>
                    <a:lnTo>
                      <a:pt x="22" y="15"/>
                    </a:lnTo>
                    <a:lnTo>
                      <a:pt x="21" y="17"/>
                    </a:lnTo>
                    <a:lnTo>
                      <a:pt x="18" y="18"/>
                    </a:lnTo>
                    <a:lnTo>
                      <a:pt x="20" y="23"/>
                    </a:lnTo>
                    <a:lnTo>
                      <a:pt x="23" y="21"/>
                    </a:lnTo>
                    <a:lnTo>
                      <a:pt x="26" y="18"/>
                    </a:lnTo>
                    <a:lnTo>
                      <a:pt x="27" y="14"/>
                    </a:lnTo>
                    <a:lnTo>
                      <a:pt x="26" y="9"/>
                    </a:lnTo>
                    <a:lnTo>
                      <a:pt x="24" y="5"/>
                    </a:lnTo>
                    <a:lnTo>
                      <a:pt x="21" y="1"/>
                    </a:lnTo>
                    <a:lnTo>
                      <a:pt x="16" y="0"/>
                    </a:lnTo>
                    <a:lnTo>
                      <a:pt x="11" y="0"/>
                    </a:lnTo>
                    <a:lnTo>
                      <a:pt x="6" y="2"/>
                    </a:lnTo>
                    <a:lnTo>
                      <a:pt x="3" y="6"/>
                    </a:lnTo>
                    <a:lnTo>
                      <a:pt x="0" y="9"/>
                    </a:lnTo>
                    <a:lnTo>
                      <a:pt x="2" y="15"/>
                    </a:lnTo>
                    <a:lnTo>
                      <a:pt x="3" y="19"/>
                    </a:lnTo>
                    <a:lnTo>
                      <a:pt x="5" y="23"/>
                    </a:lnTo>
                    <a:lnTo>
                      <a:pt x="9" y="24"/>
                    </a:lnTo>
                    <a:lnTo>
                      <a:pt x="12" y="25"/>
                    </a:lnTo>
                    <a:lnTo>
                      <a:pt x="11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01" name="Freeform 670">
                <a:extLst>
                  <a:ext uri="{FF2B5EF4-FFF2-40B4-BE49-F238E27FC236}">
                    <a16:creationId xmlns:a16="http://schemas.microsoft.com/office/drawing/2014/main" id="{EEB24719-3B5E-4990-ABCD-C9C861F0A71A}"/>
                  </a:ext>
                </a:extLst>
              </p:cNvPr>
              <p:cNvSpPr/>
              <p:nvPr/>
            </p:nvSpPr>
            <p:spPr bwMode="auto">
              <a:xfrm>
                <a:off x="4924" y="1579"/>
                <a:ext cx="28" cy="26"/>
              </a:xfrm>
              <a:custGeom>
                <a:avLst/>
                <a:gdLst>
                  <a:gd name="T0" fmla="*/ 1 w 28"/>
                  <a:gd name="T1" fmla="*/ 11 h 26"/>
                  <a:gd name="T2" fmla="*/ 11 w 28"/>
                  <a:gd name="T3" fmla="*/ 8 h 26"/>
                  <a:gd name="T4" fmla="*/ 13 w 28"/>
                  <a:gd name="T5" fmla="*/ 19 h 26"/>
                  <a:gd name="T6" fmla="*/ 3 w 28"/>
                  <a:gd name="T7" fmla="*/ 22 h 26"/>
                  <a:gd name="T8" fmla="*/ 4 w 28"/>
                  <a:gd name="T9" fmla="*/ 26 h 26"/>
                  <a:gd name="T10" fmla="*/ 28 w 28"/>
                  <a:gd name="T11" fmla="*/ 22 h 26"/>
                  <a:gd name="T12" fmla="*/ 27 w 28"/>
                  <a:gd name="T13" fmla="*/ 16 h 26"/>
                  <a:gd name="T14" fmla="*/ 18 w 28"/>
                  <a:gd name="T15" fmla="*/ 18 h 26"/>
                  <a:gd name="T16" fmla="*/ 16 w 28"/>
                  <a:gd name="T17" fmla="*/ 7 h 26"/>
                  <a:gd name="T18" fmla="*/ 24 w 28"/>
                  <a:gd name="T19" fmla="*/ 5 h 26"/>
                  <a:gd name="T20" fmla="*/ 23 w 28"/>
                  <a:gd name="T21" fmla="*/ 0 h 26"/>
                  <a:gd name="T22" fmla="*/ 0 w 28"/>
                  <a:gd name="T23" fmla="*/ 6 h 26"/>
                  <a:gd name="T24" fmla="*/ 1 w 28"/>
                  <a:gd name="T2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26">
                    <a:moveTo>
                      <a:pt x="1" y="11"/>
                    </a:moveTo>
                    <a:lnTo>
                      <a:pt x="11" y="8"/>
                    </a:lnTo>
                    <a:lnTo>
                      <a:pt x="13" y="19"/>
                    </a:lnTo>
                    <a:lnTo>
                      <a:pt x="3" y="22"/>
                    </a:lnTo>
                    <a:lnTo>
                      <a:pt x="4" y="26"/>
                    </a:lnTo>
                    <a:lnTo>
                      <a:pt x="28" y="22"/>
                    </a:lnTo>
                    <a:lnTo>
                      <a:pt x="27" y="16"/>
                    </a:lnTo>
                    <a:lnTo>
                      <a:pt x="18" y="18"/>
                    </a:lnTo>
                    <a:lnTo>
                      <a:pt x="16" y="7"/>
                    </a:lnTo>
                    <a:lnTo>
                      <a:pt x="24" y="5"/>
                    </a:lnTo>
                    <a:lnTo>
                      <a:pt x="23" y="0"/>
                    </a:lnTo>
                    <a:lnTo>
                      <a:pt x="0" y="6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02" name="Freeform 671">
                <a:extLst>
                  <a:ext uri="{FF2B5EF4-FFF2-40B4-BE49-F238E27FC236}">
                    <a16:creationId xmlns:a16="http://schemas.microsoft.com/office/drawing/2014/main" id="{77926E6D-BBB4-AC3C-6A4A-D2FE23A97B4B}"/>
                  </a:ext>
                </a:extLst>
              </p:cNvPr>
              <p:cNvSpPr/>
              <p:nvPr/>
            </p:nvSpPr>
            <p:spPr bwMode="auto">
              <a:xfrm>
                <a:off x="4930" y="1607"/>
                <a:ext cx="25" cy="26"/>
              </a:xfrm>
              <a:custGeom>
                <a:avLst/>
                <a:gdLst>
                  <a:gd name="T0" fmla="*/ 18 w 25"/>
                  <a:gd name="T1" fmla="*/ 6 h 26"/>
                  <a:gd name="T2" fmla="*/ 21 w 25"/>
                  <a:gd name="T3" fmla="*/ 8 h 26"/>
                  <a:gd name="T4" fmla="*/ 22 w 25"/>
                  <a:gd name="T5" fmla="*/ 10 h 26"/>
                  <a:gd name="T6" fmla="*/ 22 w 25"/>
                  <a:gd name="T7" fmla="*/ 14 h 26"/>
                  <a:gd name="T8" fmla="*/ 21 w 25"/>
                  <a:gd name="T9" fmla="*/ 16 h 26"/>
                  <a:gd name="T10" fmla="*/ 18 w 25"/>
                  <a:gd name="T11" fmla="*/ 19 h 26"/>
                  <a:gd name="T12" fmla="*/ 15 w 25"/>
                  <a:gd name="T13" fmla="*/ 20 h 26"/>
                  <a:gd name="T14" fmla="*/ 11 w 25"/>
                  <a:gd name="T15" fmla="*/ 20 h 26"/>
                  <a:gd name="T16" fmla="*/ 9 w 25"/>
                  <a:gd name="T17" fmla="*/ 19 h 26"/>
                  <a:gd name="T18" fmla="*/ 6 w 25"/>
                  <a:gd name="T19" fmla="*/ 18 h 26"/>
                  <a:gd name="T20" fmla="*/ 5 w 25"/>
                  <a:gd name="T21" fmla="*/ 14 h 26"/>
                  <a:gd name="T22" fmla="*/ 5 w 25"/>
                  <a:gd name="T23" fmla="*/ 12 h 26"/>
                  <a:gd name="T24" fmla="*/ 6 w 25"/>
                  <a:gd name="T25" fmla="*/ 9 h 26"/>
                  <a:gd name="T26" fmla="*/ 9 w 25"/>
                  <a:gd name="T27" fmla="*/ 7 h 26"/>
                  <a:gd name="T28" fmla="*/ 12 w 25"/>
                  <a:gd name="T29" fmla="*/ 6 h 26"/>
                  <a:gd name="T30" fmla="*/ 16 w 25"/>
                  <a:gd name="T31" fmla="*/ 6 h 26"/>
                  <a:gd name="T32" fmla="*/ 18 w 25"/>
                  <a:gd name="T33" fmla="*/ 6 h 26"/>
                  <a:gd name="T34" fmla="*/ 3 w 25"/>
                  <a:gd name="T35" fmla="*/ 6 h 26"/>
                  <a:gd name="T36" fmla="*/ 0 w 25"/>
                  <a:gd name="T37" fmla="*/ 10 h 26"/>
                  <a:gd name="T38" fmla="*/ 0 w 25"/>
                  <a:gd name="T39" fmla="*/ 15 h 26"/>
                  <a:gd name="T40" fmla="*/ 3 w 25"/>
                  <a:gd name="T41" fmla="*/ 20 h 26"/>
                  <a:gd name="T42" fmla="*/ 6 w 25"/>
                  <a:gd name="T43" fmla="*/ 24 h 26"/>
                  <a:gd name="T44" fmla="*/ 10 w 25"/>
                  <a:gd name="T45" fmla="*/ 26 h 26"/>
                  <a:gd name="T46" fmla="*/ 16 w 25"/>
                  <a:gd name="T47" fmla="*/ 25 h 26"/>
                  <a:gd name="T48" fmla="*/ 21 w 25"/>
                  <a:gd name="T49" fmla="*/ 24 h 26"/>
                  <a:gd name="T50" fmla="*/ 24 w 25"/>
                  <a:gd name="T51" fmla="*/ 20 h 26"/>
                  <a:gd name="T52" fmla="*/ 25 w 25"/>
                  <a:gd name="T53" fmla="*/ 15 h 26"/>
                  <a:gd name="T54" fmla="*/ 25 w 25"/>
                  <a:gd name="T55" fmla="*/ 9 h 26"/>
                  <a:gd name="T56" fmla="*/ 24 w 25"/>
                  <a:gd name="T57" fmla="*/ 4 h 26"/>
                  <a:gd name="T58" fmla="*/ 21 w 25"/>
                  <a:gd name="T59" fmla="*/ 1 h 26"/>
                  <a:gd name="T60" fmla="*/ 16 w 25"/>
                  <a:gd name="T61" fmla="*/ 0 h 26"/>
                  <a:gd name="T62" fmla="*/ 11 w 25"/>
                  <a:gd name="T63" fmla="*/ 0 h 26"/>
                  <a:gd name="T64" fmla="*/ 6 w 25"/>
                  <a:gd name="T65" fmla="*/ 2 h 26"/>
                  <a:gd name="T66" fmla="*/ 3 w 25"/>
                  <a:gd name="T67" fmla="*/ 6 h 26"/>
                  <a:gd name="T68" fmla="*/ 18 w 25"/>
                  <a:gd name="T69" fmla="*/ 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" h="26">
                    <a:moveTo>
                      <a:pt x="18" y="6"/>
                    </a:moveTo>
                    <a:lnTo>
                      <a:pt x="21" y="8"/>
                    </a:lnTo>
                    <a:lnTo>
                      <a:pt x="22" y="10"/>
                    </a:lnTo>
                    <a:lnTo>
                      <a:pt x="22" y="14"/>
                    </a:lnTo>
                    <a:lnTo>
                      <a:pt x="21" y="16"/>
                    </a:lnTo>
                    <a:lnTo>
                      <a:pt x="18" y="19"/>
                    </a:lnTo>
                    <a:lnTo>
                      <a:pt x="15" y="20"/>
                    </a:lnTo>
                    <a:lnTo>
                      <a:pt x="11" y="20"/>
                    </a:lnTo>
                    <a:lnTo>
                      <a:pt x="9" y="19"/>
                    </a:lnTo>
                    <a:lnTo>
                      <a:pt x="6" y="18"/>
                    </a:lnTo>
                    <a:lnTo>
                      <a:pt x="5" y="14"/>
                    </a:lnTo>
                    <a:lnTo>
                      <a:pt x="5" y="12"/>
                    </a:lnTo>
                    <a:lnTo>
                      <a:pt x="6" y="9"/>
                    </a:lnTo>
                    <a:lnTo>
                      <a:pt x="9" y="7"/>
                    </a:lnTo>
                    <a:lnTo>
                      <a:pt x="12" y="6"/>
                    </a:lnTo>
                    <a:lnTo>
                      <a:pt x="16" y="6"/>
                    </a:lnTo>
                    <a:lnTo>
                      <a:pt x="18" y="6"/>
                    </a:lnTo>
                    <a:lnTo>
                      <a:pt x="3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3" y="20"/>
                    </a:lnTo>
                    <a:lnTo>
                      <a:pt x="6" y="24"/>
                    </a:lnTo>
                    <a:lnTo>
                      <a:pt x="10" y="26"/>
                    </a:lnTo>
                    <a:lnTo>
                      <a:pt x="16" y="25"/>
                    </a:lnTo>
                    <a:lnTo>
                      <a:pt x="21" y="24"/>
                    </a:lnTo>
                    <a:lnTo>
                      <a:pt x="24" y="20"/>
                    </a:lnTo>
                    <a:lnTo>
                      <a:pt x="25" y="15"/>
                    </a:lnTo>
                    <a:lnTo>
                      <a:pt x="25" y="9"/>
                    </a:lnTo>
                    <a:lnTo>
                      <a:pt x="24" y="4"/>
                    </a:lnTo>
                    <a:lnTo>
                      <a:pt x="21" y="1"/>
                    </a:lnTo>
                    <a:lnTo>
                      <a:pt x="16" y="0"/>
                    </a:lnTo>
                    <a:lnTo>
                      <a:pt x="11" y="0"/>
                    </a:lnTo>
                    <a:lnTo>
                      <a:pt x="6" y="2"/>
                    </a:lnTo>
                    <a:lnTo>
                      <a:pt x="3" y="6"/>
                    </a:lnTo>
                    <a:lnTo>
                      <a:pt x="18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03" name="Freeform 672">
                <a:extLst>
                  <a:ext uri="{FF2B5EF4-FFF2-40B4-BE49-F238E27FC236}">
                    <a16:creationId xmlns:a16="http://schemas.microsoft.com/office/drawing/2014/main" id="{8E7C68DA-985A-430B-90FC-CD8DFDE48FC1}"/>
                  </a:ext>
                </a:extLst>
              </p:cNvPr>
              <p:cNvSpPr/>
              <p:nvPr/>
            </p:nvSpPr>
            <p:spPr bwMode="auto">
              <a:xfrm>
                <a:off x="4935" y="1626"/>
                <a:ext cx="28" cy="32"/>
              </a:xfrm>
              <a:custGeom>
                <a:avLst/>
                <a:gdLst>
                  <a:gd name="T0" fmla="*/ 1 w 28"/>
                  <a:gd name="T1" fmla="*/ 18 h 32"/>
                  <a:gd name="T2" fmla="*/ 19 w 28"/>
                  <a:gd name="T3" fmla="*/ 18 h 32"/>
                  <a:gd name="T4" fmla="*/ 2 w 28"/>
                  <a:gd name="T5" fmla="*/ 26 h 32"/>
                  <a:gd name="T6" fmla="*/ 4 w 28"/>
                  <a:gd name="T7" fmla="*/ 31 h 32"/>
                  <a:gd name="T8" fmla="*/ 28 w 28"/>
                  <a:gd name="T9" fmla="*/ 32 h 32"/>
                  <a:gd name="T10" fmla="*/ 28 w 28"/>
                  <a:gd name="T11" fmla="*/ 27 h 32"/>
                  <a:gd name="T12" fmla="*/ 10 w 28"/>
                  <a:gd name="T13" fmla="*/ 26 h 32"/>
                  <a:gd name="T14" fmla="*/ 25 w 28"/>
                  <a:gd name="T15" fmla="*/ 19 h 32"/>
                  <a:gd name="T16" fmla="*/ 24 w 28"/>
                  <a:gd name="T17" fmla="*/ 13 h 32"/>
                  <a:gd name="T18" fmla="*/ 7 w 28"/>
                  <a:gd name="T19" fmla="*/ 13 h 32"/>
                  <a:gd name="T20" fmla="*/ 23 w 28"/>
                  <a:gd name="T21" fmla="*/ 6 h 32"/>
                  <a:gd name="T22" fmla="*/ 22 w 28"/>
                  <a:gd name="T23" fmla="*/ 0 h 32"/>
                  <a:gd name="T24" fmla="*/ 0 w 28"/>
                  <a:gd name="T25" fmla="*/ 13 h 32"/>
                  <a:gd name="T26" fmla="*/ 1 w 28"/>
                  <a:gd name="T27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2">
                    <a:moveTo>
                      <a:pt x="1" y="18"/>
                    </a:moveTo>
                    <a:lnTo>
                      <a:pt x="19" y="18"/>
                    </a:lnTo>
                    <a:lnTo>
                      <a:pt x="2" y="26"/>
                    </a:lnTo>
                    <a:lnTo>
                      <a:pt x="4" y="31"/>
                    </a:lnTo>
                    <a:lnTo>
                      <a:pt x="28" y="32"/>
                    </a:lnTo>
                    <a:lnTo>
                      <a:pt x="28" y="27"/>
                    </a:lnTo>
                    <a:lnTo>
                      <a:pt x="10" y="26"/>
                    </a:lnTo>
                    <a:lnTo>
                      <a:pt x="25" y="19"/>
                    </a:lnTo>
                    <a:lnTo>
                      <a:pt x="24" y="13"/>
                    </a:lnTo>
                    <a:lnTo>
                      <a:pt x="7" y="13"/>
                    </a:lnTo>
                    <a:lnTo>
                      <a:pt x="23" y="6"/>
                    </a:lnTo>
                    <a:lnTo>
                      <a:pt x="22" y="0"/>
                    </a:lnTo>
                    <a:lnTo>
                      <a:pt x="0" y="13"/>
                    </a:lnTo>
                    <a:lnTo>
                      <a:pt x="1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04" name="Freeform 673">
                <a:extLst>
                  <a:ext uri="{FF2B5EF4-FFF2-40B4-BE49-F238E27FC236}">
                    <a16:creationId xmlns:a16="http://schemas.microsoft.com/office/drawing/2014/main" id="{6EF294C5-BF1B-2767-B9BD-C473CA6415AB}"/>
                  </a:ext>
                </a:extLst>
              </p:cNvPr>
              <p:cNvSpPr/>
              <p:nvPr/>
            </p:nvSpPr>
            <p:spPr bwMode="auto">
              <a:xfrm>
                <a:off x="4939" y="1662"/>
                <a:ext cx="27" cy="24"/>
              </a:xfrm>
              <a:custGeom>
                <a:avLst/>
                <a:gdLst>
                  <a:gd name="T0" fmla="*/ 12 w 27"/>
                  <a:gd name="T1" fmla="*/ 13 h 24"/>
                  <a:gd name="T2" fmla="*/ 10 w 27"/>
                  <a:gd name="T3" fmla="*/ 6 h 24"/>
                  <a:gd name="T4" fmla="*/ 21 w 27"/>
                  <a:gd name="T5" fmla="*/ 7 h 24"/>
                  <a:gd name="T6" fmla="*/ 12 w 27"/>
                  <a:gd name="T7" fmla="*/ 13 h 24"/>
                  <a:gd name="T8" fmla="*/ 0 w 27"/>
                  <a:gd name="T9" fmla="*/ 0 h 24"/>
                  <a:gd name="T10" fmla="*/ 1 w 27"/>
                  <a:gd name="T11" fmla="*/ 5 h 24"/>
                  <a:gd name="T12" fmla="*/ 7 w 27"/>
                  <a:gd name="T13" fmla="*/ 6 h 24"/>
                  <a:gd name="T14" fmla="*/ 8 w 27"/>
                  <a:gd name="T15" fmla="*/ 15 h 24"/>
                  <a:gd name="T16" fmla="*/ 4 w 27"/>
                  <a:gd name="T17" fmla="*/ 18 h 24"/>
                  <a:gd name="T18" fmla="*/ 6 w 27"/>
                  <a:gd name="T19" fmla="*/ 24 h 24"/>
                  <a:gd name="T20" fmla="*/ 27 w 27"/>
                  <a:gd name="T21" fmla="*/ 9 h 24"/>
                  <a:gd name="T22" fmla="*/ 26 w 27"/>
                  <a:gd name="T23" fmla="*/ 3 h 24"/>
                  <a:gd name="T24" fmla="*/ 0 w 27"/>
                  <a:gd name="T25" fmla="*/ 0 h 24"/>
                  <a:gd name="T26" fmla="*/ 12 w 27"/>
                  <a:gd name="T27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" h="24">
                    <a:moveTo>
                      <a:pt x="12" y="13"/>
                    </a:moveTo>
                    <a:lnTo>
                      <a:pt x="10" y="6"/>
                    </a:lnTo>
                    <a:lnTo>
                      <a:pt x="21" y="7"/>
                    </a:lnTo>
                    <a:lnTo>
                      <a:pt x="12" y="13"/>
                    </a:lnTo>
                    <a:lnTo>
                      <a:pt x="0" y="0"/>
                    </a:lnTo>
                    <a:lnTo>
                      <a:pt x="1" y="5"/>
                    </a:lnTo>
                    <a:lnTo>
                      <a:pt x="7" y="6"/>
                    </a:lnTo>
                    <a:lnTo>
                      <a:pt x="8" y="15"/>
                    </a:lnTo>
                    <a:lnTo>
                      <a:pt x="4" y="18"/>
                    </a:lnTo>
                    <a:lnTo>
                      <a:pt x="6" y="24"/>
                    </a:lnTo>
                    <a:lnTo>
                      <a:pt x="27" y="9"/>
                    </a:lnTo>
                    <a:lnTo>
                      <a:pt x="26" y="3"/>
                    </a:lnTo>
                    <a:lnTo>
                      <a:pt x="0" y="0"/>
                    </a:lnTo>
                    <a:lnTo>
                      <a:pt x="12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05" name="Freeform 674">
                <a:extLst>
                  <a:ext uri="{FF2B5EF4-FFF2-40B4-BE49-F238E27FC236}">
                    <a16:creationId xmlns:a16="http://schemas.microsoft.com/office/drawing/2014/main" id="{0A41D8F1-3FC6-745E-6D4C-2C66FF9C5755}"/>
                  </a:ext>
                </a:extLst>
              </p:cNvPr>
              <p:cNvSpPr/>
              <p:nvPr/>
            </p:nvSpPr>
            <p:spPr bwMode="auto">
              <a:xfrm>
                <a:off x="4945" y="1683"/>
                <a:ext cx="27" cy="27"/>
              </a:xfrm>
              <a:custGeom>
                <a:avLst/>
                <a:gdLst>
                  <a:gd name="T0" fmla="*/ 1 w 27"/>
                  <a:gd name="T1" fmla="*/ 11 h 27"/>
                  <a:gd name="T2" fmla="*/ 16 w 27"/>
                  <a:gd name="T3" fmla="*/ 6 h 27"/>
                  <a:gd name="T4" fmla="*/ 3 w 27"/>
                  <a:gd name="T5" fmla="*/ 21 h 27"/>
                  <a:gd name="T6" fmla="*/ 3 w 27"/>
                  <a:gd name="T7" fmla="*/ 27 h 27"/>
                  <a:gd name="T8" fmla="*/ 27 w 27"/>
                  <a:gd name="T9" fmla="*/ 21 h 27"/>
                  <a:gd name="T10" fmla="*/ 26 w 27"/>
                  <a:gd name="T11" fmla="*/ 16 h 27"/>
                  <a:gd name="T12" fmla="*/ 10 w 27"/>
                  <a:gd name="T13" fmla="*/ 19 h 27"/>
                  <a:gd name="T14" fmla="*/ 24 w 27"/>
                  <a:gd name="T15" fmla="*/ 5 h 27"/>
                  <a:gd name="T16" fmla="*/ 24 w 27"/>
                  <a:gd name="T17" fmla="*/ 0 h 27"/>
                  <a:gd name="T18" fmla="*/ 0 w 27"/>
                  <a:gd name="T19" fmla="*/ 5 h 27"/>
                  <a:gd name="T20" fmla="*/ 1 w 27"/>
                  <a:gd name="T21" fmla="*/ 1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27">
                    <a:moveTo>
                      <a:pt x="1" y="11"/>
                    </a:moveTo>
                    <a:lnTo>
                      <a:pt x="16" y="6"/>
                    </a:lnTo>
                    <a:lnTo>
                      <a:pt x="3" y="21"/>
                    </a:lnTo>
                    <a:lnTo>
                      <a:pt x="3" y="27"/>
                    </a:lnTo>
                    <a:lnTo>
                      <a:pt x="27" y="21"/>
                    </a:lnTo>
                    <a:lnTo>
                      <a:pt x="26" y="16"/>
                    </a:lnTo>
                    <a:lnTo>
                      <a:pt x="10" y="19"/>
                    </a:lnTo>
                    <a:lnTo>
                      <a:pt x="24" y="5"/>
                    </a:lnTo>
                    <a:lnTo>
                      <a:pt x="24" y="0"/>
                    </a:lnTo>
                    <a:lnTo>
                      <a:pt x="0" y="5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06" name="Freeform 675">
                <a:extLst>
                  <a:ext uri="{FF2B5EF4-FFF2-40B4-BE49-F238E27FC236}">
                    <a16:creationId xmlns:a16="http://schemas.microsoft.com/office/drawing/2014/main" id="{73F09582-0475-5FBA-28CB-1971690AC03D}"/>
                  </a:ext>
                </a:extLst>
              </p:cNvPr>
              <p:cNvSpPr/>
              <p:nvPr/>
            </p:nvSpPr>
            <p:spPr bwMode="auto">
              <a:xfrm>
                <a:off x="5044" y="1461"/>
                <a:ext cx="27" cy="23"/>
              </a:xfrm>
              <a:custGeom>
                <a:avLst/>
                <a:gdLst>
                  <a:gd name="T0" fmla="*/ 16 w 27"/>
                  <a:gd name="T1" fmla="*/ 8 h 23"/>
                  <a:gd name="T2" fmla="*/ 19 w 27"/>
                  <a:gd name="T3" fmla="*/ 10 h 23"/>
                  <a:gd name="T4" fmla="*/ 22 w 27"/>
                  <a:gd name="T5" fmla="*/ 12 h 23"/>
                  <a:gd name="T6" fmla="*/ 21 w 27"/>
                  <a:gd name="T7" fmla="*/ 16 h 23"/>
                  <a:gd name="T8" fmla="*/ 18 w 27"/>
                  <a:gd name="T9" fmla="*/ 17 h 23"/>
                  <a:gd name="T10" fmla="*/ 16 w 27"/>
                  <a:gd name="T11" fmla="*/ 16 h 23"/>
                  <a:gd name="T12" fmla="*/ 12 w 27"/>
                  <a:gd name="T13" fmla="*/ 12 h 23"/>
                  <a:gd name="T14" fmla="*/ 16 w 27"/>
                  <a:gd name="T15" fmla="*/ 8 h 23"/>
                  <a:gd name="T16" fmla="*/ 13 w 27"/>
                  <a:gd name="T17" fmla="*/ 20 h 23"/>
                  <a:gd name="T18" fmla="*/ 17 w 27"/>
                  <a:gd name="T19" fmla="*/ 22 h 23"/>
                  <a:gd name="T20" fmla="*/ 19 w 27"/>
                  <a:gd name="T21" fmla="*/ 22 h 23"/>
                  <a:gd name="T22" fmla="*/ 22 w 27"/>
                  <a:gd name="T23" fmla="*/ 21 h 23"/>
                  <a:gd name="T24" fmla="*/ 24 w 27"/>
                  <a:gd name="T25" fmla="*/ 18 h 23"/>
                  <a:gd name="T26" fmla="*/ 25 w 27"/>
                  <a:gd name="T27" fmla="*/ 16 h 23"/>
                  <a:gd name="T28" fmla="*/ 27 w 27"/>
                  <a:gd name="T29" fmla="*/ 12 h 23"/>
                  <a:gd name="T30" fmla="*/ 25 w 27"/>
                  <a:gd name="T31" fmla="*/ 10 h 23"/>
                  <a:gd name="T32" fmla="*/ 23 w 27"/>
                  <a:gd name="T33" fmla="*/ 8 h 23"/>
                  <a:gd name="T34" fmla="*/ 15 w 27"/>
                  <a:gd name="T35" fmla="*/ 0 h 23"/>
                  <a:gd name="T36" fmla="*/ 0 w 27"/>
                  <a:gd name="T37" fmla="*/ 20 h 23"/>
                  <a:gd name="T38" fmla="*/ 4 w 27"/>
                  <a:gd name="T39" fmla="*/ 23 h 23"/>
                  <a:gd name="T40" fmla="*/ 10 w 27"/>
                  <a:gd name="T41" fmla="*/ 16 h 23"/>
                  <a:gd name="T42" fmla="*/ 13 w 27"/>
                  <a:gd name="T43" fmla="*/ 20 h 23"/>
                  <a:gd name="T44" fmla="*/ 16 w 27"/>
                  <a:gd name="T45" fmla="*/ 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7" h="23">
                    <a:moveTo>
                      <a:pt x="16" y="8"/>
                    </a:moveTo>
                    <a:lnTo>
                      <a:pt x="19" y="10"/>
                    </a:lnTo>
                    <a:lnTo>
                      <a:pt x="22" y="12"/>
                    </a:lnTo>
                    <a:lnTo>
                      <a:pt x="21" y="16"/>
                    </a:lnTo>
                    <a:lnTo>
                      <a:pt x="18" y="17"/>
                    </a:lnTo>
                    <a:lnTo>
                      <a:pt x="16" y="16"/>
                    </a:lnTo>
                    <a:lnTo>
                      <a:pt x="12" y="12"/>
                    </a:lnTo>
                    <a:lnTo>
                      <a:pt x="16" y="8"/>
                    </a:lnTo>
                    <a:lnTo>
                      <a:pt x="13" y="20"/>
                    </a:lnTo>
                    <a:lnTo>
                      <a:pt x="17" y="22"/>
                    </a:lnTo>
                    <a:lnTo>
                      <a:pt x="19" y="22"/>
                    </a:lnTo>
                    <a:lnTo>
                      <a:pt x="22" y="21"/>
                    </a:lnTo>
                    <a:lnTo>
                      <a:pt x="24" y="18"/>
                    </a:lnTo>
                    <a:lnTo>
                      <a:pt x="25" y="16"/>
                    </a:lnTo>
                    <a:lnTo>
                      <a:pt x="27" y="12"/>
                    </a:lnTo>
                    <a:lnTo>
                      <a:pt x="25" y="10"/>
                    </a:lnTo>
                    <a:lnTo>
                      <a:pt x="23" y="8"/>
                    </a:lnTo>
                    <a:lnTo>
                      <a:pt x="15" y="0"/>
                    </a:lnTo>
                    <a:lnTo>
                      <a:pt x="0" y="20"/>
                    </a:lnTo>
                    <a:lnTo>
                      <a:pt x="4" y="23"/>
                    </a:lnTo>
                    <a:lnTo>
                      <a:pt x="10" y="16"/>
                    </a:lnTo>
                    <a:lnTo>
                      <a:pt x="13" y="20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07" name="Freeform 676">
                <a:extLst>
                  <a:ext uri="{FF2B5EF4-FFF2-40B4-BE49-F238E27FC236}">
                    <a16:creationId xmlns:a16="http://schemas.microsoft.com/office/drawing/2014/main" id="{6F624B39-3E04-3B99-40D6-24FEDFB529D6}"/>
                  </a:ext>
                </a:extLst>
              </p:cNvPr>
              <p:cNvSpPr/>
              <p:nvPr/>
            </p:nvSpPr>
            <p:spPr bwMode="auto">
              <a:xfrm>
                <a:off x="5057" y="1478"/>
                <a:ext cx="26" cy="29"/>
              </a:xfrm>
              <a:custGeom>
                <a:avLst/>
                <a:gdLst>
                  <a:gd name="T0" fmla="*/ 16 w 26"/>
                  <a:gd name="T1" fmla="*/ 17 h 29"/>
                  <a:gd name="T2" fmla="*/ 11 w 26"/>
                  <a:gd name="T3" fmla="*/ 12 h 29"/>
                  <a:gd name="T4" fmla="*/ 21 w 26"/>
                  <a:gd name="T5" fmla="*/ 6 h 29"/>
                  <a:gd name="T6" fmla="*/ 16 w 26"/>
                  <a:gd name="T7" fmla="*/ 17 h 29"/>
                  <a:gd name="T8" fmla="*/ 0 w 26"/>
                  <a:gd name="T9" fmla="*/ 15 h 29"/>
                  <a:gd name="T10" fmla="*/ 4 w 26"/>
                  <a:gd name="T11" fmla="*/ 17 h 29"/>
                  <a:gd name="T12" fmla="*/ 8 w 26"/>
                  <a:gd name="T13" fmla="*/ 15 h 29"/>
                  <a:gd name="T14" fmla="*/ 15 w 26"/>
                  <a:gd name="T15" fmla="*/ 21 h 29"/>
                  <a:gd name="T16" fmla="*/ 14 w 26"/>
                  <a:gd name="T17" fmla="*/ 25 h 29"/>
                  <a:gd name="T18" fmla="*/ 17 w 26"/>
                  <a:gd name="T19" fmla="*/ 29 h 29"/>
                  <a:gd name="T20" fmla="*/ 26 w 26"/>
                  <a:gd name="T21" fmla="*/ 5 h 29"/>
                  <a:gd name="T22" fmla="*/ 21 w 26"/>
                  <a:gd name="T23" fmla="*/ 0 h 29"/>
                  <a:gd name="T24" fmla="*/ 0 w 26"/>
                  <a:gd name="T25" fmla="*/ 15 h 29"/>
                  <a:gd name="T26" fmla="*/ 16 w 26"/>
                  <a:gd name="T27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" h="28">
                    <a:moveTo>
                      <a:pt x="16" y="17"/>
                    </a:moveTo>
                    <a:lnTo>
                      <a:pt x="11" y="12"/>
                    </a:lnTo>
                    <a:lnTo>
                      <a:pt x="21" y="6"/>
                    </a:lnTo>
                    <a:lnTo>
                      <a:pt x="16" y="17"/>
                    </a:lnTo>
                    <a:lnTo>
                      <a:pt x="0" y="15"/>
                    </a:lnTo>
                    <a:lnTo>
                      <a:pt x="4" y="17"/>
                    </a:lnTo>
                    <a:lnTo>
                      <a:pt x="8" y="15"/>
                    </a:lnTo>
                    <a:lnTo>
                      <a:pt x="15" y="21"/>
                    </a:lnTo>
                    <a:lnTo>
                      <a:pt x="14" y="25"/>
                    </a:lnTo>
                    <a:lnTo>
                      <a:pt x="17" y="29"/>
                    </a:lnTo>
                    <a:lnTo>
                      <a:pt x="26" y="5"/>
                    </a:lnTo>
                    <a:lnTo>
                      <a:pt x="21" y="0"/>
                    </a:lnTo>
                    <a:lnTo>
                      <a:pt x="0" y="15"/>
                    </a:lnTo>
                    <a:lnTo>
                      <a:pt x="16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08" name="Freeform 677">
                <a:extLst>
                  <a:ext uri="{FF2B5EF4-FFF2-40B4-BE49-F238E27FC236}">
                    <a16:creationId xmlns:a16="http://schemas.microsoft.com/office/drawing/2014/main" id="{E8DA1175-E9EC-AFB6-019B-6E82725C37F3}"/>
                  </a:ext>
                </a:extLst>
              </p:cNvPr>
              <p:cNvSpPr/>
              <p:nvPr/>
            </p:nvSpPr>
            <p:spPr bwMode="auto">
              <a:xfrm>
                <a:off x="5078" y="1491"/>
                <a:ext cx="23" cy="28"/>
              </a:xfrm>
              <a:custGeom>
                <a:avLst/>
                <a:gdLst>
                  <a:gd name="T0" fmla="*/ 0 w 23"/>
                  <a:gd name="T1" fmla="*/ 18 h 28"/>
                  <a:gd name="T2" fmla="*/ 1 w 23"/>
                  <a:gd name="T3" fmla="*/ 21 h 28"/>
                  <a:gd name="T4" fmla="*/ 3 w 23"/>
                  <a:gd name="T5" fmla="*/ 24 h 28"/>
                  <a:gd name="T6" fmla="*/ 7 w 23"/>
                  <a:gd name="T7" fmla="*/ 27 h 28"/>
                  <a:gd name="T8" fmla="*/ 11 w 23"/>
                  <a:gd name="T9" fmla="*/ 28 h 28"/>
                  <a:gd name="T10" fmla="*/ 13 w 23"/>
                  <a:gd name="T11" fmla="*/ 27 h 28"/>
                  <a:gd name="T12" fmla="*/ 15 w 23"/>
                  <a:gd name="T13" fmla="*/ 24 h 28"/>
                  <a:gd name="T14" fmla="*/ 17 w 23"/>
                  <a:gd name="T15" fmla="*/ 22 h 28"/>
                  <a:gd name="T16" fmla="*/ 17 w 23"/>
                  <a:gd name="T17" fmla="*/ 18 h 28"/>
                  <a:gd name="T18" fmla="*/ 15 w 23"/>
                  <a:gd name="T19" fmla="*/ 16 h 28"/>
                  <a:gd name="T20" fmla="*/ 14 w 23"/>
                  <a:gd name="T21" fmla="*/ 14 h 28"/>
                  <a:gd name="T22" fmla="*/ 13 w 23"/>
                  <a:gd name="T23" fmla="*/ 11 h 28"/>
                  <a:gd name="T24" fmla="*/ 12 w 23"/>
                  <a:gd name="T25" fmla="*/ 9 h 28"/>
                  <a:gd name="T26" fmla="*/ 12 w 23"/>
                  <a:gd name="T27" fmla="*/ 6 h 28"/>
                  <a:gd name="T28" fmla="*/ 14 w 23"/>
                  <a:gd name="T29" fmla="*/ 5 h 28"/>
                  <a:gd name="T30" fmla="*/ 17 w 23"/>
                  <a:gd name="T31" fmla="*/ 6 h 28"/>
                  <a:gd name="T32" fmla="*/ 18 w 23"/>
                  <a:gd name="T33" fmla="*/ 10 h 28"/>
                  <a:gd name="T34" fmla="*/ 18 w 23"/>
                  <a:gd name="T35" fmla="*/ 12 h 28"/>
                  <a:gd name="T36" fmla="*/ 21 w 23"/>
                  <a:gd name="T37" fmla="*/ 16 h 28"/>
                  <a:gd name="T38" fmla="*/ 23 w 23"/>
                  <a:gd name="T39" fmla="*/ 14 h 28"/>
                  <a:gd name="T40" fmla="*/ 23 w 23"/>
                  <a:gd name="T41" fmla="*/ 10 h 28"/>
                  <a:gd name="T42" fmla="*/ 21 w 23"/>
                  <a:gd name="T43" fmla="*/ 6 h 28"/>
                  <a:gd name="T44" fmla="*/ 19 w 23"/>
                  <a:gd name="T45" fmla="*/ 4 h 28"/>
                  <a:gd name="T46" fmla="*/ 15 w 23"/>
                  <a:gd name="T47" fmla="*/ 2 h 28"/>
                  <a:gd name="T48" fmla="*/ 13 w 23"/>
                  <a:gd name="T49" fmla="*/ 0 h 28"/>
                  <a:gd name="T50" fmla="*/ 11 w 23"/>
                  <a:gd name="T51" fmla="*/ 2 h 28"/>
                  <a:gd name="T52" fmla="*/ 8 w 23"/>
                  <a:gd name="T53" fmla="*/ 4 h 28"/>
                  <a:gd name="T54" fmla="*/ 7 w 23"/>
                  <a:gd name="T55" fmla="*/ 6 h 28"/>
                  <a:gd name="T56" fmla="*/ 7 w 23"/>
                  <a:gd name="T57" fmla="*/ 10 h 28"/>
                  <a:gd name="T58" fmla="*/ 9 w 23"/>
                  <a:gd name="T59" fmla="*/ 14 h 28"/>
                  <a:gd name="T60" fmla="*/ 9 w 23"/>
                  <a:gd name="T61" fmla="*/ 15 h 28"/>
                  <a:gd name="T62" fmla="*/ 12 w 23"/>
                  <a:gd name="T63" fmla="*/ 20 h 28"/>
                  <a:gd name="T64" fmla="*/ 12 w 23"/>
                  <a:gd name="T65" fmla="*/ 22 h 28"/>
                  <a:gd name="T66" fmla="*/ 9 w 23"/>
                  <a:gd name="T67" fmla="*/ 23 h 28"/>
                  <a:gd name="T68" fmla="*/ 7 w 23"/>
                  <a:gd name="T69" fmla="*/ 21 h 28"/>
                  <a:gd name="T70" fmla="*/ 5 w 23"/>
                  <a:gd name="T71" fmla="*/ 18 h 28"/>
                  <a:gd name="T72" fmla="*/ 5 w 23"/>
                  <a:gd name="T73" fmla="*/ 15 h 28"/>
                  <a:gd name="T74" fmla="*/ 1 w 23"/>
                  <a:gd name="T75" fmla="*/ 11 h 28"/>
                  <a:gd name="T76" fmla="*/ 0 w 23"/>
                  <a:gd name="T77" fmla="*/ 15 h 28"/>
                  <a:gd name="T78" fmla="*/ 0 w 23"/>
                  <a:gd name="T79" fmla="*/ 1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3" h="28">
                    <a:moveTo>
                      <a:pt x="0" y="18"/>
                    </a:moveTo>
                    <a:lnTo>
                      <a:pt x="1" y="21"/>
                    </a:lnTo>
                    <a:lnTo>
                      <a:pt x="3" y="24"/>
                    </a:lnTo>
                    <a:lnTo>
                      <a:pt x="7" y="27"/>
                    </a:lnTo>
                    <a:lnTo>
                      <a:pt x="11" y="28"/>
                    </a:lnTo>
                    <a:lnTo>
                      <a:pt x="13" y="27"/>
                    </a:lnTo>
                    <a:lnTo>
                      <a:pt x="15" y="24"/>
                    </a:lnTo>
                    <a:lnTo>
                      <a:pt x="17" y="22"/>
                    </a:lnTo>
                    <a:lnTo>
                      <a:pt x="17" y="18"/>
                    </a:lnTo>
                    <a:lnTo>
                      <a:pt x="15" y="16"/>
                    </a:lnTo>
                    <a:lnTo>
                      <a:pt x="14" y="14"/>
                    </a:lnTo>
                    <a:lnTo>
                      <a:pt x="13" y="11"/>
                    </a:lnTo>
                    <a:lnTo>
                      <a:pt x="12" y="9"/>
                    </a:lnTo>
                    <a:lnTo>
                      <a:pt x="12" y="6"/>
                    </a:lnTo>
                    <a:lnTo>
                      <a:pt x="14" y="5"/>
                    </a:lnTo>
                    <a:lnTo>
                      <a:pt x="17" y="6"/>
                    </a:lnTo>
                    <a:lnTo>
                      <a:pt x="18" y="10"/>
                    </a:lnTo>
                    <a:lnTo>
                      <a:pt x="18" y="12"/>
                    </a:lnTo>
                    <a:lnTo>
                      <a:pt x="21" y="16"/>
                    </a:lnTo>
                    <a:lnTo>
                      <a:pt x="23" y="14"/>
                    </a:lnTo>
                    <a:lnTo>
                      <a:pt x="23" y="10"/>
                    </a:lnTo>
                    <a:lnTo>
                      <a:pt x="21" y="6"/>
                    </a:lnTo>
                    <a:lnTo>
                      <a:pt x="19" y="4"/>
                    </a:lnTo>
                    <a:lnTo>
                      <a:pt x="15" y="2"/>
                    </a:lnTo>
                    <a:lnTo>
                      <a:pt x="13" y="0"/>
                    </a:lnTo>
                    <a:lnTo>
                      <a:pt x="11" y="2"/>
                    </a:lnTo>
                    <a:lnTo>
                      <a:pt x="8" y="4"/>
                    </a:lnTo>
                    <a:lnTo>
                      <a:pt x="7" y="6"/>
                    </a:lnTo>
                    <a:lnTo>
                      <a:pt x="7" y="10"/>
                    </a:lnTo>
                    <a:lnTo>
                      <a:pt x="9" y="14"/>
                    </a:lnTo>
                    <a:lnTo>
                      <a:pt x="9" y="15"/>
                    </a:lnTo>
                    <a:lnTo>
                      <a:pt x="12" y="20"/>
                    </a:lnTo>
                    <a:lnTo>
                      <a:pt x="12" y="22"/>
                    </a:lnTo>
                    <a:lnTo>
                      <a:pt x="9" y="23"/>
                    </a:lnTo>
                    <a:lnTo>
                      <a:pt x="7" y="21"/>
                    </a:lnTo>
                    <a:lnTo>
                      <a:pt x="5" y="18"/>
                    </a:lnTo>
                    <a:lnTo>
                      <a:pt x="5" y="15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09" name="Freeform 678">
                <a:extLst>
                  <a:ext uri="{FF2B5EF4-FFF2-40B4-BE49-F238E27FC236}">
                    <a16:creationId xmlns:a16="http://schemas.microsoft.com/office/drawing/2014/main" id="{76985C25-1DA8-15EF-8726-F682D7F5AAF9}"/>
                  </a:ext>
                </a:extLst>
              </p:cNvPr>
              <p:cNvSpPr/>
              <p:nvPr/>
            </p:nvSpPr>
            <p:spPr bwMode="auto">
              <a:xfrm>
                <a:off x="5096" y="1508"/>
                <a:ext cx="24" cy="30"/>
              </a:xfrm>
              <a:custGeom>
                <a:avLst/>
                <a:gdLst>
                  <a:gd name="T0" fmla="*/ 7 w 24"/>
                  <a:gd name="T1" fmla="*/ 21 h 30"/>
                  <a:gd name="T2" fmla="*/ 6 w 24"/>
                  <a:gd name="T3" fmla="*/ 21 h 30"/>
                  <a:gd name="T4" fmla="*/ 5 w 24"/>
                  <a:gd name="T5" fmla="*/ 18 h 30"/>
                  <a:gd name="T6" fmla="*/ 3 w 24"/>
                  <a:gd name="T7" fmla="*/ 15 h 30"/>
                  <a:gd name="T8" fmla="*/ 5 w 24"/>
                  <a:gd name="T9" fmla="*/ 12 h 30"/>
                  <a:gd name="T10" fmla="*/ 7 w 24"/>
                  <a:gd name="T11" fmla="*/ 9 h 30"/>
                  <a:gd name="T12" fmla="*/ 9 w 24"/>
                  <a:gd name="T13" fmla="*/ 6 h 30"/>
                  <a:gd name="T14" fmla="*/ 12 w 24"/>
                  <a:gd name="T15" fmla="*/ 5 h 30"/>
                  <a:gd name="T16" fmla="*/ 14 w 24"/>
                  <a:gd name="T17" fmla="*/ 5 h 30"/>
                  <a:gd name="T18" fmla="*/ 17 w 24"/>
                  <a:gd name="T19" fmla="*/ 6 h 30"/>
                  <a:gd name="T20" fmla="*/ 18 w 24"/>
                  <a:gd name="T21" fmla="*/ 9 h 30"/>
                  <a:gd name="T22" fmla="*/ 19 w 24"/>
                  <a:gd name="T23" fmla="*/ 12 h 30"/>
                  <a:gd name="T24" fmla="*/ 18 w 24"/>
                  <a:gd name="T25" fmla="*/ 15 h 30"/>
                  <a:gd name="T26" fmla="*/ 17 w 24"/>
                  <a:gd name="T27" fmla="*/ 18 h 30"/>
                  <a:gd name="T28" fmla="*/ 14 w 24"/>
                  <a:gd name="T29" fmla="*/ 19 h 30"/>
                  <a:gd name="T30" fmla="*/ 13 w 24"/>
                  <a:gd name="T31" fmla="*/ 21 h 30"/>
                  <a:gd name="T32" fmla="*/ 12 w 24"/>
                  <a:gd name="T33" fmla="*/ 17 h 30"/>
                  <a:gd name="T34" fmla="*/ 8 w 24"/>
                  <a:gd name="T35" fmla="*/ 18 h 30"/>
                  <a:gd name="T36" fmla="*/ 8 w 24"/>
                  <a:gd name="T37" fmla="*/ 22 h 30"/>
                  <a:gd name="T38" fmla="*/ 7 w 24"/>
                  <a:gd name="T39" fmla="*/ 21 h 30"/>
                  <a:gd name="T40" fmla="*/ 9 w 24"/>
                  <a:gd name="T41" fmla="*/ 30 h 30"/>
                  <a:gd name="T42" fmla="*/ 13 w 24"/>
                  <a:gd name="T43" fmla="*/ 30 h 30"/>
                  <a:gd name="T44" fmla="*/ 13 w 24"/>
                  <a:gd name="T45" fmla="*/ 27 h 30"/>
                  <a:gd name="T46" fmla="*/ 17 w 24"/>
                  <a:gd name="T47" fmla="*/ 24 h 30"/>
                  <a:gd name="T48" fmla="*/ 20 w 24"/>
                  <a:gd name="T49" fmla="*/ 21 h 30"/>
                  <a:gd name="T50" fmla="*/ 23 w 24"/>
                  <a:gd name="T51" fmla="*/ 17 h 30"/>
                  <a:gd name="T52" fmla="*/ 24 w 24"/>
                  <a:gd name="T53" fmla="*/ 12 h 30"/>
                  <a:gd name="T54" fmla="*/ 23 w 24"/>
                  <a:gd name="T55" fmla="*/ 7 h 30"/>
                  <a:gd name="T56" fmla="*/ 19 w 24"/>
                  <a:gd name="T57" fmla="*/ 4 h 30"/>
                  <a:gd name="T58" fmla="*/ 15 w 24"/>
                  <a:gd name="T59" fmla="*/ 0 h 30"/>
                  <a:gd name="T60" fmla="*/ 11 w 24"/>
                  <a:gd name="T61" fmla="*/ 0 h 30"/>
                  <a:gd name="T62" fmla="*/ 7 w 24"/>
                  <a:gd name="T63" fmla="*/ 1 h 30"/>
                  <a:gd name="T64" fmla="*/ 2 w 24"/>
                  <a:gd name="T65" fmla="*/ 5 h 30"/>
                  <a:gd name="T66" fmla="*/ 0 w 24"/>
                  <a:gd name="T67" fmla="*/ 10 h 30"/>
                  <a:gd name="T68" fmla="*/ 0 w 24"/>
                  <a:gd name="T69" fmla="*/ 15 h 30"/>
                  <a:gd name="T70" fmla="*/ 1 w 24"/>
                  <a:gd name="T71" fmla="*/ 19 h 30"/>
                  <a:gd name="T72" fmla="*/ 3 w 24"/>
                  <a:gd name="T73" fmla="*/ 23 h 30"/>
                  <a:gd name="T74" fmla="*/ 7 w 24"/>
                  <a:gd name="T75" fmla="*/ 25 h 30"/>
                  <a:gd name="T76" fmla="*/ 9 w 24"/>
                  <a:gd name="T77" fmla="*/ 27 h 30"/>
                  <a:gd name="T78" fmla="*/ 9 w 24"/>
                  <a:gd name="T79" fmla="*/ 30 h 30"/>
                  <a:gd name="T80" fmla="*/ 7 w 24"/>
                  <a:gd name="T81" fmla="*/ 2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" h="30">
                    <a:moveTo>
                      <a:pt x="7" y="21"/>
                    </a:moveTo>
                    <a:lnTo>
                      <a:pt x="6" y="21"/>
                    </a:lnTo>
                    <a:lnTo>
                      <a:pt x="5" y="18"/>
                    </a:lnTo>
                    <a:lnTo>
                      <a:pt x="3" y="15"/>
                    </a:lnTo>
                    <a:lnTo>
                      <a:pt x="5" y="12"/>
                    </a:lnTo>
                    <a:lnTo>
                      <a:pt x="7" y="9"/>
                    </a:lnTo>
                    <a:lnTo>
                      <a:pt x="9" y="6"/>
                    </a:lnTo>
                    <a:lnTo>
                      <a:pt x="12" y="5"/>
                    </a:lnTo>
                    <a:lnTo>
                      <a:pt x="14" y="5"/>
                    </a:lnTo>
                    <a:lnTo>
                      <a:pt x="17" y="6"/>
                    </a:lnTo>
                    <a:lnTo>
                      <a:pt x="18" y="9"/>
                    </a:lnTo>
                    <a:lnTo>
                      <a:pt x="19" y="12"/>
                    </a:lnTo>
                    <a:lnTo>
                      <a:pt x="18" y="15"/>
                    </a:lnTo>
                    <a:lnTo>
                      <a:pt x="17" y="18"/>
                    </a:lnTo>
                    <a:lnTo>
                      <a:pt x="14" y="19"/>
                    </a:lnTo>
                    <a:lnTo>
                      <a:pt x="13" y="21"/>
                    </a:lnTo>
                    <a:lnTo>
                      <a:pt x="12" y="17"/>
                    </a:lnTo>
                    <a:lnTo>
                      <a:pt x="8" y="18"/>
                    </a:lnTo>
                    <a:lnTo>
                      <a:pt x="8" y="22"/>
                    </a:lnTo>
                    <a:lnTo>
                      <a:pt x="7" y="21"/>
                    </a:lnTo>
                    <a:lnTo>
                      <a:pt x="9" y="30"/>
                    </a:lnTo>
                    <a:lnTo>
                      <a:pt x="13" y="30"/>
                    </a:lnTo>
                    <a:lnTo>
                      <a:pt x="13" y="27"/>
                    </a:lnTo>
                    <a:lnTo>
                      <a:pt x="17" y="24"/>
                    </a:lnTo>
                    <a:lnTo>
                      <a:pt x="20" y="21"/>
                    </a:lnTo>
                    <a:lnTo>
                      <a:pt x="23" y="17"/>
                    </a:lnTo>
                    <a:lnTo>
                      <a:pt x="24" y="12"/>
                    </a:lnTo>
                    <a:lnTo>
                      <a:pt x="23" y="7"/>
                    </a:lnTo>
                    <a:lnTo>
                      <a:pt x="19" y="4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7" y="1"/>
                    </a:lnTo>
                    <a:lnTo>
                      <a:pt x="2" y="5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9"/>
                    </a:lnTo>
                    <a:lnTo>
                      <a:pt x="3" y="23"/>
                    </a:lnTo>
                    <a:lnTo>
                      <a:pt x="7" y="25"/>
                    </a:lnTo>
                    <a:lnTo>
                      <a:pt x="9" y="27"/>
                    </a:lnTo>
                    <a:lnTo>
                      <a:pt x="9" y="30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10" name="Freeform 679">
                <a:extLst>
                  <a:ext uri="{FF2B5EF4-FFF2-40B4-BE49-F238E27FC236}">
                    <a16:creationId xmlns:a16="http://schemas.microsoft.com/office/drawing/2014/main" id="{824B345E-1A49-3216-E188-76B2BA307D13}"/>
                  </a:ext>
                </a:extLst>
              </p:cNvPr>
              <p:cNvSpPr/>
              <p:nvPr/>
            </p:nvSpPr>
            <p:spPr bwMode="auto">
              <a:xfrm>
                <a:off x="5114" y="1523"/>
                <a:ext cx="26" cy="28"/>
              </a:xfrm>
              <a:custGeom>
                <a:avLst/>
                <a:gdLst>
                  <a:gd name="T0" fmla="*/ 2 w 26"/>
                  <a:gd name="T1" fmla="*/ 12 h 28"/>
                  <a:gd name="T2" fmla="*/ 1 w 26"/>
                  <a:gd name="T3" fmla="*/ 15 h 28"/>
                  <a:gd name="T4" fmla="*/ 0 w 26"/>
                  <a:gd name="T5" fmla="*/ 19 h 28"/>
                  <a:gd name="T6" fmla="*/ 1 w 26"/>
                  <a:gd name="T7" fmla="*/ 22 h 28"/>
                  <a:gd name="T8" fmla="*/ 5 w 26"/>
                  <a:gd name="T9" fmla="*/ 25 h 28"/>
                  <a:gd name="T10" fmla="*/ 7 w 26"/>
                  <a:gd name="T11" fmla="*/ 27 h 28"/>
                  <a:gd name="T12" fmla="*/ 11 w 26"/>
                  <a:gd name="T13" fmla="*/ 28 h 28"/>
                  <a:gd name="T14" fmla="*/ 14 w 26"/>
                  <a:gd name="T15" fmla="*/ 27 h 28"/>
                  <a:gd name="T16" fmla="*/ 17 w 26"/>
                  <a:gd name="T17" fmla="*/ 25 h 28"/>
                  <a:gd name="T18" fmla="*/ 26 w 26"/>
                  <a:gd name="T19" fmla="*/ 12 h 28"/>
                  <a:gd name="T20" fmla="*/ 23 w 26"/>
                  <a:gd name="T21" fmla="*/ 8 h 28"/>
                  <a:gd name="T22" fmla="*/ 13 w 26"/>
                  <a:gd name="T23" fmla="*/ 20 h 28"/>
                  <a:gd name="T24" fmla="*/ 12 w 26"/>
                  <a:gd name="T25" fmla="*/ 22 h 28"/>
                  <a:gd name="T26" fmla="*/ 11 w 26"/>
                  <a:gd name="T27" fmla="*/ 24 h 28"/>
                  <a:gd name="T28" fmla="*/ 8 w 26"/>
                  <a:gd name="T29" fmla="*/ 22 h 28"/>
                  <a:gd name="T30" fmla="*/ 7 w 26"/>
                  <a:gd name="T31" fmla="*/ 21 h 28"/>
                  <a:gd name="T32" fmla="*/ 6 w 26"/>
                  <a:gd name="T33" fmla="*/ 20 h 28"/>
                  <a:gd name="T34" fmla="*/ 5 w 26"/>
                  <a:gd name="T35" fmla="*/ 19 h 28"/>
                  <a:gd name="T36" fmla="*/ 7 w 26"/>
                  <a:gd name="T37" fmla="*/ 14 h 28"/>
                  <a:gd name="T38" fmla="*/ 15 w 26"/>
                  <a:gd name="T39" fmla="*/ 2 h 28"/>
                  <a:gd name="T40" fmla="*/ 12 w 26"/>
                  <a:gd name="T41" fmla="*/ 0 h 28"/>
                  <a:gd name="T42" fmla="*/ 2 w 26"/>
                  <a:gd name="T43" fmla="*/ 1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" h="28">
                    <a:moveTo>
                      <a:pt x="2" y="12"/>
                    </a:moveTo>
                    <a:lnTo>
                      <a:pt x="1" y="15"/>
                    </a:lnTo>
                    <a:lnTo>
                      <a:pt x="0" y="19"/>
                    </a:lnTo>
                    <a:lnTo>
                      <a:pt x="1" y="22"/>
                    </a:lnTo>
                    <a:lnTo>
                      <a:pt x="5" y="25"/>
                    </a:lnTo>
                    <a:lnTo>
                      <a:pt x="7" y="27"/>
                    </a:lnTo>
                    <a:lnTo>
                      <a:pt x="11" y="28"/>
                    </a:lnTo>
                    <a:lnTo>
                      <a:pt x="14" y="27"/>
                    </a:lnTo>
                    <a:lnTo>
                      <a:pt x="17" y="25"/>
                    </a:lnTo>
                    <a:lnTo>
                      <a:pt x="26" y="12"/>
                    </a:lnTo>
                    <a:lnTo>
                      <a:pt x="23" y="8"/>
                    </a:lnTo>
                    <a:lnTo>
                      <a:pt x="13" y="20"/>
                    </a:lnTo>
                    <a:lnTo>
                      <a:pt x="12" y="22"/>
                    </a:lnTo>
                    <a:lnTo>
                      <a:pt x="11" y="24"/>
                    </a:lnTo>
                    <a:lnTo>
                      <a:pt x="8" y="22"/>
                    </a:lnTo>
                    <a:lnTo>
                      <a:pt x="7" y="21"/>
                    </a:lnTo>
                    <a:lnTo>
                      <a:pt x="6" y="20"/>
                    </a:lnTo>
                    <a:lnTo>
                      <a:pt x="5" y="19"/>
                    </a:lnTo>
                    <a:lnTo>
                      <a:pt x="7" y="14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2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11" name="Freeform 680">
                <a:extLst>
                  <a:ext uri="{FF2B5EF4-FFF2-40B4-BE49-F238E27FC236}">
                    <a16:creationId xmlns:a16="http://schemas.microsoft.com/office/drawing/2014/main" id="{84D22794-29BF-10BC-BB3B-317F42E8147C}"/>
                  </a:ext>
                </a:extLst>
              </p:cNvPr>
              <p:cNvSpPr/>
              <p:nvPr/>
            </p:nvSpPr>
            <p:spPr bwMode="auto">
              <a:xfrm>
                <a:off x="5132" y="1542"/>
                <a:ext cx="24" cy="26"/>
              </a:xfrm>
              <a:custGeom>
                <a:avLst/>
                <a:gdLst>
                  <a:gd name="T0" fmla="*/ 13 w 24"/>
                  <a:gd name="T1" fmla="*/ 5 h 26"/>
                  <a:gd name="T2" fmla="*/ 15 w 24"/>
                  <a:gd name="T3" fmla="*/ 5 h 26"/>
                  <a:gd name="T4" fmla="*/ 18 w 24"/>
                  <a:gd name="T5" fmla="*/ 6 h 26"/>
                  <a:gd name="T6" fmla="*/ 19 w 24"/>
                  <a:gd name="T7" fmla="*/ 8 h 26"/>
                  <a:gd name="T8" fmla="*/ 20 w 24"/>
                  <a:gd name="T9" fmla="*/ 12 h 26"/>
                  <a:gd name="T10" fmla="*/ 19 w 24"/>
                  <a:gd name="T11" fmla="*/ 14 h 26"/>
                  <a:gd name="T12" fmla="*/ 18 w 24"/>
                  <a:gd name="T13" fmla="*/ 18 h 26"/>
                  <a:gd name="T14" fmla="*/ 14 w 24"/>
                  <a:gd name="T15" fmla="*/ 20 h 26"/>
                  <a:gd name="T16" fmla="*/ 12 w 24"/>
                  <a:gd name="T17" fmla="*/ 21 h 26"/>
                  <a:gd name="T18" fmla="*/ 9 w 24"/>
                  <a:gd name="T19" fmla="*/ 21 h 26"/>
                  <a:gd name="T20" fmla="*/ 7 w 24"/>
                  <a:gd name="T21" fmla="*/ 19 h 26"/>
                  <a:gd name="T22" fmla="*/ 6 w 24"/>
                  <a:gd name="T23" fmla="*/ 17 h 26"/>
                  <a:gd name="T24" fmla="*/ 5 w 24"/>
                  <a:gd name="T25" fmla="*/ 14 h 26"/>
                  <a:gd name="T26" fmla="*/ 6 w 24"/>
                  <a:gd name="T27" fmla="*/ 12 h 26"/>
                  <a:gd name="T28" fmla="*/ 7 w 24"/>
                  <a:gd name="T29" fmla="*/ 8 h 26"/>
                  <a:gd name="T30" fmla="*/ 9 w 24"/>
                  <a:gd name="T31" fmla="*/ 6 h 26"/>
                  <a:gd name="T32" fmla="*/ 13 w 24"/>
                  <a:gd name="T33" fmla="*/ 5 h 26"/>
                  <a:gd name="T34" fmla="*/ 0 w 24"/>
                  <a:gd name="T35" fmla="*/ 14 h 26"/>
                  <a:gd name="T36" fmla="*/ 1 w 24"/>
                  <a:gd name="T37" fmla="*/ 19 h 26"/>
                  <a:gd name="T38" fmla="*/ 5 w 24"/>
                  <a:gd name="T39" fmla="*/ 23 h 26"/>
                  <a:gd name="T40" fmla="*/ 8 w 24"/>
                  <a:gd name="T41" fmla="*/ 25 h 26"/>
                  <a:gd name="T42" fmla="*/ 13 w 24"/>
                  <a:gd name="T43" fmla="*/ 26 h 26"/>
                  <a:gd name="T44" fmla="*/ 17 w 24"/>
                  <a:gd name="T45" fmla="*/ 24 h 26"/>
                  <a:gd name="T46" fmla="*/ 21 w 24"/>
                  <a:gd name="T47" fmla="*/ 20 h 26"/>
                  <a:gd name="T48" fmla="*/ 24 w 24"/>
                  <a:gd name="T49" fmla="*/ 15 h 26"/>
                  <a:gd name="T50" fmla="*/ 24 w 24"/>
                  <a:gd name="T51" fmla="*/ 11 h 26"/>
                  <a:gd name="T52" fmla="*/ 23 w 24"/>
                  <a:gd name="T53" fmla="*/ 7 h 26"/>
                  <a:gd name="T54" fmla="*/ 20 w 24"/>
                  <a:gd name="T55" fmla="*/ 2 h 26"/>
                  <a:gd name="T56" fmla="*/ 15 w 24"/>
                  <a:gd name="T57" fmla="*/ 0 h 26"/>
                  <a:gd name="T58" fmla="*/ 12 w 24"/>
                  <a:gd name="T59" fmla="*/ 0 h 26"/>
                  <a:gd name="T60" fmla="*/ 7 w 24"/>
                  <a:gd name="T61" fmla="*/ 1 h 26"/>
                  <a:gd name="T62" fmla="*/ 3 w 24"/>
                  <a:gd name="T63" fmla="*/ 5 h 26"/>
                  <a:gd name="T64" fmla="*/ 1 w 24"/>
                  <a:gd name="T65" fmla="*/ 9 h 26"/>
                  <a:gd name="T66" fmla="*/ 0 w 24"/>
                  <a:gd name="T67" fmla="*/ 14 h 26"/>
                  <a:gd name="T68" fmla="*/ 13 w 24"/>
                  <a:gd name="T69" fmla="*/ 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" h="26">
                    <a:moveTo>
                      <a:pt x="13" y="5"/>
                    </a:moveTo>
                    <a:lnTo>
                      <a:pt x="15" y="5"/>
                    </a:lnTo>
                    <a:lnTo>
                      <a:pt x="18" y="6"/>
                    </a:lnTo>
                    <a:lnTo>
                      <a:pt x="19" y="8"/>
                    </a:lnTo>
                    <a:lnTo>
                      <a:pt x="20" y="12"/>
                    </a:lnTo>
                    <a:lnTo>
                      <a:pt x="19" y="14"/>
                    </a:lnTo>
                    <a:lnTo>
                      <a:pt x="18" y="18"/>
                    </a:lnTo>
                    <a:lnTo>
                      <a:pt x="14" y="20"/>
                    </a:lnTo>
                    <a:lnTo>
                      <a:pt x="12" y="21"/>
                    </a:lnTo>
                    <a:lnTo>
                      <a:pt x="9" y="21"/>
                    </a:lnTo>
                    <a:lnTo>
                      <a:pt x="7" y="19"/>
                    </a:lnTo>
                    <a:lnTo>
                      <a:pt x="6" y="17"/>
                    </a:lnTo>
                    <a:lnTo>
                      <a:pt x="5" y="14"/>
                    </a:lnTo>
                    <a:lnTo>
                      <a:pt x="6" y="12"/>
                    </a:lnTo>
                    <a:lnTo>
                      <a:pt x="7" y="8"/>
                    </a:lnTo>
                    <a:lnTo>
                      <a:pt x="9" y="6"/>
                    </a:lnTo>
                    <a:lnTo>
                      <a:pt x="13" y="5"/>
                    </a:lnTo>
                    <a:lnTo>
                      <a:pt x="0" y="14"/>
                    </a:lnTo>
                    <a:lnTo>
                      <a:pt x="1" y="19"/>
                    </a:lnTo>
                    <a:lnTo>
                      <a:pt x="5" y="23"/>
                    </a:lnTo>
                    <a:lnTo>
                      <a:pt x="8" y="25"/>
                    </a:lnTo>
                    <a:lnTo>
                      <a:pt x="13" y="26"/>
                    </a:lnTo>
                    <a:lnTo>
                      <a:pt x="17" y="24"/>
                    </a:lnTo>
                    <a:lnTo>
                      <a:pt x="21" y="20"/>
                    </a:lnTo>
                    <a:lnTo>
                      <a:pt x="24" y="15"/>
                    </a:lnTo>
                    <a:lnTo>
                      <a:pt x="24" y="11"/>
                    </a:lnTo>
                    <a:lnTo>
                      <a:pt x="23" y="7"/>
                    </a:lnTo>
                    <a:lnTo>
                      <a:pt x="20" y="2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7" y="1"/>
                    </a:lnTo>
                    <a:lnTo>
                      <a:pt x="3" y="5"/>
                    </a:lnTo>
                    <a:lnTo>
                      <a:pt x="1" y="9"/>
                    </a:lnTo>
                    <a:lnTo>
                      <a:pt x="0" y="14"/>
                    </a:lnTo>
                    <a:lnTo>
                      <a:pt x="13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12" name="Freeform 681">
                <a:extLst>
                  <a:ext uri="{FF2B5EF4-FFF2-40B4-BE49-F238E27FC236}">
                    <a16:creationId xmlns:a16="http://schemas.microsoft.com/office/drawing/2014/main" id="{6793353D-C4AF-CE1D-5B74-6C4E847F1194}"/>
                  </a:ext>
                </a:extLst>
              </p:cNvPr>
              <p:cNvSpPr/>
              <p:nvPr/>
            </p:nvSpPr>
            <p:spPr bwMode="auto">
              <a:xfrm>
                <a:off x="5150" y="1553"/>
                <a:ext cx="24" cy="27"/>
              </a:xfrm>
              <a:custGeom>
                <a:avLst/>
                <a:gdLst>
                  <a:gd name="T0" fmla="*/ 3 w 24"/>
                  <a:gd name="T1" fmla="*/ 27 h 27"/>
                  <a:gd name="T2" fmla="*/ 15 w 24"/>
                  <a:gd name="T3" fmla="*/ 10 h 27"/>
                  <a:gd name="T4" fmla="*/ 21 w 24"/>
                  <a:gd name="T5" fmla="*/ 15 h 27"/>
                  <a:gd name="T6" fmla="*/ 24 w 24"/>
                  <a:gd name="T7" fmla="*/ 13 h 27"/>
                  <a:gd name="T8" fmla="*/ 9 w 24"/>
                  <a:gd name="T9" fmla="*/ 0 h 27"/>
                  <a:gd name="T10" fmla="*/ 7 w 24"/>
                  <a:gd name="T11" fmla="*/ 3 h 27"/>
                  <a:gd name="T12" fmla="*/ 12 w 24"/>
                  <a:gd name="T13" fmla="*/ 8 h 27"/>
                  <a:gd name="T14" fmla="*/ 0 w 24"/>
                  <a:gd name="T15" fmla="*/ 24 h 27"/>
                  <a:gd name="T16" fmla="*/ 3 w 24"/>
                  <a:gd name="T17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7">
                    <a:moveTo>
                      <a:pt x="3" y="27"/>
                    </a:moveTo>
                    <a:lnTo>
                      <a:pt x="15" y="10"/>
                    </a:lnTo>
                    <a:lnTo>
                      <a:pt x="21" y="15"/>
                    </a:lnTo>
                    <a:lnTo>
                      <a:pt x="24" y="13"/>
                    </a:lnTo>
                    <a:lnTo>
                      <a:pt x="9" y="0"/>
                    </a:lnTo>
                    <a:lnTo>
                      <a:pt x="7" y="3"/>
                    </a:lnTo>
                    <a:lnTo>
                      <a:pt x="12" y="8"/>
                    </a:lnTo>
                    <a:lnTo>
                      <a:pt x="0" y="24"/>
                    </a:lnTo>
                    <a:lnTo>
                      <a:pt x="3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13" name="Freeform 682">
                <a:extLst>
                  <a:ext uri="{FF2B5EF4-FFF2-40B4-BE49-F238E27FC236}">
                    <a16:creationId xmlns:a16="http://schemas.microsoft.com/office/drawing/2014/main" id="{EA8643BB-BF10-97C2-3063-CD874DA791BC}"/>
                  </a:ext>
                </a:extLst>
              </p:cNvPr>
              <p:cNvSpPr/>
              <p:nvPr/>
            </p:nvSpPr>
            <p:spPr bwMode="auto">
              <a:xfrm>
                <a:off x="5158" y="1571"/>
                <a:ext cx="25" cy="28"/>
              </a:xfrm>
              <a:custGeom>
                <a:avLst/>
                <a:gdLst>
                  <a:gd name="T0" fmla="*/ 17 w 25"/>
                  <a:gd name="T1" fmla="*/ 15 h 28"/>
                  <a:gd name="T2" fmla="*/ 12 w 25"/>
                  <a:gd name="T3" fmla="*/ 10 h 28"/>
                  <a:gd name="T4" fmla="*/ 21 w 25"/>
                  <a:gd name="T5" fmla="*/ 4 h 28"/>
                  <a:gd name="T6" fmla="*/ 17 w 25"/>
                  <a:gd name="T7" fmla="*/ 15 h 28"/>
                  <a:gd name="T8" fmla="*/ 0 w 25"/>
                  <a:gd name="T9" fmla="*/ 13 h 28"/>
                  <a:gd name="T10" fmla="*/ 4 w 25"/>
                  <a:gd name="T11" fmla="*/ 16 h 28"/>
                  <a:gd name="T12" fmla="*/ 9 w 25"/>
                  <a:gd name="T13" fmla="*/ 13 h 28"/>
                  <a:gd name="T14" fmla="*/ 15 w 25"/>
                  <a:gd name="T15" fmla="*/ 19 h 28"/>
                  <a:gd name="T16" fmla="*/ 13 w 25"/>
                  <a:gd name="T17" fmla="*/ 25 h 28"/>
                  <a:gd name="T18" fmla="*/ 17 w 25"/>
                  <a:gd name="T19" fmla="*/ 28 h 28"/>
                  <a:gd name="T20" fmla="*/ 25 w 25"/>
                  <a:gd name="T21" fmla="*/ 3 h 28"/>
                  <a:gd name="T22" fmla="*/ 21 w 25"/>
                  <a:gd name="T23" fmla="*/ 0 h 28"/>
                  <a:gd name="T24" fmla="*/ 0 w 25"/>
                  <a:gd name="T25" fmla="*/ 13 h 28"/>
                  <a:gd name="T26" fmla="*/ 17 w 25"/>
                  <a:gd name="T27" fmla="*/ 1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5" h="28">
                    <a:moveTo>
                      <a:pt x="17" y="15"/>
                    </a:moveTo>
                    <a:lnTo>
                      <a:pt x="12" y="10"/>
                    </a:lnTo>
                    <a:lnTo>
                      <a:pt x="21" y="4"/>
                    </a:lnTo>
                    <a:lnTo>
                      <a:pt x="17" y="15"/>
                    </a:lnTo>
                    <a:lnTo>
                      <a:pt x="0" y="13"/>
                    </a:lnTo>
                    <a:lnTo>
                      <a:pt x="4" y="16"/>
                    </a:lnTo>
                    <a:lnTo>
                      <a:pt x="9" y="13"/>
                    </a:lnTo>
                    <a:lnTo>
                      <a:pt x="15" y="19"/>
                    </a:lnTo>
                    <a:lnTo>
                      <a:pt x="13" y="25"/>
                    </a:lnTo>
                    <a:lnTo>
                      <a:pt x="17" y="28"/>
                    </a:lnTo>
                    <a:lnTo>
                      <a:pt x="25" y="3"/>
                    </a:lnTo>
                    <a:lnTo>
                      <a:pt x="21" y="0"/>
                    </a:lnTo>
                    <a:lnTo>
                      <a:pt x="0" y="13"/>
                    </a:lnTo>
                    <a:lnTo>
                      <a:pt x="17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14" name="Freeform 683">
                <a:extLst>
                  <a:ext uri="{FF2B5EF4-FFF2-40B4-BE49-F238E27FC236}">
                    <a16:creationId xmlns:a16="http://schemas.microsoft.com/office/drawing/2014/main" id="{8C223C51-0F57-DE86-391B-53DA30DECB9A}"/>
                  </a:ext>
                </a:extLst>
              </p:cNvPr>
              <p:cNvSpPr/>
              <p:nvPr/>
            </p:nvSpPr>
            <p:spPr bwMode="auto">
              <a:xfrm>
                <a:off x="5177" y="1581"/>
                <a:ext cx="29" cy="33"/>
              </a:xfrm>
              <a:custGeom>
                <a:avLst/>
                <a:gdLst>
                  <a:gd name="T0" fmla="*/ 3 w 29"/>
                  <a:gd name="T1" fmla="*/ 23 h 33"/>
                  <a:gd name="T2" fmla="*/ 14 w 29"/>
                  <a:gd name="T3" fmla="*/ 10 h 33"/>
                  <a:gd name="T4" fmla="*/ 11 w 29"/>
                  <a:gd name="T5" fmla="*/ 29 h 33"/>
                  <a:gd name="T6" fmla="*/ 15 w 29"/>
                  <a:gd name="T7" fmla="*/ 33 h 33"/>
                  <a:gd name="T8" fmla="*/ 29 w 29"/>
                  <a:gd name="T9" fmla="*/ 14 h 33"/>
                  <a:gd name="T10" fmla="*/ 26 w 29"/>
                  <a:gd name="T11" fmla="*/ 10 h 33"/>
                  <a:gd name="T12" fmla="*/ 15 w 29"/>
                  <a:gd name="T13" fmla="*/ 23 h 33"/>
                  <a:gd name="T14" fmla="*/ 18 w 29"/>
                  <a:gd name="T15" fmla="*/ 4 h 33"/>
                  <a:gd name="T16" fmla="*/ 15 w 29"/>
                  <a:gd name="T17" fmla="*/ 0 h 33"/>
                  <a:gd name="T18" fmla="*/ 0 w 29"/>
                  <a:gd name="T19" fmla="*/ 20 h 33"/>
                  <a:gd name="T20" fmla="*/ 3 w 29"/>
                  <a:gd name="T21" fmla="*/ 2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" h="33">
                    <a:moveTo>
                      <a:pt x="3" y="23"/>
                    </a:moveTo>
                    <a:lnTo>
                      <a:pt x="14" y="10"/>
                    </a:lnTo>
                    <a:lnTo>
                      <a:pt x="11" y="29"/>
                    </a:lnTo>
                    <a:lnTo>
                      <a:pt x="15" y="33"/>
                    </a:lnTo>
                    <a:lnTo>
                      <a:pt x="29" y="14"/>
                    </a:lnTo>
                    <a:lnTo>
                      <a:pt x="26" y="10"/>
                    </a:lnTo>
                    <a:lnTo>
                      <a:pt x="15" y="23"/>
                    </a:lnTo>
                    <a:lnTo>
                      <a:pt x="18" y="4"/>
                    </a:lnTo>
                    <a:lnTo>
                      <a:pt x="15" y="0"/>
                    </a:lnTo>
                    <a:lnTo>
                      <a:pt x="0" y="20"/>
                    </a:lnTo>
                    <a:lnTo>
                      <a:pt x="3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15" name="Freeform 684">
                <a:extLst>
                  <a:ext uri="{FF2B5EF4-FFF2-40B4-BE49-F238E27FC236}">
                    <a16:creationId xmlns:a16="http://schemas.microsoft.com/office/drawing/2014/main" id="{8AA2B4D4-D44E-8A56-91E5-8B10543B667D}"/>
                  </a:ext>
                </a:extLst>
              </p:cNvPr>
              <p:cNvSpPr/>
              <p:nvPr/>
            </p:nvSpPr>
            <p:spPr bwMode="auto">
              <a:xfrm>
                <a:off x="5195" y="1598"/>
                <a:ext cx="29" cy="33"/>
              </a:xfrm>
              <a:custGeom>
                <a:avLst/>
                <a:gdLst>
                  <a:gd name="T0" fmla="*/ 4 w 29"/>
                  <a:gd name="T1" fmla="*/ 22 h 33"/>
                  <a:gd name="T2" fmla="*/ 9 w 29"/>
                  <a:gd name="T3" fmla="*/ 16 h 33"/>
                  <a:gd name="T4" fmla="*/ 12 w 29"/>
                  <a:gd name="T5" fmla="*/ 15 h 33"/>
                  <a:gd name="T6" fmla="*/ 11 w 29"/>
                  <a:gd name="T7" fmla="*/ 29 h 33"/>
                  <a:gd name="T8" fmla="*/ 16 w 29"/>
                  <a:gd name="T9" fmla="*/ 33 h 33"/>
                  <a:gd name="T10" fmla="*/ 17 w 29"/>
                  <a:gd name="T11" fmla="*/ 15 h 33"/>
                  <a:gd name="T12" fmla="*/ 29 w 29"/>
                  <a:gd name="T13" fmla="*/ 13 h 33"/>
                  <a:gd name="T14" fmla="*/ 26 w 29"/>
                  <a:gd name="T15" fmla="*/ 10 h 33"/>
                  <a:gd name="T16" fmla="*/ 12 w 29"/>
                  <a:gd name="T17" fmla="*/ 11 h 33"/>
                  <a:gd name="T18" fmla="*/ 18 w 29"/>
                  <a:gd name="T19" fmla="*/ 3 h 33"/>
                  <a:gd name="T20" fmla="*/ 15 w 29"/>
                  <a:gd name="T21" fmla="*/ 0 h 33"/>
                  <a:gd name="T22" fmla="*/ 0 w 29"/>
                  <a:gd name="T23" fmla="*/ 19 h 33"/>
                  <a:gd name="T24" fmla="*/ 4 w 29"/>
                  <a:gd name="T25" fmla="*/ 2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33">
                    <a:moveTo>
                      <a:pt x="4" y="22"/>
                    </a:moveTo>
                    <a:lnTo>
                      <a:pt x="9" y="16"/>
                    </a:lnTo>
                    <a:lnTo>
                      <a:pt x="12" y="15"/>
                    </a:lnTo>
                    <a:lnTo>
                      <a:pt x="11" y="29"/>
                    </a:lnTo>
                    <a:lnTo>
                      <a:pt x="16" y="33"/>
                    </a:lnTo>
                    <a:lnTo>
                      <a:pt x="17" y="15"/>
                    </a:lnTo>
                    <a:lnTo>
                      <a:pt x="29" y="13"/>
                    </a:lnTo>
                    <a:lnTo>
                      <a:pt x="26" y="10"/>
                    </a:lnTo>
                    <a:lnTo>
                      <a:pt x="12" y="11"/>
                    </a:lnTo>
                    <a:lnTo>
                      <a:pt x="18" y="3"/>
                    </a:lnTo>
                    <a:lnTo>
                      <a:pt x="15" y="0"/>
                    </a:lnTo>
                    <a:lnTo>
                      <a:pt x="0" y="19"/>
                    </a:lnTo>
                    <a:lnTo>
                      <a:pt x="4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16" name="Freeform 685">
                <a:extLst>
                  <a:ext uri="{FF2B5EF4-FFF2-40B4-BE49-F238E27FC236}">
                    <a16:creationId xmlns:a16="http://schemas.microsoft.com/office/drawing/2014/main" id="{48747D29-C38D-07B2-53C0-310557A41A20}"/>
                  </a:ext>
                </a:extLst>
              </p:cNvPr>
              <p:cNvSpPr/>
              <p:nvPr/>
            </p:nvSpPr>
            <p:spPr bwMode="auto">
              <a:xfrm>
                <a:off x="4976" y="1518"/>
                <a:ext cx="21" cy="20"/>
              </a:xfrm>
              <a:custGeom>
                <a:avLst/>
                <a:gdLst>
                  <a:gd name="T0" fmla="*/ 12 w 21"/>
                  <a:gd name="T1" fmla="*/ 5 h 20"/>
                  <a:gd name="T2" fmla="*/ 15 w 21"/>
                  <a:gd name="T3" fmla="*/ 8 h 20"/>
                  <a:gd name="T4" fmla="*/ 17 w 21"/>
                  <a:gd name="T5" fmla="*/ 11 h 20"/>
                  <a:gd name="T6" fmla="*/ 17 w 21"/>
                  <a:gd name="T7" fmla="*/ 13 h 20"/>
                  <a:gd name="T8" fmla="*/ 15 w 21"/>
                  <a:gd name="T9" fmla="*/ 14 h 20"/>
                  <a:gd name="T10" fmla="*/ 13 w 21"/>
                  <a:gd name="T11" fmla="*/ 13 h 20"/>
                  <a:gd name="T12" fmla="*/ 9 w 21"/>
                  <a:gd name="T13" fmla="*/ 11 h 20"/>
                  <a:gd name="T14" fmla="*/ 12 w 21"/>
                  <a:gd name="T15" fmla="*/ 5 h 20"/>
                  <a:gd name="T16" fmla="*/ 12 w 21"/>
                  <a:gd name="T17" fmla="*/ 17 h 20"/>
                  <a:gd name="T18" fmla="*/ 14 w 21"/>
                  <a:gd name="T19" fmla="*/ 19 h 20"/>
                  <a:gd name="T20" fmla="*/ 17 w 21"/>
                  <a:gd name="T21" fmla="*/ 19 h 20"/>
                  <a:gd name="T22" fmla="*/ 19 w 21"/>
                  <a:gd name="T23" fmla="*/ 18 h 20"/>
                  <a:gd name="T24" fmla="*/ 20 w 21"/>
                  <a:gd name="T25" fmla="*/ 15 h 20"/>
                  <a:gd name="T26" fmla="*/ 21 w 21"/>
                  <a:gd name="T27" fmla="*/ 13 h 20"/>
                  <a:gd name="T28" fmla="*/ 21 w 21"/>
                  <a:gd name="T29" fmla="*/ 11 h 20"/>
                  <a:gd name="T30" fmla="*/ 20 w 21"/>
                  <a:gd name="T31" fmla="*/ 7 h 20"/>
                  <a:gd name="T32" fmla="*/ 18 w 21"/>
                  <a:gd name="T33" fmla="*/ 6 h 20"/>
                  <a:gd name="T34" fmla="*/ 11 w 21"/>
                  <a:gd name="T35" fmla="*/ 0 h 20"/>
                  <a:gd name="T36" fmla="*/ 0 w 21"/>
                  <a:gd name="T37" fmla="*/ 18 h 20"/>
                  <a:gd name="T38" fmla="*/ 3 w 21"/>
                  <a:gd name="T39" fmla="*/ 20 h 20"/>
                  <a:gd name="T40" fmla="*/ 7 w 21"/>
                  <a:gd name="T41" fmla="*/ 14 h 20"/>
                  <a:gd name="T42" fmla="*/ 12 w 21"/>
                  <a:gd name="T43" fmla="*/ 17 h 20"/>
                  <a:gd name="T44" fmla="*/ 12 w 21"/>
                  <a:gd name="T45" fmla="*/ 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1" h="20">
                    <a:moveTo>
                      <a:pt x="12" y="5"/>
                    </a:moveTo>
                    <a:lnTo>
                      <a:pt x="15" y="8"/>
                    </a:lnTo>
                    <a:lnTo>
                      <a:pt x="17" y="11"/>
                    </a:lnTo>
                    <a:lnTo>
                      <a:pt x="17" y="13"/>
                    </a:lnTo>
                    <a:lnTo>
                      <a:pt x="15" y="14"/>
                    </a:lnTo>
                    <a:lnTo>
                      <a:pt x="13" y="13"/>
                    </a:lnTo>
                    <a:lnTo>
                      <a:pt x="9" y="11"/>
                    </a:lnTo>
                    <a:lnTo>
                      <a:pt x="12" y="5"/>
                    </a:lnTo>
                    <a:lnTo>
                      <a:pt x="12" y="17"/>
                    </a:lnTo>
                    <a:lnTo>
                      <a:pt x="14" y="19"/>
                    </a:lnTo>
                    <a:lnTo>
                      <a:pt x="17" y="19"/>
                    </a:lnTo>
                    <a:lnTo>
                      <a:pt x="19" y="18"/>
                    </a:lnTo>
                    <a:lnTo>
                      <a:pt x="20" y="15"/>
                    </a:lnTo>
                    <a:lnTo>
                      <a:pt x="21" y="13"/>
                    </a:lnTo>
                    <a:lnTo>
                      <a:pt x="21" y="11"/>
                    </a:lnTo>
                    <a:lnTo>
                      <a:pt x="20" y="7"/>
                    </a:lnTo>
                    <a:lnTo>
                      <a:pt x="18" y="6"/>
                    </a:lnTo>
                    <a:lnTo>
                      <a:pt x="11" y="0"/>
                    </a:lnTo>
                    <a:lnTo>
                      <a:pt x="0" y="18"/>
                    </a:lnTo>
                    <a:lnTo>
                      <a:pt x="3" y="20"/>
                    </a:lnTo>
                    <a:lnTo>
                      <a:pt x="7" y="14"/>
                    </a:lnTo>
                    <a:lnTo>
                      <a:pt x="12" y="17"/>
                    </a:lnTo>
                    <a:lnTo>
                      <a:pt x="1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17" name="Freeform 686">
                <a:extLst>
                  <a:ext uri="{FF2B5EF4-FFF2-40B4-BE49-F238E27FC236}">
                    <a16:creationId xmlns:a16="http://schemas.microsoft.com/office/drawing/2014/main" id="{72AC82D8-53D1-FD26-1F0B-962933970411}"/>
                  </a:ext>
                </a:extLst>
              </p:cNvPr>
              <p:cNvSpPr/>
              <p:nvPr/>
            </p:nvSpPr>
            <p:spPr bwMode="auto">
              <a:xfrm>
                <a:off x="4993" y="1530"/>
                <a:ext cx="22" cy="29"/>
              </a:xfrm>
              <a:custGeom>
                <a:avLst/>
                <a:gdLst>
                  <a:gd name="T0" fmla="*/ 13 w 22"/>
                  <a:gd name="T1" fmla="*/ 29 h 29"/>
                  <a:gd name="T2" fmla="*/ 14 w 22"/>
                  <a:gd name="T3" fmla="*/ 25 h 29"/>
                  <a:gd name="T4" fmla="*/ 4 w 22"/>
                  <a:gd name="T5" fmla="*/ 18 h 29"/>
                  <a:gd name="T6" fmla="*/ 7 w 22"/>
                  <a:gd name="T7" fmla="*/ 13 h 29"/>
                  <a:gd name="T8" fmla="*/ 15 w 22"/>
                  <a:gd name="T9" fmla="*/ 19 h 29"/>
                  <a:gd name="T10" fmla="*/ 18 w 22"/>
                  <a:gd name="T11" fmla="*/ 17 h 29"/>
                  <a:gd name="T12" fmla="*/ 9 w 22"/>
                  <a:gd name="T13" fmla="*/ 9 h 29"/>
                  <a:gd name="T14" fmla="*/ 12 w 22"/>
                  <a:gd name="T15" fmla="*/ 6 h 29"/>
                  <a:gd name="T16" fmla="*/ 20 w 22"/>
                  <a:gd name="T17" fmla="*/ 13 h 29"/>
                  <a:gd name="T18" fmla="*/ 22 w 22"/>
                  <a:gd name="T19" fmla="*/ 9 h 29"/>
                  <a:gd name="T20" fmla="*/ 9 w 22"/>
                  <a:gd name="T21" fmla="*/ 0 h 29"/>
                  <a:gd name="T22" fmla="*/ 0 w 22"/>
                  <a:gd name="T23" fmla="*/ 18 h 29"/>
                  <a:gd name="T24" fmla="*/ 13 w 22"/>
                  <a:gd name="T2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28">
                    <a:moveTo>
                      <a:pt x="13" y="29"/>
                    </a:moveTo>
                    <a:lnTo>
                      <a:pt x="14" y="25"/>
                    </a:lnTo>
                    <a:lnTo>
                      <a:pt x="4" y="18"/>
                    </a:lnTo>
                    <a:lnTo>
                      <a:pt x="7" y="13"/>
                    </a:lnTo>
                    <a:lnTo>
                      <a:pt x="15" y="19"/>
                    </a:lnTo>
                    <a:lnTo>
                      <a:pt x="18" y="17"/>
                    </a:lnTo>
                    <a:lnTo>
                      <a:pt x="9" y="9"/>
                    </a:lnTo>
                    <a:lnTo>
                      <a:pt x="12" y="6"/>
                    </a:lnTo>
                    <a:lnTo>
                      <a:pt x="20" y="13"/>
                    </a:lnTo>
                    <a:lnTo>
                      <a:pt x="22" y="9"/>
                    </a:lnTo>
                    <a:lnTo>
                      <a:pt x="9" y="0"/>
                    </a:lnTo>
                    <a:lnTo>
                      <a:pt x="0" y="18"/>
                    </a:lnTo>
                    <a:lnTo>
                      <a:pt x="13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18" name="Freeform 687">
                <a:extLst>
                  <a:ext uri="{FF2B5EF4-FFF2-40B4-BE49-F238E27FC236}">
                    <a16:creationId xmlns:a16="http://schemas.microsoft.com/office/drawing/2014/main" id="{79D8B2B0-0417-55F5-7E1A-C5AD9C61A5AF}"/>
                  </a:ext>
                </a:extLst>
              </p:cNvPr>
              <p:cNvSpPr/>
              <p:nvPr/>
            </p:nvSpPr>
            <p:spPr bwMode="auto">
              <a:xfrm>
                <a:off x="5008" y="1542"/>
                <a:ext cx="22" cy="30"/>
              </a:xfrm>
              <a:custGeom>
                <a:avLst/>
                <a:gdLst>
                  <a:gd name="T0" fmla="*/ 12 w 22"/>
                  <a:gd name="T1" fmla="*/ 6 h 30"/>
                  <a:gd name="T2" fmla="*/ 17 w 22"/>
                  <a:gd name="T3" fmla="*/ 9 h 30"/>
                  <a:gd name="T4" fmla="*/ 18 w 22"/>
                  <a:gd name="T5" fmla="*/ 12 h 30"/>
                  <a:gd name="T6" fmla="*/ 18 w 22"/>
                  <a:gd name="T7" fmla="*/ 14 h 30"/>
                  <a:gd name="T8" fmla="*/ 16 w 22"/>
                  <a:gd name="T9" fmla="*/ 15 h 30"/>
                  <a:gd name="T10" fmla="*/ 13 w 22"/>
                  <a:gd name="T11" fmla="*/ 14 h 30"/>
                  <a:gd name="T12" fmla="*/ 10 w 22"/>
                  <a:gd name="T13" fmla="*/ 11 h 30"/>
                  <a:gd name="T14" fmla="*/ 12 w 22"/>
                  <a:gd name="T15" fmla="*/ 6 h 30"/>
                  <a:gd name="T16" fmla="*/ 4 w 22"/>
                  <a:gd name="T17" fmla="*/ 21 h 30"/>
                  <a:gd name="T18" fmla="*/ 7 w 22"/>
                  <a:gd name="T19" fmla="*/ 14 h 30"/>
                  <a:gd name="T20" fmla="*/ 11 w 22"/>
                  <a:gd name="T21" fmla="*/ 17 h 30"/>
                  <a:gd name="T22" fmla="*/ 13 w 22"/>
                  <a:gd name="T23" fmla="*/ 19 h 30"/>
                  <a:gd name="T24" fmla="*/ 12 w 22"/>
                  <a:gd name="T25" fmla="*/ 21 h 30"/>
                  <a:gd name="T26" fmla="*/ 11 w 22"/>
                  <a:gd name="T27" fmla="*/ 24 h 30"/>
                  <a:gd name="T28" fmla="*/ 11 w 22"/>
                  <a:gd name="T29" fmla="*/ 25 h 30"/>
                  <a:gd name="T30" fmla="*/ 11 w 22"/>
                  <a:gd name="T31" fmla="*/ 26 h 30"/>
                  <a:gd name="T32" fmla="*/ 15 w 22"/>
                  <a:gd name="T33" fmla="*/ 30 h 30"/>
                  <a:gd name="T34" fmla="*/ 15 w 22"/>
                  <a:gd name="T35" fmla="*/ 29 h 30"/>
                  <a:gd name="T36" fmla="*/ 15 w 22"/>
                  <a:gd name="T37" fmla="*/ 26 h 30"/>
                  <a:gd name="T38" fmla="*/ 16 w 22"/>
                  <a:gd name="T39" fmla="*/ 26 h 30"/>
                  <a:gd name="T40" fmla="*/ 16 w 22"/>
                  <a:gd name="T41" fmla="*/ 24 h 30"/>
                  <a:gd name="T42" fmla="*/ 17 w 22"/>
                  <a:gd name="T43" fmla="*/ 21 h 30"/>
                  <a:gd name="T44" fmla="*/ 17 w 22"/>
                  <a:gd name="T45" fmla="*/ 19 h 30"/>
                  <a:gd name="T46" fmla="*/ 19 w 22"/>
                  <a:gd name="T47" fmla="*/ 19 h 30"/>
                  <a:gd name="T48" fmla="*/ 22 w 22"/>
                  <a:gd name="T49" fmla="*/ 17 h 30"/>
                  <a:gd name="T50" fmla="*/ 22 w 22"/>
                  <a:gd name="T51" fmla="*/ 14 h 30"/>
                  <a:gd name="T52" fmla="*/ 22 w 22"/>
                  <a:gd name="T53" fmla="*/ 12 h 30"/>
                  <a:gd name="T54" fmla="*/ 21 w 22"/>
                  <a:gd name="T55" fmla="*/ 9 h 30"/>
                  <a:gd name="T56" fmla="*/ 18 w 22"/>
                  <a:gd name="T57" fmla="*/ 7 h 30"/>
                  <a:gd name="T58" fmla="*/ 10 w 22"/>
                  <a:gd name="T59" fmla="*/ 0 h 30"/>
                  <a:gd name="T60" fmla="*/ 0 w 22"/>
                  <a:gd name="T61" fmla="*/ 18 h 30"/>
                  <a:gd name="T62" fmla="*/ 4 w 22"/>
                  <a:gd name="T63" fmla="*/ 21 h 30"/>
                  <a:gd name="T64" fmla="*/ 12 w 22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" h="30">
                    <a:moveTo>
                      <a:pt x="12" y="6"/>
                    </a:moveTo>
                    <a:lnTo>
                      <a:pt x="17" y="9"/>
                    </a:lnTo>
                    <a:lnTo>
                      <a:pt x="18" y="12"/>
                    </a:lnTo>
                    <a:lnTo>
                      <a:pt x="18" y="14"/>
                    </a:lnTo>
                    <a:lnTo>
                      <a:pt x="16" y="15"/>
                    </a:lnTo>
                    <a:lnTo>
                      <a:pt x="13" y="14"/>
                    </a:lnTo>
                    <a:lnTo>
                      <a:pt x="10" y="11"/>
                    </a:lnTo>
                    <a:lnTo>
                      <a:pt x="12" y="6"/>
                    </a:lnTo>
                    <a:lnTo>
                      <a:pt x="4" y="21"/>
                    </a:lnTo>
                    <a:lnTo>
                      <a:pt x="7" y="14"/>
                    </a:lnTo>
                    <a:lnTo>
                      <a:pt x="11" y="17"/>
                    </a:lnTo>
                    <a:lnTo>
                      <a:pt x="13" y="19"/>
                    </a:lnTo>
                    <a:lnTo>
                      <a:pt x="12" y="21"/>
                    </a:lnTo>
                    <a:lnTo>
                      <a:pt x="11" y="24"/>
                    </a:lnTo>
                    <a:lnTo>
                      <a:pt x="11" y="25"/>
                    </a:lnTo>
                    <a:lnTo>
                      <a:pt x="11" y="26"/>
                    </a:lnTo>
                    <a:lnTo>
                      <a:pt x="15" y="30"/>
                    </a:lnTo>
                    <a:lnTo>
                      <a:pt x="15" y="29"/>
                    </a:lnTo>
                    <a:lnTo>
                      <a:pt x="15" y="26"/>
                    </a:lnTo>
                    <a:lnTo>
                      <a:pt x="16" y="26"/>
                    </a:lnTo>
                    <a:lnTo>
                      <a:pt x="16" y="24"/>
                    </a:lnTo>
                    <a:lnTo>
                      <a:pt x="17" y="21"/>
                    </a:lnTo>
                    <a:lnTo>
                      <a:pt x="17" y="19"/>
                    </a:lnTo>
                    <a:lnTo>
                      <a:pt x="19" y="19"/>
                    </a:lnTo>
                    <a:lnTo>
                      <a:pt x="22" y="17"/>
                    </a:lnTo>
                    <a:lnTo>
                      <a:pt x="22" y="14"/>
                    </a:lnTo>
                    <a:lnTo>
                      <a:pt x="22" y="12"/>
                    </a:lnTo>
                    <a:lnTo>
                      <a:pt x="21" y="9"/>
                    </a:lnTo>
                    <a:lnTo>
                      <a:pt x="18" y="7"/>
                    </a:lnTo>
                    <a:lnTo>
                      <a:pt x="10" y="0"/>
                    </a:lnTo>
                    <a:lnTo>
                      <a:pt x="0" y="18"/>
                    </a:lnTo>
                    <a:lnTo>
                      <a:pt x="4" y="21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19" name="Freeform 688">
                <a:extLst>
                  <a:ext uri="{FF2B5EF4-FFF2-40B4-BE49-F238E27FC236}">
                    <a16:creationId xmlns:a16="http://schemas.microsoft.com/office/drawing/2014/main" id="{3BF66799-91E9-DC81-FF1D-B42AE769FC6C}"/>
                  </a:ext>
                </a:extLst>
              </p:cNvPr>
              <p:cNvSpPr/>
              <p:nvPr/>
            </p:nvSpPr>
            <p:spPr bwMode="auto">
              <a:xfrm>
                <a:off x="5029" y="1560"/>
                <a:ext cx="20" cy="26"/>
              </a:xfrm>
              <a:custGeom>
                <a:avLst/>
                <a:gdLst>
                  <a:gd name="T0" fmla="*/ 7 w 20"/>
                  <a:gd name="T1" fmla="*/ 18 h 26"/>
                  <a:gd name="T2" fmla="*/ 6 w 20"/>
                  <a:gd name="T3" fmla="*/ 18 h 26"/>
                  <a:gd name="T4" fmla="*/ 4 w 20"/>
                  <a:gd name="T5" fmla="*/ 15 h 26"/>
                  <a:gd name="T6" fmla="*/ 3 w 20"/>
                  <a:gd name="T7" fmla="*/ 13 h 26"/>
                  <a:gd name="T8" fmla="*/ 3 w 20"/>
                  <a:gd name="T9" fmla="*/ 11 h 26"/>
                  <a:gd name="T10" fmla="*/ 4 w 20"/>
                  <a:gd name="T11" fmla="*/ 7 h 26"/>
                  <a:gd name="T12" fmla="*/ 7 w 20"/>
                  <a:gd name="T13" fmla="*/ 5 h 26"/>
                  <a:gd name="T14" fmla="*/ 8 w 20"/>
                  <a:gd name="T15" fmla="*/ 3 h 26"/>
                  <a:gd name="T16" fmla="*/ 10 w 20"/>
                  <a:gd name="T17" fmla="*/ 3 h 26"/>
                  <a:gd name="T18" fmla="*/ 13 w 20"/>
                  <a:gd name="T19" fmla="*/ 5 h 26"/>
                  <a:gd name="T20" fmla="*/ 15 w 20"/>
                  <a:gd name="T21" fmla="*/ 7 h 26"/>
                  <a:gd name="T22" fmla="*/ 15 w 20"/>
                  <a:gd name="T23" fmla="*/ 9 h 26"/>
                  <a:gd name="T24" fmla="*/ 15 w 20"/>
                  <a:gd name="T25" fmla="*/ 12 h 26"/>
                  <a:gd name="T26" fmla="*/ 14 w 20"/>
                  <a:gd name="T27" fmla="*/ 15 h 26"/>
                  <a:gd name="T28" fmla="*/ 13 w 20"/>
                  <a:gd name="T29" fmla="*/ 17 h 26"/>
                  <a:gd name="T30" fmla="*/ 12 w 20"/>
                  <a:gd name="T31" fmla="*/ 18 h 26"/>
                  <a:gd name="T32" fmla="*/ 10 w 20"/>
                  <a:gd name="T33" fmla="*/ 14 h 26"/>
                  <a:gd name="T34" fmla="*/ 7 w 20"/>
                  <a:gd name="T35" fmla="*/ 15 h 26"/>
                  <a:gd name="T36" fmla="*/ 8 w 20"/>
                  <a:gd name="T37" fmla="*/ 19 h 26"/>
                  <a:gd name="T38" fmla="*/ 7 w 20"/>
                  <a:gd name="T39" fmla="*/ 18 h 26"/>
                  <a:gd name="T40" fmla="*/ 10 w 20"/>
                  <a:gd name="T41" fmla="*/ 26 h 26"/>
                  <a:gd name="T42" fmla="*/ 13 w 20"/>
                  <a:gd name="T43" fmla="*/ 26 h 26"/>
                  <a:gd name="T44" fmla="*/ 13 w 20"/>
                  <a:gd name="T45" fmla="*/ 23 h 26"/>
                  <a:gd name="T46" fmla="*/ 15 w 20"/>
                  <a:gd name="T47" fmla="*/ 21 h 26"/>
                  <a:gd name="T48" fmla="*/ 18 w 20"/>
                  <a:gd name="T49" fmla="*/ 18 h 26"/>
                  <a:gd name="T50" fmla="*/ 20 w 20"/>
                  <a:gd name="T51" fmla="*/ 13 h 26"/>
                  <a:gd name="T52" fmla="*/ 20 w 20"/>
                  <a:gd name="T53" fmla="*/ 9 h 26"/>
                  <a:gd name="T54" fmla="*/ 18 w 20"/>
                  <a:gd name="T55" fmla="*/ 5 h 26"/>
                  <a:gd name="T56" fmla="*/ 15 w 20"/>
                  <a:gd name="T57" fmla="*/ 1 h 26"/>
                  <a:gd name="T58" fmla="*/ 10 w 20"/>
                  <a:gd name="T59" fmla="*/ 0 h 26"/>
                  <a:gd name="T60" fmla="*/ 7 w 20"/>
                  <a:gd name="T61" fmla="*/ 0 h 26"/>
                  <a:gd name="T62" fmla="*/ 3 w 20"/>
                  <a:gd name="T63" fmla="*/ 1 h 26"/>
                  <a:gd name="T64" fmla="*/ 1 w 20"/>
                  <a:gd name="T65" fmla="*/ 5 h 26"/>
                  <a:gd name="T66" fmla="*/ 0 w 20"/>
                  <a:gd name="T67" fmla="*/ 8 h 26"/>
                  <a:gd name="T68" fmla="*/ 0 w 20"/>
                  <a:gd name="T69" fmla="*/ 13 h 26"/>
                  <a:gd name="T70" fmla="*/ 1 w 20"/>
                  <a:gd name="T71" fmla="*/ 17 h 26"/>
                  <a:gd name="T72" fmla="*/ 4 w 20"/>
                  <a:gd name="T73" fmla="*/ 20 h 26"/>
                  <a:gd name="T74" fmla="*/ 7 w 20"/>
                  <a:gd name="T75" fmla="*/ 23 h 26"/>
                  <a:gd name="T76" fmla="*/ 9 w 20"/>
                  <a:gd name="T77" fmla="*/ 23 h 26"/>
                  <a:gd name="T78" fmla="*/ 10 w 20"/>
                  <a:gd name="T79" fmla="*/ 26 h 26"/>
                  <a:gd name="T80" fmla="*/ 7 w 20"/>
                  <a:gd name="T81" fmla="*/ 1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0" h="26">
                    <a:moveTo>
                      <a:pt x="7" y="18"/>
                    </a:moveTo>
                    <a:lnTo>
                      <a:pt x="6" y="18"/>
                    </a:lnTo>
                    <a:lnTo>
                      <a:pt x="4" y="15"/>
                    </a:lnTo>
                    <a:lnTo>
                      <a:pt x="3" y="13"/>
                    </a:lnTo>
                    <a:lnTo>
                      <a:pt x="3" y="11"/>
                    </a:lnTo>
                    <a:lnTo>
                      <a:pt x="4" y="7"/>
                    </a:lnTo>
                    <a:lnTo>
                      <a:pt x="7" y="5"/>
                    </a:lnTo>
                    <a:lnTo>
                      <a:pt x="8" y="3"/>
                    </a:lnTo>
                    <a:lnTo>
                      <a:pt x="10" y="3"/>
                    </a:lnTo>
                    <a:lnTo>
                      <a:pt x="13" y="5"/>
                    </a:lnTo>
                    <a:lnTo>
                      <a:pt x="15" y="7"/>
                    </a:lnTo>
                    <a:lnTo>
                      <a:pt x="15" y="9"/>
                    </a:lnTo>
                    <a:lnTo>
                      <a:pt x="15" y="12"/>
                    </a:lnTo>
                    <a:lnTo>
                      <a:pt x="14" y="15"/>
                    </a:lnTo>
                    <a:lnTo>
                      <a:pt x="13" y="17"/>
                    </a:lnTo>
                    <a:lnTo>
                      <a:pt x="12" y="18"/>
                    </a:lnTo>
                    <a:lnTo>
                      <a:pt x="10" y="14"/>
                    </a:lnTo>
                    <a:lnTo>
                      <a:pt x="7" y="15"/>
                    </a:lnTo>
                    <a:lnTo>
                      <a:pt x="8" y="19"/>
                    </a:lnTo>
                    <a:lnTo>
                      <a:pt x="7" y="18"/>
                    </a:lnTo>
                    <a:lnTo>
                      <a:pt x="10" y="26"/>
                    </a:lnTo>
                    <a:lnTo>
                      <a:pt x="13" y="26"/>
                    </a:lnTo>
                    <a:lnTo>
                      <a:pt x="13" y="23"/>
                    </a:lnTo>
                    <a:lnTo>
                      <a:pt x="15" y="21"/>
                    </a:lnTo>
                    <a:lnTo>
                      <a:pt x="18" y="18"/>
                    </a:lnTo>
                    <a:lnTo>
                      <a:pt x="20" y="13"/>
                    </a:lnTo>
                    <a:lnTo>
                      <a:pt x="20" y="9"/>
                    </a:lnTo>
                    <a:lnTo>
                      <a:pt x="18" y="5"/>
                    </a:lnTo>
                    <a:lnTo>
                      <a:pt x="15" y="1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4" y="20"/>
                    </a:lnTo>
                    <a:lnTo>
                      <a:pt x="7" y="23"/>
                    </a:lnTo>
                    <a:lnTo>
                      <a:pt x="9" y="23"/>
                    </a:lnTo>
                    <a:lnTo>
                      <a:pt x="10" y="26"/>
                    </a:lnTo>
                    <a:lnTo>
                      <a:pt x="7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20" name="Freeform 689">
                <a:extLst>
                  <a:ext uri="{FF2B5EF4-FFF2-40B4-BE49-F238E27FC236}">
                    <a16:creationId xmlns:a16="http://schemas.microsoft.com/office/drawing/2014/main" id="{9B6DF6ED-FBE1-1C4D-65A5-1203634DCCEA}"/>
                  </a:ext>
                </a:extLst>
              </p:cNvPr>
              <p:cNvSpPr/>
              <p:nvPr/>
            </p:nvSpPr>
            <p:spPr bwMode="auto">
              <a:xfrm>
                <a:off x="5047" y="1571"/>
                <a:ext cx="21" cy="26"/>
              </a:xfrm>
              <a:custGeom>
                <a:avLst/>
                <a:gdLst>
                  <a:gd name="T0" fmla="*/ 1 w 21"/>
                  <a:gd name="T1" fmla="*/ 12 h 26"/>
                  <a:gd name="T2" fmla="*/ 0 w 21"/>
                  <a:gd name="T3" fmla="*/ 15 h 26"/>
                  <a:gd name="T4" fmla="*/ 0 w 21"/>
                  <a:gd name="T5" fmla="*/ 18 h 26"/>
                  <a:gd name="T6" fmla="*/ 2 w 21"/>
                  <a:gd name="T7" fmla="*/ 21 h 26"/>
                  <a:gd name="T8" fmla="*/ 4 w 21"/>
                  <a:gd name="T9" fmla="*/ 24 h 26"/>
                  <a:gd name="T10" fmla="*/ 8 w 21"/>
                  <a:gd name="T11" fmla="*/ 26 h 26"/>
                  <a:gd name="T12" fmla="*/ 10 w 21"/>
                  <a:gd name="T13" fmla="*/ 26 h 26"/>
                  <a:gd name="T14" fmla="*/ 13 w 21"/>
                  <a:gd name="T15" fmla="*/ 25 h 26"/>
                  <a:gd name="T16" fmla="*/ 15 w 21"/>
                  <a:gd name="T17" fmla="*/ 22 h 26"/>
                  <a:gd name="T18" fmla="*/ 21 w 21"/>
                  <a:gd name="T19" fmla="*/ 10 h 26"/>
                  <a:gd name="T20" fmla="*/ 18 w 21"/>
                  <a:gd name="T21" fmla="*/ 8 h 26"/>
                  <a:gd name="T22" fmla="*/ 12 w 21"/>
                  <a:gd name="T23" fmla="*/ 19 h 26"/>
                  <a:gd name="T24" fmla="*/ 9 w 21"/>
                  <a:gd name="T25" fmla="*/ 21 h 26"/>
                  <a:gd name="T26" fmla="*/ 8 w 21"/>
                  <a:gd name="T27" fmla="*/ 21 h 26"/>
                  <a:gd name="T28" fmla="*/ 6 w 21"/>
                  <a:gd name="T29" fmla="*/ 20 h 26"/>
                  <a:gd name="T30" fmla="*/ 4 w 21"/>
                  <a:gd name="T31" fmla="*/ 18 h 26"/>
                  <a:gd name="T32" fmla="*/ 4 w 21"/>
                  <a:gd name="T33" fmla="*/ 14 h 26"/>
                  <a:gd name="T34" fmla="*/ 12 w 21"/>
                  <a:gd name="T35" fmla="*/ 3 h 26"/>
                  <a:gd name="T36" fmla="*/ 8 w 21"/>
                  <a:gd name="T37" fmla="*/ 0 h 26"/>
                  <a:gd name="T38" fmla="*/ 1 w 21"/>
                  <a:gd name="T3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1" h="26">
                    <a:moveTo>
                      <a:pt x="1" y="12"/>
                    </a:moveTo>
                    <a:lnTo>
                      <a:pt x="0" y="15"/>
                    </a:lnTo>
                    <a:lnTo>
                      <a:pt x="0" y="18"/>
                    </a:lnTo>
                    <a:lnTo>
                      <a:pt x="2" y="21"/>
                    </a:lnTo>
                    <a:lnTo>
                      <a:pt x="4" y="24"/>
                    </a:lnTo>
                    <a:lnTo>
                      <a:pt x="8" y="26"/>
                    </a:lnTo>
                    <a:lnTo>
                      <a:pt x="10" y="26"/>
                    </a:lnTo>
                    <a:lnTo>
                      <a:pt x="13" y="25"/>
                    </a:lnTo>
                    <a:lnTo>
                      <a:pt x="15" y="22"/>
                    </a:lnTo>
                    <a:lnTo>
                      <a:pt x="21" y="10"/>
                    </a:lnTo>
                    <a:lnTo>
                      <a:pt x="18" y="8"/>
                    </a:lnTo>
                    <a:lnTo>
                      <a:pt x="12" y="19"/>
                    </a:lnTo>
                    <a:lnTo>
                      <a:pt x="9" y="21"/>
                    </a:lnTo>
                    <a:lnTo>
                      <a:pt x="8" y="21"/>
                    </a:lnTo>
                    <a:lnTo>
                      <a:pt x="6" y="20"/>
                    </a:lnTo>
                    <a:lnTo>
                      <a:pt x="4" y="18"/>
                    </a:lnTo>
                    <a:lnTo>
                      <a:pt x="4" y="14"/>
                    </a:lnTo>
                    <a:lnTo>
                      <a:pt x="12" y="3"/>
                    </a:lnTo>
                    <a:lnTo>
                      <a:pt x="8" y="0"/>
                    </a:lnTo>
                    <a:lnTo>
                      <a:pt x="1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21" name="Freeform 690">
                <a:extLst>
                  <a:ext uri="{FF2B5EF4-FFF2-40B4-BE49-F238E27FC236}">
                    <a16:creationId xmlns:a16="http://schemas.microsoft.com/office/drawing/2014/main" id="{A587EADA-D6DE-BD70-491F-5010B3DA426D}"/>
                  </a:ext>
                </a:extLst>
              </p:cNvPr>
              <p:cNvSpPr/>
              <p:nvPr/>
            </p:nvSpPr>
            <p:spPr bwMode="auto">
              <a:xfrm>
                <a:off x="5062" y="1585"/>
                <a:ext cx="15" cy="20"/>
              </a:xfrm>
              <a:custGeom>
                <a:avLst/>
                <a:gdLst>
                  <a:gd name="T0" fmla="*/ 4 w 15"/>
                  <a:gd name="T1" fmla="*/ 20 h 20"/>
                  <a:gd name="T2" fmla="*/ 15 w 15"/>
                  <a:gd name="T3" fmla="*/ 2 h 20"/>
                  <a:gd name="T4" fmla="*/ 10 w 15"/>
                  <a:gd name="T5" fmla="*/ 0 h 20"/>
                  <a:gd name="T6" fmla="*/ 0 w 15"/>
                  <a:gd name="T7" fmla="*/ 18 h 20"/>
                  <a:gd name="T8" fmla="*/ 4 w 15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0">
                    <a:moveTo>
                      <a:pt x="4" y="20"/>
                    </a:moveTo>
                    <a:lnTo>
                      <a:pt x="15" y="2"/>
                    </a:lnTo>
                    <a:lnTo>
                      <a:pt x="10" y="0"/>
                    </a:lnTo>
                    <a:lnTo>
                      <a:pt x="0" y="18"/>
                    </a:lnTo>
                    <a:lnTo>
                      <a:pt x="4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22" name="Freeform 691">
                <a:extLst>
                  <a:ext uri="{FF2B5EF4-FFF2-40B4-BE49-F238E27FC236}">
                    <a16:creationId xmlns:a16="http://schemas.microsoft.com/office/drawing/2014/main" id="{DF688E18-62DD-CD0B-F077-2D231ACB3938}"/>
                  </a:ext>
                </a:extLst>
              </p:cNvPr>
              <p:cNvSpPr/>
              <p:nvPr/>
            </p:nvSpPr>
            <p:spPr bwMode="auto">
              <a:xfrm>
                <a:off x="5069" y="1590"/>
                <a:ext cx="28" cy="32"/>
              </a:xfrm>
              <a:custGeom>
                <a:avLst/>
                <a:gdLst>
                  <a:gd name="T0" fmla="*/ 4 w 28"/>
                  <a:gd name="T1" fmla="*/ 21 h 32"/>
                  <a:gd name="T2" fmla="*/ 12 w 28"/>
                  <a:gd name="T3" fmla="*/ 7 h 32"/>
                  <a:gd name="T4" fmla="*/ 8 w 28"/>
                  <a:gd name="T5" fmla="*/ 24 h 32"/>
                  <a:gd name="T6" fmla="*/ 11 w 28"/>
                  <a:gd name="T7" fmla="*/ 26 h 32"/>
                  <a:gd name="T8" fmla="*/ 23 w 28"/>
                  <a:gd name="T9" fmla="*/ 15 h 32"/>
                  <a:gd name="T10" fmla="*/ 15 w 28"/>
                  <a:gd name="T11" fmla="*/ 30 h 32"/>
                  <a:gd name="T12" fmla="*/ 18 w 28"/>
                  <a:gd name="T13" fmla="*/ 32 h 32"/>
                  <a:gd name="T14" fmla="*/ 28 w 28"/>
                  <a:gd name="T15" fmla="*/ 14 h 32"/>
                  <a:gd name="T16" fmla="*/ 23 w 28"/>
                  <a:gd name="T17" fmla="*/ 9 h 32"/>
                  <a:gd name="T18" fmla="*/ 11 w 28"/>
                  <a:gd name="T19" fmla="*/ 21 h 32"/>
                  <a:gd name="T20" fmla="*/ 16 w 28"/>
                  <a:gd name="T21" fmla="*/ 5 h 32"/>
                  <a:gd name="T22" fmla="*/ 11 w 28"/>
                  <a:gd name="T23" fmla="*/ 0 h 32"/>
                  <a:gd name="T24" fmla="*/ 0 w 28"/>
                  <a:gd name="T25" fmla="*/ 18 h 32"/>
                  <a:gd name="T26" fmla="*/ 4 w 28"/>
                  <a:gd name="T27" fmla="*/ 2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2">
                    <a:moveTo>
                      <a:pt x="4" y="21"/>
                    </a:moveTo>
                    <a:lnTo>
                      <a:pt x="12" y="7"/>
                    </a:lnTo>
                    <a:lnTo>
                      <a:pt x="8" y="24"/>
                    </a:lnTo>
                    <a:lnTo>
                      <a:pt x="11" y="26"/>
                    </a:lnTo>
                    <a:lnTo>
                      <a:pt x="23" y="15"/>
                    </a:lnTo>
                    <a:lnTo>
                      <a:pt x="15" y="30"/>
                    </a:lnTo>
                    <a:lnTo>
                      <a:pt x="18" y="32"/>
                    </a:lnTo>
                    <a:lnTo>
                      <a:pt x="28" y="14"/>
                    </a:lnTo>
                    <a:lnTo>
                      <a:pt x="23" y="9"/>
                    </a:lnTo>
                    <a:lnTo>
                      <a:pt x="11" y="21"/>
                    </a:lnTo>
                    <a:lnTo>
                      <a:pt x="16" y="5"/>
                    </a:lnTo>
                    <a:lnTo>
                      <a:pt x="11" y="0"/>
                    </a:lnTo>
                    <a:lnTo>
                      <a:pt x="0" y="18"/>
                    </a:lnTo>
                    <a:lnTo>
                      <a:pt x="4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23" name="Freeform 692">
                <a:extLst>
                  <a:ext uri="{FF2B5EF4-FFF2-40B4-BE49-F238E27FC236}">
                    <a16:creationId xmlns:a16="http://schemas.microsoft.com/office/drawing/2014/main" id="{6A672C8E-2CD8-7F11-D68A-613E038A3F23}"/>
                  </a:ext>
                </a:extLst>
              </p:cNvPr>
              <p:cNvSpPr/>
              <p:nvPr/>
            </p:nvSpPr>
            <p:spPr bwMode="auto">
              <a:xfrm>
                <a:off x="5089" y="1610"/>
                <a:ext cx="20" cy="27"/>
              </a:xfrm>
              <a:custGeom>
                <a:avLst/>
                <a:gdLst>
                  <a:gd name="T0" fmla="*/ 14 w 20"/>
                  <a:gd name="T1" fmla="*/ 16 h 27"/>
                  <a:gd name="T2" fmla="*/ 9 w 20"/>
                  <a:gd name="T3" fmla="*/ 11 h 27"/>
                  <a:gd name="T4" fmla="*/ 16 w 20"/>
                  <a:gd name="T5" fmla="*/ 6 h 27"/>
                  <a:gd name="T6" fmla="*/ 14 w 20"/>
                  <a:gd name="T7" fmla="*/ 16 h 27"/>
                  <a:gd name="T8" fmla="*/ 0 w 20"/>
                  <a:gd name="T9" fmla="*/ 13 h 27"/>
                  <a:gd name="T10" fmla="*/ 3 w 20"/>
                  <a:gd name="T11" fmla="*/ 17 h 27"/>
                  <a:gd name="T12" fmla="*/ 7 w 20"/>
                  <a:gd name="T13" fmla="*/ 13 h 27"/>
                  <a:gd name="T14" fmla="*/ 14 w 20"/>
                  <a:gd name="T15" fmla="*/ 19 h 27"/>
                  <a:gd name="T16" fmla="*/ 13 w 20"/>
                  <a:gd name="T17" fmla="*/ 24 h 27"/>
                  <a:gd name="T18" fmla="*/ 16 w 20"/>
                  <a:gd name="T19" fmla="*/ 27 h 27"/>
                  <a:gd name="T20" fmla="*/ 20 w 20"/>
                  <a:gd name="T21" fmla="*/ 4 h 27"/>
                  <a:gd name="T22" fmla="*/ 16 w 20"/>
                  <a:gd name="T23" fmla="*/ 0 h 27"/>
                  <a:gd name="T24" fmla="*/ 0 w 20"/>
                  <a:gd name="T25" fmla="*/ 13 h 27"/>
                  <a:gd name="T26" fmla="*/ 14 w 20"/>
                  <a:gd name="T27" fmla="*/ 1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" h="27">
                    <a:moveTo>
                      <a:pt x="14" y="16"/>
                    </a:moveTo>
                    <a:lnTo>
                      <a:pt x="9" y="11"/>
                    </a:lnTo>
                    <a:lnTo>
                      <a:pt x="16" y="6"/>
                    </a:lnTo>
                    <a:lnTo>
                      <a:pt x="14" y="16"/>
                    </a:lnTo>
                    <a:lnTo>
                      <a:pt x="0" y="13"/>
                    </a:lnTo>
                    <a:lnTo>
                      <a:pt x="3" y="17"/>
                    </a:lnTo>
                    <a:lnTo>
                      <a:pt x="7" y="13"/>
                    </a:lnTo>
                    <a:lnTo>
                      <a:pt x="14" y="19"/>
                    </a:lnTo>
                    <a:lnTo>
                      <a:pt x="13" y="24"/>
                    </a:lnTo>
                    <a:lnTo>
                      <a:pt x="16" y="27"/>
                    </a:lnTo>
                    <a:lnTo>
                      <a:pt x="20" y="4"/>
                    </a:lnTo>
                    <a:lnTo>
                      <a:pt x="16" y="0"/>
                    </a:lnTo>
                    <a:lnTo>
                      <a:pt x="0" y="13"/>
                    </a:lnTo>
                    <a:lnTo>
                      <a:pt x="14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24" name="Freeform 693">
                <a:extLst>
                  <a:ext uri="{FF2B5EF4-FFF2-40B4-BE49-F238E27FC236}">
                    <a16:creationId xmlns:a16="http://schemas.microsoft.com/office/drawing/2014/main" id="{83B3995D-F10D-2034-3440-FFCCB18CE5B2}"/>
                  </a:ext>
                </a:extLst>
              </p:cNvPr>
              <p:cNvSpPr/>
              <p:nvPr/>
            </p:nvSpPr>
            <p:spPr bwMode="auto">
              <a:xfrm>
                <a:off x="5108" y="1620"/>
                <a:ext cx="24" cy="30"/>
              </a:xfrm>
              <a:custGeom>
                <a:avLst/>
                <a:gdLst>
                  <a:gd name="T0" fmla="*/ 3 w 24"/>
                  <a:gd name="T1" fmla="*/ 21 h 30"/>
                  <a:gd name="T2" fmla="*/ 11 w 24"/>
                  <a:gd name="T3" fmla="*/ 8 h 30"/>
                  <a:gd name="T4" fmla="*/ 11 w 24"/>
                  <a:gd name="T5" fmla="*/ 26 h 30"/>
                  <a:gd name="T6" fmla="*/ 14 w 24"/>
                  <a:gd name="T7" fmla="*/ 30 h 30"/>
                  <a:gd name="T8" fmla="*/ 24 w 24"/>
                  <a:gd name="T9" fmla="*/ 12 h 30"/>
                  <a:gd name="T10" fmla="*/ 20 w 24"/>
                  <a:gd name="T11" fmla="*/ 8 h 30"/>
                  <a:gd name="T12" fmla="*/ 13 w 24"/>
                  <a:gd name="T13" fmla="*/ 21 h 30"/>
                  <a:gd name="T14" fmla="*/ 13 w 24"/>
                  <a:gd name="T15" fmla="*/ 3 h 30"/>
                  <a:gd name="T16" fmla="*/ 9 w 24"/>
                  <a:gd name="T17" fmla="*/ 0 h 30"/>
                  <a:gd name="T18" fmla="*/ 0 w 24"/>
                  <a:gd name="T19" fmla="*/ 18 h 30"/>
                  <a:gd name="T20" fmla="*/ 3 w 24"/>
                  <a:gd name="T21" fmla="*/ 2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30">
                    <a:moveTo>
                      <a:pt x="3" y="21"/>
                    </a:moveTo>
                    <a:lnTo>
                      <a:pt x="11" y="8"/>
                    </a:lnTo>
                    <a:lnTo>
                      <a:pt x="11" y="26"/>
                    </a:lnTo>
                    <a:lnTo>
                      <a:pt x="14" y="30"/>
                    </a:lnTo>
                    <a:lnTo>
                      <a:pt x="24" y="12"/>
                    </a:lnTo>
                    <a:lnTo>
                      <a:pt x="20" y="8"/>
                    </a:lnTo>
                    <a:lnTo>
                      <a:pt x="13" y="21"/>
                    </a:lnTo>
                    <a:lnTo>
                      <a:pt x="13" y="3"/>
                    </a:lnTo>
                    <a:lnTo>
                      <a:pt x="9" y="0"/>
                    </a:lnTo>
                    <a:lnTo>
                      <a:pt x="0" y="18"/>
                    </a:lnTo>
                    <a:lnTo>
                      <a:pt x="3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25" name="Freeform 694">
                <a:extLst>
                  <a:ext uri="{FF2B5EF4-FFF2-40B4-BE49-F238E27FC236}">
                    <a16:creationId xmlns:a16="http://schemas.microsoft.com/office/drawing/2014/main" id="{6A92FCE1-3B7A-3D4B-97FC-CA02444B074E}"/>
                  </a:ext>
                </a:extLst>
              </p:cNvPr>
              <p:cNvSpPr/>
              <p:nvPr/>
            </p:nvSpPr>
            <p:spPr bwMode="auto">
              <a:xfrm>
                <a:off x="5127" y="1635"/>
                <a:ext cx="19" cy="26"/>
              </a:xfrm>
              <a:custGeom>
                <a:avLst/>
                <a:gdLst>
                  <a:gd name="T0" fmla="*/ 0 w 19"/>
                  <a:gd name="T1" fmla="*/ 17 h 26"/>
                  <a:gd name="T2" fmla="*/ 2 w 19"/>
                  <a:gd name="T3" fmla="*/ 20 h 26"/>
                  <a:gd name="T4" fmla="*/ 5 w 19"/>
                  <a:gd name="T5" fmla="*/ 23 h 26"/>
                  <a:gd name="T6" fmla="*/ 8 w 19"/>
                  <a:gd name="T7" fmla="*/ 24 h 26"/>
                  <a:gd name="T8" fmla="*/ 11 w 19"/>
                  <a:gd name="T9" fmla="*/ 26 h 26"/>
                  <a:gd name="T10" fmla="*/ 13 w 19"/>
                  <a:gd name="T11" fmla="*/ 24 h 26"/>
                  <a:gd name="T12" fmla="*/ 16 w 19"/>
                  <a:gd name="T13" fmla="*/ 22 h 26"/>
                  <a:gd name="T14" fmla="*/ 16 w 19"/>
                  <a:gd name="T15" fmla="*/ 20 h 26"/>
                  <a:gd name="T16" fmla="*/ 16 w 19"/>
                  <a:gd name="T17" fmla="*/ 16 h 26"/>
                  <a:gd name="T18" fmla="*/ 14 w 19"/>
                  <a:gd name="T19" fmla="*/ 15 h 26"/>
                  <a:gd name="T20" fmla="*/ 12 w 19"/>
                  <a:gd name="T21" fmla="*/ 12 h 26"/>
                  <a:gd name="T22" fmla="*/ 11 w 19"/>
                  <a:gd name="T23" fmla="*/ 11 h 26"/>
                  <a:gd name="T24" fmla="*/ 10 w 19"/>
                  <a:gd name="T25" fmla="*/ 8 h 26"/>
                  <a:gd name="T26" fmla="*/ 8 w 19"/>
                  <a:gd name="T27" fmla="*/ 6 h 26"/>
                  <a:gd name="T28" fmla="*/ 11 w 19"/>
                  <a:gd name="T29" fmla="*/ 5 h 26"/>
                  <a:gd name="T30" fmla="*/ 13 w 19"/>
                  <a:gd name="T31" fmla="*/ 6 h 26"/>
                  <a:gd name="T32" fmla="*/ 16 w 19"/>
                  <a:gd name="T33" fmla="*/ 9 h 26"/>
                  <a:gd name="T34" fmla="*/ 16 w 19"/>
                  <a:gd name="T35" fmla="*/ 11 h 26"/>
                  <a:gd name="T36" fmla="*/ 18 w 19"/>
                  <a:gd name="T37" fmla="*/ 15 h 26"/>
                  <a:gd name="T38" fmla="*/ 19 w 19"/>
                  <a:gd name="T39" fmla="*/ 11 h 26"/>
                  <a:gd name="T40" fmla="*/ 19 w 19"/>
                  <a:gd name="T41" fmla="*/ 9 h 26"/>
                  <a:gd name="T42" fmla="*/ 18 w 19"/>
                  <a:gd name="T43" fmla="*/ 6 h 26"/>
                  <a:gd name="T44" fmla="*/ 16 w 19"/>
                  <a:gd name="T45" fmla="*/ 4 h 26"/>
                  <a:gd name="T46" fmla="*/ 12 w 19"/>
                  <a:gd name="T47" fmla="*/ 2 h 26"/>
                  <a:gd name="T48" fmla="*/ 10 w 19"/>
                  <a:gd name="T49" fmla="*/ 0 h 26"/>
                  <a:gd name="T50" fmla="*/ 7 w 19"/>
                  <a:gd name="T51" fmla="*/ 2 h 26"/>
                  <a:gd name="T52" fmla="*/ 5 w 19"/>
                  <a:gd name="T53" fmla="*/ 4 h 26"/>
                  <a:gd name="T54" fmla="*/ 5 w 19"/>
                  <a:gd name="T55" fmla="*/ 6 h 26"/>
                  <a:gd name="T56" fmla="*/ 5 w 19"/>
                  <a:gd name="T57" fmla="*/ 9 h 26"/>
                  <a:gd name="T58" fmla="*/ 7 w 19"/>
                  <a:gd name="T59" fmla="*/ 14 h 26"/>
                  <a:gd name="T60" fmla="*/ 8 w 19"/>
                  <a:gd name="T61" fmla="*/ 14 h 26"/>
                  <a:gd name="T62" fmla="*/ 11 w 19"/>
                  <a:gd name="T63" fmla="*/ 17 h 26"/>
                  <a:gd name="T64" fmla="*/ 11 w 19"/>
                  <a:gd name="T65" fmla="*/ 20 h 26"/>
                  <a:gd name="T66" fmla="*/ 10 w 19"/>
                  <a:gd name="T67" fmla="*/ 21 h 26"/>
                  <a:gd name="T68" fmla="*/ 7 w 19"/>
                  <a:gd name="T69" fmla="*/ 20 h 26"/>
                  <a:gd name="T70" fmla="*/ 5 w 19"/>
                  <a:gd name="T71" fmla="*/ 17 h 26"/>
                  <a:gd name="T72" fmla="*/ 5 w 19"/>
                  <a:gd name="T73" fmla="*/ 14 h 26"/>
                  <a:gd name="T74" fmla="*/ 1 w 19"/>
                  <a:gd name="T75" fmla="*/ 11 h 26"/>
                  <a:gd name="T76" fmla="*/ 0 w 19"/>
                  <a:gd name="T77" fmla="*/ 14 h 26"/>
                  <a:gd name="T78" fmla="*/ 0 w 19"/>
                  <a:gd name="T79" fmla="*/ 17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9" h="26">
                    <a:moveTo>
                      <a:pt x="0" y="17"/>
                    </a:moveTo>
                    <a:lnTo>
                      <a:pt x="2" y="20"/>
                    </a:lnTo>
                    <a:lnTo>
                      <a:pt x="5" y="23"/>
                    </a:lnTo>
                    <a:lnTo>
                      <a:pt x="8" y="24"/>
                    </a:lnTo>
                    <a:lnTo>
                      <a:pt x="11" y="26"/>
                    </a:lnTo>
                    <a:lnTo>
                      <a:pt x="13" y="24"/>
                    </a:lnTo>
                    <a:lnTo>
                      <a:pt x="16" y="22"/>
                    </a:lnTo>
                    <a:lnTo>
                      <a:pt x="16" y="20"/>
                    </a:lnTo>
                    <a:lnTo>
                      <a:pt x="16" y="16"/>
                    </a:lnTo>
                    <a:lnTo>
                      <a:pt x="14" y="15"/>
                    </a:lnTo>
                    <a:lnTo>
                      <a:pt x="12" y="12"/>
                    </a:lnTo>
                    <a:lnTo>
                      <a:pt x="11" y="11"/>
                    </a:lnTo>
                    <a:lnTo>
                      <a:pt x="10" y="8"/>
                    </a:lnTo>
                    <a:lnTo>
                      <a:pt x="8" y="6"/>
                    </a:lnTo>
                    <a:lnTo>
                      <a:pt x="11" y="5"/>
                    </a:lnTo>
                    <a:lnTo>
                      <a:pt x="13" y="6"/>
                    </a:lnTo>
                    <a:lnTo>
                      <a:pt x="16" y="9"/>
                    </a:lnTo>
                    <a:lnTo>
                      <a:pt x="16" y="11"/>
                    </a:lnTo>
                    <a:lnTo>
                      <a:pt x="18" y="15"/>
                    </a:lnTo>
                    <a:lnTo>
                      <a:pt x="19" y="11"/>
                    </a:lnTo>
                    <a:lnTo>
                      <a:pt x="19" y="9"/>
                    </a:lnTo>
                    <a:lnTo>
                      <a:pt x="18" y="6"/>
                    </a:lnTo>
                    <a:lnTo>
                      <a:pt x="16" y="4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7" y="2"/>
                    </a:lnTo>
                    <a:lnTo>
                      <a:pt x="5" y="4"/>
                    </a:lnTo>
                    <a:lnTo>
                      <a:pt x="5" y="6"/>
                    </a:lnTo>
                    <a:lnTo>
                      <a:pt x="5" y="9"/>
                    </a:lnTo>
                    <a:lnTo>
                      <a:pt x="7" y="14"/>
                    </a:lnTo>
                    <a:lnTo>
                      <a:pt x="8" y="14"/>
                    </a:lnTo>
                    <a:lnTo>
                      <a:pt x="11" y="17"/>
                    </a:lnTo>
                    <a:lnTo>
                      <a:pt x="11" y="20"/>
                    </a:lnTo>
                    <a:lnTo>
                      <a:pt x="10" y="21"/>
                    </a:lnTo>
                    <a:lnTo>
                      <a:pt x="7" y="20"/>
                    </a:lnTo>
                    <a:lnTo>
                      <a:pt x="5" y="17"/>
                    </a:lnTo>
                    <a:lnTo>
                      <a:pt x="5" y="14"/>
                    </a:lnTo>
                    <a:lnTo>
                      <a:pt x="1" y="11"/>
                    </a:lnTo>
                    <a:lnTo>
                      <a:pt x="0" y="14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26" name="Freeform 695">
                <a:extLst>
                  <a:ext uri="{FF2B5EF4-FFF2-40B4-BE49-F238E27FC236}">
                    <a16:creationId xmlns:a16="http://schemas.microsoft.com/office/drawing/2014/main" id="{14665EC0-1C9F-7606-D0EB-8F062BE2125E}"/>
                  </a:ext>
                </a:extLst>
              </p:cNvPr>
              <p:cNvSpPr/>
              <p:nvPr/>
            </p:nvSpPr>
            <p:spPr bwMode="auto">
              <a:xfrm>
                <a:off x="5108" y="1400"/>
                <a:ext cx="27" cy="30"/>
              </a:xfrm>
              <a:custGeom>
                <a:avLst/>
                <a:gdLst>
                  <a:gd name="T0" fmla="*/ 15 w 27"/>
                  <a:gd name="T1" fmla="*/ 23 h 30"/>
                  <a:gd name="T2" fmla="*/ 14 w 27"/>
                  <a:gd name="T3" fmla="*/ 24 h 30"/>
                  <a:gd name="T4" fmla="*/ 12 w 27"/>
                  <a:gd name="T5" fmla="*/ 24 h 30"/>
                  <a:gd name="T6" fmla="*/ 9 w 27"/>
                  <a:gd name="T7" fmla="*/ 23 h 30"/>
                  <a:gd name="T8" fmla="*/ 8 w 27"/>
                  <a:gd name="T9" fmla="*/ 22 h 30"/>
                  <a:gd name="T10" fmla="*/ 6 w 27"/>
                  <a:gd name="T11" fmla="*/ 19 h 30"/>
                  <a:gd name="T12" fmla="*/ 6 w 27"/>
                  <a:gd name="T13" fmla="*/ 17 h 30"/>
                  <a:gd name="T14" fmla="*/ 6 w 27"/>
                  <a:gd name="T15" fmla="*/ 13 h 30"/>
                  <a:gd name="T16" fmla="*/ 8 w 27"/>
                  <a:gd name="T17" fmla="*/ 10 h 30"/>
                  <a:gd name="T18" fmla="*/ 12 w 27"/>
                  <a:gd name="T19" fmla="*/ 7 h 30"/>
                  <a:gd name="T20" fmla="*/ 14 w 27"/>
                  <a:gd name="T21" fmla="*/ 6 h 30"/>
                  <a:gd name="T22" fmla="*/ 17 w 27"/>
                  <a:gd name="T23" fmla="*/ 6 h 30"/>
                  <a:gd name="T24" fmla="*/ 20 w 27"/>
                  <a:gd name="T25" fmla="*/ 7 h 30"/>
                  <a:gd name="T26" fmla="*/ 21 w 27"/>
                  <a:gd name="T27" fmla="*/ 10 h 30"/>
                  <a:gd name="T28" fmla="*/ 23 w 27"/>
                  <a:gd name="T29" fmla="*/ 11 h 30"/>
                  <a:gd name="T30" fmla="*/ 21 w 27"/>
                  <a:gd name="T31" fmla="*/ 13 h 30"/>
                  <a:gd name="T32" fmla="*/ 21 w 27"/>
                  <a:gd name="T33" fmla="*/ 16 h 30"/>
                  <a:gd name="T34" fmla="*/ 25 w 27"/>
                  <a:gd name="T35" fmla="*/ 19 h 30"/>
                  <a:gd name="T36" fmla="*/ 27 w 27"/>
                  <a:gd name="T37" fmla="*/ 16 h 30"/>
                  <a:gd name="T38" fmla="*/ 27 w 27"/>
                  <a:gd name="T39" fmla="*/ 11 h 30"/>
                  <a:gd name="T40" fmla="*/ 26 w 27"/>
                  <a:gd name="T41" fmla="*/ 7 h 30"/>
                  <a:gd name="T42" fmla="*/ 23 w 27"/>
                  <a:gd name="T43" fmla="*/ 4 h 30"/>
                  <a:gd name="T44" fmla="*/ 18 w 27"/>
                  <a:gd name="T45" fmla="*/ 0 h 30"/>
                  <a:gd name="T46" fmla="*/ 13 w 27"/>
                  <a:gd name="T47" fmla="*/ 0 h 30"/>
                  <a:gd name="T48" fmla="*/ 8 w 27"/>
                  <a:gd name="T49" fmla="*/ 1 h 30"/>
                  <a:gd name="T50" fmla="*/ 5 w 27"/>
                  <a:gd name="T51" fmla="*/ 6 h 30"/>
                  <a:gd name="T52" fmla="*/ 1 w 27"/>
                  <a:gd name="T53" fmla="*/ 11 h 30"/>
                  <a:gd name="T54" fmla="*/ 0 w 27"/>
                  <a:gd name="T55" fmla="*/ 17 h 30"/>
                  <a:gd name="T56" fmla="*/ 1 w 27"/>
                  <a:gd name="T57" fmla="*/ 22 h 30"/>
                  <a:gd name="T58" fmla="*/ 5 w 27"/>
                  <a:gd name="T59" fmla="*/ 25 h 30"/>
                  <a:gd name="T60" fmla="*/ 8 w 27"/>
                  <a:gd name="T61" fmla="*/ 29 h 30"/>
                  <a:gd name="T62" fmla="*/ 12 w 27"/>
                  <a:gd name="T63" fmla="*/ 30 h 30"/>
                  <a:gd name="T64" fmla="*/ 17 w 27"/>
                  <a:gd name="T65" fmla="*/ 29 h 30"/>
                  <a:gd name="T66" fmla="*/ 19 w 27"/>
                  <a:gd name="T67" fmla="*/ 27 h 30"/>
                  <a:gd name="T68" fmla="*/ 15 w 27"/>
                  <a:gd name="T69" fmla="*/ 2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7" h="30">
                    <a:moveTo>
                      <a:pt x="15" y="23"/>
                    </a:moveTo>
                    <a:lnTo>
                      <a:pt x="14" y="24"/>
                    </a:lnTo>
                    <a:lnTo>
                      <a:pt x="12" y="24"/>
                    </a:lnTo>
                    <a:lnTo>
                      <a:pt x="9" y="23"/>
                    </a:lnTo>
                    <a:lnTo>
                      <a:pt x="8" y="22"/>
                    </a:lnTo>
                    <a:lnTo>
                      <a:pt x="6" y="19"/>
                    </a:lnTo>
                    <a:lnTo>
                      <a:pt x="6" y="17"/>
                    </a:lnTo>
                    <a:lnTo>
                      <a:pt x="6" y="13"/>
                    </a:lnTo>
                    <a:lnTo>
                      <a:pt x="8" y="10"/>
                    </a:lnTo>
                    <a:lnTo>
                      <a:pt x="12" y="7"/>
                    </a:lnTo>
                    <a:lnTo>
                      <a:pt x="14" y="6"/>
                    </a:lnTo>
                    <a:lnTo>
                      <a:pt x="17" y="6"/>
                    </a:lnTo>
                    <a:lnTo>
                      <a:pt x="20" y="7"/>
                    </a:lnTo>
                    <a:lnTo>
                      <a:pt x="21" y="10"/>
                    </a:lnTo>
                    <a:lnTo>
                      <a:pt x="23" y="11"/>
                    </a:lnTo>
                    <a:lnTo>
                      <a:pt x="21" y="13"/>
                    </a:lnTo>
                    <a:lnTo>
                      <a:pt x="21" y="16"/>
                    </a:lnTo>
                    <a:lnTo>
                      <a:pt x="25" y="19"/>
                    </a:lnTo>
                    <a:lnTo>
                      <a:pt x="27" y="16"/>
                    </a:lnTo>
                    <a:lnTo>
                      <a:pt x="27" y="11"/>
                    </a:lnTo>
                    <a:lnTo>
                      <a:pt x="26" y="7"/>
                    </a:lnTo>
                    <a:lnTo>
                      <a:pt x="23" y="4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8" y="1"/>
                    </a:lnTo>
                    <a:lnTo>
                      <a:pt x="5" y="6"/>
                    </a:lnTo>
                    <a:lnTo>
                      <a:pt x="1" y="11"/>
                    </a:lnTo>
                    <a:lnTo>
                      <a:pt x="0" y="17"/>
                    </a:lnTo>
                    <a:lnTo>
                      <a:pt x="1" y="22"/>
                    </a:lnTo>
                    <a:lnTo>
                      <a:pt x="5" y="25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7" y="29"/>
                    </a:lnTo>
                    <a:lnTo>
                      <a:pt x="19" y="27"/>
                    </a:lnTo>
                    <a:lnTo>
                      <a:pt x="15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27" name="Freeform 696">
                <a:extLst>
                  <a:ext uri="{FF2B5EF4-FFF2-40B4-BE49-F238E27FC236}">
                    <a16:creationId xmlns:a16="http://schemas.microsoft.com/office/drawing/2014/main" id="{62C098BA-09CC-2A27-B3A6-BF1520B6C80B}"/>
                  </a:ext>
                </a:extLst>
              </p:cNvPr>
              <p:cNvSpPr/>
              <p:nvPr/>
            </p:nvSpPr>
            <p:spPr bwMode="auto">
              <a:xfrm>
                <a:off x="5123" y="1421"/>
                <a:ext cx="29" cy="32"/>
              </a:xfrm>
              <a:custGeom>
                <a:avLst/>
                <a:gdLst>
                  <a:gd name="T0" fmla="*/ 18 w 29"/>
                  <a:gd name="T1" fmla="*/ 18 h 32"/>
                  <a:gd name="T2" fmla="*/ 12 w 29"/>
                  <a:gd name="T3" fmla="*/ 12 h 32"/>
                  <a:gd name="T4" fmla="*/ 23 w 29"/>
                  <a:gd name="T5" fmla="*/ 6 h 32"/>
                  <a:gd name="T6" fmla="*/ 18 w 29"/>
                  <a:gd name="T7" fmla="*/ 18 h 32"/>
                  <a:gd name="T8" fmla="*/ 0 w 29"/>
                  <a:gd name="T9" fmla="*/ 14 h 32"/>
                  <a:gd name="T10" fmla="*/ 4 w 29"/>
                  <a:gd name="T11" fmla="*/ 18 h 32"/>
                  <a:gd name="T12" fmla="*/ 9 w 29"/>
                  <a:gd name="T13" fmla="*/ 15 h 32"/>
                  <a:gd name="T14" fmla="*/ 17 w 29"/>
                  <a:gd name="T15" fmla="*/ 22 h 32"/>
                  <a:gd name="T16" fmla="*/ 15 w 29"/>
                  <a:gd name="T17" fmla="*/ 27 h 32"/>
                  <a:gd name="T18" fmla="*/ 18 w 29"/>
                  <a:gd name="T19" fmla="*/ 32 h 32"/>
                  <a:gd name="T20" fmla="*/ 29 w 29"/>
                  <a:gd name="T21" fmla="*/ 3 h 32"/>
                  <a:gd name="T22" fmla="*/ 24 w 29"/>
                  <a:gd name="T23" fmla="*/ 0 h 32"/>
                  <a:gd name="T24" fmla="*/ 0 w 29"/>
                  <a:gd name="T25" fmla="*/ 14 h 32"/>
                  <a:gd name="T26" fmla="*/ 18 w 29"/>
                  <a:gd name="T27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2">
                    <a:moveTo>
                      <a:pt x="18" y="18"/>
                    </a:moveTo>
                    <a:lnTo>
                      <a:pt x="12" y="12"/>
                    </a:lnTo>
                    <a:lnTo>
                      <a:pt x="23" y="6"/>
                    </a:lnTo>
                    <a:lnTo>
                      <a:pt x="18" y="18"/>
                    </a:lnTo>
                    <a:lnTo>
                      <a:pt x="0" y="14"/>
                    </a:lnTo>
                    <a:lnTo>
                      <a:pt x="4" y="18"/>
                    </a:lnTo>
                    <a:lnTo>
                      <a:pt x="9" y="15"/>
                    </a:lnTo>
                    <a:lnTo>
                      <a:pt x="17" y="22"/>
                    </a:lnTo>
                    <a:lnTo>
                      <a:pt x="15" y="27"/>
                    </a:lnTo>
                    <a:lnTo>
                      <a:pt x="18" y="32"/>
                    </a:lnTo>
                    <a:lnTo>
                      <a:pt x="29" y="3"/>
                    </a:lnTo>
                    <a:lnTo>
                      <a:pt x="24" y="0"/>
                    </a:lnTo>
                    <a:lnTo>
                      <a:pt x="0" y="14"/>
                    </a:lnTo>
                    <a:lnTo>
                      <a:pt x="18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28" name="Freeform 697">
                <a:extLst>
                  <a:ext uri="{FF2B5EF4-FFF2-40B4-BE49-F238E27FC236}">
                    <a16:creationId xmlns:a16="http://schemas.microsoft.com/office/drawing/2014/main" id="{7C86C5DB-0C9C-5A6D-092E-55B716555707}"/>
                  </a:ext>
                </a:extLst>
              </p:cNvPr>
              <p:cNvSpPr/>
              <p:nvPr/>
            </p:nvSpPr>
            <p:spPr bwMode="auto">
              <a:xfrm>
                <a:off x="5144" y="1434"/>
                <a:ext cx="37" cy="39"/>
              </a:xfrm>
              <a:custGeom>
                <a:avLst/>
                <a:gdLst>
                  <a:gd name="T0" fmla="*/ 3 w 37"/>
                  <a:gd name="T1" fmla="*/ 25 h 39"/>
                  <a:gd name="T2" fmla="*/ 18 w 37"/>
                  <a:gd name="T3" fmla="*/ 7 h 39"/>
                  <a:gd name="T4" fmla="*/ 8 w 37"/>
                  <a:gd name="T5" fmla="*/ 29 h 39"/>
                  <a:gd name="T6" fmla="*/ 12 w 37"/>
                  <a:gd name="T7" fmla="*/ 32 h 39"/>
                  <a:gd name="T8" fmla="*/ 30 w 37"/>
                  <a:gd name="T9" fmla="*/ 19 h 39"/>
                  <a:gd name="T10" fmla="*/ 15 w 37"/>
                  <a:gd name="T11" fmla="*/ 36 h 39"/>
                  <a:gd name="T12" fmla="*/ 20 w 37"/>
                  <a:gd name="T13" fmla="*/ 39 h 39"/>
                  <a:gd name="T14" fmla="*/ 37 w 37"/>
                  <a:gd name="T15" fmla="*/ 18 h 39"/>
                  <a:gd name="T16" fmla="*/ 31 w 37"/>
                  <a:gd name="T17" fmla="*/ 13 h 39"/>
                  <a:gd name="T18" fmla="*/ 14 w 37"/>
                  <a:gd name="T19" fmla="*/ 25 h 39"/>
                  <a:gd name="T20" fmla="*/ 23 w 37"/>
                  <a:gd name="T21" fmla="*/ 5 h 39"/>
                  <a:gd name="T22" fmla="*/ 17 w 37"/>
                  <a:gd name="T23" fmla="*/ 0 h 39"/>
                  <a:gd name="T24" fmla="*/ 0 w 37"/>
                  <a:gd name="T25" fmla="*/ 21 h 39"/>
                  <a:gd name="T26" fmla="*/ 3 w 37"/>
                  <a:gd name="T27" fmla="*/ 25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7" h="39">
                    <a:moveTo>
                      <a:pt x="3" y="25"/>
                    </a:moveTo>
                    <a:lnTo>
                      <a:pt x="18" y="7"/>
                    </a:lnTo>
                    <a:lnTo>
                      <a:pt x="8" y="29"/>
                    </a:lnTo>
                    <a:lnTo>
                      <a:pt x="12" y="32"/>
                    </a:lnTo>
                    <a:lnTo>
                      <a:pt x="30" y="19"/>
                    </a:lnTo>
                    <a:lnTo>
                      <a:pt x="15" y="36"/>
                    </a:lnTo>
                    <a:lnTo>
                      <a:pt x="20" y="39"/>
                    </a:lnTo>
                    <a:lnTo>
                      <a:pt x="37" y="18"/>
                    </a:lnTo>
                    <a:lnTo>
                      <a:pt x="31" y="13"/>
                    </a:lnTo>
                    <a:lnTo>
                      <a:pt x="14" y="25"/>
                    </a:lnTo>
                    <a:lnTo>
                      <a:pt x="23" y="5"/>
                    </a:lnTo>
                    <a:lnTo>
                      <a:pt x="17" y="0"/>
                    </a:lnTo>
                    <a:lnTo>
                      <a:pt x="0" y="21"/>
                    </a:lnTo>
                    <a:lnTo>
                      <a:pt x="3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29" name="Freeform 698">
                <a:extLst>
                  <a:ext uri="{FF2B5EF4-FFF2-40B4-BE49-F238E27FC236}">
                    <a16:creationId xmlns:a16="http://schemas.microsoft.com/office/drawing/2014/main" id="{46E45A7A-9E8C-8A0E-6B38-9F4CD026740C}"/>
                  </a:ext>
                </a:extLst>
              </p:cNvPr>
              <p:cNvSpPr/>
              <p:nvPr/>
            </p:nvSpPr>
            <p:spPr bwMode="auto">
              <a:xfrm>
                <a:off x="5168" y="1457"/>
                <a:ext cx="30" cy="32"/>
              </a:xfrm>
              <a:custGeom>
                <a:avLst/>
                <a:gdLst>
                  <a:gd name="T0" fmla="*/ 18 w 30"/>
                  <a:gd name="T1" fmla="*/ 7 h 32"/>
                  <a:gd name="T2" fmla="*/ 21 w 30"/>
                  <a:gd name="T3" fmla="*/ 10 h 32"/>
                  <a:gd name="T4" fmla="*/ 24 w 30"/>
                  <a:gd name="T5" fmla="*/ 13 h 32"/>
                  <a:gd name="T6" fmla="*/ 24 w 30"/>
                  <a:gd name="T7" fmla="*/ 15 h 32"/>
                  <a:gd name="T8" fmla="*/ 24 w 30"/>
                  <a:gd name="T9" fmla="*/ 19 h 32"/>
                  <a:gd name="T10" fmla="*/ 21 w 30"/>
                  <a:gd name="T11" fmla="*/ 22 h 32"/>
                  <a:gd name="T12" fmla="*/ 18 w 30"/>
                  <a:gd name="T13" fmla="*/ 25 h 32"/>
                  <a:gd name="T14" fmla="*/ 15 w 30"/>
                  <a:gd name="T15" fmla="*/ 26 h 32"/>
                  <a:gd name="T16" fmla="*/ 13 w 30"/>
                  <a:gd name="T17" fmla="*/ 26 h 32"/>
                  <a:gd name="T18" fmla="*/ 11 w 30"/>
                  <a:gd name="T19" fmla="*/ 24 h 32"/>
                  <a:gd name="T20" fmla="*/ 7 w 30"/>
                  <a:gd name="T21" fmla="*/ 20 h 32"/>
                  <a:gd name="T22" fmla="*/ 18 w 30"/>
                  <a:gd name="T23" fmla="*/ 7 h 32"/>
                  <a:gd name="T24" fmla="*/ 6 w 30"/>
                  <a:gd name="T25" fmla="*/ 27 h 32"/>
                  <a:gd name="T26" fmla="*/ 11 w 30"/>
                  <a:gd name="T27" fmla="*/ 31 h 32"/>
                  <a:gd name="T28" fmla="*/ 15 w 30"/>
                  <a:gd name="T29" fmla="*/ 32 h 32"/>
                  <a:gd name="T30" fmla="*/ 18 w 30"/>
                  <a:gd name="T31" fmla="*/ 31 h 32"/>
                  <a:gd name="T32" fmla="*/ 20 w 30"/>
                  <a:gd name="T33" fmla="*/ 31 h 32"/>
                  <a:gd name="T34" fmla="*/ 25 w 30"/>
                  <a:gd name="T35" fmla="*/ 26 h 32"/>
                  <a:gd name="T36" fmla="*/ 29 w 30"/>
                  <a:gd name="T37" fmla="*/ 20 h 32"/>
                  <a:gd name="T38" fmla="*/ 30 w 30"/>
                  <a:gd name="T39" fmla="*/ 15 h 32"/>
                  <a:gd name="T40" fmla="*/ 29 w 30"/>
                  <a:gd name="T41" fmla="*/ 10 h 32"/>
                  <a:gd name="T42" fmla="*/ 25 w 30"/>
                  <a:gd name="T43" fmla="*/ 7 h 32"/>
                  <a:gd name="T44" fmla="*/ 17 w 30"/>
                  <a:gd name="T45" fmla="*/ 0 h 32"/>
                  <a:gd name="T46" fmla="*/ 0 w 30"/>
                  <a:gd name="T47" fmla="*/ 21 h 32"/>
                  <a:gd name="T48" fmla="*/ 6 w 30"/>
                  <a:gd name="T49" fmla="*/ 27 h 32"/>
                  <a:gd name="T50" fmla="*/ 18 w 30"/>
                  <a:gd name="T51" fmla="*/ 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0" h="32">
                    <a:moveTo>
                      <a:pt x="18" y="7"/>
                    </a:moveTo>
                    <a:lnTo>
                      <a:pt x="21" y="10"/>
                    </a:lnTo>
                    <a:lnTo>
                      <a:pt x="24" y="13"/>
                    </a:lnTo>
                    <a:lnTo>
                      <a:pt x="24" y="15"/>
                    </a:lnTo>
                    <a:lnTo>
                      <a:pt x="24" y="19"/>
                    </a:lnTo>
                    <a:lnTo>
                      <a:pt x="21" y="22"/>
                    </a:lnTo>
                    <a:lnTo>
                      <a:pt x="18" y="25"/>
                    </a:lnTo>
                    <a:lnTo>
                      <a:pt x="15" y="26"/>
                    </a:lnTo>
                    <a:lnTo>
                      <a:pt x="13" y="26"/>
                    </a:lnTo>
                    <a:lnTo>
                      <a:pt x="11" y="24"/>
                    </a:lnTo>
                    <a:lnTo>
                      <a:pt x="7" y="20"/>
                    </a:lnTo>
                    <a:lnTo>
                      <a:pt x="18" y="7"/>
                    </a:lnTo>
                    <a:lnTo>
                      <a:pt x="6" y="27"/>
                    </a:lnTo>
                    <a:lnTo>
                      <a:pt x="11" y="31"/>
                    </a:lnTo>
                    <a:lnTo>
                      <a:pt x="15" y="32"/>
                    </a:lnTo>
                    <a:lnTo>
                      <a:pt x="18" y="31"/>
                    </a:lnTo>
                    <a:lnTo>
                      <a:pt x="20" y="31"/>
                    </a:lnTo>
                    <a:lnTo>
                      <a:pt x="25" y="26"/>
                    </a:lnTo>
                    <a:lnTo>
                      <a:pt x="29" y="20"/>
                    </a:lnTo>
                    <a:lnTo>
                      <a:pt x="30" y="15"/>
                    </a:lnTo>
                    <a:lnTo>
                      <a:pt x="29" y="10"/>
                    </a:lnTo>
                    <a:lnTo>
                      <a:pt x="25" y="7"/>
                    </a:lnTo>
                    <a:lnTo>
                      <a:pt x="17" y="0"/>
                    </a:lnTo>
                    <a:lnTo>
                      <a:pt x="0" y="21"/>
                    </a:lnTo>
                    <a:lnTo>
                      <a:pt x="6" y="27"/>
                    </a:lnTo>
                    <a:lnTo>
                      <a:pt x="18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30" name="Freeform 699">
                <a:extLst>
                  <a:ext uri="{FF2B5EF4-FFF2-40B4-BE49-F238E27FC236}">
                    <a16:creationId xmlns:a16="http://schemas.microsoft.com/office/drawing/2014/main" id="{DC9DC944-4E31-3FC5-5EA0-1C1BB6BC65DC}"/>
                  </a:ext>
                </a:extLst>
              </p:cNvPr>
              <p:cNvSpPr/>
              <p:nvPr/>
            </p:nvSpPr>
            <p:spPr bwMode="auto">
              <a:xfrm>
                <a:off x="5188" y="1475"/>
                <a:ext cx="31" cy="36"/>
              </a:xfrm>
              <a:custGeom>
                <a:avLst/>
                <a:gdLst>
                  <a:gd name="T0" fmla="*/ 15 w 31"/>
                  <a:gd name="T1" fmla="*/ 36 h 36"/>
                  <a:gd name="T2" fmla="*/ 18 w 31"/>
                  <a:gd name="T3" fmla="*/ 32 h 36"/>
                  <a:gd name="T4" fmla="*/ 7 w 31"/>
                  <a:gd name="T5" fmla="*/ 21 h 36"/>
                  <a:gd name="T6" fmla="*/ 11 w 31"/>
                  <a:gd name="T7" fmla="*/ 16 h 36"/>
                  <a:gd name="T8" fmla="*/ 21 w 31"/>
                  <a:gd name="T9" fmla="*/ 25 h 36"/>
                  <a:gd name="T10" fmla="*/ 24 w 31"/>
                  <a:gd name="T11" fmla="*/ 21 h 36"/>
                  <a:gd name="T12" fmla="*/ 15 w 31"/>
                  <a:gd name="T13" fmla="*/ 13 h 36"/>
                  <a:gd name="T14" fmla="*/ 18 w 31"/>
                  <a:gd name="T15" fmla="*/ 8 h 36"/>
                  <a:gd name="T16" fmla="*/ 29 w 31"/>
                  <a:gd name="T17" fmla="*/ 18 h 36"/>
                  <a:gd name="T18" fmla="*/ 31 w 31"/>
                  <a:gd name="T19" fmla="*/ 14 h 36"/>
                  <a:gd name="T20" fmla="*/ 17 w 31"/>
                  <a:gd name="T21" fmla="*/ 0 h 36"/>
                  <a:gd name="T22" fmla="*/ 0 w 31"/>
                  <a:gd name="T23" fmla="*/ 21 h 36"/>
                  <a:gd name="T24" fmla="*/ 15 w 31"/>
                  <a:gd name="T25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" h="36">
                    <a:moveTo>
                      <a:pt x="15" y="36"/>
                    </a:moveTo>
                    <a:lnTo>
                      <a:pt x="18" y="32"/>
                    </a:lnTo>
                    <a:lnTo>
                      <a:pt x="7" y="21"/>
                    </a:lnTo>
                    <a:lnTo>
                      <a:pt x="11" y="16"/>
                    </a:lnTo>
                    <a:lnTo>
                      <a:pt x="21" y="25"/>
                    </a:lnTo>
                    <a:lnTo>
                      <a:pt x="24" y="21"/>
                    </a:lnTo>
                    <a:lnTo>
                      <a:pt x="15" y="13"/>
                    </a:lnTo>
                    <a:lnTo>
                      <a:pt x="18" y="8"/>
                    </a:lnTo>
                    <a:lnTo>
                      <a:pt x="29" y="18"/>
                    </a:lnTo>
                    <a:lnTo>
                      <a:pt x="31" y="14"/>
                    </a:lnTo>
                    <a:lnTo>
                      <a:pt x="17" y="0"/>
                    </a:lnTo>
                    <a:lnTo>
                      <a:pt x="0" y="21"/>
                    </a:lnTo>
                    <a:lnTo>
                      <a:pt x="15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31" name="Freeform 700">
                <a:extLst>
                  <a:ext uri="{FF2B5EF4-FFF2-40B4-BE49-F238E27FC236}">
                    <a16:creationId xmlns:a16="http://schemas.microsoft.com/office/drawing/2014/main" id="{F1158F13-A718-95EB-4863-9299DBE57E08}"/>
                  </a:ext>
                </a:extLst>
              </p:cNvPr>
              <p:cNvSpPr/>
              <p:nvPr/>
            </p:nvSpPr>
            <p:spPr bwMode="auto">
              <a:xfrm>
                <a:off x="5206" y="1493"/>
                <a:ext cx="34" cy="37"/>
              </a:xfrm>
              <a:custGeom>
                <a:avLst/>
                <a:gdLst>
                  <a:gd name="T0" fmla="*/ 4 w 34"/>
                  <a:gd name="T1" fmla="*/ 25 h 37"/>
                  <a:gd name="T2" fmla="*/ 16 w 34"/>
                  <a:gd name="T3" fmla="*/ 10 h 37"/>
                  <a:gd name="T4" fmla="*/ 12 w 34"/>
                  <a:gd name="T5" fmla="*/ 32 h 37"/>
                  <a:gd name="T6" fmla="*/ 16 w 34"/>
                  <a:gd name="T7" fmla="*/ 37 h 37"/>
                  <a:gd name="T8" fmla="*/ 34 w 34"/>
                  <a:gd name="T9" fmla="*/ 15 h 37"/>
                  <a:gd name="T10" fmla="*/ 29 w 34"/>
                  <a:gd name="T11" fmla="*/ 10 h 37"/>
                  <a:gd name="T12" fmla="*/ 17 w 34"/>
                  <a:gd name="T13" fmla="*/ 26 h 37"/>
                  <a:gd name="T14" fmla="*/ 22 w 34"/>
                  <a:gd name="T15" fmla="*/ 3 h 37"/>
                  <a:gd name="T16" fmla="*/ 17 w 34"/>
                  <a:gd name="T17" fmla="*/ 0 h 37"/>
                  <a:gd name="T18" fmla="*/ 0 w 34"/>
                  <a:gd name="T19" fmla="*/ 21 h 37"/>
                  <a:gd name="T20" fmla="*/ 4 w 34"/>
                  <a:gd name="T21" fmla="*/ 25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7">
                    <a:moveTo>
                      <a:pt x="4" y="25"/>
                    </a:moveTo>
                    <a:lnTo>
                      <a:pt x="16" y="10"/>
                    </a:lnTo>
                    <a:lnTo>
                      <a:pt x="12" y="32"/>
                    </a:lnTo>
                    <a:lnTo>
                      <a:pt x="16" y="37"/>
                    </a:lnTo>
                    <a:lnTo>
                      <a:pt x="34" y="15"/>
                    </a:lnTo>
                    <a:lnTo>
                      <a:pt x="29" y="10"/>
                    </a:lnTo>
                    <a:lnTo>
                      <a:pt x="17" y="26"/>
                    </a:lnTo>
                    <a:lnTo>
                      <a:pt x="22" y="3"/>
                    </a:lnTo>
                    <a:lnTo>
                      <a:pt x="17" y="0"/>
                    </a:lnTo>
                    <a:lnTo>
                      <a:pt x="0" y="21"/>
                    </a:lnTo>
                    <a:lnTo>
                      <a:pt x="4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32" name="Freeform 701">
                <a:extLst>
                  <a:ext uri="{FF2B5EF4-FFF2-40B4-BE49-F238E27FC236}">
                    <a16:creationId xmlns:a16="http://schemas.microsoft.com/office/drawing/2014/main" id="{7C840EEA-0842-0C3A-9854-D4C81361244B}"/>
                  </a:ext>
                </a:extLst>
              </p:cNvPr>
              <p:cNvSpPr/>
              <p:nvPr/>
            </p:nvSpPr>
            <p:spPr bwMode="auto">
              <a:xfrm>
                <a:off x="5195" y="1398"/>
                <a:ext cx="24" cy="25"/>
              </a:xfrm>
              <a:custGeom>
                <a:avLst/>
                <a:gdLst>
                  <a:gd name="T0" fmla="*/ 15 w 24"/>
                  <a:gd name="T1" fmla="*/ 19 h 25"/>
                  <a:gd name="T2" fmla="*/ 11 w 24"/>
                  <a:gd name="T3" fmla="*/ 20 h 25"/>
                  <a:gd name="T4" fmla="*/ 8 w 24"/>
                  <a:gd name="T5" fmla="*/ 19 h 25"/>
                  <a:gd name="T6" fmla="*/ 6 w 24"/>
                  <a:gd name="T7" fmla="*/ 17 h 25"/>
                  <a:gd name="T8" fmla="*/ 5 w 24"/>
                  <a:gd name="T9" fmla="*/ 14 h 25"/>
                  <a:gd name="T10" fmla="*/ 6 w 24"/>
                  <a:gd name="T11" fmla="*/ 12 h 25"/>
                  <a:gd name="T12" fmla="*/ 8 w 24"/>
                  <a:gd name="T13" fmla="*/ 8 h 25"/>
                  <a:gd name="T14" fmla="*/ 10 w 24"/>
                  <a:gd name="T15" fmla="*/ 6 h 25"/>
                  <a:gd name="T16" fmla="*/ 12 w 24"/>
                  <a:gd name="T17" fmla="*/ 5 h 25"/>
                  <a:gd name="T18" fmla="*/ 15 w 24"/>
                  <a:gd name="T19" fmla="*/ 5 h 25"/>
                  <a:gd name="T20" fmla="*/ 17 w 24"/>
                  <a:gd name="T21" fmla="*/ 6 h 25"/>
                  <a:gd name="T22" fmla="*/ 20 w 24"/>
                  <a:gd name="T23" fmla="*/ 9 h 25"/>
                  <a:gd name="T24" fmla="*/ 20 w 24"/>
                  <a:gd name="T25" fmla="*/ 13 h 25"/>
                  <a:gd name="T26" fmla="*/ 23 w 24"/>
                  <a:gd name="T27" fmla="*/ 15 h 25"/>
                  <a:gd name="T28" fmla="*/ 24 w 24"/>
                  <a:gd name="T29" fmla="*/ 12 h 25"/>
                  <a:gd name="T30" fmla="*/ 24 w 24"/>
                  <a:gd name="T31" fmla="*/ 8 h 25"/>
                  <a:gd name="T32" fmla="*/ 23 w 24"/>
                  <a:gd name="T33" fmla="*/ 6 h 25"/>
                  <a:gd name="T34" fmla="*/ 20 w 24"/>
                  <a:gd name="T35" fmla="*/ 2 h 25"/>
                  <a:gd name="T36" fmla="*/ 16 w 24"/>
                  <a:gd name="T37" fmla="*/ 0 h 25"/>
                  <a:gd name="T38" fmla="*/ 11 w 24"/>
                  <a:gd name="T39" fmla="*/ 0 h 25"/>
                  <a:gd name="T40" fmla="*/ 8 w 24"/>
                  <a:gd name="T41" fmla="*/ 1 h 25"/>
                  <a:gd name="T42" fmla="*/ 4 w 24"/>
                  <a:gd name="T43" fmla="*/ 6 h 25"/>
                  <a:gd name="T44" fmla="*/ 2 w 24"/>
                  <a:gd name="T45" fmla="*/ 11 h 25"/>
                  <a:gd name="T46" fmla="*/ 0 w 24"/>
                  <a:gd name="T47" fmla="*/ 15 h 25"/>
                  <a:gd name="T48" fmla="*/ 2 w 24"/>
                  <a:gd name="T49" fmla="*/ 19 h 25"/>
                  <a:gd name="T50" fmla="*/ 5 w 24"/>
                  <a:gd name="T51" fmla="*/ 23 h 25"/>
                  <a:gd name="T52" fmla="*/ 9 w 24"/>
                  <a:gd name="T53" fmla="*/ 25 h 25"/>
                  <a:gd name="T54" fmla="*/ 12 w 24"/>
                  <a:gd name="T55" fmla="*/ 25 h 25"/>
                  <a:gd name="T56" fmla="*/ 16 w 24"/>
                  <a:gd name="T57" fmla="*/ 25 h 25"/>
                  <a:gd name="T58" fmla="*/ 18 w 24"/>
                  <a:gd name="T59" fmla="*/ 23 h 25"/>
                  <a:gd name="T60" fmla="*/ 15 w 24"/>
                  <a:gd name="T61" fmla="*/ 19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4" h="25">
                    <a:moveTo>
                      <a:pt x="15" y="19"/>
                    </a:moveTo>
                    <a:lnTo>
                      <a:pt x="11" y="20"/>
                    </a:lnTo>
                    <a:lnTo>
                      <a:pt x="8" y="19"/>
                    </a:lnTo>
                    <a:lnTo>
                      <a:pt x="6" y="17"/>
                    </a:lnTo>
                    <a:lnTo>
                      <a:pt x="5" y="14"/>
                    </a:lnTo>
                    <a:lnTo>
                      <a:pt x="6" y="12"/>
                    </a:lnTo>
                    <a:lnTo>
                      <a:pt x="8" y="8"/>
                    </a:lnTo>
                    <a:lnTo>
                      <a:pt x="10" y="6"/>
                    </a:lnTo>
                    <a:lnTo>
                      <a:pt x="12" y="5"/>
                    </a:lnTo>
                    <a:lnTo>
                      <a:pt x="15" y="5"/>
                    </a:lnTo>
                    <a:lnTo>
                      <a:pt x="17" y="6"/>
                    </a:lnTo>
                    <a:lnTo>
                      <a:pt x="20" y="9"/>
                    </a:lnTo>
                    <a:lnTo>
                      <a:pt x="20" y="13"/>
                    </a:lnTo>
                    <a:lnTo>
                      <a:pt x="23" y="15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3" y="6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11" y="0"/>
                    </a:lnTo>
                    <a:lnTo>
                      <a:pt x="8" y="1"/>
                    </a:lnTo>
                    <a:lnTo>
                      <a:pt x="4" y="6"/>
                    </a:lnTo>
                    <a:lnTo>
                      <a:pt x="2" y="11"/>
                    </a:lnTo>
                    <a:lnTo>
                      <a:pt x="0" y="15"/>
                    </a:lnTo>
                    <a:lnTo>
                      <a:pt x="2" y="19"/>
                    </a:lnTo>
                    <a:lnTo>
                      <a:pt x="5" y="23"/>
                    </a:lnTo>
                    <a:lnTo>
                      <a:pt x="9" y="25"/>
                    </a:lnTo>
                    <a:lnTo>
                      <a:pt x="12" y="25"/>
                    </a:lnTo>
                    <a:lnTo>
                      <a:pt x="16" y="25"/>
                    </a:lnTo>
                    <a:lnTo>
                      <a:pt x="18" y="23"/>
                    </a:lnTo>
                    <a:lnTo>
                      <a:pt x="15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33" name="Freeform 702">
                <a:extLst>
                  <a:ext uri="{FF2B5EF4-FFF2-40B4-BE49-F238E27FC236}">
                    <a16:creationId xmlns:a16="http://schemas.microsoft.com/office/drawing/2014/main" id="{BE406306-1351-D137-BE03-E5E45E6F2401}"/>
                  </a:ext>
                </a:extLst>
              </p:cNvPr>
              <p:cNvSpPr/>
              <p:nvPr/>
            </p:nvSpPr>
            <p:spPr bwMode="auto">
              <a:xfrm>
                <a:off x="5215" y="1410"/>
                <a:ext cx="25" cy="29"/>
              </a:xfrm>
              <a:custGeom>
                <a:avLst/>
                <a:gdLst>
                  <a:gd name="T0" fmla="*/ 1 w 25"/>
                  <a:gd name="T1" fmla="*/ 12 h 29"/>
                  <a:gd name="T2" fmla="*/ 0 w 25"/>
                  <a:gd name="T3" fmla="*/ 15 h 29"/>
                  <a:gd name="T4" fmla="*/ 0 w 25"/>
                  <a:gd name="T5" fmla="*/ 19 h 29"/>
                  <a:gd name="T6" fmla="*/ 1 w 25"/>
                  <a:gd name="T7" fmla="*/ 23 h 29"/>
                  <a:gd name="T8" fmla="*/ 3 w 25"/>
                  <a:gd name="T9" fmla="*/ 26 h 29"/>
                  <a:gd name="T10" fmla="*/ 7 w 25"/>
                  <a:gd name="T11" fmla="*/ 29 h 29"/>
                  <a:gd name="T12" fmla="*/ 10 w 25"/>
                  <a:gd name="T13" fmla="*/ 29 h 29"/>
                  <a:gd name="T14" fmla="*/ 13 w 25"/>
                  <a:gd name="T15" fmla="*/ 27 h 29"/>
                  <a:gd name="T16" fmla="*/ 16 w 25"/>
                  <a:gd name="T17" fmla="*/ 25 h 29"/>
                  <a:gd name="T18" fmla="*/ 25 w 25"/>
                  <a:gd name="T19" fmla="*/ 12 h 29"/>
                  <a:gd name="T20" fmla="*/ 21 w 25"/>
                  <a:gd name="T21" fmla="*/ 8 h 29"/>
                  <a:gd name="T22" fmla="*/ 13 w 25"/>
                  <a:gd name="T23" fmla="*/ 21 h 29"/>
                  <a:gd name="T24" fmla="*/ 10 w 25"/>
                  <a:gd name="T25" fmla="*/ 23 h 29"/>
                  <a:gd name="T26" fmla="*/ 9 w 25"/>
                  <a:gd name="T27" fmla="*/ 24 h 29"/>
                  <a:gd name="T28" fmla="*/ 8 w 25"/>
                  <a:gd name="T29" fmla="*/ 24 h 29"/>
                  <a:gd name="T30" fmla="*/ 6 w 25"/>
                  <a:gd name="T31" fmla="*/ 23 h 29"/>
                  <a:gd name="T32" fmla="*/ 4 w 25"/>
                  <a:gd name="T33" fmla="*/ 21 h 29"/>
                  <a:gd name="T34" fmla="*/ 4 w 25"/>
                  <a:gd name="T35" fmla="*/ 19 h 29"/>
                  <a:gd name="T36" fmla="*/ 6 w 25"/>
                  <a:gd name="T37" fmla="*/ 15 h 29"/>
                  <a:gd name="T38" fmla="*/ 14 w 25"/>
                  <a:gd name="T39" fmla="*/ 2 h 29"/>
                  <a:gd name="T40" fmla="*/ 10 w 25"/>
                  <a:gd name="T41" fmla="*/ 0 h 29"/>
                  <a:gd name="T42" fmla="*/ 1 w 25"/>
                  <a:gd name="T43" fmla="*/ 1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" h="28">
                    <a:moveTo>
                      <a:pt x="1" y="12"/>
                    </a:moveTo>
                    <a:lnTo>
                      <a:pt x="0" y="15"/>
                    </a:lnTo>
                    <a:lnTo>
                      <a:pt x="0" y="19"/>
                    </a:lnTo>
                    <a:lnTo>
                      <a:pt x="1" y="23"/>
                    </a:lnTo>
                    <a:lnTo>
                      <a:pt x="3" y="26"/>
                    </a:lnTo>
                    <a:lnTo>
                      <a:pt x="7" y="29"/>
                    </a:lnTo>
                    <a:lnTo>
                      <a:pt x="10" y="29"/>
                    </a:lnTo>
                    <a:lnTo>
                      <a:pt x="13" y="27"/>
                    </a:lnTo>
                    <a:lnTo>
                      <a:pt x="16" y="25"/>
                    </a:lnTo>
                    <a:lnTo>
                      <a:pt x="25" y="12"/>
                    </a:lnTo>
                    <a:lnTo>
                      <a:pt x="21" y="8"/>
                    </a:lnTo>
                    <a:lnTo>
                      <a:pt x="13" y="21"/>
                    </a:lnTo>
                    <a:lnTo>
                      <a:pt x="10" y="23"/>
                    </a:lnTo>
                    <a:lnTo>
                      <a:pt x="9" y="24"/>
                    </a:lnTo>
                    <a:lnTo>
                      <a:pt x="8" y="24"/>
                    </a:lnTo>
                    <a:lnTo>
                      <a:pt x="6" y="23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6" y="15"/>
                    </a:lnTo>
                    <a:lnTo>
                      <a:pt x="14" y="2"/>
                    </a:lnTo>
                    <a:lnTo>
                      <a:pt x="10" y="0"/>
                    </a:lnTo>
                    <a:lnTo>
                      <a:pt x="1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34" name="Freeform 703">
                <a:extLst>
                  <a:ext uri="{FF2B5EF4-FFF2-40B4-BE49-F238E27FC236}">
                    <a16:creationId xmlns:a16="http://schemas.microsoft.com/office/drawing/2014/main" id="{B3426E38-9471-567C-1634-240C89107558}"/>
                  </a:ext>
                </a:extLst>
              </p:cNvPr>
              <p:cNvSpPr/>
              <p:nvPr/>
            </p:nvSpPr>
            <p:spPr bwMode="auto">
              <a:xfrm>
                <a:off x="5229" y="1424"/>
                <a:ext cx="26" cy="33"/>
              </a:xfrm>
              <a:custGeom>
                <a:avLst/>
                <a:gdLst>
                  <a:gd name="T0" fmla="*/ 16 w 26"/>
                  <a:gd name="T1" fmla="*/ 7 h 33"/>
                  <a:gd name="T2" fmla="*/ 20 w 26"/>
                  <a:gd name="T3" fmla="*/ 11 h 33"/>
                  <a:gd name="T4" fmla="*/ 22 w 26"/>
                  <a:gd name="T5" fmla="*/ 13 h 33"/>
                  <a:gd name="T6" fmla="*/ 22 w 26"/>
                  <a:gd name="T7" fmla="*/ 16 h 33"/>
                  <a:gd name="T8" fmla="*/ 19 w 26"/>
                  <a:gd name="T9" fmla="*/ 17 h 33"/>
                  <a:gd name="T10" fmla="*/ 17 w 26"/>
                  <a:gd name="T11" fmla="*/ 16 h 33"/>
                  <a:gd name="T12" fmla="*/ 12 w 26"/>
                  <a:gd name="T13" fmla="*/ 12 h 33"/>
                  <a:gd name="T14" fmla="*/ 16 w 26"/>
                  <a:gd name="T15" fmla="*/ 7 h 33"/>
                  <a:gd name="T16" fmla="*/ 5 w 26"/>
                  <a:gd name="T17" fmla="*/ 24 h 33"/>
                  <a:gd name="T18" fmla="*/ 10 w 26"/>
                  <a:gd name="T19" fmla="*/ 16 h 33"/>
                  <a:gd name="T20" fmla="*/ 13 w 26"/>
                  <a:gd name="T21" fmla="*/ 19 h 33"/>
                  <a:gd name="T22" fmla="*/ 16 w 26"/>
                  <a:gd name="T23" fmla="*/ 22 h 33"/>
                  <a:gd name="T24" fmla="*/ 14 w 26"/>
                  <a:gd name="T25" fmla="*/ 24 h 33"/>
                  <a:gd name="T26" fmla="*/ 13 w 26"/>
                  <a:gd name="T27" fmla="*/ 27 h 33"/>
                  <a:gd name="T28" fmla="*/ 12 w 26"/>
                  <a:gd name="T29" fmla="*/ 28 h 33"/>
                  <a:gd name="T30" fmla="*/ 12 w 26"/>
                  <a:gd name="T31" fmla="*/ 29 h 33"/>
                  <a:gd name="T32" fmla="*/ 16 w 26"/>
                  <a:gd name="T33" fmla="*/ 33 h 33"/>
                  <a:gd name="T34" fmla="*/ 17 w 26"/>
                  <a:gd name="T35" fmla="*/ 30 h 33"/>
                  <a:gd name="T36" fmla="*/ 17 w 26"/>
                  <a:gd name="T37" fmla="*/ 29 h 33"/>
                  <a:gd name="T38" fmla="*/ 18 w 26"/>
                  <a:gd name="T39" fmla="*/ 27 h 33"/>
                  <a:gd name="T40" fmla="*/ 20 w 26"/>
                  <a:gd name="T41" fmla="*/ 24 h 33"/>
                  <a:gd name="T42" fmla="*/ 19 w 26"/>
                  <a:gd name="T43" fmla="*/ 21 h 33"/>
                  <a:gd name="T44" fmla="*/ 23 w 26"/>
                  <a:gd name="T45" fmla="*/ 21 h 33"/>
                  <a:gd name="T46" fmla="*/ 25 w 26"/>
                  <a:gd name="T47" fmla="*/ 18 h 33"/>
                  <a:gd name="T48" fmla="*/ 26 w 26"/>
                  <a:gd name="T49" fmla="*/ 16 h 33"/>
                  <a:gd name="T50" fmla="*/ 26 w 26"/>
                  <a:gd name="T51" fmla="*/ 13 h 33"/>
                  <a:gd name="T52" fmla="*/ 25 w 26"/>
                  <a:gd name="T53" fmla="*/ 11 h 33"/>
                  <a:gd name="T54" fmla="*/ 23 w 26"/>
                  <a:gd name="T55" fmla="*/ 9 h 33"/>
                  <a:gd name="T56" fmla="*/ 14 w 26"/>
                  <a:gd name="T57" fmla="*/ 0 h 33"/>
                  <a:gd name="T58" fmla="*/ 0 w 26"/>
                  <a:gd name="T59" fmla="*/ 21 h 33"/>
                  <a:gd name="T60" fmla="*/ 5 w 26"/>
                  <a:gd name="T61" fmla="*/ 24 h 33"/>
                  <a:gd name="T62" fmla="*/ 16 w 26"/>
                  <a:gd name="T63" fmla="*/ 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6" h="33">
                    <a:moveTo>
                      <a:pt x="16" y="7"/>
                    </a:moveTo>
                    <a:lnTo>
                      <a:pt x="20" y="11"/>
                    </a:lnTo>
                    <a:lnTo>
                      <a:pt x="22" y="13"/>
                    </a:lnTo>
                    <a:lnTo>
                      <a:pt x="22" y="16"/>
                    </a:lnTo>
                    <a:lnTo>
                      <a:pt x="19" y="17"/>
                    </a:lnTo>
                    <a:lnTo>
                      <a:pt x="17" y="16"/>
                    </a:lnTo>
                    <a:lnTo>
                      <a:pt x="12" y="12"/>
                    </a:lnTo>
                    <a:lnTo>
                      <a:pt x="16" y="7"/>
                    </a:lnTo>
                    <a:lnTo>
                      <a:pt x="5" y="24"/>
                    </a:lnTo>
                    <a:lnTo>
                      <a:pt x="10" y="16"/>
                    </a:lnTo>
                    <a:lnTo>
                      <a:pt x="13" y="19"/>
                    </a:lnTo>
                    <a:lnTo>
                      <a:pt x="16" y="22"/>
                    </a:lnTo>
                    <a:lnTo>
                      <a:pt x="14" y="24"/>
                    </a:lnTo>
                    <a:lnTo>
                      <a:pt x="13" y="27"/>
                    </a:lnTo>
                    <a:lnTo>
                      <a:pt x="12" y="28"/>
                    </a:lnTo>
                    <a:lnTo>
                      <a:pt x="12" y="29"/>
                    </a:lnTo>
                    <a:lnTo>
                      <a:pt x="16" y="33"/>
                    </a:lnTo>
                    <a:lnTo>
                      <a:pt x="17" y="30"/>
                    </a:lnTo>
                    <a:lnTo>
                      <a:pt x="17" y="29"/>
                    </a:lnTo>
                    <a:lnTo>
                      <a:pt x="18" y="27"/>
                    </a:lnTo>
                    <a:lnTo>
                      <a:pt x="20" y="24"/>
                    </a:lnTo>
                    <a:lnTo>
                      <a:pt x="19" y="21"/>
                    </a:lnTo>
                    <a:lnTo>
                      <a:pt x="23" y="21"/>
                    </a:lnTo>
                    <a:lnTo>
                      <a:pt x="25" y="18"/>
                    </a:lnTo>
                    <a:lnTo>
                      <a:pt x="26" y="16"/>
                    </a:lnTo>
                    <a:lnTo>
                      <a:pt x="26" y="13"/>
                    </a:lnTo>
                    <a:lnTo>
                      <a:pt x="25" y="11"/>
                    </a:lnTo>
                    <a:lnTo>
                      <a:pt x="23" y="9"/>
                    </a:lnTo>
                    <a:lnTo>
                      <a:pt x="14" y="0"/>
                    </a:lnTo>
                    <a:lnTo>
                      <a:pt x="0" y="21"/>
                    </a:lnTo>
                    <a:lnTo>
                      <a:pt x="5" y="24"/>
                    </a:lnTo>
                    <a:lnTo>
                      <a:pt x="16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35" name="Freeform 704">
                <a:extLst>
                  <a:ext uri="{FF2B5EF4-FFF2-40B4-BE49-F238E27FC236}">
                    <a16:creationId xmlns:a16="http://schemas.microsoft.com/office/drawing/2014/main" id="{88456CDB-8C2B-2D0A-957C-519EB744DFE7}"/>
                  </a:ext>
                </a:extLst>
              </p:cNvPr>
              <p:cNvSpPr/>
              <p:nvPr/>
            </p:nvSpPr>
            <p:spPr bwMode="auto">
              <a:xfrm>
                <a:off x="5248" y="1440"/>
                <a:ext cx="25" cy="32"/>
              </a:xfrm>
              <a:custGeom>
                <a:avLst/>
                <a:gdLst>
                  <a:gd name="T0" fmla="*/ 15 w 25"/>
                  <a:gd name="T1" fmla="*/ 6 h 32"/>
                  <a:gd name="T2" fmla="*/ 19 w 25"/>
                  <a:gd name="T3" fmla="*/ 11 h 32"/>
                  <a:gd name="T4" fmla="*/ 21 w 25"/>
                  <a:gd name="T5" fmla="*/ 12 h 32"/>
                  <a:gd name="T6" fmla="*/ 21 w 25"/>
                  <a:gd name="T7" fmla="*/ 15 h 32"/>
                  <a:gd name="T8" fmla="*/ 18 w 25"/>
                  <a:gd name="T9" fmla="*/ 17 h 32"/>
                  <a:gd name="T10" fmla="*/ 16 w 25"/>
                  <a:gd name="T11" fmla="*/ 15 h 32"/>
                  <a:gd name="T12" fmla="*/ 11 w 25"/>
                  <a:gd name="T13" fmla="*/ 12 h 32"/>
                  <a:gd name="T14" fmla="*/ 15 w 25"/>
                  <a:gd name="T15" fmla="*/ 6 h 32"/>
                  <a:gd name="T16" fmla="*/ 4 w 25"/>
                  <a:gd name="T17" fmla="*/ 23 h 32"/>
                  <a:gd name="T18" fmla="*/ 9 w 25"/>
                  <a:gd name="T19" fmla="*/ 15 h 32"/>
                  <a:gd name="T20" fmla="*/ 12 w 25"/>
                  <a:gd name="T21" fmla="*/ 18 h 32"/>
                  <a:gd name="T22" fmla="*/ 15 w 25"/>
                  <a:gd name="T23" fmla="*/ 20 h 32"/>
                  <a:gd name="T24" fmla="*/ 13 w 25"/>
                  <a:gd name="T25" fmla="*/ 24 h 32"/>
                  <a:gd name="T26" fmla="*/ 12 w 25"/>
                  <a:gd name="T27" fmla="*/ 26 h 32"/>
                  <a:gd name="T28" fmla="*/ 11 w 25"/>
                  <a:gd name="T29" fmla="*/ 27 h 32"/>
                  <a:gd name="T30" fmla="*/ 11 w 25"/>
                  <a:gd name="T31" fmla="*/ 29 h 32"/>
                  <a:gd name="T32" fmla="*/ 15 w 25"/>
                  <a:gd name="T33" fmla="*/ 32 h 32"/>
                  <a:gd name="T34" fmla="*/ 15 w 25"/>
                  <a:gd name="T35" fmla="*/ 31 h 32"/>
                  <a:gd name="T36" fmla="*/ 16 w 25"/>
                  <a:gd name="T37" fmla="*/ 29 h 32"/>
                  <a:gd name="T38" fmla="*/ 17 w 25"/>
                  <a:gd name="T39" fmla="*/ 26 h 32"/>
                  <a:gd name="T40" fmla="*/ 19 w 25"/>
                  <a:gd name="T41" fmla="*/ 23 h 32"/>
                  <a:gd name="T42" fmla="*/ 18 w 25"/>
                  <a:gd name="T43" fmla="*/ 20 h 32"/>
                  <a:gd name="T44" fmla="*/ 22 w 25"/>
                  <a:gd name="T45" fmla="*/ 20 h 32"/>
                  <a:gd name="T46" fmla="*/ 24 w 25"/>
                  <a:gd name="T47" fmla="*/ 18 h 32"/>
                  <a:gd name="T48" fmla="*/ 25 w 25"/>
                  <a:gd name="T49" fmla="*/ 14 h 32"/>
                  <a:gd name="T50" fmla="*/ 25 w 25"/>
                  <a:gd name="T51" fmla="*/ 12 h 32"/>
                  <a:gd name="T52" fmla="*/ 24 w 25"/>
                  <a:gd name="T53" fmla="*/ 9 h 32"/>
                  <a:gd name="T54" fmla="*/ 22 w 25"/>
                  <a:gd name="T55" fmla="*/ 7 h 32"/>
                  <a:gd name="T56" fmla="*/ 13 w 25"/>
                  <a:gd name="T57" fmla="*/ 0 h 32"/>
                  <a:gd name="T58" fmla="*/ 0 w 25"/>
                  <a:gd name="T59" fmla="*/ 19 h 32"/>
                  <a:gd name="T60" fmla="*/ 4 w 25"/>
                  <a:gd name="T61" fmla="*/ 23 h 32"/>
                  <a:gd name="T62" fmla="*/ 15 w 25"/>
                  <a:gd name="T63" fmla="*/ 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5" h="32">
                    <a:moveTo>
                      <a:pt x="15" y="6"/>
                    </a:moveTo>
                    <a:lnTo>
                      <a:pt x="19" y="11"/>
                    </a:lnTo>
                    <a:lnTo>
                      <a:pt x="21" y="12"/>
                    </a:lnTo>
                    <a:lnTo>
                      <a:pt x="21" y="15"/>
                    </a:lnTo>
                    <a:lnTo>
                      <a:pt x="18" y="17"/>
                    </a:lnTo>
                    <a:lnTo>
                      <a:pt x="16" y="15"/>
                    </a:lnTo>
                    <a:lnTo>
                      <a:pt x="11" y="12"/>
                    </a:lnTo>
                    <a:lnTo>
                      <a:pt x="15" y="6"/>
                    </a:lnTo>
                    <a:lnTo>
                      <a:pt x="4" y="23"/>
                    </a:lnTo>
                    <a:lnTo>
                      <a:pt x="9" y="15"/>
                    </a:lnTo>
                    <a:lnTo>
                      <a:pt x="12" y="18"/>
                    </a:lnTo>
                    <a:lnTo>
                      <a:pt x="15" y="20"/>
                    </a:lnTo>
                    <a:lnTo>
                      <a:pt x="13" y="24"/>
                    </a:lnTo>
                    <a:lnTo>
                      <a:pt x="12" y="26"/>
                    </a:lnTo>
                    <a:lnTo>
                      <a:pt x="11" y="27"/>
                    </a:lnTo>
                    <a:lnTo>
                      <a:pt x="11" y="29"/>
                    </a:lnTo>
                    <a:lnTo>
                      <a:pt x="15" y="32"/>
                    </a:lnTo>
                    <a:lnTo>
                      <a:pt x="15" y="31"/>
                    </a:lnTo>
                    <a:lnTo>
                      <a:pt x="16" y="29"/>
                    </a:lnTo>
                    <a:lnTo>
                      <a:pt x="17" y="26"/>
                    </a:lnTo>
                    <a:lnTo>
                      <a:pt x="19" y="23"/>
                    </a:lnTo>
                    <a:lnTo>
                      <a:pt x="18" y="20"/>
                    </a:lnTo>
                    <a:lnTo>
                      <a:pt x="22" y="20"/>
                    </a:lnTo>
                    <a:lnTo>
                      <a:pt x="24" y="18"/>
                    </a:lnTo>
                    <a:lnTo>
                      <a:pt x="25" y="14"/>
                    </a:lnTo>
                    <a:lnTo>
                      <a:pt x="25" y="12"/>
                    </a:lnTo>
                    <a:lnTo>
                      <a:pt x="24" y="9"/>
                    </a:lnTo>
                    <a:lnTo>
                      <a:pt x="22" y="7"/>
                    </a:lnTo>
                    <a:lnTo>
                      <a:pt x="13" y="0"/>
                    </a:lnTo>
                    <a:lnTo>
                      <a:pt x="0" y="19"/>
                    </a:lnTo>
                    <a:lnTo>
                      <a:pt x="4" y="23"/>
                    </a:lnTo>
                    <a:lnTo>
                      <a:pt x="15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36" name="Freeform 705">
                <a:extLst>
                  <a:ext uri="{FF2B5EF4-FFF2-40B4-BE49-F238E27FC236}">
                    <a16:creationId xmlns:a16="http://schemas.microsoft.com/office/drawing/2014/main" id="{04EF5144-BED9-D03B-24B2-2B5E0E337C08}"/>
                  </a:ext>
                </a:extLst>
              </p:cNvPr>
              <p:cNvSpPr/>
              <p:nvPr/>
            </p:nvSpPr>
            <p:spPr bwMode="auto">
              <a:xfrm>
                <a:off x="5266" y="1455"/>
                <a:ext cx="17" cy="23"/>
              </a:xfrm>
              <a:custGeom>
                <a:avLst/>
                <a:gdLst>
                  <a:gd name="T0" fmla="*/ 4 w 17"/>
                  <a:gd name="T1" fmla="*/ 23 h 23"/>
                  <a:gd name="T2" fmla="*/ 17 w 17"/>
                  <a:gd name="T3" fmla="*/ 3 h 23"/>
                  <a:gd name="T4" fmla="*/ 13 w 17"/>
                  <a:gd name="T5" fmla="*/ 0 h 23"/>
                  <a:gd name="T6" fmla="*/ 0 w 17"/>
                  <a:gd name="T7" fmla="*/ 20 h 23"/>
                  <a:gd name="T8" fmla="*/ 4 w 17"/>
                  <a:gd name="T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3">
                    <a:moveTo>
                      <a:pt x="4" y="23"/>
                    </a:moveTo>
                    <a:lnTo>
                      <a:pt x="17" y="3"/>
                    </a:lnTo>
                    <a:lnTo>
                      <a:pt x="13" y="0"/>
                    </a:lnTo>
                    <a:lnTo>
                      <a:pt x="0" y="20"/>
                    </a:lnTo>
                    <a:lnTo>
                      <a:pt x="4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37" name="Freeform 706">
                <a:extLst>
                  <a:ext uri="{FF2B5EF4-FFF2-40B4-BE49-F238E27FC236}">
                    <a16:creationId xmlns:a16="http://schemas.microsoft.com/office/drawing/2014/main" id="{22D92F8E-AFAE-8EC4-B58A-FE336F82E176}"/>
                  </a:ext>
                </a:extLst>
              </p:cNvPr>
              <p:cNvSpPr/>
              <p:nvPr/>
            </p:nvSpPr>
            <p:spPr bwMode="auto">
              <a:xfrm>
                <a:off x="5277" y="1460"/>
                <a:ext cx="23" cy="27"/>
              </a:xfrm>
              <a:custGeom>
                <a:avLst/>
                <a:gdLst>
                  <a:gd name="T0" fmla="*/ 4 w 23"/>
                  <a:gd name="T1" fmla="*/ 27 h 27"/>
                  <a:gd name="T2" fmla="*/ 16 w 23"/>
                  <a:gd name="T3" fmla="*/ 11 h 27"/>
                  <a:gd name="T4" fmla="*/ 20 w 23"/>
                  <a:gd name="T5" fmla="*/ 16 h 27"/>
                  <a:gd name="T6" fmla="*/ 23 w 23"/>
                  <a:gd name="T7" fmla="*/ 12 h 27"/>
                  <a:gd name="T8" fmla="*/ 8 w 23"/>
                  <a:gd name="T9" fmla="*/ 0 h 27"/>
                  <a:gd name="T10" fmla="*/ 6 w 23"/>
                  <a:gd name="T11" fmla="*/ 4 h 27"/>
                  <a:gd name="T12" fmla="*/ 12 w 23"/>
                  <a:gd name="T13" fmla="*/ 7 h 27"/>
                  <a:gd name="T14" fmla="*/ 0 w 23"/>
                  <a:gd name="T15" fmla="*/ 24 h 27"/>
                  <a:gd name="T16" fmla="*/ 4 w 23"/>
                  <a:gd name="T17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7">
                    <a:moveTo>
                      <a:pt x="4" y="27"/>
                    </a:moveTo>
                    <a:lnTo>
                      <a:pt x="16" y="11"/>
                    </a:lnTo>
                    <a:lnTo>
                      <a:pt x="20" y="16"/>
                    </a:lnTo>
                    <a:lnTo>
                      <a:pt x="23" y="12"/>
                    </a:lnTo>
                    <a:lnTo>
                      <a:pt x="8" y="0"/>
                    </a:lnTo>
                    <a:lnTo>
                      <a:pt x="6" y="4"/>
                    </a:lnTo>
                    <a:lnTo>
                      <a:pt x="12" y="7"/>
                    </a:lnTo>
                    <a:lnTo>
                      <a:pt x="0" y="24"/>
                    </a:lnTo>
                    <a:lnTo>
                      <a:pt x="4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38" name="Freeform 707">
                <a:extLst>
                  <a:ext uri="{FF2B5EF4-FFF2-40B4-BE49-F238E27FC236}">
                    <a16:creationId xmlns:a16="http://schemas.microsoft.com/office/drawing/2014/main" id="{BBD27F82-0906-3C9D-FE0C-3CB130E7A7FF}"/>
                  </a:ext>
                </a:extLst>
              </p:cNvPr>
              <p:cNvSpPr/>
              <p:nvPr/>
            </p:nvSpPr>
            <p:spPr bwMode="auto">
              <a:xfrm>
                <a:off x="5291" y="1473"/>
                <a:ext cx="25" cy="29"/>
              </a:xfrm>
              <a:custGeom>
                <a:avLst/>
                <a:gdLst>
                  <a:gd name="T0" fmla="*/ 3 w 25"/>
                  <a:gd name="T1" fmla="*/ 14 h 29"/>
                  <a:gd name="T2" fmla="*/ 0 w 25"/>
                  <a:gd name="T3" fmla="*/ 17 h 29"/>
                  <a:gd name="T4" fmla="*/ 0 w 25"/>
                  <a:gd name="T5" fmla="*/ 21 h 29"/>
                  <a:gd name="T6" fmla="*/ 2 w 25"/>
                  <a:gd name="T7" fmla="*/ 24 h 29"/>
                  <a:gd name="T8" fmla="*/ 4 w 25"/>
                  <a:gd name="T9" fmla="*/ 27 h 29"/>
                  <a:gd name="T10" fmla="*/ 7 w 25"/>
                  <a:gd name="T11" fmla="*/ 29 h 29"/>
                  <a:gd name="T12" fmla="*/ 11 w 25"/>
                  <a:gd name="T13" fmla="*/ 29 h 29"/>
                  <a:gd name="T14" fmla="*/ 13 w 25"/>
                  <a:gd name="T15" fmla="*/ 28 h 29"/>
                  <a:gd name="T16" fmla="*/ 17 w 25"/>
                  <a:gd name="T17" fmla="*/ 26 h 29"/>
                  <a:gd name="T18" fmla="*/ 25 w 25"/>
                  <a:gd name="T19" fmla="*/ 12 h 29"/>
                  <a:gd name="T20" fmla="*/ 22 w 25"/>
                  <a:gd name="T21" fmla="*/ 10 h 29"/>
                  <a:gd name="T22" fmla="*/ 13 w 25"/>
                  <a:gd name="T23" fmla="*/ 22 h 29"/>
                  <a:gd name="T24" fmla="*/ 11 w 25"/>
                  <a:gd name="T25" fmla="*/ 23 h 29"/>
                  <a:gd name="T26" fmla="*/ 10 w 25"/>
                  <a:gd name="T27" fmla="*/ 24 h 29"/>
                  <a:gd name="T28" fmla="*/ 9 w 25"/>
                  <a:gd name="T29" fmla="*/ 24 h 29"/>
                  <a:gd name="T30" fmla="*/ 6 w 25"/>
                  <a:gd name="T31" fmla="*/ 23 h 29"/>
                  <a:gd name="T32" fmla="*/ 5 w 25"/>
                  <a:gd name="T33" fmla="*/ 22 h 29"/>
                  <a:gd name="T34" fmla="*/ 5 w 25"/>
                  <a:gd name="T35" fmla="*/ 20 h 29"/>
                  <a:gd name="T36" fmla="*/ 6 w 25"/>
                  <a:gd name="T37" fmla="*/ 16 h 29"/>
                  <a:gd name="T38" fmla="*/ 15 w 25"/>
                  <a:gd name="T39" fmla="*/ 4 h 29"/>
                  <a:gd name="T40" fmla="*/ 11 w 25"/>
                  <a:gd name="T41" fmla="*/ 0 h 29"/>
                  <a:gd name="T42" fmla="*/ 3 w 25"/>
                  <a:gd name="T43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" h="28">
                    <a:moveTo>
                      <a:pt x="3" y="14"/>
                    </a:moveTo>
                    <a:lnTo>
                      <a:pt x="0" y="17"/>
                    </a:lnTo>
                    <a:lnTo>
                      <a:pt x="0" y="21"/>
                    </a:lnTo>
                    <a:lnTo>
                      <a:pt x="2" y="24"/>
                    </a:lnTo>
                    <a:lnTo>
                      <a:pt x="4" y="27"/>
                    </a:lnTo>
                    <a:lnTo>
                      <a:pt x="7" y="29"/>
                    </a:lnTo>
                    <a:lnTo>
                      <a:pt x="11" y="29"/>
                    </a:lnTo>
                    <a:lnTo>
                      <a:pt x="13" y="28"/>
                    </a:lnTo>
                    <a:lnTo>
                      <a:pt x="17" y="26"/>
                    </a:lnTo>
                    <a:lnTo>
                      <a:pt x="25" y="12"/>
                    </a:lnTo>
                    <a:lnTo>
                      <a:pt x="22" y="10"/>
                    </a:lnTo>
                    <a:lnTo>
                      <a:pt x="13" y="22"/>
                    </a:lnTo>
                    <a:lnTo>
                      <a:pt x="11" y="23"/>
                    </a:lnTo>
                    <a:lnTo>
                      <a:pt x="10" y="24"/>
                    </a:lnTo>
                    <a:lnTo>
                      <a:pt x="9" y="24"/>
                    </a:lnTo>
                    <a:lnTo>
                      <a:pt x="6" y="23"/>
                    </a:lnTo>
                    <a:lnTo>
                      <a:pt x="5" y="22"/>
                    </a:lnTo>
                    <a:lnTo>
                      <a:pt x="5" y="20"/>
                    </a:lnTo>
                    <a:lnTo>
                      <a:pt x="6" y="16"/>
                    </a:lnTo>
                    <a:lnTo>
                      <a:pt x="15" y="4"/>
                    </a:lnTo>
                    <a:lnTo>
                      <a:pt x="11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39" name="Freeform 708">
                <a:extLst>
                  <a:ext uri="{FF2B5EF4-FFF2-40B4-BE49-F238E27FC236}">
                    <a16:creationId xmlns:a16="http://schemas.microsoft.com/office/drawing/2014/main" id="{FCEFBF4E-C5A8-DE78-0017-F8B2FD9A30D1}"/>
                  </a:ext>
                </a:extLst>
              </p:cNvPr>
              <p:cNvSpPr/>
              <p:nvPr/>
            </p:nvSpPr>
            <p:spPr bwMode="auto">
              <a:xfrm>
                <a:off x="5309" y="1493"/>
                <a:ext cx="24" cy="25"/>
              </a:xfrm>
              <a:custGeom>
                <a:avLst/>
                <a:gdLst>
                  <a:gd name="T0" fmla="*/ 15 w 24"/>
                  <a:gd name="T1" fmla="*/ 19 h 25"/>
                  <a:gd name="T2" fmla="*/ 11 w 24"/>
                  <a:gd name="T3" fmla="*/ 20 h 25"/>
                  <a:gd name="T4" fmla="*/ 7 w 24"/>
                  <a:gd name="T5" fmla="*/ 19 h 25"/>
                  <a:gd name="T6" fmla="*/ 6 w 24"/>
                  <a:gd name="T7" fmla="*/ 16 h 25"/>
                  <a:gd name="T8" fmla="*/ 5 w 24"/>
                  <a:gd name="T9" fmla="*/ 14 h 25"/>
                  <a:gd name="T10" fmla="*/ 6 w 24"/>
                  <a:gd name="T11" fmla="*/ 12 h 25"/>
                  <a:gd name="T12" fmla="*/ 7 w 24"/>
                  <a:gd name="T13" fmla="*/ 8 h 25"/>
                  <a:gd name="T14" fmla="*/ 10 w 24"/>
                  <a:gd name="T15" fmla="*/ 6 h 25"/>
                  <a:gd name="T16" fmla="*/ 12 w 24"/>
                  <a:gd name="T17" fmla="*/ 4 h 25"/>
                  <a:gd name="T18" fmla="*/ 15 w 24"/>
                  <a:gd name="T19" fmla="*/ 4 h 25"/>
                  <a:gd name="T20" fmla="*/ 17 w 24"/>
                  <a:gd name="T21" fmla="*/ 6 h 25"/>
                  <a:gd name="T22" fmla="*/ 19 w 24"/>
                  <a:gd name="T23" fmla="*/ 9 h 25"/>
                  <a:gd name="T24" fmla="*/ 19 w 24"/>
                  <a:gd name="T25" fmla="*/ 13 h 25"/>
                  <a:gd name="T26" fmla="*/ 23 w 24"/>
                  <a:gd name="T27" fmla="*/ 15 h 25"/>
                  <a:gd name="T28" fmla="*/ 24 w 24"/>
                  <a:gd name="T29" fmla="*/ 12 h 25"/>
                  <a:gd name="T30" fmla="*/ 24 w 24"/>
                  <a:gd name="T31" fmla="*/ 8 h 25"/>
                  <a:gd name="T32" fmla="*/ 23 w 24"/>
                  <a:gd name="T33" fmla="*/ 4 h 25"/>
                  <a:gd name="T34" fmla="*/ 19 w 24"/>
                  <a:gd name="T35" fmla="*/ 2 h 25"/>
                  <a:gd name="T36" fmla="*/ 16 w 24"/>
                  <a:gd name="T37" fmla="*/ 0 h 25"/>
                  <a:gd name="T38" fmla="*/ 11 w 24"/>
                  <a:gd name="T39" fmla="*/ 0 h 25"/>
                  <a:gd name="T40" fmla="*/ 7 w 24"/>
                  <a:gd name="T41" fmla="*/ 1 h 25"/>
                  <a:gd name="T42" fmla="*/ 4 w 24"/>
                  <a:gd name="T43" fmla="*/ 4 h 25"/>
                  <a:gd name="T44" fmla="*/ 1 w 24"/>
                  <a:gd name="T45" fmla="*/ 10 h 25"/>
                  <a:gd name="T46" fmla="*/ 0 w 24"/>
                  <a:gd name="T47" fmla="*/ 14 h 25"/>
                  <a:gd name="T48" fmla="*/ 1 w 24"/>
                  <a:gd name="T49" fmla="*/ 19 h 25"/>
                  <a:gd name="T50" fmla="*/ 5 w 24"/>
                  <a:gd name="T51" fmla="*/ 22 h 25"/>
                  <a:gd name="T52" fmla="*/ 9 w 24"/>
                  <a:gd name="T53" fmla="*/ 25 h 25"/>
                  <a:gd name="T54" fmla="*/ 12 w 24"/>
                  <a:gd name="T55" fmla="*/ 25 h 25"/>
                  <a:gd name="T56" fmla="*/ 15 w 24"/>
                  <a:gd name="T57" fmla="*/ 25 h 25"/>
                  <a:gd name="T58" fmla="*/ 18 w 24"/>
                  <a:gd name="T59" fmla="*/ 22 h 25"/>
                  <a:gd name="T60" fmla="*/ 15 w 24"/>
                  <a:gd name="T61" fmla="*/ 19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4" h="25">
                    <a:moveTo>
                      <a:pt x="15" y="19"/>
                    </a:moveTo>
                    <a:lnTo>
                      <a:pt x="11" y="20"/>
                    </a:lnTo>
                    <a:lnTo>
                      <a:pt x="7" y="19"/>
                    </a:lnTo>
                    <a:lnTo>
                      <a:pt x="6" y="16"/>
                    </a:lnTo>
                    <a:lnTo>
                      <a:pt x="5" y="14"/>
                    </a:lnTo>
                    <a:lnTo>
                      <a:pt x="6" y="12"/>
                    </a:lnTo>
                    <a:lnTo>
                      <a:pt x="7" y="8"/>
                    </a:lnTo>
                    <a:lnTo>
                      <a:pt x="10" y="6"/>
                    </a:lnTo>
                    <a:lnTo>
                      <a:pt x="12" y="4"/>
                    </a:lnTo>
                    <a:lnTo>
                      <a:pt x="15" y="4"/>
                    </a:lnTo>
                    <a:lnTo>
                      <a:pt x="17" y="6"/>
                    </a:lnTo>
                    <a:lnTo>
                      <a:pt x="19" y="9"/>
                    </a:lnTo>
                    <a:lnTo>
                      <a:pt x="19" y="13"/>
                    </a:lnTo>
                    <a:lnTo>
                      <a:pt x="23" y="15"/>
                    </a:lnTo>
                    <a:lnTo>
                      <a:pt x="24" y="12"/>
                    </a:lnTo>
                    <a:lnTo>
                      <a:pt x="24" y="8"/>
                    </a:lnTo>
                    <a:lnTo>
                      <a:pt x="23" y="4"/>
                    </a:lnTo>
                    <a:lnTo>
                      <a:pt x="19" y="2"/>
                    </a:lnTo>
                    <a:lnTo>
                      <a:pt x="16" y="0"/>
                    </a:lnTo>
                    <a:lnTo>
                      <a:pt x="11" y="0"/>
                    </a:lnTo>
                    <a:lnTo>
                      <a:pt x="7" y="1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4"/>
                    </a:lnTo>
                    <a:lnTo>
                      <a:pt x="1" y="19"/>
                    </a:lnTo>
                    <a:lnTo>
                      <a:pt x="5" y="22"/>
                    </a:lnTo>
                    <a:lnTo>
                      <a:pt x="9" y="25"/>
                    </a:lnTo>
                    <a:lnTo>
                      <a:pt x="12" y="25"/>
                    </a:lnTo>
                    <a:lnTo>
                      <a:pt x="15" y="25"/>
                    </a:lnTo>
                    <a:lnTo>
                      <a:pt x="18" y="22"/>
                    </a:lnTo>
                    <a:lnTo>
                      <a:pt x="15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40" name="Freeform 709">
                <a:extLst>
                  <a:ext uri="{FF2B5EF4-FFF2-40B4-BE49-F238E27FC236}">
                    <a16:creationId xmlns:a16="http://schemas.microsoft.com/office/drawing/2014/main" id="{359BBDAC-5FA6-79DD-5293-FFA3E4BB0256}"/>
                  </a:ext>
                </a:extLst>
              </p:cNvPr>
              <p:cNvSpPr/>
              <p:nvPr/>
            </p:nvSpPr>
            <p:spPr bwMode="auto">
              <a:xfrm>
                <a:off x="5325" y="1505"/>
                <a:ext cx="30" cy="32"/>
              </a:xfrm>
              <a:custGeom>
                <a:avLst/>
                <a:gdLst>
                  <a:gd name="T0" fmla="*/ 3 w 30"/>
                  <a:gd name="T1" fmla="*/ 22 h 32"/>
                  <a:gd name="T2" fmla="*/ 9 w 30"/>
                  <a:gd name="T3" fmla="*/ 15 h 32"/>
                  <a:gd name="T4" fmla="*/ 12 w 30"/>
                  <a:gd name="T5" fmla="*/ 15 h 32"/>
                  <a:gd name="T6" fmla="*/ 12 w 30"/>
                  <a:gd name="T7" fmla="*/ 28 h 32"/>
                  <a:gd name="T8" fmla="*/ 17 w 30"/>
                  <a:gd name="T9" fmla="*/ 32 h 32"/>
                  <a:gd name="T10" fmla="*/ 17 w 30"/>
                  <a:gd name="T11" fmla="*/ 14 h 32"/>
                  <a:gd name="T12" fmla="*/ 30 w 30"/>
                  <a:gd name="T13" fmla="*/ 13 h 32"/>
                  <a:gd name="T14" fmla="*/ 25 w 30"/>
                  <a:gd name="T15" fmla="*/ 8 h 32"/>
                  <a:gd name="T16" fmla="*/ 12 w 30"/>
                  <a:gd name="T17" fmla="*/ 10 h 32"/>
                  <a:gd name="T18" fmla="*/ 18 w 30"/>
                  <a:gd name="T19" fmla="*/ 2 h 32"/>
                  <a:gd name="T20" fmla="*/ 14 w 30"/>
                  <a:gd name="T21" fmla="*/ 0 h 32"/>
                  <a:gd name="T22" fmla="*/ 0 w 30"/>
                  <a:gd name="T23" fmla="*/ 19 h 32"/>
                  <a:gd name="T24" fmla="*/ 3 w 30"/>
                  <a:gd name="T25" fmla="*/ 2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32">
                    <a:moveTo>
                      <a:pt x="3" y="22"/>
                    </a:moveTo>
                    <a:lnTo>
                      <a:pt x="9" y="15"/>
                    </a:lnTo>
                    <a:lnTo>
                      <a:pt x="12" y="15"/>
                    </a:lnTo>
                    <a:lnTo>
                      <a:pt x="12" y="28"/>
                    </a:lnTo>
                    <a:lnTo>
                      <a:pt x="17" y="32"/>
                    </a:lnTo>
                    <a:lnTo>
                      <a:pt x="17" y="14"/>
                    </a:lnTo>
                    <a:lnTo>
                      <a:pt x="30" y="13"/>
                    </a:lnTo>
                    <a:lnTo>
                      <a:pt x="25" y="8"/>
                    </a:lnTo>
                    <a:lnTo>
                      <a:pt x="12" y="10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0" y="19"/>
                    </a:lnTo>
                    <a:lnTo>
                      <a:pt x="3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41" name="Freeform 710">
                <a:extLst>
                  <a:ext uri="{FF2B5EF4-FFF2-40B4-BE49-F238E27FC236}">
                    <a16:creationId xmlns:a16="http://schemas.microsoft.com/office/drawing/2014/main" id="{A6BDCD62-2312-7104-3AF9-29543DCD073B}"/>
                  </a:ext>
                </a:extLst>
              </p:cNvPr>
              <p:cNvSpPr/>
              <p:nvPr/>
            </p:nvSpPr>
            <p:spPr bwMode="auto">
              <a:xfrm>
                <a:off x="3925" y="1455"/>
                <a:ext cx="37" cy="32"/>
              </a:xfrm>
              <a:custGeom>
                <a:avLst/>
                <a:gdLst>
                  <a:gd name="T0" fmla="*/ 14 w 37"/>
                  <a:gd name="T1" fmla="*/ 32 h 32"/>
                  <a:gd name="T2" fmla="*/ 19 w 37"/>
                  <a:gd name="T3" fmla="*/ 8 h 32"/>
                  <a:gd name="T4" fmla="*/ 23 w 37"/>
                  <a:gd name="T5" fmla="*/ 32 h 32"/>
                  <a:gd name="T6" fmla="*/ 29 w 37"/>
                  <a:gd name="T7" fmla="*/ 32 h 32"/>
                  <a:gd name="T8" fmla="*/ 37 w 37"/>
                  <a:gd name="T9" fmla="*/ 0 h 32"/>
                  <a:gd name="T10" fmla="*/ 31 w 37"/>
                  <a:gd name="T11" fmla="*/ 0 h 32"/>
                  <a:gd name="T12" fmla="*/ 26 w 37"/>
                  <a:gd name="T13" fmla="*/ 23 h 32"/>
                  <a:gd name="T14" fmla="*/ 22 w 37"/>
                  <a:gd name="T15" fmla="*/ 0 h 32"/>
                  <a:gd name="T16" fmla="*/ 16 w 37"/>
                  <a:gd name="T17" fmla="*/ 0 h 32"/>
                  <a:gd name="T18" fmla="*/ 12 w 37"/>
                  <a:gd name="T19" fmla="*/ 23 h 32"/>
                  <a:gd name="T20" fmla="*/ 6 w 37"/>
                  <a:gd name="T21" fmla="*/ 0 h 32"/>
                  <a:gd name="T22" fmla="*/ 0 w 37"/>
                  <a:gd name="T23" fmla="*/ 0 h 32"/>
                  <a:gd name="T24" fmla="*/ 8 w 37"/>
                  <a:gd name="T25" fmla="*/ 32 h 32"/>
                  <a:gd name="T26" fmla="*/ 14 w 37"/>
                  <a:gd name="T27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7" h="32">
                    <a:moveTo>
                      <a:pt x="14" y="32"/>
                    </a:moveTo>
                    <a:lnTo>
                      <a:pt x="19" y="8"/>
                    </a:lnTo>
                    <a:lnTo>
                      <a:pt x="23" y="32"/>
                    </a:lnTo>
                    <a:lnTo>
                      <a:pt x="29" y="32"/>
                    </a:lnTo>
                    <a:lnTo>
                      <a:pt x="37" y="0"/>
                    </a:lnTo>
                    <a:lnTo>
                      <a:pt x="31" y="0"/>
                    </a:lnTo>
                    <a:lnTo>
                      <a:pt x="26" y="23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12" y="23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8" y="32"/>
                    </a:lnTo>
                    <a:lnTo>
                      <a:pt x="14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42" name="Freeform 711">
                <a:extLst>
                  <a:ext uri="{FF2B5EF4-FFF2-40B4-BE49-F238E27FC236}">
                    <a16:creationId xmlns:a16="http://schemas.microsoft.com/office/drawing/2014/main" id="{69DE4AF8-E651-9EB8-F4C0-D7AB1B6BF0FF}"/>
                  </a:ext>
                </a:extLst>
              </p:cNvPr>
              <p:cNvSpPr/>
              <p:nvPr/>
            </p:nvSpPr>
            <p:spPr bwMode="auto">
              <a:xfrm>
                <a:off x="3960" y="1455"/>
                <a:ext cx="27" cy="32"/>
              </a:xfrm>
              <a:custGeom>
                <a:avLst/>
                <a:gdLst>
                  <a:gd name="T0" fmla="*/ 18 w 27"/>
                  <a:gd name="T1" fmla="*/ 21 h 32"/>
                  <a:gd name="T2" fmla="*/ 9 w 27"/>
                  <a:gd name="T3" fmla="*/ 21 h 32"/>
                  <a:gd name="T4" fmla="*/ 14 w 27"/>
                  <a:gd name="T5" fmla="*/ 8 h 32"/>
                  <a:gd name="T6" fmla="*/ 18 w 27"/>
                  <a:gd name="T7" fmla="*/ 21 h 32"/>
                  <a:gd name="T8" fmla="*/ 0 w 27"/>
                  <a:gd name="T9" fmla="*/ 32 h 32"/>
                  <a:gd name="T10" fmla="*/ 6 w 27"/>
                  <a:gd name="T11" fmla="*/ 32 h 32"/>
                  <a:gd name="T12" fmla="*/ 8 w 27"/>
                  <a:gd name="T13" fmla="*/ 26 h 32"/>
                  <a:gd name="T14" fmla="*/ 19 w 27"/>
                  <a:gd name="T15" fmla="*/ 26 h 32"/>
                  <a:gd name="T16" fmla="*/ 21 w 27"/>
                  <a:gd name="T17" fmla="*/ 32 h 32"/>
                  <a:gd name="T18" fmla="*/ 27 w 27"/>
                  <a:gd name="T19" fmla="*/ 32 h 32"/>
                  <a:gd name="T20" fmla="*/ 17 w 27"/>
                  <a:gd name="T21" fmla="*/ 0 h 32"/>
                  <a:gd name="T22" fmla="*/ 11 w 27"/>
                  <a:gd name="T23" fmla="*/ 0 h 32"/>
                  <a:gd name="T24" fmla="*/ 0 w 27"/>
                  <a:gd name="T25" fmla="*/ 32 h 32"/>
                  <a:gd name="T26" fmla="*/ 18 w 27"/>
                  <a:gd name="T27" fmla="*/ 2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" h="32">
                    <a:moveTo>
                      <a:pt x="18" y="21"/>
                    </a:moveTo>
                    <a:lnTo>
                      <a:pt x="9" y="21"/>
                    </a:lnTo>
                    <a:lnTo>
                      <a:pt x="14" y="8"/>
                    </a:lnTo>
                    <a:lnTo>
                      <a:pt x="18" y="21"/>
                    </a:lnTo>
                    <a:lnTo>
                      <a:pt x="0" y="32"/>
                    </a:lnTo>
                    <a:lnTo>
                      <a:pt x="6" y="32"/>
                    </a:lnTo>
                    <a:lnTo>
                      <a:pt x="8" y="26"/>
                    </a:lnTo>
                    <a:lnTo>
                      <a:pt x="19" y="26"/>
                    </a:lnTo>
                    <a:lnTo>
                      <a:pt x="21" y="32"/>
                    </a:lnTo>
                    <a:lnTo>
                      <a:pt x="27" y="32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0" y="32"/>
                    </a:lnTo>
                    <a:lnTo>
                      <a:pt x="1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43" name="Freeform 712">
                <a:extLst>
                  <a:ext uri="{FF2B5EF4-FFF2-40B4-BE49-F238E27FC236}">
                    <a16:creationId xmlns:a16="http://schemas.microsoft.com/office/drawing/2014/main" id="{E285D5C0-D69D-6DE0-3B86-E317C81FD241}"/>
                  </a:ext>
                </a:extLst>
              </p:cNvPr>
              <p:cNvSpPr/>
              <p:nvPr/>
            </p:nvSpPr>
            <p:spPr bwMode="auto">
              <a:xfrm>
                <a:off x="3990" y="1455"/>
                <a:ext cx="24" cy="32"/>
              </a:xfrm>
              <a:custGeom>
                <a:avLst/>
                <a:gdLst>
                  <a:gd name="T0" fmla="*/ 6 w 24"/>
                  <a:gd name="T1" fmla="*/ 6 h 32"/>
                  <a:gd name="T2" fmla="*/ 13 w 24"/>
                  <a:gd name="T3" fmla="*/ 6 h 32"/>
                  <a:gd name="T4" fmla="*/ 17 w 24"/>
                  <a:gd name="T5" fmla="*/ 8 h 32"/>
                  <a:gd name="T6" fmla="*/ 18 w 24"/>
                  <a:gd name="T7" fmla="*/ 10 h 32"/>
                  <a:gd name="T8" fmla="*/ 17 w 24"/>
                  <a:gd name="T9" fmla="*/ 14 h 32"/>
                  <a:gd name="T10" fmla="*/ 13 w 24"/>
                  <a:gd name="T11" fmla="*/ 15 h 32"/>
                  <a:gd name="T12" fmla="*/ 6 w 24"/>
                  <a:gd name="T13" fmla="*/ 15 h 32"/>
                  <a:gd name="T14" fmla="*/ 6 w 24"/>
                  <a:gd name="T15" fmla="*/ 6 h 32"/>
                  <a:gd name="T16" fmla="*/ 6 w 24"/>
                  <a:gd name="T17" fmla="*/ 32 h 32"/>
                  <a:gd name="T18" fmla="*/ 6 w 24"/>
                  <a:gd name="T19" fmla="*/ 20 h 32"/>
                  <a:gd name="T20" fmla="*/ 13 w 24"/>
                  <a:gd name="T21" fmla="*/ 20 h 32"/>
                  <a:gd name="T22" fmla="*/ 15 w 24"/>
                  <a:gd name="T23" fmla="*/ 21 h 32"/>
                  <a:gd name="T24" fmla="*/ 17 w 24"/>
                  <a:gd name="T25" fmla="*/ 24 h 32"/>
                  <a:gd name="T26" fmla="*/ 17 w 24"/>
                  <a:gd name="T27" fmla="*/ 28 h 32"/>
                  <a:gd name="T28" fmla="*/ 17 w 24"/>
                  <a:gd name="T29" fmla="*/ 30 h 32"/>
                  <a:gd name="T30" fmla="*/ 18 w 24"/>
                  <a:gd name="T31" fmla="*/ 32 h 32"/>
                  <a:gd name="T32" fmla="*/ 24 w 24"/>
                  <a:gd name="T33" fmla="*/ 32 h 32"/>
                  <a:gd name="T34" fmla="*/ 23 w 24"/>
                  <a:gd name="T35" fmla="*/ 30 h 32"/>
                  <a:gd name="T36" fmla="*/ 23 w 24"/>
                  <a:gd name="T37" fmla="*/ 28 h 32"/>
                  <a:gd name="T38" fmla="*/ 23 w 24"/>
                  <a:gd name="T39" fmla="*/ 24 h 32"/>
                  <a:gd name="T40" fmla="*/ 21 w 24"/>
                  <a:gd name="T41" fmla="*/ 20 h 32"/>
                  <a:gd name="T42" fmla="*/ 19 w 24"/>
                  <a:gd name="T43" fmla="*/ 17 h 32"/>
                  <a:gd name="T44" fmla="*/ 21 w 24"/>
                  <a:gd name="T45" fmla="*/ 16 h 32"/>
                  <a:gd name="T46" fmla="*/ 23 w 24"/>
                  <a:gd name="T47" fmla="*/ 15 h 32"/>
                  <a:gd name="T48" fmla="*/ 24 w 24"/>
                  <a:gd name="T49" fmla="*/ 10 h 32"/>
                  <a:gd name="T50" fmla="*/ 23 w 24"/>
                  <a:gd name="T51" fmla="*/ 6 h 32"/>
                  <a:gd name="T52" fmla="*/ 21 w 24"/>
                  <a:gd name="T53" fmla="*/ 3 h 32"/>
                  <a:gd name="T54" fmla="*/ 18 w 24"/>
                  <a:gd name="T55" fmla="*/ 2 h 32"/>
                  <a:gd name="T56" fmla="*/ 14 w 24"/>
                  <a:gd name="T57" fmla="*/ 0 h 32"/>
                  <a:gd name="T58" fmla="*/ 0 w 24"/>
                  <a:gd name="T59" fmla="*/ 0 h 32"/>
                  <a:gd name="T60" fmla="*/ 0 w 24"/>
                  <a:gd name="T61" fmla="*/ 32 h 32"/>
                  <a:gd name="T62" fmla="*/ 6 w 24"/>
                  <a:gd name="T63" fmla="*/ 32 h 32"/>
                  <a:gd name="T64" fmla="*/ 6 w 24"/>
                  <a:gd name="T65" fmla="*/ 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" h="32">
                    <a:moveTo>
                      <a:pt x="6" y="6"/>
                    </a:moveTo>
                    <a:lnTo>
                      <a:pt x="13" y="6"/>
                    </a:lnTo>
                    <a:lnTo>
                      <a:pt x="17" y="8"/>
                    </a:lnTo>
                    <a:lnTo>
                      <a:pt x="18" y="10"/>
                    </a:lnTo>
                    <a:lnTo>
                      <a:pt x="17" y="14"/>
                    </a:lnTo>
                    <a:lnTo>
                      <a:pt x="13" y="15"/>
                    </a:lnTo>
                    <a:lnTo>
                      <a:pt x="6" y="15"/>
                    </a:lnTo>
                    <a:lnTo>
                      <a:pt x="6" y="6"/>
                    </a:lnTo>
                    <a:lnTo>
                      <a:pt x="6" y="32"/>
                    </a:lnTo>
                    <a:lnTo>
                      <a:pt x="6" y="20"/>
                    </a:lnTo>
                    <a:lnTo>
                      <a:pt x="13" y="20"/>
                    </a:lnTo>
                    <a:lnTo>
                      <a:pt x="15" y="21"/>
                    </a:lnTo>
                    <a:lnTo>
                      <a:pt x="17" y="24"/>
                    </a:lnTo>
                    <a:lnTo>
                      <a:pt x="17" y="28"/>
                    </a:lnTo>
                    <a:lnTo>
                      <a:pt x="17" y="30"/>
                    </a:lnTo>
                    <a:lnTo>
                      <a:pt x="18" y="32"/>
                    </a:lnTo>
                    <a:lnTo>
                      <a:pt x="24" y="32"/>
                    </a:lnTo>
                    <a:lnTo>
                      <a:pt x="23" y="30"/>
                    </a:lnTo>
                    <a:lnTo>
                      <a:pt x="23" y="28"/>
                    </a:lnTo>
                    <a:lnTo>
                      <a:pt x="23" y="24"/>
                    </a:lnTo>
                    <a:lnTo>
                      <a:pt x="21" y="20"/>
                    </a:lnTo>
                    <a:lnTo>
                      <a:pt x="19" y="17"/>
                    </a:lnTo>
                    <a:lnTo>
                      <a:pt x="21" y="16"/>
                    </a:lnTo>
                    <a:lnTo>
                      <a:pt x="23" y="15"/>
                    </a:lnTo>
                    <a:lnTo>
                      <a:pt x="24" y="10"/>
                    </a:lnTo>
                    <a:lnTo>
                      <a:pt x="23" y="6"/>
                    </a:lnTo>
                    <a:lnTo>
                      <a:pt x="21" y="3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6" y="3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44" name="Freeform 713">
                <a:extLst>
                  <a:ext uri="{FF2B5EF4-FFF2-40B4-BE49-F238E27FC236}">
                    <a16:creationId xmlns:a16="http://schemas.microsoft.com/office/drawing/2014/main" id="{172D6A67-48AD-1FB2-1404-727C781E1CA8}"/>
                  </a:ext>
                </a:extLst>
              </p:cNvPr>
              <p:cNvSpPr/>
              <p:nvPr/>
            </p:nvSpPr>
            <p:spPr bwMode="auto">
              <a:xfrm>
                <a:off x="4019" y="1455"/>
                <a:ext cx="24" cy="32"/>
              </a:xfrm>
              <a:custGeom>
                <a:avLst/>
                <a:gdLst>
                  <a:gd name="T0" fmla="*/ 6 w 24"/>
                  <a:gd name="T1" fmla="*/ 6 h 32"/>
                  <a:gd name="T2" fmla="*/ 13 w 24"/>
                  <a:gd name="T3" fmla="*/ 6 h 32"/>
                  <a:gd name="T4" fmla="*/ 16 w 24"/>
                  <a:gd name="T5" fmla="*/ 8 h 32"/>
                  <a:gd name="T6" fmla="*/ 16 w 24"/>
                  <a:gd name="T7" fmla="*/ 10 h 32"/>
                  <a:gd name="T8" fmla="*/ 16 w 24"/>
                  <a:gd name="T9" fmla="*/ 14 h 32"/>
                  <a:gd name="T10" fmla="*/ 13 w 24"/>
                  <a:gd name="T11" fmla="*/ 15 h 32"/>
                  <a:gd name="T12" fmla="*/ 6 w 24"/>
                  <a:gd name="T13" fmla="*/ 15 h 32"/>
                  <a:gd name="T14" fmla="*/ 6 w 24"/>
                  <a:gd name="T15" fmla="*/ 6 h 32"/>
                  <a:gd name="T16" fmla="*/ 6 w 24"/>
                  <a:gd name="T17" fmla="*/ 32 h 32"/>
                  <a:gd name="T18" fmla="*/ 6 w 24"/>
                  <a:gd name="T19" fmla="*/ 20 h 32"/>
                  <a:gd name="T20" fmla="*/ 12 w 24"/>
                  <a:gd name="T21" fmla="*/ 20 h 32"/>
                  <a:gd name="T22" fmla="*/ 15 w 24"/>
                  <a:gd name="T23" fmla="*/ 21 h 32"/>
                  <a:gd name="T24" fmla="*/ 16 w 24"/>
                  <a:gd name="T25" fmla="*/ 24 h 32"/>
                  <a:gd name="T26" fmla="*/ 16 w 24"/>
                  <a:gd name="T27" fmla="*/ 28 h 32"/>
                  <a:gd name="T28" fmla="*/ 16 w 24"/>
                  <a:gd name="T29" fmla="*/ 30 h 32"/>
                  <a:gd name="T30" fmla="*/ 16 w 24"/>
                  <a:gd name="T31" fmla="*/ 32 h 32"/>
                  <a:gd name="T32" fmla="*/ 24 w 24"/>
                  <a:gd name="T33" fmla="*/ 32 h 32"/>
                  <a:gd name="T34" fmla="*/ 22 w 24"/>
                  <a:gd name="T35" fmla="*/ 30 h 32"/>
                  <a:gd name="T36" fmla="*/ 22 w 24"/>
                  <a:gd name="T37" fmla="*/ 28 h 32"/>
                  <a:gd name="T38" fmla="*/ 22 w 24"/>
                  <a:gd name="T39" fmla="*/ 24 h 32"/>
                  <a:gd name="T40" fmla="*/ 21 w 24"/>
                  <a:gd name="T41" fmla="*/ 20 h 32"/>
                  <a:gd name="T42" fmla="*/ 19 w 24"/>
                  <a:gd name="T43" fmla="*/ 17 h 32"/>
                  <a:gd name="T44" fmla="*/ 20 w 24"/>
                  <a:gd name="T45" fmla="*/ 16 h 32"/>
                  <a:gd name="T46" fmla="*/ 21 w 24"/>
                  <a:gd name="T47" fmla="*/ 15 h 32"/>
                  <a:gd name="T48" fmla="*/ 22 w 24"/>
                  <a:gd name="T49" fmla="*/ 10 h 32"/>
                  <a:gd name="T50" fmla="*/ 22 w 24"/>
                  <a:gd name="T51" fmla="*/ 6 h 32"/>
                  <a:gd name="T52" fmla="*/ 20 w 24"/>
                  <a:gd name="T53" fmla="*/ 3 h 32"/>
                  <a:gd name="T54" fmla="*/ 18 w 24"/>
                  <a:gd name="T55" fmla="*/ 2 h 32"/>
                  <a:gd name="T56" fmla="*/ 14 w 24"/>
                  <a:gd name="T57" fmla="*/ 0 h 32"/>
                  <a:gd name="T58" fmla="*/ 0 w 24"/>
                  <a:gd name="T59" fmla="*/ 0 h 32"/>
                  <a:gd name="T60" fmla="*/ 0 w 24"/>
                  <a:gd name="T61" fmla="*/ 32 h 32"/>
                  <a:gd name="T62" fmla="*/ 6 w 24"/>
                  <a:gd name="T63" fmla="*/ 32 h 32"/>
                  <a:gd name="T64" fmla="*/ 6 w 24"/>
                  <a:gd name="T65" fmla="*/ 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" h="32">
                    <a:moveTo>
                      <a:pt x="6" y="6"/>
                    </a:moveTo>
                    <a:lnTo>
                      <a:pt x="13" y="6"/>
                    </a:lnTo>
                    <a:lnTo>
                      <a:pt x="16" y="8"/>
                    </a:lnTo>
                    <a:lnTo>
                      <a:pt x="16" y="10"/>
                    </a:lnTo>
                    <a:lnTo>
                      <a:pt x="16" y="14"/>
                    </a:lnTo>
                    <a:lnTo>
                      <a:pt x="13" y="15"/>
                    </a:lnTo>
                    <a:lnTo>
                      <a:pt x="6" y="15"/>
                    </a:lnTo>
                    <a:lnTo>
                      <a:pt x="6" y="6"/>
                    </a:lnTo>
                    <a:lnTo>
                      <a:pt x="6" y="32"/>
                    </a:lnTo>
                    <a:lnTo>
                      <a:pt x="6" y="20"/>
                    </a:lnTo>
                    <a:lnTo>
                      <a:pt x="12" y="20"/>
                    </a:lnTo>
                    <a:lnTo>
                      <a:pt x="15" y="21"/>
                    </a:lnTo>
                    <a:lnTo>
                      <a:pt x="16" y="24"/>
                    </a:lnTo>
                    <a:lnTo>
                      <a:pt x="16" y="28"/>
                    </a:lnTo>
                    <a:lnTo>
                      <a:pt x="16" y="30"/>
                    </a:lnTo>
                    <a:lnTo>
                      <a:pt x="16" y="32"/>
                    </a:lnTo>
                    <a:lnTo>
                      <a:pt x="24" y="32"/>
                    </a:lnTo>
                    <a:lnTo>
                      <a:pt x="22" y="30"/>
                    </a:lnTo>
                    <a:lnTo>
                      <a:pt x="22" y="28"/>
                    </a:lnTo>
                    <a:lnTo>
                      <a:pt x="22" y="24"/>
                    </a:lnTo>
                    <a:lnTo>
                      <a:pt x="21" y="20"/>
                    </a:lnTo>
                    <a:lnTo>
                      <a:pt x="19" y="17"/>
                    </a:lnTo>
                    <a:lnTo>
                      <a:pt x="20" y="16"/>
                    </a:lnTo>
                    <a:lnTo>
                      <a:pt x="21" y="15"/>
                    </a:lnTo>
                    <a:lnTo>
                      <a:pt x="22" y="10"/>
                    </a:lnTo>
                    <a:lnTo>
                      <a:pt x="22" y="6"/>
                    </a:lnTo>
                    <a:lnTo>
                      <a:pt x="20" y="3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6" y="3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45" name="Freeform 714">
                <a:extLst>
                  <a:ext uri="{FF2B5EF4-FFF2-40B4-BE49-F238E27FC236}">
                    <a16:creationId xmlns:a16="http://schemas.microsoft.com/office/drawing/2014/main" id="{6CBA5169-1048-445F-5854-881F4D6EEF6E}"/>
                  </a:ext>
                </a:extLst>
              </p:cNvPr>
              <p:cNvSpPr/>
              <p:nvPr/>
            </p:nvSpPr>
            <p:spPr bwMode="auto">
              <a:xfrm>
                <a:off x="4047" y="1455"/>
                <a:ext cx="22" cy="32"/>
              </a:xfrm>
              <a:custGeom>
                <a:avLst/>
                <a:gdLst>
                  <a:gd name="T0" fmla="*/ 22 w 22"/>
                  <a:gd name="T1" fmla="*/ 32 h 32"/>
                  <a:gd name="T2" fmla="*/ 22 w 22"/>
                  <a:gd name="T3" fmla="*/ 27 h 32"/>
                  <a:gd name="T4" fmla="*/ 6 w 22"/>
                  <a:gd name="T5" fmla="*/ 27 h 32"/>
                  <a:gd name="T6" fmla="*/ 6 w 22"/>
                  <a:gd name="T7" fmla="*/ 18 h 32"/>
                  <a:gd name="T8" fmla="*/ 20 w 22"/>
                  <a:gd name="T9" fmla="*/ 18 h 32"/>
                  <a:gd name="T10" fmla="*/ 20 w 22"/>
                  <a:gd name="T11" fmla="*/ 12 h 32"/>
                  <a:gd name="T12" fmla="*/ 6 w 22"/>
                  <a:gd name="T13" fmla="*/ 12 h 32"/>
                  <a:gd name="T14" fmla="*/ 6 w 22"/>
                  <a:gd name="T15" fmla="*/ 6 h 32"/>
                  <a:gd name="T16" fmla="*/ 21 w 22"/>
                  <a:gd name="T17" fmla="*/ 6 h 32"/>
                  <a:gd name="T18" fmla="*/ 21 w 22"/>
                  <a:gd name="T19" fmla="*/ 0 h 32"/>
                  <a:gd name="T20" fmla="*/ 0 w 22"/>
                  <a:gd name="T21" fmla="*/ 0 h 32"/>
                  <a:gd name="T22" fmla="*/ 0 w 22"/>
                  <a:gd name="T23" fmla="*/ 32 h 32"/>
                  <a:gd name="T24" fmla="*/ 22 w 22"/>
                  <a:gd name="T25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32">
                    <a:moveTo>
                      <a:pt x="22" y="32"/>
                    </a:moveTo>
                    <a:lnTo>
                      <a:pt x="22" y="27"/>
                    </a:lnTo>
                    <a:lnTo>
                      <a:pt x="6" y="27"/>
                    </a:lnTo>
                    <a:lnTo>
                      <a:pt x="6" y="18"/>
                    </a:lnTo>
                    <a:lnTo>
                      <a:pt x="20" y="18"/>
                    </a:lnTo>
                    <a:lnTo>
                      <a:pt x="20" y="12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21" y="6"/>
                    </a:lnTo>
                    <a:lnTo>
                      <a:pt x="21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22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46" name="Freeform 715">
                <a:extLst>
                  <a:ext uri="{FF2B5EF4-FFF2-40B4-BE49-F238E27FC236}">
                    <a16:creationId xmlns:a16="http://schemas.microsoft.com/office/drawing/2014/main" id="{B3A73B0A-A769-470D-6B22-B5A645D1E284}"/>
                  </a:ext>
                </a:extLst>
              </p:cNvPr>
              <p:cNvSpPr/>
              <p:nvPr/>
            </p:nvSpPr>
            <p:spPr bwMode="auto">
              <a:xfrm>
                <a:off x="4073" y="1455"/>
                <a:ext cx="24" cy="32"/>
              </a:xfrm>
              <a:custGeom>
                <a:avLst/>
                <a:gdLst>
                  <a:gd name="T0" fmla="*/ 6 w 24"/>
                  <a:gd name="T1" fmla="*/ 32 h 32"/>
                  <a:gd name="T2" fmla="*/ 6 w 24"/>
                  <a:gd name="T3" fmla="*/ 11 h 32"/>
                  <a:gd name="T4" fmla="*/ 18 w 24"/>
                  <a:gd name="T5" fmla="*/ 32 h 32"/>
                  <a:gd name="T6" fmla="*/ 24 w 24"/>
                  <a:gd name="T7" fmla="*/ 32 h 32"/>
                  <a:gd name="T8" fmla="*/ 24 w 24"/>
                  <a:gd name="T9" fmla="*/ 0 h 32"/>
                  <a:gd name="T10" fmla="*/ 18 w 24"/>
                  <a:gd name="T11" fmla="*/ 0 h 32"/>
                  <a:gd name="T12" fmla="*/ 18 w 24"/>
                  <a:gd name="T13" fmla="*/ 22 h 32"/>
                  <a:gd name="T14" fmla="*/ 6 w 24"/>
                  <a:gd name="T15" fmla="*/ 0 h 32"/>
                  <a:gd name="T16" fmla="*/ 0 w 24"/>
                  <a:gd name="T17" fmla="*/ 0 h 32"/>
                  <a:gd name="T18" fmla="*/ 0 w 24"/>
                  <a:gd name="T19" fmla="*/ 32 h 32"/>
                  <a:gd name="T20" fmla="*/ 6 w 24"/>
                  <a:gd name="T2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32">
                    <a:moveTo>
                      <a:pt x="6" y="32"/>
                    </a:moveTo>
                    <a:lnTo>
                      <a:pt x="6" y="11"/>
                    </a:lnTo>
                    <a:lnTo>
                      <a:pt x="18" y="32"/>
                    </a:lnTo>
                    <a:lnTo>
                      <a:pt x="24" y="3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2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6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47" name="Freeform 716">
                <a:extLst>
                  <a:ext uri="{FF2B5EF4-FFF2-40B4-BE49-F238E27FC236}">
                    <a16:creationId xmlns:a16="http://schemas.microsoft.com/office/drawing/2014/main" id="{BE7E26B5-A9C7-9317-6517-C475EC7CCAF8}"/>
                  </a:ext>
                </a:extLst>
              </p:cNvPr>
              <p:cNvSpPr/>
              <p:nvPr/>
            </p:nvSpPr>
            <p:spPr bwMode="auto">
              <a:xfrm>
                <a:off x="3391" y="1507"/>
                <a:ext cx="22" cy="31"/>
              </a:xfrm>
              <a:custGeom>
                <a:avLst/>
                <a:gdLst>
                  <a:gd name="T0" fmla="*/ 6 w 22"/>
                  <a:gd name="T1" fmla="*/ 6 h 31"/>
                  <a:gd name="T2" fmla="*/ 12 w 22"/>
                  <a:gd name="T3" fmla="*/ 6 h 31"/>
                  <a:gd name="T4" fmla="*/ 15 w 22"/>
                  <a:gd name="T5" fmla="*/ 7 h 31"/>
                  <a:gd name="T6" fmla="*/ 16 w 22"/>
                  <a:gd name="T7" fmla="*/ 11 h 31"/>
                  <a:gd name="T8" fmla="*/ 15 w 22"/>
                  <a:gd name="T9" fmla="*/ 14 h 31"/>
                  <a:gd name="T10" fmla="*/ 11 w 22"/>
                  <a:gd name="T11" fmla="*/ 14 h 31"/>
                  <a:gd name="T12" fmla="*/ 6 w 22"/>
                  <a:gd name="T13" fmla="*/ 14 h 31"/>
                  <a:gd name="T14" fmla="*/ 6 w 22"/>
                  <a:gd name="T15" fmla="*/ 6 h 31"/>
                  <a:gd name="T16" fmla="*/ 13 w 22"/>
                  <a:gd name="T17" fmla="*/ 20 h 31"/>
                  <a:gd name="T18" fmla="*/ 17 w 22"/>
                  <a:gd name="T19" fmla="*/ 20 h 31"/>
                  <a:gd name="T20" fmla="*/ 19 w 22"/>
                  <a:gd name="T21" fmla="*/ 18 h 31"/>
                  <a:gd name="T22" fmla="*/ 22 w 22"/>
                  <a:gd name="T23" fmla="*/ 14 h 31"/>
                  <a:gd name="T24" fmla="*/ 22 w 22"/>
                  <a:gd name="T25" fmla="*/ 11 h 31"/>
                  <a:gd name="T26" fmla="*/ 22 w 22"/>
                  <a:gd name="T27" fmla="*/ 6 h 31"/>
                  <a:gd name="T28" fmla="*/ 19 w 22"/>
                  <a:gd name="T29" fmla="*/ 4 h 31"/>
                  <a:gd name="T30" fmla="*/ 17 w 22"/>
                  <a:gd name="T31" fmla="*/ 1 h 31"/>
                  <a:gd name="T32" fmla="*/ 12 w 22"/>
                  <a:gd name="T33" fmla="*/ 0 h 31"/>
                  <a:gd name="T34" fmla="*/ 0 w 22"/>
                  <a:gd name="T35" fmla="*/ 0 h 31"/>
                  <a:gd name="T36" fmla="*/ 0 w 22"/>
                  <a:gd name="T37" fmla="*/ 31 h 31"/>
                  <a:gd name="T38" fmla="*/ 6 w 22"/>
                  <a:gd name="T39" fmla="*/ 31 h 31"/>
                  <a:gd name="T40" fmla="*/ 6 w 22"/>
                  <a:gd name="T41" fmla="*/ 20 h 31"/>
                  <a:gd name="T42" fmla="*/ 13 w 22"/>
                  <a:gd name="T43" fmla="*/ 20 h 31"/>
                  <a:gd name="T44" fmla="*/ 6 w 22"/>
                  <a:gd name="T45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2" h="31">
                    <a:moveTo>
                      <a:pt x="6" y="6"/>
                    </a:moveTo>
                    <a:lnTo>
                      <a:pt x="12" y="6"/>
                    </a:lnTo>
                    <a:lnTo>
                      <a:pt x="15" y="7"/>
                    </a:lnTo>
                    <a:lnTo>
                      <a:pt x="16" y="11"/>
                    </a:lnTo>
                    <a:lnTo>
                      <a:pt x="15" y="14"/>
                    </a:lnTo>
                    <a:lnTo>
                      <a:pt x="11" y="14"/>
                    </a:lnTo>
                    <a:lnTo>
                      <a:pt x="6" y="14"/>
                    </a:lnTo>
                    <a:lnTo>
                      <a:pt x="6" y="6"/>
                    </a:lnTo>
                    <a:lnTo>
                      <a:pt x="13" y="20"/>
                    </a:lnTo>
                    <a:lnTo>
                      <a:pt x="17" y="20"/>
                    </a:lnTo>
                    <a:lnTo>
                      <a:pt x="19" y="18"/>
                    </a:lnTo>
                    <a:lnTo>
                      <a:pt x="22" y="14"/>
                    </a:lnTo>
                    <a:lnTo>
                      <a:pt x="22" y="11"/>
                    </a:lnTo>
                    <a:lnTo>
                      <a:pt x="22" y="6"/>
                    </a:lnTo>
                    <a:lnTo>
                      <a:pt x="19" y="4"/>
                    </a:lnTo>
                    <a:lnTo>
                      <a:pt x="17" y="1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6" y="20"/>
                    </a:lnTo>
                    <a:lnTo>
                      <a:pt x="13" y="2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48" name="Freeform 717">
                <a:extLst>
                  <a:ext uri="{FF2B5EF4-FFF2-40B4-BE49-F238E27FC236}">
                    <a16:creationId xmlns:a16="http://schemas.microsoft.com/office/drawing/2014/main" id="{613D2506-85C5-038D-2F8D-86D96DAF01B5}"/>
                  </a:ext>
                </a:extLst>
              </p:cNvPr>
              <p:cNvSpPr/>
              <p:nvPr/>
            </p:nvSpPr>
            <p:spPr bwMode="auto">
              <a:xfrm>
                <a:off x="3418" y="1507"/>
                <a:ext cx="21" cy="31"/>
              </a:xfrm>
              <a:custGeom>
                <a:avLst/>
                <a:gdLst>
                  <a:gd name="T0" fmla="*/ 21 w 21"/>
                  <a:gd name="T1" fmla="*/ 31 h 31"/>
                  <a:gd name="T2" fmla="*/ 21 w 21"/>
                  <a:gd name="T3" fmla="*/ 26 h 31"/>
                  <a:gd name="T4" fmla="*/ 6 w 21"/>
                  <a:gd name="T5" fmla="*/ 26 h 31"/>
                  <a:gd name="T6" fmla="*/ 6 w 21"/>
                  <a:gd name="T7" fmla="*/ 18 h 31"/>
                  <a:gd name="T8" fmla="*/ 20 w 21"/>
                  <a:gd name="T9" fmla="*/ 18 h 31"/>
                  <a:gd name="T10" fmla="*/ 20 w 21"/>
                  <a:gd name="T11" fmla="*/ 12 h 31"/>
                  <a:gd name="T12" fmla="*/ 6 w 21"/>
                  <a:gd name="T13" fmla="*/ 12 h 31"/>
                  <a:gd name="T14" fmla="*/ 6 w 21"/>
                  <a:gd name="T15" fmla="*/ 6 h 31"/>
                  <a:gd name="T16" fmla="*/ 21 w 21"/>
                  <a:gd name="T17" fmla="*/ 6 h 31"/>
                  <a:gd name="T18" fmla="*/ 21 w 21"/>
                  <a:gd name="T19" fmla="*/ 0 h 31"/>
                  <a:gd name="T20" fmla="*/ 0 w 21"/>
                  <a:gd name="T21" fmla="*/ 0 h 31"/>
                  <a:gd name="T22" fmla="*/ 0 w 21"/>
                  <a:gd name="T23" fmla="*/ 31 h 31"/>
                  <a:gd name="T24" fmla="*/ 21 w 21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31">
                    <a:moveTo>
                      <a:pt x="21" y="31"/>
                    </a:moveTo>
                    <a:lnTo>
                      <a:pt x="21" y="26"/>
                    </a:lnTo>
                    <a:lnTo>
                      <a:pt x="6" y="26"/>
                    </a:lnTo>
                    <a:lnTo>
                      <a:pt x="6" y="18"/>
                    </a:lnTo>
                    <a:lnTo>
                      <a:pt x="20" y="18"/>
                    </a:lnTo>
                    <a:lnTo>
                      <a:pt x="20" y="12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21" y="6"/>
                    </a:lnTo>
                    <a:lnTo>
                      <a:pt x="21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1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49" name="Freeform 718">
                <a:extLst>
                  <a:ext uri="{FF2B5EF4-FFF2-40B4-BE49-F238E27FC236}">
                    <a16:creationId xmlns:a16="http://schemas.microsoft.com/office/drawing/2014/main" id="{44E57FC7-3D23-8B65-00A5-F999D1209932}"/>
                  </a:ext>
                </a:extLst>
              </p:cNvPr>
              <p:cNvSpPr/>
              <p:nvPr/>
            </p:nvSpPr>
            <p:spPr bwMode="auto">
              <a:xfrm>
                <a:off x="3444" y="1507"/>
                <a:ext cx="24" cy="31"/>
              </a:xfrm>
              <a:custGeom>
                <a:avLst/>
                <a:gdLst>
                  <a:gd name="T0" fmla="*/ 6 w 24"/>
                  <a:gd name="T1" fmla="*/ 6 h 31"/>
                  <a:gd name="T2" fmla="*/ 13 w 24"/>
                  <a:gd name="T3" fmla="*/ 6 h 31"/>
                  <a:gd name="T4" fmla="*/ 17 w 24"/>
                  <a:gd name="T5" fmla="*/ 7 h 31"/>
                  <a:gd name="T6" fmla="*/ 18 w 24"/>
                  <a:gd name="T7" fmla="*/ 10 h 31"/>
                  <a:gd name="T8" fmla="*/ 17 w 24"/>
                  <a:gd name="T9" fmla="*/ 13 h 31"/>
                  <a:gd name="T10" fmla="*/ 13 w 24"/>
                  <a:gd name="T11" fmla="*/ 14 h 31"/>
                  <a:gd name="T12" fmla="*/ 6 w 24"/>
                  <a:gd name="T13" fmla="*/ 14 h 31"/>
                  <a:gd name="T14" fmla="*/ 6 w 24"/>
                  <a:gd name="T15" fmla="*/ 6 h 31"/>
                  <a:gd name="T16" fmla="*/ 6 w 24"/>
                  <a:gd name="T17" fmla="*/ 31 h 31"/>
                  <a:gd name="T18" fmla="*/ 6 w 24"/>
                  <a:gd name="T19" fmla="*/ 19 h 31"/>
                  <a:gd name="T20" fmla="*/ 13 w 24"/>
                  <a:gd name="T21" fmla="*/ 19 h 31"/>
                  <a:gd name="T22" fmla="*/ 16 w 24"/>
                  <a:gd name="T23" fmla="*/ 20 h 31"/>
                  <a:gd name="T24" fmla="*/ 17 w 24"/>
                  <a:gd name="T25" fmla="*/ 24 h 31"/>
                  <a:gd name="T26" fmla="*/ 17 w 24"/>
                  <a:gd name="T27" fmla="*/ 28 h 31"/>
                  <a:gd name="T28" fmla="*/ 17 w 24"/>
                  <a:gd name="T29" fmla="*/ 30 h 31"/>
                  <a:gd name="T30" fmla="*/ 18 w 24"/>
                  <a:gd name="T31" fmla="*/ 31 h 31"/>
                  <a:gd name="T32" fmla="*/ 24 w 24"/>
                  <a:gd name="T33" fmla="*/ 31 h 31"/>
                  <a:gd name="T34" fmla="*/ 24 w 24"/>
                  <a:gd name="T35" fmla="*/ 30 h 31"/>
                  <a:gd name="T36" fmla="*/ 23 w 24"/>
                  <a:gd name="T37" fmla="*/ 28 h 31"/>
                  <a:gd name="T38" fmla="*/ 23 w 24"/>
                  <a:gd name="T39" fmla="*/ 24 h 31"/>
                  <a:gd name="T40" fmla="*/ 23 w 24"/>
                  <a:gd name="T41" fmla="*/ 19 h 31"/>
                  <a:gd name="T42" fmla="*/ 19 w 24"/>
                  <a:gd name="T43" fmla="*/ 17 h 31"/>
                  <a:gd name="T44" fmla="*/ 22 w 24"/>
                  <a:gd name="T45" fmla="*/ 16 h 31"/>
                  <a:gd name="T46" fmla="*/ 23 w 24"/>
                  <a:gd name="T47" fmla="*/ 14 h 31"/>
                  <a:gd name="T48" fmla="*/ 24 w 24"/>
                  <a:gd name="T49" fmla="*/ 10 h 31"/>
                  <a:gd name="T50" fmla="*/ 23 w 24"/>
                  <a:gd name="T51" fmla="*/ 6 h 31"/>
                  <a:gd name="T52" fmla="*/ 22 w 24"/>
                  <a:gd name="T53" fmla="*/ 2 h 31"/>
                  <a:gd name="T54" fmla="*/ 19 w 24"/>
                  <a:gd name="T55" fmla="*/ 1 h 31"/>
                  <a:gd name="T56" fmla="*/ 14 w 24"/>
                  <a:gd name="T57" fmla="*/ 0 h 31"/>
                  <a:gd name="T58" fmla="*/ 0 w 24"/>
                  <a:gd name="T59" fmla="*/ 0 h 31"/>
                  <a:gd name="T60" fmla="*/ 0 w 24"/>
                  <a:gd name="T61" fmla="*/ 31 h 31"/>
                  <a:gd name="T62" fmla="*/ 6 w 24"/>
                  <a:gd name="T63" fmla="*/ 31 h 31"/>
                  <a:gd name="T64" fmla="*/ 6 w 24"/>
                  <a:gd name="T65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" h="31">
                    <a:moveTo>
                      <a:pt x="6" y="6"/>
                    </a:moveTo>
                    <a:lnTo>
                      <a:pt x="13" y="6"/>
                    </a:lnTo>
                    <a:lnTo>
                      <a:pt x="17" y="7"/>
                    </a:lnTo>
                    <a:lnTo>
                      <a:pt x="18" y="10"/>
                    </a:lnTo>
                    <a:lnTo>
                      <a:pt x="17" y="13"/>
                    </a:lnTo>
                    <a:lnTo>
                      <a:pt x="13" y="14"/>
                    </a:lnTo>
                    <a:lnTo>
                      <a:pt x="6" y="14"/>
                    </a:lnTo>
                    <a:lnTo>
                      <a:pt x="6" y="6"/>
                    </a:lnTo>
                    <a:lnTo>
                      <a:pt x="6" y="31"/>
                    </a:lnTo>
                    <a:lnTo>
                      <a:pt x="6" y="19"/>
                    </a:lnTo>
                    <a:lnTo>
                      <a:pt x="13" y="19"/>
                    </a:lnTo>
                    <a:lnTo>
                      <a:pt x="16" y="20"/>
                    </a:lnTo>
                    <a:lnTo>
                      <a:pt x="17" y="24"/>
                    </a:lnTo>
                    <a:lnTo>
                      <a:pt x="17" y="28"/>
                    </a:lnTo>
                    <a:lnTo>
                      <a:pt x="17" y="30"/>
                    </a:lnTo>
                    <a:lnTo>
                      <a:pt x="18" y="31"/>
                    </a:lnTo>
                    <a:lnTo>
                      <a:pt x="24" y="31"/>
                    </a:lnTo>
                    <a:lnTo>
                      <a:pt x="24" y="30"/>
                    </a:lnTo>
                    <a:lnTo>
                      <a:pt x="23" y="28"/>
                    </a:lnTo>
                    <a:lnTo>
                      <a:pt x="23" y="24"/>
                    </a:lnTo>
                    <a:lnTo>
                      <a:pt x="23" y="19"/>
                    </a:lnTo>
                    <a:lnTo>
                      <a:pt x="19" y="17"/>
                    </a:lnTo>
                    <a:lnTo>
                      <a:pt x="22" y="16"/>
                    </a:lnTo>
                    <a:lnTo>
                      <a:pt x="23" y="14"/>
                    </a:lnTo>
                    <a:lnTo>
                      <a:pt x="24" y="10"/>
                    </a:lnTo>
                    <a:lnTo>
                      <a:pt x="23" y="6"/>
                    </a:lnTo>
                    <a:lnTo>
                      <a:pt x="22" y="2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50" name="Freeform 719">
                <a:extLst>
                  <a:ext uri="{FF2B5EF4-FFF2-40B4-BE49-F238E27FC236}">
                    <a16:creationId xmlns:a16="http://schemas.microsoft.com/office/drawing/2014/main" id="{F714ACF5-AF17-539D-E1D9-5AD1C60536FF}"/>
                  </a:ext>
                </a:extLst>
              </p:cNvPr>
              <p:cNvSpPr/>
              <p:nvPr/>
            </p:nvSpPr>
            <p:spPr bwMode="auto">
              <a:xfrm>
                <a:off x="3472" y="1507"/>
                <a:ext cx="24" cy="32"/>
              </a:xfrm>
              <a:custGeom>
                <a:avLst/>
                <a:gdLst>
                  <a:gd name="T0" fmla="*/ 3 w 24"/>
                  <a:gd name="T1" fmla="*/ 30 h 32"/>
                  <a:gd name="T2" fmla="*/ 7 w 24"/>
                  <a:gd name="T3" fmla="*/ 31 h 32"/>
                  <a:gd name="T4" fmla="*/ 12 w 24"/>
                  <a:gd name="T5" fmla="*/ 32 h 32"/>
                  <a:gd name="T6" fmla="*/ 16 w 24"/>
                  <a:gd name="T7" fmla="*/ 32 h 32"/>
                  <a:gd name="T8" fmla="*/ 21 w 24"/>
                  <a:gd name="T9" fmla="*/ 30 h 32"/>
                  <a:gd name="T10" fmla="*/ 22 w 24"/>
                  <a:gd name="T11" fmla="*/ 26 h 32"/>
                  <a:gd name="T12" fmla="*/ 24 w 24"/>
                  <a:gd name="T13" fmla="*/ 23 h 32"/>
                  <a:gd name="T14" fmla="*/ 22 w 24"/>
                  <a:gd name="T15" fmla="*/ 18 h 32"/>
                  <a:gd name="T16" fmla="*/ 20 w 24"/>
                  <a:gd name="T17" fmla="*/ 16 h 32"/>
                  <a:gd name="T18" fmla="*/ 18 w 24"/>
                  <a:gd name="T19" fmla="*/ 14 h 32"/>
                  <a:gd name="T20" fmla="*/ 13 w 24"/>
                  <a:gd name="T21" fmla="*/ 13 h 32"/>
                  <a:gd name="T22" fmla="*/ 12 w 24"/>
                  <a:gd name="T23" fmla="*/ 12 h 32"/>
                  <a:gd name="T24" fmla="*/ 8 w 24"/>
                  <a:gd name="T25" fmla="*/ 11 h 32"/>
                  <a:gd name="T26" fmla="*/ 6 w 24"/>
                  <a:gd name="T27" fmla="*/ 8 h 32"/>
                  <a:gd name="T28" fmla="*/ 7 w 24"/>
                  <a:gd name="T29" fmla="*/ 7 h 32"/>
                  <a:gd name="T30" fmla="*/ 8 w 24"/>
                  <a:gd name="T31" fmla="*/ 6 h 32"/>
                  <a:gd name="T32" fmla="*/ 12 w 24"/>
                  <a:gd name="T33" fmla="*/ 5 h 32"/>
                  <a:gd name="T34" fmla="*/ 14 w 24"/>
                  <a:gd name="T35" fmla="*/ 5 h 32"/>
                  <a:gd name="T36" fmla="*/ 15 w 24"/>
                  <a:gd name="T37" fmla="*/ 6 h 32"/>
                  <a:gd name="T38" fmla="*/ 16 w 24"/>
                  <a:gd name="T39" fmla="*/ 7 h 32"/>
                  <a:gd name="T40" fmla="*/ 16 w 24"/>
                  <a:gd name="T41" fmla="*/ 10 h 32"/>
                  <a:gd name="T42" fmla="*/ 22 w 24"/>
                  <a:gd name="T43" fmla="*/ 10 h 32"/>
                  <a:gd name="T44" fmla="*/ 22 w 24"/>
                  <a:gd name="T45" fmla="*/ 5 h 32"/>
                  <a:gd name="T46" fmla="*/ 20 w 24"/>
                  <a:gd name="T47" fmla="*/ 2 h 32"/>
                  <a:gd name="T48" fmla="*/ 16 w 24"/>
                  <a:gd name="T49" fmla="*/ 0 h 32"/>
                  <a:gd name="T50" fmla="*/ 12 w 24"/>
                  <a:gd name="T51" fmla="*/ 0 h 32"/>
                  <a:gd name="T52" fmla="*/ 7 w 24"/>
                  <a:gd name="T53" fmla="*/ 0 h 32"/>
                  <a:gd name="T54" fmla="*/ 3 w 24"/>
                  <a:gd name="T55" fmla="*/ 2 h 32"/>
                  <a:gd name="T56" fmla="*/ 1 w 24"/>
                  <a:gd name="T57" fmla="*/ 5 h 32"/>
                  <a:gd name="T58" fmla="*/ 1 w 24"/>
                  <a:gd name="T59" fmla="*/ 10 h 32"/>
                  <a:gd name="T60" fmla="*/ 1 w 24"/>
                  <a:gd name="T61" fmla="*/ 13 h 32"/>
                  <a:gd name="T62" fmla="*/ 3 w 24"/>
                  <a:gd name="T63" fmla="*/ 16 h 32"/>
                  <a:gd name="T64" fmla="*/ 9 w 24"/>
                  <a:gd name="T65" fmla="*/ 18 h 32"/>
                  <a:gd name="T66" fmla="*/ 10 w 24"/>
                  <a:gd name="T67" fmla="*/ 18 h 32"/>
                  <a:gd name="T68" fmla="*/ 16 w 24"/>
                  <a:gd name="T69" fmla="*/ 20 h 32"/>
                  <a:gd name="T70" fmla="*/ 18 w 24"/>
                  <a:gd name="T71" fmla="*/ 22 h 32"/>
                  <a:gd name="T72" fmla="*/ 18 w 24"/>
                  <a:gd name="T73" fmla="*/ 23 h 32"/>
                  <a:gd name="T74" fmla="*/ 18 w 24"/>
                  <a:gd name="T75" fmla="*/ 25 h 32"/>
                  <a:gd name="T76" fmla="*/ 16 w 24"/>
                  <a:gd name="T77" fmla="*/ 26 h 32"/>
                  <a:gd name="T78" fmla="*/ 13 w 24"/>
                  <a:gd name="T79" fmla="*/ 28 h 32"/>
                  <a:gd name="T80" fmla="*/ 10 w 24"/>
                  <a:gd name="T81" fmla="*/ 26 h 32"/>
                  <a:gd name="T82" fmla="*/ 8 w 24"/>
                  <a:gd name="T83" fmla="*/ 26 h 32"/>
                  <a:gd name="T84" fmla="*/ 7 w 24"/>
                  <a:gd name="T85" fmla="*/ 24 h 32"/>
                  <a:gd name="T86" fmla="*/ 6 w 24"/>
                  <a:gd name="T87" fmla="*/ 22 h 32"/>
                  <a:gd name="T88" fmla="*/ 0 w 24"/>
                  <a:gd name="T89" fmla="*/ 22 h 32"/>
                  <a:gd name="T90" fmla="*/ 1 w 24"/>
                  <a:gd name="T91" fmla="*/ 26 h 32"/>
                  <a:gd name="T92" fmla="*/ 3 w 24"/>
                  <a:gd name="T93" fmla="*/ 3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4" h="32">
                    <a:moveTo>
                      <a:pt x="3" y="30"/>
                    </a:moveTo>
                    <a:lnTo>
                      <a:pt x="7" y="31"/>
                    </a:lnTo>
                    <a:lnTo>
                      <a:pt x="12" y="32"/>
                    </a:lnTo>
                    <a:lnTo>
                      <a:pt x="16" y="32"/>
                    </a:lnTo>
                    <a:lnTo>
                      <a:pt x="21" y="30"/>
                    </a:lnTo>
                    <a:lnTo>
                      <a:pt x="22" y="26"/>
                    </a:lnTo>
                    <a:lnTo>
                      <a:pt x="24" y="23"/>
                    </a:lnTo>
                    <a:lnTo>
                      <a:pt x="22" y="18"/>
                    </a:lnTo>
                    <a:lnTo>
                      <a:pt x="20" y="16"/>
                    </a:lnTo>
                    <a:lnTo>
                      <a:pt x="18" y="14"/>
                    </a:lnTo>
                    <a:lnTo>
                      <a:pt x="13" y="13"/>
                    </a:lnTo>
                    <a:lnTo>
                      <a:pt x="12" y="12"/>
                    </a:lnTo>
                    <a:lnTo>
                      <a:pt x="8" y="11"/>
                    </a:lnTo>
                    <a:lnTo>
                      <a:pt x="6" y="8"/>
                    </a:lnTo>
                    <a:lnTo>
                      <a:pt x="7" y="7"/>
                    </a:lnTo>
                    <a:lnTo>
                      <a:pt x="8" y="6"/>
                    </a:lnTo>
                    <a:lnTo>
                      <a:pt x="12" y="5"/>
                    </a:lnTo>
                    <a:lnTo>
                      <a:pt x="14" y="5"/>
                    </a:lnTo>
                    <a:lnTo>
                      <a:pt x="15" y="6"/>
                    </a:lnTo>
                    <a:lnTo>
                      <a:pt x="16" y="7"/>
                    </a:lnTo>
                    <a:lnTo>
                      <a:pt x="16" y="10"/>
                    </a:lnTo>
                    <a:lnTo>
                      <a:pt x="22" y="10"/>
                    </a:lnTo>
                    <a:lnTo>
                      <a:pt x="22" y="5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3" y="2"/>
                    </a:lnTo>
                    <a:lnTo>
                      <a:pt x="1" y="5"/>
                    </a:lnTo>
                    <a:lnTo>
                      <a:pt x="1" y="10"/>
                    </a:lnTo>
                    <a:lnTo>
                      <a:pt x="1" y="13"/>
                    </a:lnTo>
                    <a:lnTo>
                      <a:pt x="3" y="16"/>
                    </a:lnTo>
                    <a:lnTo>
                      <a:pt x="9" y="18"/>
                    </a:lnTo>
                    <a:lnTo>
                      <a:pt x="10" y="18"/>
                    </a:lnTo>
                    <a:lnTo>
                      <a:pt x="16" y="20"/>
                    </a:lnTo>
                    <a:lnTo>
                      <a:pt x="18" y="22"/>
                    </a:lnTo>
                    <a:lnTo>
                      <a:pt x="18" y="23"/>
                    </a:lnTo>
                    <a:lnTo>
                      <a:pt x="18" y="25"/>
                    </a:lnTo>
                    <a:lnTo>
                      <a:pt x="16" y="26"/>
                    </a:lnTo>
                    <a:lnTo>
                      <a:pt x="13" y="28"/>
                    </a:lnTo>
                    <a:lnTo>
                      <a:pt x="10" y="26"/>
                    </a:lnTo>
                    <a:lnTo>
                      <a:pt x="8" y="26"/>
                    </a:lnTo>
                    <a:lnTo>
                      <a:pt x="7" y="24"/>
                    </a:lnTo>
                    <a:lnTo>
                      <a:pt x="6" y="22"/>
                    </a:lnTo>
                    <a:lnTo>
                      <a:pt x="0" y="22"/>
                    </a:lnTo>
                    <a:lnTo>
                      <a:pt x="1" y="26"/>
                    </a:lnTo>
                    <a:lnTo>
                      <a:pt x="3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51" name="Freeform 720">
                <a:extLst>
                  <a:ext uri="{FF2B5EF4-FFF2-40B4-BE49-F238E27FC236}">
                    <a16:creationId xmlns:a16="http://schemas.microsoft.com/office/drawing/2014/main" id="{C1425290-8186-32B8-409A-0EADF7A3EA98}"/>
                  </a:ext>
                </a:extLst>
              </p:cNvPr>
              <p:cNvSpPr/>
              <p:nvPr/>
            </p:nvSpPr>
            <p:spPr bwMode="auto">
              <a:xfrm>
                <a:off x="3499" y="1507"/>
                <a:ext cx="29" cy="32"/>
              </a:xfrm>
              <a:custGeom>
                <a:avLst/>
                <a:gdLst>
                  <a:gd name="T0" fmla="*/ 9 w 29"/>
                  <a:gd name="T1" fmla="*/ 8 h 32"/>
                  <a:gd name="T2" fmla="*/ 11 w 29"/>
                  <a:gd name="T3" fmla="*/ 6 h 32"/>
                  <a:gd name="T4" fmla="*/ 15 w 29"/>
                  <a:gd name="T5" fmla="*/ 5 h 32"/>
                  <a:gd name="T6" fmla="*/ 18 w 29"/>
                  <a:gd name="T7" fmla="*/ 6 h 32"/>
                  <a:gd name="T8" fmla="*/ 21 w 29"/>
                  <a:gd name="T9" fmla="*/ 8 h 32"/>
                  <a:gd name="T10" fmla="*/ 22 w 29"/>
                  <a:gd name="T11" fmla="*/ 12 h 32"/>
                  <a:gd name="T12" fmla="*/ 23 w 29"/>
                  <a:gd name="T13" fmla="*/ 16 h 32"/>
                  <a:gd name="T14" fmla="*/ 22 w 29"/>
                  <a:gd name="T15" fmla="*/ 20 h 32"/>
                  <a:gd name="T16" fmla="*/ 21 w 29"/>
                  <a:gd name="T17" fmla="*/ 24 h 32"/>
                  <a:gd name="T18" fmla="*/ 18 w 29"/>
                  <a:gd name="T19" fmla="*/ 26 h 32"/>
                  <a:gd name="T20" fmla="*/ 15 w 29"/>
                  <a:gd name="T21" fmla="*/ 26 h 32"/>
                  <a:gd name="T22" fmla="*/ 11 w 29"/>
                  <a:gd name="T23" fmla="*/ 26 h 32"/>
                  <a:gd name="T24" fmla="*/ 9 w 29"/>
                  <a:gd name="T25" fmla="*/ 24 h 32"/>
                  <a:gd name="T26" fmla="*/ 6 w 29"/>
                  <a:gd name="T27" fmla="*/ 20 h 32"/>
                  <a:gd name="T28" fmla="*/ 6 w 29"/>
                  <a:gd name="T29" fmla="*/ 16 h 32"/>
                  <a:gd name="T30" fmla="*/ 6 w 29"/>
                  <a:gd name="T31" fmla="*/ 12 h 32"/>
                  <a:gd name="T32" fmla="*/ 9 w 29"/>
                  <a:gd name="T33" fmla="*/ 8 h 32"/>
                  <a:gd name="T34" fmla="*/ 4 w 29"/>
                  <a:gd name="T35" fmla="*/ 28 h 32"/>
                  <a:gd name="T36" fmla="*/ 9 w 29"/>
                  <a:gd name="T37" fmla="*/ 31 h 32"/>
                  <a:gd name="T38" fmla="*/ 15 w 29"/>
                  <a:gd name="T39" fmla="*/ 32 h 32"/>
                  <a:gd name="T40" fmla="*/ 21 w 29"/>
                  <a:gd name="T41" fmla="*/ 31 h 32"/>
                  <a:gd name="T42" fmla="*/ 25 w 29"/>
                  <a:gd name="T43" fmla="*/ 28 h 32"/>
                  <a:gd name="T44" fmla="*/ 28 w 29"/>
                  <a:gd name="T45" fmla="*/ 23 h 32"/>
                  <a:gd name="T46" fmla="*/ 29 w 29"/>
                  <a:gd name="T47" fmla="*/ 16 h 32"/>
                  <a:gd name="T48" fmla="*/ 28 w 29"/>
                  <a:gd name="T49" fmla="*/ 10 h 32"/>
                  <a:gd name="T50" fmla="*/ 25 w 29"/>
                  <a:gd name="T51" fmla="*/ 4 h 32"/>
                  <a:gd name="T52" fmla="*/ 21 w 29"/>
                  <a:gd name="T53" fmla="*/ 1 h 32"/>
                  <a:gd name="T54" fmla="*/ 15 w 29"/>
                  <a:gd name="T55" fmla="*/ 0 h 32"/>
                  <a:gd name="T56" fmla="*/ 9 w 29"/>
                  <a:gd name="T57" fmla="*/ 1 h 32"/>
                  <a:gd name="T58" fmla="*/ 4 w 29"/>
                  <a:gd name="T59" fmla="*/ 4 h 32"/>
                  <a:gd name="T60" fmla="*/ 1 w 29"/>
                  <a:gd name="T61" fmla="*/ 10 h 32"/>
                  <a:gd name="T62" fmla="*/ 0 w 29"/>
                  <a:gd name="T63" fmla="*/ 16 h 32"/>
                  <a:gd name="T64" fmla="*/ 1 w 29"/>
                  <a:gd name="T65" fmla="*/ 23 h 32"/>
                  <a:gd name="T66" fmla="*/ 4 w 29"/>
                  <a:gd name="T67" fmla="*/ 28 h 32"/>
                  <a:gd name="T68" fmla="*/ 9 w 29"/>
                  <a:gd name="T6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2">
                    <a:moveTo>
                      <a:pt x="9" y="8"/>
                    </a:moveTo>
                    <a:lnTo>
                      <a:pt x="11" y="6"/>
                    </a:lnTo>
                    <a:lnTo>
                      <a:pt x="15" y="5"/>
                    </a:lnTo>
                    <a:lnTo>
                      <a:pt x="18" y="6"/>
                    </a:lnTo>
                    <a:lnTo>
                      <a:pt x="21" y="8"/>
                    </a:lnTo>
                    <a:lnTo>
                      <a:pt x="22" y="12"/>
                    </a:lnTo>
                    <a:lnTo>
                      <a:pt x="23" y="16"/>
                    </a:lnTo>
                    <a:lnTo>
                      <a:pt x="22" y="20"/>
                    </a:lnTo>
                    <a:lnTo>
                      <a:pt x="21" y="24"/>
                    </a:lnTo>
                    <a:lnTo>
                      <a:pt x="18" y="26"/>
                    </a:lnTo>
                    <a:lnTo>
                      <a:pt x="15" y="26"/>
                    </a:lnTo>
                    <a:lnTo>
                      <a:pt x="11" y="26"/>
                    </a:lnTo>
                    <a:lnTo>
                      <a:pt x="9" y="24"/>
                    </a:lnTo>
                    <a:lnTo>
                      <a:pt x="6" y="20"/>
                    </a:lnTo>
                    <a:lnTo>
                      <a:pt x="6" y="16"/>
                    </a:lnTo>
                    <a:lnTo>
                      <a:pt x="6" y="12"/>
                    </a:lnTo>
                    <a:lnTo>
                      <a:pt x="9" y="8"/>
                    </a:lnTo>
                    <a:lnTo>
                      <a:pt x="4" y="28"/>
                    </a:lnTo>
                    <a:lnTo>
                      <a:pt x="9" y="31"/>
                    </a:lnTo>
                    <a:lnTo>
                      <a:pt x="15" y="32"/>
                    </a:lnTo>
                    <a:lnTo>
                      <a:pt x="21" y="31"/>
                    </a:lnTo>
                    <a:lnTo>
                      <a:pt x="25" y="28"/>
                    </a:lnTo>
                    <a:lnTo>
                      <a:pt x="28" y="23"/>
                    </a:lnTo>
                    <a:lnTo>
                      <a:pt x="29" y="16"/>
                    </a:lnTo>
                    <a:lnTo>
                      <a:pt x="28" y="10"/>
                    </a:lnTo>
                    <a:lnTo>
                      <a:pt x="25" y="4"/>
                    </a:lnTo>
                    <a:lnTo>
                      <a:pt x="21" y="1"/>
                    </a:lnTo>
                    <a:lnTo>
                      <a:pt x="15" y="0"/>
                    </a:lnTo>
                    <a:lnTo>
                      <a:pt x="9" y="1"/>
                    </a:lnTo>
                    <a:lnTo>
                      <a:pt x="4" y="4"/>
                    </a:lnTo>
                    <a:lnTo>
                      <a:pt x="1" y="10"/>
                    </a:lnTo>
                    <a:lnTo>
                      <a:pt x="0" y="16"/>
                    </a:lnTo>
                    <a:lnTo>
                      <a:pt x="1" y="23"/>
                    </a:lnTo>
                    <a:lnTo>
                      <a:pt x="4" y="28"/>
                    </a:lnTo>
                    <a:lnTo>
                      <a:pt x="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52" name="Freeform 721">
                <a:extLst>
                  <a:ext uri="{FF2B5EF4-FFF2-40B4-BE49-F238E27FC236}">
                    <a16:creationId xmlns:a16="http://schemas.microsoft.com/office/drawing/2014/main" id="{2D194F2C-0A79-C372-630D-1C9213EF377A}"/>
                  </a:ext>
                </a:extLst>
              </p:cNvPr>
              <p:cNvSpPr/>
              <p:nvPr/>
            </p:nvSpPr>
            <p:spPr bwMode="auto">
              <a:xfrm>
                <a:off x="3533" y="1507"/>
                <a:ext cx="24" cy="31"/>
              </a:xfrm>
              <a:custGeom>
                <a:avLst/>
                <a:gdLst>
                  <a:gd name="T0" fmla="*/ 6 w 24"/>
                  <a:gd name="T1" fmla="*/ 31 h 31"/>
                  <a:gd name="T2" fmla="*/ 6 w 24"/>
                  <a:gd name="T3" fmla="*/ 11 h 31"/>
                  <a:gd name="T4" fmla="*/ 18 w 24"/>
                  <a:gd name="T5" fmla="*/ 31 h 31"/>
                  <a:gd name="T6" fmla="*/ 24 w 24"/>
                  <a:gd name="T7" fmla="*/ 31 h 31"/>
                  <a:gd name="T8" fmla="*/ 24 w 24"/>
                  <a:gd name="T9" fmla="*/ 0 h 31"/>
                  <a:gd name="T10" fmla="*/ 18 w 24"/>
                  <a:gd name="T11" fmla="*/ 0 h 31"/>
                  <a:gd name="T12" fmla="*/ 18 w 24"/>
                  <a:gd name="T13" fmla="*/ 22 h 31"/>
                  <a:gd name="T14" fmla="*/ 6 w 24"/>
                  <a:gd name="T15" fmla="*/ 0 h 31"/>
                  <a:gd name="T16" fmla="*/ 0 w 24"/>
                  <a:gd name="T17" fmla="*/ 0 h 31"/>
                  <a:gd name="T18" fmla="*/ 0 w 24"/>
                  <a:gd name="T19" fmla="*/ 31 h 31"/>
                  <a:gd name="T20" fmla="*/ 6 w 24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31">
                    <a:moveTo>
                      <a:pt x="6" y="31"/>
                    </a:moveTo>
                    <a:lnTo>
                      <a:pt x="6" y="11"/>
                    </a:lnTo>
                    <a:lnTo>
                      <a:pt x="18" y="31"/>
                    </a:lnTo>
                    <a:lnTo>
                      <a:pt x="24" y="31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2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53" name="Freeform 722">
                <a:extLst>
                  <a:ext uri="{FF2B5EF4-FFF2-40B4-BE49-F238E27FC236}">
                    <a16:creationId xmlns:a16="http://schemas.microsoft.com/office/drawing/2014/main" id="{21853D6A-1D2C-F9A4-8CB7-8999D5C0E64D}"/>
                  </a:ext>
                </a:extLst>
              </p:cNvPr>
              <p:cNvSpPr/>
              <p:nvPr/>
            </p:nvSpPr>
            <p:spPr bwMode="auto">
              <a:xfrm>
                <a:off x="3232" y="1807"/>
                <a:ext cx="28" cy="27"/>
              </a:xfrm>
              <a:custGeom>
                <a:avLst/>
                <a:gdLst>
                  <a:gd name="T0" fmla="*/ 18 w 28"/>
                  <a:gd name="T1" fmla="*/ 9 h 27"/>
                  <a:gd name="T2" fmla="*/ 18 w 28"/>
                  <a:gd name="T3" fmla="*/ 18 h 27"/>
                  <a:gd name="T4" fmla="*/ 6 w 28"/>
                  <a:gd name="T5" fmla="*/ 13 h 27"/>
                  <a:gd name="T6" fmla="*/ 18 w 28"/>
                  <a:gd name="T7" fmla="*/ 9 h 27"/>
                  <a:gd name="T8" fmla="*/ 27 w 28"/>
                  <a:gd name="T9" fmla="*/ 27 h 27"/>
                  <a:gd name="T10" fmla="*/ 27 w 28"/>
                  <a:gd name="T11" fmla="*/ 21 h 27"/>
                  <a:gd name="T12" fmla="*/ 22 w 28"/>
                  <a:gd name="T13" fmla="*/ 19 h 27"/>
                  <a:gd name="T14" fmla="*/ 22 w 28"/>
                  <a:gd name="T15" fmla="*/ 8 h 27"/>
                  <a:gd name="T16" fmla="*/ 28 w 28"/>
                  <a:gd name="T17" fmla="*/ 6 h 27"/>
                  <a:gd name="T18" fmla="*/ 28 w 28"/>
                  <a:gd name="T19" fmla="*/ 0 h 27"/>
                  <a:gd name="T20" fmla="*/ 0 w 28"/>
                  <a:gd name="T21" fmla="*/ 9 h 27"/>
                  <a:gd name="T22" fmla="*/ 0 w 28"/>
                  <a:gd name="T23" fmla="*/ 17 h 27"/>
                  <a:gd name="T24" fmla="*/ 27 w 28"/>
                  <a:gd name="T25" fmla="*/ 27 h 27"/>
                  <a:gd name="T26" fmla="*/ 18 w 28"/>
                  <a:gd name="T27" fmla="*/ 9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27">
                    <a:moveTo>
                      <a:pt x="18" y="9"/>
                    </a:moveTo>
                    <a:lnTo>
                      <a:pt x="18" y="18"/>
                    </a:lnTo>
                    <a:lnTo>
                      <a:pt x="6" y="13"/>
                    </a:lnTo>
                    <a:lnTo>
                      <a:pt x="18" y="9"/>
                    </a:lnTo>
                    <a:lnTo>
                      <a:pt x="27" y="27"/>
                    </a:lnTo>
                    <a:lnTo>
                      <a:pt x="27" y="21"/>
                    </a:lnTo>
                    <a:lnTo>
                      <a:pt x="22" y="19"/>
                    </a:lnTo>
                    <a:lnTo>
                      <a:pt x="22" y="8"/>
                    </a:lnTo>
                    <a:lnTo>
                      <a:pt x="28" y="6"/>
                    </a:lnTo>
                    <a:lnTo>
                      <a:pt x="28" y="0"/>
                    </a:lnTo>
                    <a:lnTo>
                      <a:pt x="0" y="9"/>
                    </a:lnTo>
                    <a:lnTo>
                      <a:pt x="0" y="17"/>
                    </a:lnTo>
                    <a:lnTo>
                      <a:pt x="27" y="27"/>
                    </a:lnTo>
                    <a:lnTo>
                      <a:pt x="1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54" name="Freeform 723">
                <a:extLst>
                  <a:ext uri="{FF2B5EF4-FFF2-40B4-BE49-F238E27FC236}">
                    <a16:creationId xmlns:a16="http://schemas.microsoft.com/office/drawing/2014/main" id="{9F709549-54EB-D348-3B59-E19852C56A31}"/>
                  </a:ext>
                </a:extLst>
              </p:cNvPr>
              <p:cNvSpPr/>
              <p:nvPr/>
            </p:nvSpPr>
            <p:spPr bwMode="auto">
              <a:xfrm>
                <a:off x="3233" y="1783"/>
                <a:ext cx="27" cy="20"/>
              </a:xfrm>
              <a:custGeom>
                <a:avLst/>
                <a:gdLst>
                  <a:gd name="T0" fmla="*/ 27 w 27"/>
                  <a:gd name="T1" fmla="*/ 0 h 20"/>
                  <a:gd name="T2" fmla="*/ 21 w 27"/>
                  <a:gd name="T3" fmla="*/ 0 h 20"/>
                  <a:gd name="T4" fmla="*/ 21 w 27"/>
                  <a:gd name="T5" fmla="*/ 14 h 20"/>
                  <a:gd name="T6" fmla="*/ 0 w 27"/>
                  <a:gd name="T7" fmla="*/ 14 h 20"/>
                  <a:gd name="T8" fmla="*/ 0 w 27"/>
                  <a:gd name="T9" fmla="*/ 20 h 20"/>
                  <a:gd name="T10" fmla="*/ 27 w 27"/>
                  <a:gd name="T11" fmla="*/ 20 h 20"/>
                  <a:gd name="T12" fmla="*/ 27 w 27"/>
                  <a:gd name="T13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20">
                    <a:moveTo>
                      <a:pt x="27" y="0"/>
                    </a:moveTo>
                    <a:lnTo>
                      <a:pt x="21" y="0"/>
                    </a:lnTo>
                    <a:lnTo>
                      <a:pt x="21" y="14"/>
                    </a:lnTo>
                    <a:lnTo>
                      <a:pt x="0" y="14"/>
                    </a:lnTo>
                    <a:lnTo>
                      <a:pt x="0" y="20"/>
                    </a:lnTo>
                    <a:lnTo>
                      <a:pt x="27" y="2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55" name="Freeform 724">
                <a:extLst>
                  <a:ext uri="{FF2B5EF4-FFF2-40B4-BE49-F238E27FC236}">
                    <a16:creationId xmlns:a16="http://schemas.microsoft.com/office/drawing/2014/main" id="{1FB9119B-7EDC-1EED-2F5A-DF0BA02B3C37}"/>
                  </a:ext>
                </a:extLst>
              </p:cNvPr>
              <p:cNvSpPr/>
              <p:nvPr/>
            </p:nvSpPr>
            <p:spPr bwMode="auto">
              <a:xfrm>
                <a:off x="3233" y="1754"/>
                <a:ext cx="27" cy="28"/>
              </a:xfrm>
              <a:custGeom>
                <a:avLst/>
                <a:gdLst>
                  <a:gd name="T0" fmla="*/ 17 w 27"/>
                  <a:gd name="T1" fmla="*/ 10 h 28"/>
                  <a:gd name="T2" fmla="*/ 17 w 27"/>
                  <a:gd name="T3" fmla="*/ 18 h 28"/>
                  <a:gd name="T4" fmla="*/ 5 w 27"/>
                  <a:gd name="T5" fmla="*/ 13 h 28"/>
                  <a:gd name="T6" fmla="*/ 17 w 27"/>
                  <a:gd name="T7" fmla="*/ 10 h 28"/>
                  <a:gd name="T8" fmla="*/ 27 w 27"/>
                  <a:gd name="T9" fmla="*/ 28 h 28"/>
                  <a:gd name="T10" fmla="*/ 27 w 27"/>
                  <a:gd name="T11" fmla="*/ 22 h 28"/>
                  <a:gd name="T12" fmla="*/ 21 w 27"/>
                  <a:gd name="T13" fmla="*/ 19 h 28"/>
                  <a:gd name="T14" fmla="*/ 21 w 27"/>
                  <a:gd name="T15" fmla="*/ 8 h 28"/>
                  <a:gd name="T16" fmla="*/ 27 w 27"/>
                  <a:gd name="T17" fmla="*/ 6 h 28"/>
                  <a:gd name="T18" fmla="*/ 27 w 27"/>
                  <a:gd name="T19" fmla="*/ 0 h 28"/>
                  <a:gd name="T20" fmla="*/ 0 w 27"/>
                  <a:gd name="T21" fmla="*/ 10 h 28"/>
                  <a:gd name="T22" fmla="*/ 0 w 27"/>
                  <a:gd name="T23" fmla="*/ 17 h 28"/>
                  <a:gd name="T24" fmla="*/ 27 w 27"/>
                  <a:gd name="T25" fmla="*/ 28 h 28"/>
                  <a:gd name="T26" fmla="*/ 17 w 27"/>
                  <a:gd name="T27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" h="28">
                    <a:moveTo>
                      <a:pt x="17" y="10"/>
                    </a:moveTo>
                    <a:lnTo>
                      <a:pt x="17" y="18"/>
                    </a:lnTo>
                    <a:lnTo>
                      <a:pt x="5" y="13"/>
                    </a:lnTo>
                    <a:lnTo>
                      <a:pt x="17" y="10"/>
                    </a:lnTo>
                    <a:lnTo>
                      <a:pt x="27" y="28"/>
                    </a:lnTo>
                    <a:lnTo>
                      <a:pt x="27" y="22"/>
                    </a:lnTo>
                    <a:lnTo>
                      <a:pt x="21" y="19"/>
                    </a:lnTo>
                    <a:lnTo>
                      <a:pt x="21" y="8"/>
                    </a:lnTo>
                    <a:lnTo>
                      <a:pt x="27" y="6"/>
                    </a:lnTo>
                    <a:lnTo>
                      <a:pt x="27" y="0"/>
                    </a:lnTo>
                    <a:lnTo>
                      <a:pt x="0" y="10"/>
                    </a:lnTo>
                    <a:lnTo>
                      <a:pt x="0" y="17"/>
                    </a:lnTo>
                    <a:lnTo>
                      <a:pt x="27" y="28"/>
                    </a:lnTo>
                    <a:lnTo>
                      <a:pt x="17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56" name="Freeform 725">
                <a:extLst>
                  <a:ext uri="{FF2B5EF4-FFF2-40B4-BE49-F238E27FC236}">
                    <a16:creationId xmlns:a16="http://schemas.microsoft.com/office/drawing/2014/main" id="{B3AAF813-5923-F99C-6A96-C02ED19C8A6B}"/>
                  </a:ext>
                </a:extLst>
              </p:cNvPr>
              <p:cNvSpPr/>
              <p:nvPr/>
            </p:nvSpPr>
            <p:spPr bwMode="auto">
              <a:xfrm>
                <a:off x="3233" y="1720"/>
                <a:ext cx="27" cy="30"/>
              </a:xfrm>
              <a:custGeom>
                <a:avLst/>
                <a:gdLst>
                  <a:gd name="T0" fmla="*/ 27 w 27"/>
                  <a:gd name="T1" fmla="*/ 24 h 30"/>
                  <a:gd name="T2" fmla="*/ 5 w 27"/>
                  <a:gd name="T3" fmla="*/ 24 h 30"/>
                  <a:gd name="T4" fmla="*/ 27 w 27"/>
                  <a:gd name="T5" fmla="*/ 18 h 30"/>
                  <a:gd name="T6" fmla="*/ 27 w 27"/>
                  <a:gd name="T7" fmla="*/ 12 h 30"/>
                  <a:gd name="T8" fmla="*/ 6 w 27"/>
                  <a:gd name="T9" fmla="*/ 5 h 30"/>
                  <a:gd name="T10" fmla="*/ 27 w 27"/>
                  <a:gd name="T11" fmla="*/ 6 h 30"/>
                  <a:gd name="T12" fmla="*/ 27 w 27"/>
                  <a:gd name="T13" fmla="*/ 0 h 30"/>
                  <a:gd name="T14" fmla="*/ 0 w 27"/>
                  <a:gd name="T15" fmla="*/ 0 h 30"/>
                  <a:gd name="T16" fmla="*/ 0 w 27"/>
                  <a:gd name="T17" fmla="*/ 9 h 30"/>
                  <a:gd name="T18" fmla="*/ 21 w 27"/>
                  <a:gd name="T19" fmla="*/ 15 h 30"/>
                  <a:gd name="T20" fmla="*/ 0 w 27"/>
                  <a:gd name="T21" fmla="*/ 21 h 30"/>
                  <a:gd name="T22" fmla="*/ 0 w 27"/>
                  <a:gd name="T23" fmla="*/ 30 h 30"/>
                  <a:gd name="T24" fmla="*/ 27 w 27"/>
                  <a:gd name="T25" fmla="*/ 30 h 30"/>
                  <a:gd name="T26" fmla="*/ 27 w 27"/>
                  <a:gd name="T27" fmla="*/ 2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" h="30">
                    <a:moveTo>
                      <a:pt x="27" y="24"/>
                    </a:moveTo>
                    <a:lnTo>
                      <a:pt x="5" y="24"/>
                    </a:lnTo>
                    <a:lnTo>
                      <a:pt x="27" y="18"/>
                    </a:lnTo>
                    <a:lnTo>
                      <a:pt x="27" y="12"/>
                    </a:lnTo>
                    <a:lnTo>
                      <a:pt x="6" y="5"/>
                    </a:lnTo>
                    <a:lnTo>
                      <a:pt x="27" y="6"/>
                    </a:lnTo>
                    <a:lnTo>
                      <a:pt x="27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1" y="15"/>
                    </a:lnTo>
                    <a:lnTo>
                      <a:pt x="0" y="21"/>
                    </a:lnTo>
                    <a:lnTo>
                      <a:pt x="0" y="30"/>
                    </a:lnTo>
                    <a:lnTo>
                      <a:pt x="27" y="30"/>
                    </a:lnTo>
                    <a:lnTo>
                      <a:pt x="27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57" name="Freeform 726">
                <a:extLst>
                  <a:ext uri="{FF2B5EF4-FFF2-40B4-BE49-F238E27FC236}">
                    <a16:creationId xmlns:a16="http://schemas.microsoft.com/office/drawing/2014/main" id="{8DC6B86C-02E7-A437-2EA5-F32170C1140A}"/>
                  </a:ext>
                </a:extLst>
              </p:cNvPr>
              <p:cNvSpPr/>
              <p:nvPr/>
            </p:nvSpPr>
            <p:spPr bwMode="auto">
              <a:xfrm>
                <a:off x="3233" y="1688"/>
                <a:ext cx="27" cy="29"/>
              </a:xfrm>
              <a:custGeom>
                <a:avLst/>
                <a:gdLst>
                  <a:gd name="T0" fmla="*/ 18 w 27"/>
                  <a:gd name="T1" fmla="*/ 11 h 29"/>
                  <a:gd name="T2" fmla="*/ 18 w 27"/>
                  <a:gd name="T3" fmla="*/ 19 h 29"/>
                  <a:gd name="T4" fmla="*/ 6 w 27"/>
                  <a:gd name="T5" fmla="*/ 14 h 29"/>
                  <a:gd name="T6" fmla="*/ 18 w 27"/>
                  <a:gd name="T7" fmla="*/ 11 h 29"/>
                  <a:gd name="T8" fmla="*/ 27 w 27"/>
                  <a:gd name="T9" fmla="*/ 29 h 29"/>
                  <a:gd name="T10" fmla="*/ 27 w 27"/>
                  <a:gd name="T11" fmla="*/ 23 h 29"/>
                  <a:gd name="T12" fmla="*/ 21 w 27"/>
                  <a:gd name="T13" fmla="*/ 20 h 29"/>
                  <a:gd name="T14" fmla="*/ 23 w 27"/>
                  <a:gd name="T15" fmla="*/ 8 h 29"/>
                  <a:gd name="T16" fmla="*/ 27 w 27"/>
                  <a:gd name="T17" fmla="*/ 7 h 29"/>
                  <a:gd name="T18" fmla="*/ 27 w 27"/>
                  <a:gd name="T19" fmla="*/ 0 h 29"/>
                  <a:gd name="T20" fmla="*/ 0 w 27"/>
                  <a:gd name="T21" fmla="*/ 11 h 29"/>
                  <a:gd name="T22" fmla="*/ 0 w 27"/>
                  <a:gd name="T23" fmla="*/ 18 h 29"/>
                  <a:gd name="T24" fmla="*/ 27 w 27"/>
                  <a:gd name="T25" fmla="*/ 29 h 29"/>
                  <a:gd name="T26" fmla="*/ 18 w 27"/>
                  <a:gd name="T27" fmla="*/ 1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" h="28">
                    <a:moveTo>
                      <a:pt x="18" y="11"/>
                    </a:moveTo>
                    <a:lnTo>
                      <a:pt x="18" y="19"/>
                    </a:lnTo>
                    <a:lnTo>
                      <a:pt x="6" y="14"/>
                    </a:lnTo>
                    <a:lnTo>
                      <a:pt x="18" y="11"/>
                    </a:lnTo>
                    <a:lnTo>
                      <a:pt x="27" y="29"/>
                    </a:lnTo>
                    <a:lnTo>
                      <a:pt x="27" y="23"/>
                    </a:lnTo>
                    <a:lnTo>
                      <a:pt x="21" y="20"/>
                    </a:lnTo>
                    <a:lnTo>
                      <a:pt x="23" y="8"/>
                    </a:lnTo>
                    <a:lnTo>
                      <a:pt x="27" y="7"/>
                    </a:lnTo>
                    <a:lnTo>
                      <a:pt x="27" y="0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27" y="29"/>
                    </a:lnTo>
                    <a:lnTo>
                      <a:pt x="18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58" name="Freeform 727">
                <a:extLst>
                  <a:ext uri="{FF2B5EF4-FFF2-40B4-BE49-F238E27FC236}">
                    <a16:creationId xmlns:a16="http://schemas.microsoft.com/office/drawing/2014/main" id="{2A9B7322-3AC3-818E-F915-30E57C297F6E}"/>
                  </a:ext>
                </a:extLst>
              </p:cNvPr>
              <p:cNvSpPr/>
              <p:nvPr/>
            </p:nvSpPr>
            <p:spPr bwMode="auto">
              <a:xfrm>
                <a:off x="3233" y="1661"/>
                <a:ext cx="29" cy="25"/>
              </a:xfrm>
              <a:custGeom>
                <a:avLst/>
                <a:gdLst>
                  <a:gd name="T0" fmla="*/ 27 w 29"/>
                  <a:gd name="T1" fmla="*/ 19 h 25"/>
                  <a:gd name="T2" fmla="*/ 9 w 29"/>
                  <a:gd name="T3" fmla="*/ 19 h 25"/>
                  <a:gd name="T4" fmla="*/ 29 w 29"/>
                  <a:gd name="T5" fmla="*/ 6 h 25"/>
                  <a:gd name="T6" fmla="*/ 29 w 29"/>
                  <a:gd name="T7" fmla="*/ 0 h 25"/>
                  <a:gd name="T8" fmla="*/ 1 w 29"/>
                  <a:gd name="T9" fmla="*/ 0 h 25"/>
                  <a:gd name="T10" fmla="*/ 0 w 29"/>
                  <a:gd name="T11" fmla="*/ 6 h 25"/>
                  <a:gd name="T12" fmla="*/ 19 w 29"/>
                  <a:gd name="T13" fmla="*/ 6 h 25"/>
                  <a:gd name="T14" fmla="*/ 0 w 29"/>
                  <a:gd name="T15" fmla="*/ 18 h 25"/>
                  <a:gd name="T16" fmla="*/ 0 w 29"/>
                  <a:gd name="T17" fmla="*/ 25 h 25"/>
                  <a:gd name="T18" fmla="*/ 27 w 29"/>
                  <a:gd name="T19" fmla="*/ 25 h 25"/>
                  <a:gd name="T20" fmla="*/ 27 w 29"/>
                  <a:gd name="T21" fmla="*/ 19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" h="25">
                    <a:moveTo>
                      <a:pt x="27" y="19"/>
                    </a:moveTo>
                    <a:lnTo>
                      <a:pt x="9" y="19"/>
                    </a:lnTo>
                    <a:lnTo>
                      <a:pt x="29" y="6"/>
                    </a:lnTo>
                    <a:lnTo>
                      <a:pt x="29" y="0"/>
                    </a:lnTo>
                    <a:lnTo>
                      <a:pt x="1" y="0"/>
                    </a:lnTo>
                    <a:lnTo>
                      <a:pt x="0" y="6"/>
                    </a:lnTo>
                    <a:lnTo>
                      <a:pt x="19" y="6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27" y="25"/>
                    </a:lnTo>
                    <a:lnTo>
                      <a:pt x="27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59" name="Freeform 728">
                <a:extLst>
                  <a:ext uri="{FF2B5EF4-FFF2-40B4-BE49-F238E27FC236}">
                    <a16:creationId xmlns:a16="http://schemas.microsoft.com/office/drawing/2014/main" id="{794FC24D-9021-7FF6-8CBB-291D5190DAF3}"/>
                  </a:ext>
                </a:extLst>
              </p:cNvPr>
              <p:cNvSpPr/>
              <p:nvPr/>
            </p:nvSpPr>
            <p:spPr bwMode="auto">
              <a:xfrm>
                <a:off x="3233" y="1628"/>
                <a:ext cx="29" cy="28"/>
              </a:xfrm>
              <a:custGeom>
                <a:avLst/>
                <a:gdLst>
                  <a:gd name="T0" fmla="*/ 19 w 29"/>
                  <a:gd name="T1" fmla="*/ 6 h 28"/>
                  <a:gd name="T2" fmla="*/ 21 w 29"/>
                  <a:gd name="T3" fmla="*/ 7 h 28"/>
                  <a:gd name="T4" fmla="*/ 23 w 29"/>
                  <a:gd name="T5" fmla="*/ 9 h 28"/>
                  <a:gd name="T6" fmla="*/ 24 w 29"/>
                  <a:gd name="T7" fmla="*/ 11 h 28"/>
                  <a:gd name="T8" fmla="*/ 24 w 29"/>
                  <a:gd name="T9" fmla="*/ 13 h 28"/>
                  <a:gd name="T10" fmla="*/ 23 w 29"/>
                  <a:gd name="T11" fmla="*/ 17 h 28"/>
                  <a:gd name="T12" fmla="*/ 21 w 29"/>
                  <a:gd name="T13" fmla="*/ 19 h 28"/>
                  <a:gd name="T14" fmla="*/ 18 w 29"/>
                  <a:gd name="T15" fmla="*/ 21 h 28"/>
                  <a:gd name="T16" fmla="*/ 14 w 29"/>
                  <a:gd name="T17" fmla="*/ 22 h 28"/>
                  <a:gd name="T18" fmla="*/ 11 w 29"/>
                  <a:gd name="T19" fmla="*/ 21 h 28"/>
                  <a:gd name="T20" fmla="*/ 7 w 29"/>
                  <a:gd name="T21" fmla="*/ 19 h 28"/>
                  <a:gd name="T22" fmla="*/ 6 w 29"/>
                  <a:gd name="T23" fmla="*/ 17 h 28"/>
                  <a:gd name="T24" fmla="*/ 5 w 29"/>
                  <a:gd name="T25" fmla="*/ 13 h 28"/>
                  <a:gd name="T26" fmla="*/ 6 w 29"/>
                  <a:gd name="T27" fmla="*/ 11 h 28"/>
                  <a:gd name="T28" fmla="*/ 6 w 29"/>
                  <a:gd name="T29" fmla="*/ 9 h 28"/>
                  <a:gd name="T30" fmla="*/ 8 w 29"/>
                  <a:gd name="T31" fmla="*/ 7 h 28"/>
                  <a:gd name="T32" fmla="*/ 9 w 29"/>
                  <a:gd name="T33" fmla="*/ 6 h 28"/>
                  <a:gd name="T34" fmla="*/ 9 w 29"/>
                  <a:gd name="T35" fmla="*/ 0 h 28"/>
                  <a:gd name="T36" fmla="*/ 6 w 29"/>
                  <a:gd name="T37" fmla="*/ 1 h 28"/>
                  <a:gd name="T38" fmla="*/ 2 w 29"/>
                  <a:gd name="T39" fmla="*/ 4 h 28"/>
                  <a:gd name="T40" fmla="*/ 1 w 29"/>
                  <a:gd name="T41" fmla="*/ 7 h 28"/>
                  <a:gd name="T42" fmla="*/ 0 w 29"/>
                  <a:gd name="T43" fmla="*/ 13 h 28"/>
                  <a:gd name="T44" fmla="*/ 1 w 29"/>
                  <a:gd name="T45" fmla="*/ 19 h 28"/>
                  <a:gd name="T46" fmla="*/ 3 w 29"/>
                  <a:gd name="T47" fmla="*/ 24 h 28"/>
                  <a:gd name="T48" fmla="*/ 8 w 29"/>
                  <a:gd name="T49" fmla="*/ 27 h 28"/>
                  <a:gd name="T50" fmla="*/ 14 w 29"/>
                  <a:gd name="T51" fmla="*/ 28 h 28"/>
                  <a:gd name="T52" fmla="*/ 20 w 29"/>
                  <a:gd name="T53" fmla="*/ 27 h 28"/>
                  <a:gd name="T54" fmla="*/ 25 w 29"/>
                  <a:gd name="T55" fmla="*/ 24 h 28"/>
                  <a:gd name="T56" fmla="*/ 27 w 29"/>
                  <a:gd name="T57" fmla="*/ 19 h 28"/>
                  <a:gd name="T58" fmla="*/ 29 w 29"/>
                  <a:gd name="T59" fmla="*/ 13 h 28"/>
                  <a:gd name="T60" fmla="*/ 29 w 29"/>
                  <a:gd name="T61" fmla="*/ 9 h 28"/>
                  <a:gd name="T62" fmla="*/ 26 w 29"/>
                  <a:gd name="T63" fmla="*/ 4 h 28"/>
                  <a:gd name="T64" fmla="*/ 23 w 29"/>
                  <a:gd name="T65" fmla="*/ 1 h 28"/>
                  <a:gd name="T66" fmla="*/ 19 w 29"/>
                  <a:gd name="T67" fmla="*/ 0 h 28"/>
                  <a:gd name="T68" fmla="*/ 19 w 29"/>
                  <a:gd name="T69" fmla="*/ 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28">
                    <a:moveTo>
                      <a:pt x="19" y="6"/>
                    </a:moveTo>
                    <a:lnTo>
                      <a:pt x="21" y="7"/>
                    </a:lnTo>
                    <a:lnTo>
                      <a:pt x="23" y="9"/>
                    </a:lnTo>
                    <a:lnTo>
                      <a:pt x="24" y="11"/>
                    </a:lnTo>
                    <a:lnTo>
                      <a:pt x="24" y="13"/>
                    </a:lnTo>
                    <a:lnTo>
                      <a:pt x="23" y="17"/>
                    </a:lnTo>
                    <a:lnTo>
                      <a:pt x="21" y="19"/>
                    </a:lnTo>
                    <a:lnTo>
                      <a:pt x="18" y="21"/>
                    </a:lnTo>
                    <a:lnTo>
                      <a:pt x="14" y="22"/>
                    </a:lnTo>
                    <a:lnTo>
                      <a:pt x="11" y="21"/>
                    </a:lnTo>
                    <a:lnTo>
                      <a:pt x="7" y="19"/>
                    </a:lnTo>
                    <a:lnTo>
                      <a:pt x="6" y="17"/>
                    </a:lnTo>
                    <a:lnTo>
                      <a:pt x="5" y="13"/>
                    </a:lnTo>
                    <a:lnTo>
                      <a:pt x="6" y="11"/>
                    </a:lnTo>
                    <a:lnTo>
                      <a:pt x="6" y="9"/>
                    </a:lnTo>
                    <a:lnTo>
                      <a:pt x="8" y="7"/>
                    </a:lnTo>
                    <a:lnTo>
                      <a:pt x="9" y="6"/>
                    </a:lnTo>
                    <a:lnTo>
                      <a:pt x="9" y="0"/>
                    </a:lnTo>
                    <a:lnTo>
                      <a:pt x="6" y="1"/>
                    </a:lnTo>
                    <a:lnTo>
                      <a:pt x="2" y="4"/>
                    </a:lnTo>
                    <a:lnTo>
                      <a:pt x="1" y="7"/>
                    </a:lnTo>
                    <a:lnTo>
                      <a:pt x="0" y="13"/>
                    </a:lnTo>
                    <a:lnTo>
                      <a:pt x="1" y="19"/>
                    </a:lnTo>
                    <a:lnTo>
                      <a:pt x="3" y="24"/>
                    </a:lnTo>
                    <a:lnTo>
                      <a:pt x="8" y="27"/>
                    </a:lnTo>
                    <a:lnTo>
                      <a:pt x="14" y="28"/>
                    </a:lnTo>
                    <a:lnTo>
                      <a:pt x="20" y="27"/>
                    </a:lnTo>
                    <a:lnTo>
                      <a:pt x="25" y="24"/>
                    </a:lnTo>
                    <a:lnTo>
                      <a:pt x="27" y="19"/>
                    </a:lnTo>
                    <a:lnTo>
                      <a:pt x="29" y="13"/>
                    </a:lnTo>
                    <a:lnTo>
                      <a:pt x="29" y="9"/>
                    </a:lnTo>
                    <a:lnTo>
                      <a:pt x="26" y="4"/>
                    </a:lnTo>
                    <a:lnTo>
                      <a:pt x="23" y="1"/>
                    </a:lnTo>
                    <a:lnTo>
                      <a:pt x="19" y="0"/>
                    </a:lnTo>
                    <a:lnTo>
                      <a:pt x="19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60" name="Freeform 729">
                <a:extLst>
                  <a:ext uri="{FF2B5EF4-FFF2-40B4-BE49-F238E27FC236}">
                    <a16:creationId xmlns:a16="http://schemas.microsoft.com/office/drawing/2014/main" id="{2A356C86-375F-207A-CC07-1806A9277878}"/>
                  </a:ext>
                </a:extLst>
              </p:cNvPr>
              <p:cNvSpPr/>
              <p:nvPr/>
            </p:nvSpPr>
            <p:spPr bwMode="auto">
              <a:xfrm>
                <a:off x="3234" y="1601"/>
                <a:ext cx="28" cy="22"/>
              </a:xfrm>
              <a:custGeom>
                <a:avLst/>
                <a:gdLst>
                  <a:gd name="T0" fmla="*/ 28 w 28"/>
                  <a:gd name="T1" fmla="*/ 0 h 22"/>
                  <a:gd name="T2" fmla="*/ 23 w 28"/>
                  <a:gd name="T3" fmla="*/ 0 h 22"/>
                  <a:gd name="T4" fmla="*/ 23 w 28"/>
                  <a:gd name="T5" fmla="*/ 16 h 22"/>
                  <a:gd name="T6" fmla="*/ 16 w 28"/>
                  <a:gd name="T7" fmla="*/ 16 h 22"/>
                  <a:gd name="T8" fmla="*/ 16 w 28"/>
                  <a:gd name="T9" fmla="*/ 2 h 22"/>
                  <a:gd name="T10" fmla="*/ 11 w 28"/>
                  <a:gd name="T11" fmla="*/ 2 h 22"/>
                  <a:gd name="T12" fmla="*/ 11 w 28"/>
                  <a:gd name="T13" fmla="*/ 16 h 22"/>
                  <a:gd name="T14" fmla="*/ 5 w 28"/>
                  <a:gd name="T15" fmla="*/ 16 h 22"/>
                  <a:gd name="T16" fmla="*/ 5 w 28"/>
                  <a:gd name="T17" fmla="*/ 1 h 22"/>
                  <a:gd name="T18" fmla="*/ 0 w 28"/>
                  <a:gd name="T19" fmla="*/ 1 h 22"/>
                  <a:gd name="T20" fmla="*/ 0 w 28"/>
                  <a:gd name="T21" fmla="*/ 22 h 22"/>
                  <a:gd name="T22" fmla="*/ 28 w 28"/>
                  <a:gd name="T23" fmla="*/ 22 h 22"/>
                  <a:gd name="T24" fmla="*/ 28 w 28"/>
                  <a:gd name="T2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22">
                    <a:moveTo>
                      <a:pt x="28" y="0"/>
                    </a:moveTo>
                    <a:lnTo>
                      <a:pt x="23" y="0"/>
                    </a:lnTo>
                    <a:lnTo>
                      <a:pt x="23" y="16"/>
                    </a:lnTo>
                    <a:lnTo>
                      <a:pt x="16" y="16"/>
                    </a:lnTo>
                    <a:lnTo>
                      <a:pt x="16" y="2"/>
                    </a:lnTo>
                    <a:lnTo>
                      <a:pt x="11" y="2"/>
                    </a:lnTo>
                    <a:lnTo>
                      <a:pt x="11" y="16"/>
                    </a:lnTo>
                    <a:lnTo>
                      <a:pt x="5" y="16"/>
                    </a:lnTo>
                    <a:lnTo>
                      <a:pt x="5" y="1"/>
                    </a:lnTo>
                    <a:lnTo>
                      <a:pt x="0" y="1"/>
                    </a:lnTo>
                    <a:lnTo>
                      <a:pt x="0" y="22"/>
                    </a:lnTo>
                    <a:lnTo>
                      <a:pt x="28" y="22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61" name="Freeform 730">
                <a:extLst>
                  <a:ext uri="{FF2B5EF4-FFF2-40B4-BE49-F238E27FC236}">
                    <a16:creationId xmlns:a16="http://schemas.microsoft.com/office/drawing/2014/main" id="{4D9A0510-119D-7896-9D9F-F673B1BFF63F}"/>
                  </a:ext>
                </a:extLst>
              </p:cNvPr>
              <p:cNvSpPr/>
              <p:nvPr/>
            </p:nvSpPr>
            <p:spPr bwMode="auto">
              <a:xfrm>
                <a:off x="3394" y="1770"/>
                <a:ext cx="28" cy="28"/>
              </a:xfrm>
              <a:custGeom>
                <a:avLst/>
                <a:gdLst>
                  <a:gd name="T0" fmla="*/ 7 w 28"/>
                  <a:gd name="T1" fmla="*/ 20 h 28"/>
                  <a:gd name="T2" fmla="*/ 6 w 28"/>
                  <a:gd name="T3" fmla="*/ 18 h 28"/>
                  <a:gd name="T4" fmla="*/ 4 w 28"/>
                  <a:gd name="T5" fmla="*/ 14 h 28"/>
                  <a:gd name="T6" fmla="*/ 6 w 28"/>
                  <a:gd name="T7" fmla="*/ 10 h 28"/>
                  <a:gd name="T8" fmla="*/ 7 w 28"/>
                  <a:gd name="T9" fmla="*/ 8 h 28"/>
                  <a:gd name="T10" fmla="*/ 10 w 28"/>
                  <a:gd name="T11" fmla="*/ 6 h 28"/>
                  <a:gd name="T12" fmla="*/ 14 w 28"/>
                  <a:gd name="T13" fmla="*/ 6 h 28"/>
                  <a:gd name="T14" fmla="*/ 19 w 28"/>
                  <a:gd name="T15" fmla="*/ 6 h 28"/>
                  <a:gd name="T16" fmla="*/ 21 w 28"/>
                  <a:gd name="T17" fmla="*/ 8 h 28"/>
                  <a:gd name="T18" fmla="*/ 24 w 28"/>
                  <a:gd name="T19" fmla="*/ 10 h 28"/>
                  <a:gd name="T20" fmla="*/ 24 w 28"/>
                  <a:gd name="T21" fmla="*/ 14 h 28"/>
                  <a:gd name="T22" fmla="*/ 24 w 28"/>
                  <a:gd name="T23" fmla="*/ 18 h 28"/>
                  <a:gd name="T24" fmla="*/ 21 w 28"/>
                  <a:gd name="T25" fmla="*/ 20 h 28"/>
                  <a:gd name="T26" fmla="*/ 19 w 28"/>
                  <a:gd name="T27" fmla="*/ 21 h 28"/>
                  <a:gd name="T28" fmla="*/ 14 w 28"/>
                  <a:gd name="T29" fmla="*/ 22 h 28"/>
                  <a:gd name="T30" fmla="*/ 10 w 28"/>
                  <a:gd name="T31" fmla="*/ 21 h 28"/>
                  <a:gd name="T32" fmla="*/ 7 w 28"/>
                  <a:gd name="T33" fmla="*/ 20 h 28"/>
                  <a:gd name="T34" fmla="*/ 25 w 28"/>
                  <a:gd name="T35" fmla="*/ 25 h 28"/>
                  <a:gd name="T36" fmla="*/ 27 w 28"/>
                  <a:gd name="T37" fmla="*/ 20 h 28"/>
                  <a:gd name="T38" fmla="*/ 28 w 28"/>
                  <a:gd name="T39" fmla="*/ 14 h 28"/>
                  <a:gd name="T40" fmla="*/ 28 w 28"/>
                  <a:gd name="T41" fmla="*/ 8 h 28"/>
                  <a:gd name="T42" fmla="*/ 25 w 28"/>
                  <a:gd name="T43" fmla="*/ 3 h 28"/>
                  <a:gd name="T44" fmla="*/ 20 w 28"/>
                  <a:gd name="T45" fmla="*/ 1 h 28"/>
                  <a:gd name="T46" fmla="*/ 14 w 28"/>
                  <a:gd name="T47" fmla="*/ 0 h 28"/>
                  <a:gd name="T48" fmla="*/ 8 w 28"/>
                  <a:gd name="T49" fmla="*/ 0 h 28"/>
                  <a:gd name="T50" fmla="*/ 3 w 28"/>
                  <a:gd name="T51" fmla="*/ 3 h 28"/>
                  <a:gd name="T52" fmla="*/ 1 w 28"/>
                  <a:gd name="T53" fmla="*/ 8 h 28"/>
                  <a:gd name="T54" fmla="*/ 0 w 28"/>
                  <a:gd name="T55" fmla="*/ 14 h 28"/>
                  <a:gd name="T56" fmla="*/ 1 w 28"/>
                  <a:gd name="T57" fmla="*/ 20 h 28"/>
                  <a:gd name="T58" fmla="*/ 3 w 28"/>
                  <a:gd name="T59" fmla="*/ 25 h 28"/>
                  <a:gd name="T60" fmla="*/ 8 w 28"/>
                  <a:gd name="T61" fmla="*/ 27 h 28"/>
                  <a:gd name="T62" fmla="*/ 14 w 28"/>
                  <a:gd name="T63" fmla="*/ 28 h 28"/>
                  <a:gd name="T64" fmla="*/ 20 w 28"/>
                  <a:gd name="T65" fmla="*/ 27 h 28"/>
                  <a:gd name="T66" fmla="*/ 25 w 28"/>
                  <a:gd name="T67" fmla="*/ 25 h 28"/>
                  <a:gd name="T68" fmla="*/ 7 w 28"/>
                  <a:gd name="T69" fmla="*/ 2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28">
                    <a:moveTo>
                      <a:pt x="7" y="20"/>
                    </a:moveTo>
                    <a:lnTo>
                      <a:pt x="6" y="18"/>
                    </a:lnTo>
                    <a:lnTo>
                      <a:pt x="4" y="14"/>
                    </a:lnTo>
                    <a:lnTo>
                      <a:pt x="6" y="10"/>
                    </a:lnTo>
                    <a:lnTo>
                      <a:pt x="7" y="8"/>
                    </a:lnTo>
                    <a:lnTo>
                      <a:pt x="10" y="6"/>
                    </a:lnTo>
                    <a:lnTo>
                      <a:pt x="14" y="6"/>
                    </a:lnTo>
                    <a:lnTo>
                      <a:pt x="19" y="6"/>
                    </a:lnTo>
                    <a:lnTo>
                      <a:pt x="21" y="8"/>
                    </a:lnTo>
                    <a:lnTo>
                      <a:pt x="24" y="10"/>
                    </a:lnTo>
                    <a:lnTo>
                      <a:pt x="24" y="14"/>
                    </a:lnTo>
                    <a:lnTo>
                      <a:pt x="24" y="18"/>
                    </a:lnTo>
                    <a:lnTo>
                      <a:pt x="21" y="20"/>
                    </a:lnTo>
                    <a:lnTo>
                      <a:pt x="19" y="21"/>
                    </a:lnTo>
                    <a:lnTo>
                      <a:pt x="14" y="22"/>
                    </a:lnTo>
                    <a:lnTo>
                      <a:pt x="10" y="21"/>
                    </a:lnTo>
                    <a:lnTo>
                      <a:pt x="7" y="20"/>
                    </a:lnTo>
                    <a:lnTo>
                      <a:pt x="25" y="25"/>
                    </a:lnTo>
                    <a:lnTo>
                      <a:pt x="27" y="20"/>
                    </a:lnTo>
                    <a:lnTo>
                      <a:pt x="28" y="14"/>
                    </a:lnTo>
                    <a:lnTo>
                      <a:pt x="28" y="8"/>
                    </a:lnTo>
                    <a:lnTo>
                      <a:pt x="25" y="3"/>
                    </a:lnTo>
                    <a:lnTo>
                      <a:pt x="20" y="1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3" y="3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3" y="25"/>
                    </a:lnTo>
                    <a:lnTo>
                      <a:pt x="8" y="27"/>
                    </a:lnTo>
                    <a:lnTo>
                      <a:pt x="14" y="28"/>
                    </a:lnTo>
                    <a:lnTo>
                      <a:pt x="20" y="27"/>
                    </a:lnTo>
                    <a:lnTo>
                      <a:pt x="25" y="25"/>
                    </a:lnTo>
                    <a:lnTo>
                      <a:pt x="7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62" name="Freeform 731">
                <a:extLst>
                  <a:ext uri="{FF2B5EF4-FFF2-40B4-BE49-F238E27FC236}">
                    <a16:creationId xmlns:a16="http://schemas.microsoft.com/office/drawing/2014/main" id="{D4E199C1-D6AA-06F8-83E0-3FD20665A336}"/>
                  </a:ext>
                </a:extLst>
              </p:cNvPr>
              <p:cNvSpPr/>
              <p:nvPr/>
            </p:nvSpPr>
            <p:spPr bwMode="auto">
              <a:xfrm>
                <a:off x="3395" y="1740"/>
                <a:ext cx="27" cy="25"/>
              </a:xfrm>
              <a:custGeom>
                <a:avLst/>
                <a:gdLst>
                  <a:gd name="T0" fmla="*/ 5 w 27"/>
                  <a:gd name="T1" fmla="*/ 18 h 25"/>
                  <a:gd name="T2" fmla="*/ 5 w 27"/>
                  <a:gd name="T3" fmla="*/ 10 h 25"/>
                  <a:gd name="T4" fmla="*/ 6 w 27"/>
                  <a:gd name="T5" fmla="*/ 7 h 25"/>
                  <a:gd name="T6" fmla="*/ 8 w 27"/>
                  <a:gd name="T7" fmla="*/ 7 h 25"/>
                  <a:gd name="T8" fmla="*/ 11 w 27"/>
                  <a:gd name="T9" fmla="*/ 7 h 25"/>
                  <a:gd name="T10" fmla="*/ 12 w 27"/>
                  <a:gd name="T11" fmla="*/ 10 h 25"/>
                  <a:gd name="T12" fmla="*/ 12 w 27"/>
                  <a:gd name="T13" fmla="*/ 18 h 25"/>
                  <a:gd name="T14" fmla="*/ 5 w 27"/>
                  <a:gd name="T15" fmla="*/ 18 h 25"/>
                  <a:gd name="T16" fmla="*/ 27 w 27"/>
                  <a:gd name="T17" fmla="*/ 19 h 25"/>
                  <a:gd name="T18" fmla="*/ 17 w 27"/>
                  <a:gd name="T19" fmla="*/ 18 h 25"/>
                  <a:gd name="T20" fmla="*/ 17 w 27"/>
                  <a:gd name="T21" fmla="*/ 12 h 25"/>
                  <a:gd name="T22" fmla="*/ 18 w 27"/>
                  <a:gd name="T23" fmla="*/ 8 h 25"/>
                  <a:gd name="T24" fmla="*/ 21 w 27"/>
                  <a:gd name="T25" fmla="*/ 7 h 25"/>
                  <a:gd name="T26" fmla="*/ 24 w 27"/>
                  <a:gd name="T27" fmla="*/ 7 h 25"/>
                  <a:gd name="T28" fmla="*/ 26 w 27"/>
                  <a:gd name="T29" fmla="*/ 7 h 25"/>
                  <a:gd name="T30" fmla="*/ 27 w 27"/>
                  <a:gd name="T31" fmla="*/ 7 h 25"/>
                  <a:gd name="T32" fmla="*/ 27 w 27"/>
                  <a:gd name="T33" fmla="*/ 0 h 25"/>
                  <a:gd name="T34" fmla="*/ 26 w 27"/>
                  <a:gd name="T35" fmla="*/ 0 h 25"/>
                  <a:gd name="T36" fmla="*/ 25 w 27"/>
                  <a:gd name="T37" fmla="*/ 1 h 25"/>
                  <a:gd name="T38" fmla="*/ 24 w 27"/>
                  <a:gd name="T39" fmla="*/ 1 h 25"/>
                  <a:gd name="T40" fmla="*/ 20 w 27"/>
                  <a:gd name="T41" fmla="*/ 1 h 25"/>
                  <a:gd name="T42" fmla="*/ 15 w 27"/>
                  <a:gd name="T43" fmla="*/ 2 h 25"/>
                  <a:gd name="T44" fmla="*/ 14 w 27"/>
                  <a:gd name="T45" fmla="*/ 4 h 25"/>
                  <a:gd name="T46" fmla="*/ 13 w 27"/>
                  <a:gd name="T47" fmla="*/ 3 h 25"/>
                  <a:gd name="T48" fmla="*/ 12 w 27"/>
                  <a:gd name="T49" fmla="*/ 1 h 25"/>
                  <a:gd name="T50" fmla="*/ 7 w 27"/>
                  <a:gd name="T51" fmla="*/ 0 h 25"/>
                  <a:gd name="T52" fmla="*/ 5 w 27"/>
                  <a:gd name="T53" fmla="*/ 1 h 25"/>
                  <a:gd name="T54" fmla="*/ 1 w 27"/>
                  <a:gd name="T55" fmla="*/ 2 h 25"/>
                  <a:gd name="T56" fmla="*/ 0 w 27"/>
                  <a:gd name="T57" fmla="*/ 6 h 25"/>
                  <a:gd name="T58" fmla="*/ 0 w 27"/>
                  <a:gd name="T59" fmla="*/ 9 h 25"/>
                  <a:gd name="T60" fmla="*/ 0 w 27"/>
                  <a:gd name="T61" fmla="*/ 25 h 25"/>
                  <a:gd name="T62" fmla="*/ 27 w 27"/>
                  <a:gd name="T63" fmla="*/ 25 h 25"/>
                  <a:gd name="T64" fmla="*/ 27 w 27"/>
                  <a:gd name="T65" fmla="*/ 19 h 25"/>
                  <a:gd name="T66" fmla="*/ 5 w 27"/>
                  <a:gd name="T67" fmla="*/ 1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" h="25">
                    <a:moveTo>
                      <a:pt x="5" y="18"/>
                    </a:moveTo>
                    <a:lnTo>
                      <a:pt x="5" y="10"/>
                    </a:lnTo>
                    <a:lnTo>
                      <a:pt x="6" y="7"/>
                    </a:lnTo>
                    <a:lnTo>
                      <a:pt x="8" y="7"/>
                    </a:lnTo>
                    <a:lnTo>
                      <a:pt x="11" y="7"/>
                    </a:lnTo>
                    <a:lnTo>
                      <a:pt x="12" y="10"/>
                    </a:lnTo>
                    <a:lnTo>
                      <a:pt x="12" y="18"/>
                    </a:lnTo>
                    <a:lnTo>
                      <a:pt x="5" y="18"/>
                    </a:lnTo>
                    <a:lnTo>
                      <a:pt x="27" y="19"/>
                    </a:lnTo>
                    <a:lnTo>
                      <a:pt x="17" y="18"/>
                    </a:lnTo>
                    <a:lnTo>
                      <a:pt x="17" y="12"/>
                    </a:lnTo>
                    <a:lnTo>
                      <a:pt x="18" y="8"/>
                    </a:lnTo>
                    <a:lnTo>
                      <a:pt x="21" y="7"/>
                    </a:lnTo>
                    <a:lnTo>
                      <a:pt x="24" y="7"/>
                    </a:lnTo>
                    <a:lnTo>
                      <a:pt x="26" y="7"/>
                    </a:lnTo>
                    <a:lnTo>
                      <a:pt x="27" y="7"/>
                    </a:lnTo>
                    <a:lnTo>
                      <a:pt x="27" y="0"/>
                    </a:lnTo>
                    <a:lnTo>
                      <a:pt x="26" y="0"/>
                    </a:lnTo>
                    <a:lnTo>
                      <a:pt x="25" y="1"/>
                    </a:lnTo>
                    <a:lnTo>
                      <a:pt x="24" y="1"/>
                    </a:lnTo>
                    <a:lnTo>
                      <a:pt x="20" y="1"/>
                    </a:lnTo>
                    <a:lnTo>
                      <a:pt x="15" y="2"/>
                    </a:lnTo>
                    <a:lnTo>
                      <a:pt x="14" y="4"/>
                    </a:lnTo>
                    <a:lnTo>
                      <a:pt x="13" y="3"/>
                    </a:lnTo>
                    <a:lnTo>
                      <a:pt x="12" y="1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1" y="2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25"/>
                    </a:lnTo>
                    <a:lnTo>
                      <a:pt x="27" y="25"/>
                    </a:lnTo>
                    <a:lnTo>
                      <a:pt x="27" y="19"/>
                    </a:lnTo>
                    <a:lnTo>
                      <a:pt x="5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63" name="Freeform 732">
                <a:extLst>
                  <a:ext uri="{FF2B5EF4-FFF2-40B4-BE49-F238E27FC236}">
                    <a16:creationId xmlns:a16="http://schemas.microsoft.com/office/drawing/2014/main" id="{42AE2895-DED7-4A9E-B51F-65D256971DEC}"/>
                  </a:ext>
                </a:extLst>
              </p:cNvPr>
              <p:cNvSpPr/>
              <p:nvPr/>
            </p:nvSpPr>
            <p:spPr bwMode="auto">
              <a:xfrm>
                <a:off x="3395" y="1710"/>
                <a:ext cx="27" cy="27"/>
              </a:xfrm>
              <a:custGeom>
                <a:avLst/>
                <a:gdLst>
                  <a:gd name="T0" fmla="*/ 17 w 27"/>
                  <a:gd name="T1" fmla="*/ 9 h 27"/>
                  <a:gd name="T2" fmla="*/ 17 w 27"/>
                  <a:gd name="T3" fmla="*/ 18 h 27"/>
                  <a:gd name="T4" fmla="*/ 6 w 27"/>
                  <a:gd name="T5" fmla="*/ 13 h 27"/>
                  <a:gd name="T6" fmla="*/ 17 w 27"/>
                  <a:gd name="T7" fmla="*/ 9 h 27"/>
                  <a:gd name="T8" fmla="*/ 27 w 27"/>
                  <a:gd name="T9" fmla="*/ 27 h 27"/>
                  <a:gd name="T10" fmla="*/ 27 w 27"/>
                  <a:gd name="T11" fmla="*/ 21 h 27"/>
                  <a:gd name="T12" fmla="*/ 21 w 27"/>
                  <a:gd name="T13" fmla="*/ 19 h 27"/>
                  <a:gd name="T14" fmla="*/ 21 w 27"/>
                  <a:gd name="T15" fmla="*/ 8 h 27"/>
                  <a:gd name="T16" fmla="*/ 27 w 27"/>
                  <a:gd name="T17" fmla="*/ 6 h 27"/>
                  <a:gd name="T18" fmla="*/ 27 w 27"/>
                  <a:gd name="T19" fmla="*/ 0 h 27"/>
                  <a:gd name="T20" fmla="*/ 0 w 27"/>
                  <a:gd name="T21" fmla="*/ 9 h 27"/>
                  <a:gd name="T22" fmla="*/ 0 w 27"/>
                  <a:gd name="T23" fmla="*/ 16 h 27"/>
                  <a:gd name="T24" fmla="*/ 27 w 27"/>
                  <a:gd name="T25" fmla="*/ 27 h 27"/>
                  <a:gd name="T26" fmla="*/ 17 w 27"/>
                  <a:gd name="T27" fmla="*/ 9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" h="27">
                    <a:moveTo>
                      <a:pt x="17" y="9"/>
                    </a:moveTo>
                    <a:lnTo>
                      <a:pt x="17" y="18"/>
                    </a:lnTo>
                    <a:lnTo>
                      <a:pt x="6" y="13"/>
                    </a:lnTo>
                    <a:lnTo>
                      <a:pt x="17" y="9"/>
                    </a:lnTo>
                    <a:lnTo>
                      <a:pt x="27" y="27"/>
                    </a:lnTo>
                    <a:lnTo>
                      <a:pt x="27" y="21"/>
                    </a:lnTo>
                    <a:lnTo>
                      <a:pt x="21" y="19"/>
                    </a:lnTo>
                    <a:lnTo>
                      <a:pt x="21" y="8"/>
                    </a:lnTo>
                    <a:lnTo>
                      <a:pt x="27" y="6"/>
                    </a:lnTo>
                    <a:lnTo>
                      <a:pt x="27" y="0"/>
                    </a:lnTo>
                    <a:lnTo>
                      <a:pt x="0" y="9"/>
                    </a:lnTo>
                    <a:lnTo>
                      <a:pt x="0" y="16"/>
                    </a:lnTo>
                    <a:lnTo>
                      <a:pt x="27" y="27"/>
                    </a:lnTo>
                    <a:lnTo>
                      <a:pt x="17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64" name="Freeform 733">
                <a:extLst>
                  <a:ext uri="{FF2B5EF4-FFF2-40B4-BE49-F238E27FC236}">
                    <a16:creationId xmlns:a16="http://schemas.microsoft.com/office/drawing/2014/main" id="{6D766F63-F9BE-905B-C0EB-BFCFD9F82DB4}"/>
                  </a:ext>
                </a:extLst>
              </p:cNvPr>
              <p:cNvSpPr/>
              <p:nvPr/>
            </p:nvSpPr>
            <p:spPr bwMode="auto">
              <a:xfrm>
                <a:off x="3395" y="1681"/>
                <a:ext cx="27" cy="25"/>
              </a:xfrm>
              <a:custGeom>
                <a:avLst/>
                <a:gdLst>
                  <a:gd name="T0" fmla="*/ 27 w 27"/>
                  <a:gd name="T1" fmla="*/ 19 h 25"/>
                  <a:gd name="T2" fmla="*/ 8 w 27"/>
                  <a:gd name="T3" fmla="*/ 19 h 25"/>
                  <a:gd name="T4" fmla="*/ 27 w 27"/>
                  <a:gd name="T5" fmla="*/ 7 h 25"/>
                  <a:gd name="T6" fmla="*/ 27 w 27"/>
                  <a:gd name="T7" fmla="*/ 0 h 25"/>
                  <a:gd name="T8" fmla="*/ 0 w 27"/>
                  <a:gd name="T9" fmla="*/ 0 h 25"/>
                  <a:gd name="T10" fmla="*/ 0 w 27"/>
                  <a:gd name="T11" fmla="*/ 6 h 25"/>
                  <a:gd name="T12" fmla="*/ 19 w 27"/>
                  <a:gd name="T13" fmla="*/ 6 h 25"/>
                  <a:gd name="T14" fmla="*/ 0 w 27"/>
                  <a:gd name="T15" fmla="*/ 18 h 25"/>
                  <a:gd name="T16" fmla="*/ 0 w 27"/>
                  <a:gd name="T17" fmla="*/ 25 h 25"/>
                  <a:gd name="T18" fmla="*/ 27 w 27"/>
                  <a:gd name="T19" fmla="*/ 25 h 25"/>
                  <a:gd name="T20" fmla="*/ 27 w 27"/>
                  <a:gd name="T21" fmla="*/ 19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25">
                    <a:moveTo>
                      <a:pt x="27" y="19"/>
                    </a:moveTo>
                    <a:lnTo>
                      <a:pt x="8" y="19"/>
                    </a:lnTo>
                    <a:lnTo>
                      <a:pt x="27" y="7"/>
                    </a:lnTo>
                    <a:lnTo>
                      <a:pt x="27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9" y="6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27" y="25"/>
                    </a:lnTo>
                    <a:lnTo>
                      <a:pt x="27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65" name="Freeform 734">
                <a:extLst>
                  <a:ext uri="{FF2B5EF4-FFF2-40B4-BE49-F238E27FC236}">
                    <a16:creationId xmlns:a16="http://schemas.microsoft.com/office/drawing/2014/main" id="{F2B45CED-D283-307B-9F68-A01438503E0D}"/>
                  </a:ext>
                </a:extLst>
              </p:cNvPr>
              <p:cNvSpPr/>
              <p:nvPr/>
            </p:nvSpPr>
            <p:spPr bwMode="auto">
              <a:xfrm>
                <a:off x="3395" y="1649"/>
                <a:ext cx="29" cy="27"/>
              </a:xfrm>
              <a:custGeom>
                <a:avLst/>
                <a:gdLst>
                  <a:gd name="T0" fmla="*/ 27 w 29"/>
                  <a:gd name="T1" fmla="*/ 4 h 27"/>
                  <a:gd name="T2" fmla="*/ 27 w 29"/>
                  <a:gd name="T3" fmla="*/ 0 h 27"/>
                  <a:gd name="T4" fmla="*/ 13 w 29"/>
                  <a:gd name="T5" fmla="*/ 0 h 27"/>
                  <a:gd name="T6" fmla="*/ 13 w 29"/>
                  <a:gd name="T7" fmla="*/ 12 h 27"/>
                  <a:gd name="T8" fmla="*/ 18 w 29"/>
                  <a:gd name="T9" fmla="*/ 12 h 27"/>
                  <a:gd name="T10" fmla="*/ 18 w 29"/>
                  <a:gd name="T11" fmla="*/ 6 h 27"/>
                  <a:gd name="T12" fmla="*/ 20 w 29"/>
                  <a:gd name="T13" fmla="*/ 6 h 27"/>
                  <a:gd name="T14" fmla="*/ 21 w 29"/>
                  <a:gd name="T15" fmla="*/ 8 h 27"/>
                  <a:gd name="T16" fmla="*/ 23 w 29"/>
                  <a:gd name="T17" fmla="*/ 10 h 27"/>
                  <a:gd name="T18" fmla="*/ 24 w 29"/>
                  <a:gd name="T19" fmla="*/ 13 h 27"/>
                  <a:gd name="T20" fmla="*/ 23 w 29"/>
                  <a:gd name="T21" fmla="*/ 16 h 27"/>
                  <a:gd name="T22" fmla="*/ 21 w 29"/>
                  <a:gd name="T23" fmla="*/ 19 h 27"/>
                  <a:gd name="T24" fmla="*/ 18 w 29"/>
                  <a:gd name="T25" fmla="*/ 20 h 27"/>
                  <a:gd name="T26" fmla="*/ 14 w 29"/>
                  <a:gd name="T27" fmla="*/ 21 h 27"/>
                  <a:gd name="T28" fmla="*/ 9 w 29"/>
                  <a:gd name="T29" fmla="*/ 20 h 27"/>
                  <a:gd name="T30" fmla="*/ 7 w 29"/>
                  <a:gd name="T31" fmla="*/ 19 h 27"/>
                  <a:gd name="T32" fmla="*/ 5 w 29"/>
                  <a:gd name="T33" fmla="*/ 16 h 27"/>
                  <a:gd name="T34" fmla="*/ 5 w 29"/>
                  <a:gd name="T35" fmla="*/ 13 h 27"/>
                  <a:gd name="T36" fmla="*/ 6 w 29"/>
                  <a:gd name="T37" fmla="*/ 8 h 27"/>
                  <a:gd name="T38" fmla="*/ 7 w 29"/>
                  <a:gd name="T39" fmla="*/ 7 h 27"/>
                  <a:gd name="T40" fmla="*/ 9 w 29"/>
                  <a:gd name="T41" fmla="*/ 6 h 27"/>
                  <a:gd name="T42" fmla="*/ 9 w 29"/>
                  <a:gd name="T43" fmla="*/ 0 h 27"/>
                  <a:gd name="T44" fmla="*/ 5 w 29"/>
                  <a:gd name="T45" fmla="*/ 1 h 27"/>
                  <a:gd name="T46" fmla="*/ 2 w 29"/>
                  <a:gd name="T47" fmla="*/ 4 h 27"/>
                  <a:gd name="T48" fmla="*/ 0 w 29"/>
                  <a:gd name="T49" fmla="*/ 8 h 27"/>
                  <a:gd name="T50" fmla="*/ 0 w 29"/>
                  <a:gd name="T51" fmla="*/ 13 h 27"/>
                  <a:gd name="T52" fmla="*/ 1 w 29"/>
                  <a:gd name="T53" fmla="*/ 19 h 27"/>
                  <a:gd name="T54" fmla="*/ 3 w 29"/>
                  <a:gd name="T55" fmla="*/ 24 h 27"/>
                  <a:gd name="T56" fmla="*/ 8 w 29"/>
                  <a:gd name="T57" fmla="*/ 26 h 27"/>
                  <a:gd name="T58" fmla="*/ 14 w 29"/>
                  <a:gd name="T59" fmla="*/ 27 h 27"/>
                  <a:gd name="T60" fmla="*/ 20 w 29"/>
                  <a:gd name="T61" fmla="*/ 26 h 27"/>
                  <a:gd name="T62" fmla="*/ 25 w 29"/>
                  <a:gd name="T63" fmla="*/ 24 h 27"/>
                  <a:gd name="T64" fmla="*/ 27 w 29"/>
                  <a:gd name="T65" fmla="*/ 19 h 27"/>
                  <a:gd name="T66" fmla="*/ 29 w 29"/>
                  <a:gd name="T67" fmla="*/ 14 h 27"/>
                  <a:gd name="T68" fmla="*/ 27 w 29"/>
                  <a:gd name="T69" fmla="*/ 8 h 27"/>
                  <a:gd name="T70" fmla="*/ 25 w 29"/>
                  <a:gd name="T71" fmla="*/ 4 h 27"/>
                  <a:gd name="T72" fmla="*/ 27 w 29"/>
                  <a:gd name="T73" fmla="*/ 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8" h="27">
                    <a:moveTo>
                      <a:pt x="27" y="4"/>
                    </a:moveTo>
                    <a:lnTo>
                      <a:pt x="27" y="0"/>
                    </a:lnTo>
                    <a:lnTo>
                      <a:pt x="13" y="0"/>
                    </a:lnTo>
                    <a:lnTo>
                      <a:pt x="13" y="12"/>
                    </a:lnTo>
                    <a:lnTo>
                      <a:pt x="18" y="12"/>
                    </a:lnTo>
                    <a:lnTo>
                      <a:pt x="18" y="6"/>
                    </a:lnTo>
                    <a:lnTo>
                      <a:pt x="20" y="6"/>
                    </a:lnTo>
                    <a:lnTo>
                      <a:pt x="21" y="8"/>
                    </a:lnTo>
                    <a:lnTo>
                      <a:pt x="23" y="10"/>
                    </a:lnTo>
                    <a:lnTo>
                      <a:pt x="24" y="13"/>
                    </a:lnTo>
                    <a:lnTo>
                      <a:pt x="23" y="16"/>
                    </a:lnTo>
                    <a:lnTo>
                      <a:pt x="21" y="19"/>
                    </a:lnTo>
                    <a:lnTo>
                      <a:pt x="18" y="20"/>
                    </a:lnTo>
                    <a:lnTo>
                      <a:pt x="14" y="21"/>
                    </a:lnTo>
                    <a:lnTo>
                      <a:pt x="9" y="20"/>
                    </a:lnTo>
                    <a:lnTo>
                      <a:pt x="7" y="19"/>
                    </a:lnTo>
                    <a:lnTo>
                      <a:pt x="5" y="16"/>
                    </a:lnTo>
                    <a:lnTo>
                      <a:pt x="5" y="13"/>
                    </a:lnTo>
                    <a:lnTo>
                      <a:pt x="6" y="8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9"/>
                    </a:lnTo>
                    <a:lnTo>
                      <a:pt x="3" y="24"/>
                    </a:lnTo>
                    <a:lnTo>
                      <a:pt x="8" y="26"/>
                    </a:lnTo>
                    <a:lnTo>
                      <a:pt x="14" y="27"/>
                    </a:lnTo>
                    <a:lnTo>
                      <a:pt x="20" y="26"/>
                    </a:lnTo>
                    <a:lnTo>
                      <a:pt x="25" y="24"/>
                    </a:lnTo>
                    <a:lnTo>
                      <a:pt x="27" y="19"/>
                    </a:lnTo>
                    <a:lnTo>
                      <a:pt x="29" y="14"/>
                    </a:lnTo>
                    <a:lnTo>
                      <a:pt x="27" y="8"/>
                    </a:lnTo>
                    <a:lnTo>
                      <a:pt x="25" y="4"/>
                    </a:lnTo>
                    <a:lnTo>
                      <a:pt x="27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66" name="Freeform 735">
                <a:extLst>
                  <a:ext uri="{FF2B5EF4-FFF2-40B4-BE49-F238E27FC236}">
                    <a16:creationId xmlns:a16="http://schemas.microsoft.com/office/drawing/2014/main" id="{5C455922-6153-032A-39C1-95F4A6C7DEA3}"/>
                  </a:ext>
                </a:extLst>
              </p:cNvPr>
              <p:cNvSpPr/>
              <p:nvPr/>
            </p:nvSpPr>
            <p:spPr bwMode="auto">
              <a:xfrm>
                <a:off x="3395" y="1620"/>
                <a:ext cx="29" cy="23"/>
              </a:xfrm>
              <a:custGeom>
                <a:avLst/>
                <a:gdLst>
                  <a:gd name="T0" fmla="*/ 29 w 29"/>
                  <a:gd name="T1" fmla="*/ 0 h 23"/>
                  <a:gd name="T2" fmla="*/ 23 w 29"/>
                  <a:gd name="T3" fmla="*/ 0 h 23"/>
                  <a:gd name="T4" fmla="*/ 23 w 29"/>
                  <a:gd name="T5" fmla="*/ 17 h 23"/>
                  <a:gd name="T6" fmla="*/ 15 w 29"/>
                  <a:gd name="T7" fmla="*/ 17 h 23"/>
                  <a:gd name="T8" fmla="*/ 15 w 29"/>
                  <a:gd name="T9" fmla="*/ 2 h 23"/>
                  <a:gd name="T10" fmla="*/ 11 w 29"/>
                  <a:gd name="T11" fmla="*/ 2 h 23"/>
                  <a:gd name="T12" fmla="*/ 11 w 29"/>
                  <a:gd name="T13" fmla="*/ 17 h 23"/>
                  <a:gd name="T14" fmla="*/ 5 w 29"/>
                  <a:gd name="T15" fmla="*/ 17 h 23"/>
                  <a:gd name="T16" fmla="*/ 6 w 29"/>
                  <a:gd name="T17" fmla="*/ 1 h 23"/>
                  <a:gd name="T18" fmla="*/ 1 w 29"/>
                  <a:gd name="T19" fmla="*/ 1 h 23"/>
                  <a:gd name="T20" fmla="*/ 0 w 29"/>
                  <a:gd name="T21" fmla="*/ 23 h 23"/>
                  <a:gd name="T22" fmla="*/ 27 w 29"/>
                  <a:gd name="T23" fmla="*/ 23 h 23"/>
                  <a:gd name="T24" fmla="*/ 29 w 29"/>
                  <a:gd name="T2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23">
                    <a:moveTo>
                      <a:pt x="29" y="0"/>
                    </a:moveTo>
                    <a:lnTo>
                      <a:pt x="23" y="0"/>
                    </a:lnTo>
                    <a:lnTo>
                      <a:pt x="23" y="17"/>
                    </a:lnTo>
                    <a:lnTo>
                      <a:pt x="15" y="17"/>
                    </a:lnTo>
                    <a:lnTo>
                      <a:pt x="15" y="2"/>
                    </a:lnTo>
                    <a:lnTo>
                      <a:pt x="11" y="2"/>
                    </a:lnTo>
                    <a:lnTo>
                      <a:pt x="11" y="17"/>
                    </a:lnTo>
                    <a:lnTo>
                      <a:pt x="5" y="17"/>
                    </a:lnTo>
                    <a:lnTo>
                      <a:pt x="6" y="1"/>
                    </a:lnTo>
                    <a:lnTo>
                      <a:pt x="1" y="1"/>
                    </a:lnTo>
                    <a:lnTo>
                      <a:pt x="0" y="23"/>
                    </a:lnTo>
                    <a:lnTo>
                      <a:pt x="27" y="23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67" name="Freeform 736">
                <a:extLst>
                  <a:ext uri="{FF2B5EF4-FFF2-40B4-BE49-F238E27FC236}">
                    <a16:creationId xmlns:a16="http://schemas.microsoft.com/office/drawing/2014/main" id="{2C7A13F5-A105-AD63-D03B-672F9D2D5DC5}"/>
                  </a:ext>
                </a:extLst>
              </p:cNvPr>
              <p:cNvSpPr/>
              <p:nvPr/>
            </p:nvSpPr>
            <p:spPr bwMode="auto">
              <a:xfrm>
                <a:off x="3490" y="1772"/>
                <a:ext cx="30" cy="29"/>
              </a:xfrm>
              <a:custGeom>
                <a:avLst/>
                <a:gdLst>
                  <a:gd name="T0" fmla="*/ 6 w 30"/>
                  <a:gd name="T1" fmla="*/ 17 h 29"/>
                  <a:gd name="T2" fmla="*/ 7 w 30"/>
                  <a:gd name="T3" fmla="*/ 11 h 29"/>
                  <a:gd name="T4" fmla="*/ 8 w 30"/>
                  <a:gd name="T5" fmla="*/ 8 h 29"/>
                  <a:gd name="T6" fmla="*/ 10 w 30"/>
                  <a:gd name="T7" fmla="*/ 6 h 29"/>
                  <a:gd name="T8" fmla="*/ 14 w 30"/>
                  <a:gd name="T9" fmla="*/ 6 h 29"/>
                  <a:gd name="T10" fmla="*/ 18 w 30"/>
                  <a:gd name="T11" fmla="*/ 6 h 29"/>
                  <a:gd name="T12" fmla="*/ 21 w 30"/>
                  <a:gd name="T13" fmla="*/ 8 h 29"/>
                  <a:gd name="T14" fmla="*/ 24 w 30"/>
                  <a:gd name="T15" fmla="*/ 10 h 29"/>
                  <a:gd name="T16" fmla="*/ 25 w 30"/>
                  <a:gd name="T17" fmla="*/ 13 h 29"/>
                  <a:gd name="T18" fmla="*/ 25 w 30"/>
                  <a:gd name="T19" fmla="*/ 17 h 29"/>
                  <a:gd name="T20" fmla="*/ 24 w 30"/>
                  <a:gd name="T21" fmla="*/ 22 h 29"/>
                  <a:gd name="T22" fmla="*/ 6 w 30"/>
                  <a:gd name="T23" fmla="*/ 17 h 29"/>
                  <a:gd name="T24" fmla="*/ 28 w 30"/>
                  <a:gd name="T25" fmla="*/ 18 h 29"/>
                  <a:gd name="T26" fmla="*/ 30 w 30"/>
                  <a:gd name="T27" fmla="*/ 12 h 29"/>
                  <a:gd name="T28" fmla="*/ 28 w 30"/>
                  <a:gd name="T29" fmla="*/ 8 h 29"/>
                  <a:gd name="T30" fmla="*/ 27 w 30"/>
                  <a:gd name="T31" fmla="*/ 5 h 29"/>
                  <a:gd name="T32" fmla="*/ 25 w 30"/>
                  <a:gd name="T33" fmla="*/ 4 h 29"/>
                  <a:gd name="T34" fmla="*/ 19 w 30"/>
                  <a:gd name="T35" fmla="*/ 0 h 29"/>
                  <a:gd name="T36" fmla="*/ 13 w 30"/>
                  <a:gd name="T37" fmla="*/ 0 h 29"/>
                  <a:gd name="T38" fmla="*/ 8 w 30"/>
                  <a:gd name="T39" fmla="*/ 1 h 29"/>
                  <a:gd name="T40" fmla="*/ 4 w 30"/>
                  <a:gd name="T41" fmla="*/ 5 h 29"/>
                  <a:gd name="T42" fmla="*/ 2 w 30"/>
                  <a:gd name="T43" fmla="*/ 11 h 29"/>
                  <a:gd name="T44" fmla="*/ 0 w 30"/>
                  <a:gd name="T45" fmla="*/ 22 h 29"/>
                  <a:gd name="T46" fmla="*/ 27 w 30"/>
                  <a:gd name="T47" fmla="*/ 29 h 29"/>
                  <a:gd name="T48" fmla="*/ 28 w 30"/>
                  <a:gd name="T49" fmla="*/ 18 h 29"/>
                  <a:gd name="T50" fmla="*/ 6 w 30"/>
                  <a:gd name="T51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0" h="28">
                    <a:moveTo>
                      <a:pt x="6" y="17"/>
                    </a:moveTo>
                    <a:lnTo>
                      <a:pt x="7" y="11"/>
                    </a:lnTo>
                    <a:lnTo>
                      <a:pt x="8" y="8"/>
                    </a:lnTo>
                    <a:lnTo>
                      <a:pt x="10" y="6"/>
                    </a:lnTo>
                    <a:lnTo>
                      <a:pt x="14" y="6"/>
                    </a:lnTo>
                    <a:lnTo>
                      <a:pt x="18" y="6"/>
                    </a:lnTo>
                    <a:lnTo>
                      <a:pt x="21" y="8"/>
                    </a:lnTo>
                    <a:lnTo>
                      <a:pt x="24" y="10"/>
                    </a:lnTo>
                    <a:lnTo>
                      <a:pt x="25" y="13"/>
                    </a:lnTo>
                    <a:lnTo>
                      <a:pt x="25" y="17"/>
                    </a:lnTo>
                    <a:lnTo>
                      <a:pt x="24" y="22"/>
                    </a:lnTo>
                    <a:lnTo>
                      <a:pt x="6" y="17"/>
                    </a:lnTo>
                    <a:lnTo>
                      <a:pt x="28" y="18"/>
                    </a:lnTo>
                    <a:lnTo>
                      <a:pt x="30" y="12"/>
                    </a:lnTo>
                    <a:lnTo>
                      <a:pt x="28" y="8"/>
                    </a:lnTo>
                    <a:lnTo>
                      <a:pt x="27" y="5"/>
                    </a:lnTo>
                    <a:lnTo>
                      <a:pt x="25" y="4"/>
                    </a:lnTo>
                    <a:lnTo>
                      <a:pt x="19" y="0"/>
                    </a:lnTo>
                    <a:lnTo>
                      <a:pt x="13" y="0"/>
                    </a:lnTo>
                    <a:lnTo>
                      <a:pt x="8" y="1"/>
                    </a:lnTo>
                    <a:lnTo>
                      <a:pt x="4" y="5"/>
                    </a:lnTo>
                    <a:lnTo>
                      <a:pt x="2" y="11"/>
                    </a:lnTo>
                    <a:lnTo>
                      <a:pt x="0" y="22"/>
                    </a:lnTo>
                    <a:lnTo>
                      <a:pt x="27" y="29"/>
                    </a:lnTo>
                    <a:lnTo>
                      <a:pt x="28" y="18"/>
                    </a:lnTo>
                    <a:lnTo>
                      <a:pt x="6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68" name="Freeform 737">
                <a:extLst>
                  <a:ext uri="{FF2B5EF4-FFF2-40B4-BE49-F238E27FC236}">
                    <a16:creationId xmlns:a16="http://schemas.microsoft.com/office/drawing/2014/main" id="{6CFD96C1-1CC8-42A6-9E88-54EC711B60FB}"/>
                  </a:ext>
                </a:extLst>
              </p:cNvPr>
              <p:cNvSpPr/>
              <p:nvPr/>
            </p:nvSpPr>
            <p:spPr bwMode="auto">
              <a:xfrm>
                <a:off x="3497" y="1741"/>
                <a:ext cx="30" cy="29"/>
              </a:xfrm>
              <a:custGeom>
                <a:avLst/>
                <a:gdLst>
                  <a:gd name="T0" fmla="*/ 17 w 30"/>
                  <a:gd name="T1" fmla="*/ 27 h 29"/>
                  <a:gd name="T2" fmla="*/ 21 w 30"/>
                  <a:gd name="T3" fmla="*/ 29 h 29"/>
                  <a:gd name="T4" fmla="*/ 25 w 30"/>
                  <a:gd name="T5" fmla="*/ 26 h 29"/>
                  <a:gd name="T6" fmla="*/ 27 w 30"/>
                  <a:gd name="T7" fmla="*/ 24 h 29"/>
                  <a:gd name="T8" fmla="*/ 30 w 30"/>
                  <a:gd name="T9" fmla="*/ 19 h 29"/>
                  <a:gd name="T10" fmla="*/ 30 w 30"/>
                  <a:gd name="T11" fmla="*/ 13 h 29"/>
                  <a:gd name="T12" fmla="*/ 28 w 30"/>
                  <a:gd name="T13" fmla="*/ 9 h 29"/>
                  <a:gd name="T14" fmla="*/ 26 w 30"/>
                  <a:gd name="T15" fmla="*/ 6 h 29"/>
                  <a:gd name="T16" fmla="*/ 21 w 30"/>
                  <a:gd name="T17" fmla="*/ 5 h 29"/>
                  <a:gd name="T18" fmla="*/ 5 w 30"/>
                  <a:gd name="T19" fmla="*/ 0 h 29"/>
                  <a:gd name="T20" fmla="*/ 3 w 30"/>
                  <a:gd name="T21" fmla="*/ 6 h 29"/>
                  <a:gd name="T22" fmla="*/ 20 w 30"/>
                  <a:gd name="T23" fmla="*/ 11 h 29"/>
                  <a:gd name="T24" fmla="*/ 23 w 30"/>
                  <a:gd name="T25" fmla="*/ 12 h 29"/>
                  <a:gd name="T26" fmla="*/ 24 w 30"/>
                  <a:gd name="T27" fmla="*/ 13 h 29"/>
                  <a:gd name="T28" fmla="*/ 25 w 30"/>
                  <a:gd name="T29" fmla="*/ 14 h 29"/>
                  <a:gd name="T30" fmla="*/ 25 w 30"/>
                  <a:gd name="T31" fmla="*/ 18 h 29"/>
                  <a:gd name="T32" fmla="*/ 24 w 30"/>
                  <a:gd name="T33" fmla="*/ 20 h 29"/>
                  <a:gd name="T34" fmla="*/ 23 w 30"/>
                  <a:gd name="T35" fmla="*/ 21 h 29"/>
                  <a:gd name="T36" fmla="*/ 20 w 30"/>
                  <a:gd name="T37" fmla="*/ 21 h 29"/>
                  <a:gd name="T38" fmla="*/ 18 w 30"/>
                  <a:gd name="T39" fmla="*/ 21 h 29"/>
                  <a:gd name="T40" fmla="*/ 1 w 30"/>
                  <a:gd name="T41" fmla="*/ 18 h 29"/>
                  <a:gd name="T42" fmla="*/ 0 w 30"/>
                  <a:gd name="T43" fmla="*/ 24 h 29"/>
                  <a:gd name="T44" fmla="*/ 17 w 30"/>
                  <a:gd name="T45" fmla="*/ 2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0" h="28">
                    <a:moveTo>
                      <a:pt x="17" y="27"/>
                    </a:moveTo>
                    <a:lnTo>
                      <a:pt x="21" y="29"/>
                    </a:lnTo>
                    <a:lnTo>
                      <a:pt x="25" y="26"/>
                    </a:lnTo>
                    <a:lnTo>
                      <a:pt x="27" y="24"/>
                    </a:lnTo>
                    <a:lnTo>
                      <a:pt x="30" y="19"/>
                    </a:lnTo>
                    <a:lnTo>
                      <a:pt x="30" y="13"/>
                    </a:lnTo>
                    <a:lnTo>
                      <a:pt x="28" y="9"/>
                    </a:lnTo>
                    <a:lnTo>
                      <a:pt x="26" y="6"/>
                    </a:lnTo>
                    <a:lnTo>
                      <a:pt x="21" y="5"/>
                    </a:lnTo>
                    <a:lnTo>
                      <a:pt x="5" y="0"/>
                    </a:lnTo>
                    <a:lnTo>
                      <a:pt x="3" y="6"/>
                    </a:lnTo>
                    <a:lnTo>
                      <a:pt x="20" y="11"/>
                    </a:lnTo>
                    <a:lnTo>
                      <a:pt x="23" y="12"/>
                    </a:lnTo>
                    <a:lnTo>
                      <a:pt x="24" y="13"/>
                    </a:lnTo>
                    <a:lnTo>
                      <a:pt x="25" y="14"/>
                    </a:lnTo>
                    <a:lnTo>
                      <a:pt x="25" y="18"/>
                    </a:lnTo>
                    <a:lnTo>
                      <a:pt x="24" y="20"/>
                    </a:lnTo>
                    <a:lnTo>
                      <a:pt x="23" y="21"/>
                    </a:lnTo>
                    <a:lnTo>
                      <a:pt x="20" y="21"/>
                    </a:lnTo>
                    <a:lnTo>
                      <a:pt x="18" y="21"/>
                    </a:lnTo>
                    <a:lnTo>
                      <a:pt x="1" y="18"/>
                    </a:lnTo>
                    <a:lnTo>
                      <a:pt x="0" y="24"/>
                    </a:lnTo>
                    <a:lnTo>
                      <a:pt x="17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69" name="Freeform 738">
                <a:extLst>
                  <a:ext uri="{FF2B5EF4-FFF2-40B4-BE49-F238E27FC236}">
                    <a16:creationId xmlns:a16="http://schemas.microsoft.com/office/drawing/2014/main" id="{35C30255-49C8-4627-CF78-7A47ADA0C949}"/>
                  </a:ext>
                </a:extLst>
              </p:cNvPr>
              <p:cNvSpPr/>
              <p:nvPr/>
            </p:nvSpPr>
            <p:spPr bwMode="auto">
              <a:xfrm>
                <a:off x="3503" y="1713"/>
                <a:ext cx="31" cy="29"/>
              </a:xfrm>
              <a:custGeom>
                <a:avLst/>
                <a:gdLst>
                  <a:gd name="T0" fmla="*/ 6 w 31"/>
                  <a:gd name="T1" fmla="*/ 17 h 29"/>
                  <a:gd name="T2" fmla="*/ 7 w 31"/>
                  <a:gd name="T3" fmla="*/ 10 h 29"/>
                  <a:gd name="T4" fmla="*/ 8 w 31"/>
                  <a:gd name="T5" fmla="*/ 7 h 29"/>
                  <a:gd name="T6" fmla="*/ 12 w 31"/>
                  <a:gd name="T7" fmla="*/ 6 h 29"/>
                  <a:gd name="T8" fmla="*/ 14 w 31"/>
                  <a:gd name="T9" fmla="*/ 9 h 29"/>
                  <a:gd name="T10" fmla="*/ 14 w 31"/>
                  <a:gd name="T11" fmla="*/ 12 h 29"/>
                  <a:gd name="T12" fmla="*/ 13 w 31"/>
                  <a:gd name="T13" fmla="*/ 19 h 29"/>
                  <a:gd name="T14" fmla="*/ 6 w 31"/>
                  <a:gd name="T15" fmla="*/ 17 h 29"/>
                  <a:gd name="T16" fmla="*/ 27 w 31"/>
                  <a:gd name="T17" fmla="*/ 23 h 29"/>
                  <a:gd name="T18" fmla="*/ 17 w 31"/>
                  <a:gd name="T19" fmla="*/ 21 h 29"/>
                  <a:gd name="T20" fmla="*/ 19 w 31"/>
                  <a:gd name="T21" fmla="*/ 13 h 29"/>
                  <a:gd name="T22" fmla="*/ 20 w 31"/>
                  <a:gd name="T23" fmla="*/ 11 h 29"/>
                  <a:gd name="T24" fmla="*/ 24 w 31"/>
                  <a:gd name="T25" fmla="*/ 11 h 29"/>
                  <a:gd name="T26" fmla="*/ 26 w 31"/>
                  <a:gd name="T27" fmla="*/ 11 h 29"/>
                  <a:gd name="T28" fmla="*/ 28 w 31"/>
                  <a:gd name="T29" fmla="*/ 11 h 29"/>
                  <a:gd name="T30" fmla="*/ 30 w 31"/>
                  <a:gd name="T31" fmla="*/ 11 h 29"/>
                  <a:gd name="T32" fmla="*/ 31 w 31"/>
                  <a:gd name="T33" fmla="*/ 5 h 29"/>
                  <a:gd name="T34" fmla="*/ 30 w 31"/>
                  <a:gd name="T35" fmla="*/ 5 h 29"/>
                  <a:gd name="T36" fmla="*/ 27 w 31"/>
                  <a:gd name="T37" fmla="*/ 5 h 29"/>
                  <a:gd name="T38" fmla="*/ 24 w 31"/>
                  <a:gd name="T39" fmla="*/ 4 h 29"/>
                  <a:gd name="T40" fmla="*/ 20 w 31"/>
                  <a:gd name="T41" fmla="*/ 4 h 29"/>
                  <a:gd name="T42" fmla="*/ 18 w 31"/>
                  <a:gd name="T43" fmla="*/ 6 h 29"/>
                  <a:gd name="T44" fmla="*/ 15 w 31"/>
                  <a:gd name="T45" fmla="*/ 3 h 29"/>
                  <a:gd name="T46" fmla="*/ 12 w 31"/>
                  <a:gd name="T47" fmla="*/ 0 h 29"/>
                  <a:gd name="T48" fmla="*/ 8 w 31"/>
                  <a:gd name="T49" fmla="*/ 0 h 29"/>
                  <a:gd name="T50" fmla="*/ 6 w 31"/>
                  <a:gd name="T51" fmla="*/ 1 h 29"/>
                  <a:gd name="T52" fmla="*/ 3 w 31"/>
                  <a:gd name="T53" fmla="*/ 4 h 29"/>
                  <a:gd name="T54" fmla="*/ 2 w 31"/>
                  <a:gd name="T55" fmla="*/ 9 h 29"/>
                  <a:gd name="T56" fmla="*/ 0 w 31"/>
                  <a:gd name="T57" fmla="*/ 22 h 29"/>
                  <a:gd name="T58" fmla="*/ 26 w 31"/>
                  <a:gd name="T59" fmla="*/ 29 h 29"/>
                  <a:gd name="T60" fmla="*/ 27 w 31"/>
                  <a:gd name="T61" fmla="*/ 23 h 29"/>
                  <a:gd name="T62" fmla="*/ 6 w 31"/>
                  <a:gd name="T63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1" h="28">
                    <a:moveTo>
                      <a:pt x="6" y="17"/>
                    </a:moveTo>
                    <a:lnTo>
                      <a:pt x="7" y="10"/>
                    </a:lnTo>
                    <a:lnTo>
                      <a:pt x="8" y="7"/>
                    </a:lnTo>
                    <a:lnTo>
                      <a:pt x="12" y="6"/>
                    </a:lnTo>
                    <a:lnTo>
                      <a:pt x="14" y="9"/>
                    </a:lnTo>
                    <a:lnTo>
                      <a:pt x="14" y="12"/>
                    </a:lnTo>
                    <a:lnTo>
                      <a:pt x="13" y="19"/>
                    </a:lnTo>
                    <a:lnTo>
                      <a:pt x="6" y="17"/>
                    </a:lnTo>
                    <a:lnTo>
                      <a:pt x="27" y="23"/>
                    </a:lnTo>
                    <a:lnTo>
                      <a:pt x="17" y="21"/>
                    </a:lnTo>
                    <a:lnTo>
                      <a:pt x="19" y="13"/>
                    </a:lnTo>
                    <a:lnTo>
                      <a:pt x="20" y="11"/>
                    </a:lnTo>
                    <a:lnTo>
                      <a:pt x="24" y="11"/>
                    </a:lnTo>
                    <a:lnTo>
                      <a:pt x="26" y="11"/>
                    </a:lnTo>
                    <a:lnTo>
                      <a:pt x="28" y="11"/>
                    </a:lnTo>
                    <a:lnTo>
                      <a:pt x="30" y="11"/>
                    </a:lnTo>
                    <a:lnTo>
                      <a:pt x="31" y="5"/>
                    </a:lnTo>
                    <a:lnTo>
                      <a:pt x="30" y="5"/>
                    </a:lnTo>
                    <a:lnTo>
                      <a:pt x="27" y="5"/>
                    </a:lnTo>
                    <a:lnTo>
                      <a:pt x="24" y="4"/>
                    </a:lnTo>
                    <a:lnTo>
                      <a:pt x="20" y="4"/>
                    </a:lnTo>
                    <a:lnTo>
                      <a:pt x="18" y="6"/>
                    </a:lnTo>
                    <a:lnTo>
                      <a:pt x="15" y="3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3" y="4"/>
                    </a:lnTo>
                    <a:lnTo>
                      <a:pt x="2" y="9"/>
                    </a:lnTo>
                    <a:lnTo>
                      <a:pt x="0" y="22"/>
                    </a:lnTo>
                    <a:lnTo>
                      <a:pt x="26" y="29"/>
                    </a:lnTo>
                    <a:lnTo>
                      <a:pt x="27" y="23"/>
                    </a:lnTo>
                    <a:lnTo>
                      <a:pt x="6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70" name="Freeform 739">
                <a:extLst>
                  <a:ext uri="{FF2B5EF4-FFF2-40B4-BE49-F238E27FC236}">
                    <a16:creationId xmlns:a16="http://schemas.microsoft.com/office/drawing/2014/main" id="{D98D937C-4169-B7C8-3760-0B62EB364965}"/>
                  </a:ext>
                </a:extLst>
              </p:cNvPr>
              <p:cNvSpPr/>
              <p:nvPr/>
            </p:nvSpPr>
            <p:spPr bwMode="auto">
              <a:xfrm>
                <a:off x="3509" y="1682"/>
                <a:ext cx="31" cy="31"/>
              </a:xfrm>
              <a:custGeom>
                <a:avLst/>
                <a:gdLst>
                  <a:gd name="T0" fmla="*/ 27 w 31"/>
                  <a:gd name="T1" fmla="*/ 25 h 31"/>
                  <a:gd name="T2" fmla="*/ 15 w 31"/>
                  <a:gd name="T3" fmla="*/ 22 h 31"/>
                  <a:gd name="T4" fmla="*/ 19 w 31"/>
                  <a:gd name="T5" fmla="*/ 10 h 31"/>
                  <a:gd name="T6" fmla="*/ 30 w 31"/>
                  <a:gd name="T7" fmla="*/ 13 h 31"/>
                  <a:gd name="T8" fmla="*/ 31 w 31"/>
                  <a:gd name="T9" fmla="*/ 7 h 31"/>
                  <a:gd name="T10" fmla="*/ 5 w 31"/>
                  <a:gd name="T11" fmla="*/ 0 h 31"/>
                  <a:gd name="T12" fmla="*/ 3 w 31"/>
                  <a:gd name="T13" fmla="*/ 6 h 31"/>
                  <a:gd name="T14" fmla="*/ 13 w 31"/>
                  <a:gd name="T15" fmla="*/ 9 h 31"/>
                  <a:gd name="T16" fmla="*/ 11 w 31"/>
                  <a:gd name="T17" fmla="*/ 20 h 31"/>
                  <a:gd name="T18" fmla="*/ 1 w 31"/>
                  <a:gd name="T19" fmla="*/ 18 h 31"/>
                  <a:gd name="T20" fmla="*/ 0 w 31"/>
                  <a:gd name="T21" fmla="*/ 24 h 31"/>
                  <a:gd name="T22" fmla="*/ 26 w 31"/>
                  <a:gd name="T23" fmla="*/ 31 h 31"/>
                  <a:gd name="T24" fmla="*/ 27 w 31"/>
                  <a:gd name="T25" fmla="*/ 2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" h="31">
                    <a:moveTo>
                      <a:pt x="27" y="25"/>
                    </a:moveTo>
                    <a:lnTo>
                      <a:pt x="15" y="22"/>
                    </a:lnTo>
                    <a:lnTo>
                      <a:pt x="19" y="10"/>
                    </a:lnTo>
                    <a:lnTo>
                      <a:pt x="30" y="13"/>
                    </a:lnTo>
                    <a:lnTo>
                      <a:pt x="31" y="7"/>
                    </a:lnTo>
                    <a:lnTo>
                      <a:pt x="5" y="0"/>
                    </a:lnTo>
                    <a:lnTo>
                      <a:pt x="3" y="6"/>
                    </a:lnTo>
                    <a:lnTo>
                      <a:pt x="13" y="9"/>
                    </a:lnTo>
                    <a:lnTo>
                      <a:pt x="11" y="20"/>
                    </a:lnTo>
                    <a:lnTo>
                      <a:pt x="1" y="18"/>
                    </a:lnTo>
                    <a:lnTo>
                      <a:pt x="0" y="24"/>
                    </a:lnTo>
                    <a:lnTo>
                      <a:pt x="26" y="31"/>
                    </a:lnTo>
                    <a:lnTo>
                      <a:pt x="27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71" name="Freeform 740">
                <a:extLst>
                  <a:ext uri="{FF2B5EF4-FFF2-40B4-BE49-F238E27FC236}">
                    <a16:creationId xmlns:a16="http://schemas.microsoft.com/office/drawing/2014/main" id="{A9197144-50B2-A77C-677F-6BC872CE4DD9}"/>
                  </a:ext>
                </a:extLst>
              </p:cNvPr>
              <p:cNvSpPr/>
              <p:nvPr/>
            </p:nvSpPr>
            <p:spPr bwMode="auto">
              <a:xfrm>
                <a:off x="3517" y="1658"/>
                <a:ext cx="30" cy="28"/>
              </a:xfrm>
              <a:custGeom>
                <a:avLst/>
                <a:gdLst>
                  <a:gd name="T0" fmla="*/ 18 w 30"/>
                  <a:gd name="T1" fmla="*/ 7 h 28"/>
                  <a:gd name="T2" fmla="*/ 16 w 30"/>
                  <a:gd name="T3" fmla="*/ 16 h 28"/>
                  <a:gd name="T4" fmla="*/ 6 w 30"/>
                  <a:gd name="T5" fmla="*/ 9 h 28"/>
                  <a:gd name="T6" fmla="*/ 18 w 30"/>
                  <a:gd name="T7" fmla="*/ 7 h 28"/>
                  <a:gd name="T8" fmla="*/ 24 w 30"/>
                  <a:gd name="T9" fmla="*/ 28 h 28"/>
                  <a:gd name="T10" fmla="*/ 25 w 30"/>
                  <a:gd name="T11" fmla="*/ 22 h 28"/>
                  <a:gd name="T12" fmla="*/ 20 w 30"/>
                  <a:gd name="T13" fmla="*/ 18 h 28"/>
                  <a:gd name="T14" fmla="*/ 23 w 30"/>
                  <a:gd name="T15" fmla="*/ 7 h 28"/>
                  <a:gd name="T16" fmla="*/ 29 w 30"/>
                  <a:gd name="T17" fmla="*/ 6 h 28"/>
                  <a:gd name="T18" fmla="*/ 30 w 30"/>
                  <a:gd name="T19" fmla="*/ 0 h 28"/>
                  <a:gd name="T20" fmla="*/ 1 w 30"/>
                  <a:gd name="T21" fmla="*/ 4 h 28"/>
                  <a:gd name="T22" fmla="*/ 0 w 30"/>
                  <a:gd name="T23" fmla="*/ 11 h 28"/>
                  <a:gd name="T24" fmla="*/ 24 w 30"/>
                  <a:gd name="T25" fmla="*/ 28 h 28"/>
                  <a:gd name="T26" fmla="*/ 18 w 30"/>
                  <a:gd name="T27" fmla="*/ 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0" h="28">
                    <a:moveTo>
                      <a:pt x="18" y="7"/>
                    </a:moveTo>
                    <a:lnTo>
                      <a:pt x="16" y="16"/>
                    </a:lnTo>
                    <a:lnTo>
                      <a:pt x="6" y="9"/>
                    </a:lnTo>
                    <a:lnTo>
                      <a:pt x="18" y="7"/>
                    </a:lnTo>
                    <a:lnTo>
                      <a:pt x="24" y="28"/>
                    </a:lnTo>
                    <a:lnTo>
                      <a:pt x="25" y="22"/>
                    </a:lnTo>
                    <a:lnTo>
                      <a:pt x="20" y="18"/>
                    </a:lnTo>
                    <a:lnTo>
                      <a:pt x="23" y="7"/>
                    </a:lnTo>
                    <a:lnTo>
                      <a:pt x="29" y="6"/>
                    </a:lnTo>
                    <a:lnTo>
                      <a:pt x="30" y="0"/>
                    </a:lnTo>
                    <a:lnTo>
                      <a:pt x="1" y="4"/>
                    </a:lnTo>
                    <a:lnTo>
                      <a:pt x="0" y="11"/>
                    </a:lnTo>
                    <a:lnTo>
                      <a:pt x="24" y="28"/>
                    </a:lnTo>
                    <a:lnTo>
                      <a:pt x="18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72" name="Freeform 741">
                <a:extLst>
                  <a:ext uri="{FF2B5EF4-FFF2-40B4-BE49-F238E27FC236}">
                    <a16:creationId xmlns:a16="http://schemas.microsoft.com/office/drawing/2014/main" id="{9D131BB9-B115-8EDB-7E83-66A3816322DF}"/>
                  </a:ext>
                </a:extLst>
              </p:cNvPr>
              <p:cNvSpPr/>
              <p:nvPr/>
            </p:nvSpPr>
            <p:spPr bwMode="auto">
              <a:xfrm>
                <a:off x="3521" y="1620"/>
                <a:ext cx="33" cy="36"/>
              </a:xfrm>
              <a:custGeom>
                <a:avLst/>
                <a:gdLst>
                  <a:gd name="T0" fmla="*/ 27 w 33"/>
                  <a:gd name="T1" fmla="*/ 30 h 36"/>
                  <a:gd name="T2" fmla="*/ 6 w 33"/>
                  <a:gd name="T3" fmla="*/ 24 h 36"/>
                  <a:gd name="T4" fmla="*/ 30 w 33"/>
                  <a:gd name="T5" fmla="*/ 24 h 36"/>
                  <a:gd name="T6" fmla="*/ 31 w 33"/>
                  <a:gd name="T7" fmla="*/ 18 h 36"/>
                  <a:gd name="T8" fmla="*/ 10 w 33"/>
                  <a:gd name="T9" fmla="*/ 6 h 36"/>
                  <a:gd name="T10" fmla="*/ 32 w 33"/>
                  <a:gd name="T11" fmla="*/ 12 h 36"/>
                  <a:gd name="T12" fmla="*/ 33 w 33"/>
                  <a:gd name="T13" fmla="*/ 6 h 36"/>
                  <a:gd name="T14" fmla="*/ 6 w 33"/>
                  <a:gd name="T15" fmla="*/ 0 h 36"/>
                  <a:gd name="T16" fmla="*/ 4 w 33"/>
                  <a:gd name="T17" fmla="*/ 8 h 36"/>
                  <a:gd name="T18" fmla="*/ 24 w 33"/>
                  <a:gd name="T19" fmla="*/ 19 h 36"/>
                  <a:gd name="T20" fmla="*/ 2 w 33"/>
                  <a:gd name="T21" fmla="*/ 20 h 36"/>
                  <a:gd name="T22" fmla="*/ 0 w 33"/>
                  <a:gd name="T23" fmla="*/ 29 h 36"/>
                  <a:gd name="T24" fmla="*/ 26 w 33"/>
                  <a:gd name="T25" fmla="*/ 36 h 36"/>
                  <a:gd name="T26" fmla="*/ 27 w 33"/>
                  <a:gd name="T27" fmla="*/ 3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3" h="36">
                    <a:moveTo>
                      <a:pt x="27" y="30"/>
                    </a:moveTo>
                    <a:lnTo>
                      <a:pt x="6" y="24"/>
                    </a:lnTo>
                    <a:lnTo>
                      <a:pt x="30" y="24"/>
                    </a:lnTo>
                    <a:lnTo>
                      <a:pt x="31" y="18"/>
                    </a:lnTo>
                    <a:lnTo>
                      <a:pt x="10" y="6"/>
                    </a:lnTo>
                    <a:lnTo>
                      <a:pt x="32" y="12"/>
                    </a:lnTo>
                    <a:lnTo>
                      <a:pt x="33" y="6"/>
                    </a:lnTo>
                    <a:lnTo>
                      <a:pt x="6" y="0"/>
                    </a:lnTo>
                    <a:lnTo>
                      <a:pt x="4" y="8"/>
                    </a:lnTo>
                    <a:lnTo>
                      <a:pt x="24" y="19"/>
                    </a:lnTo>
                    <a:lnTo>
                      <a:pt x="2" y="20"/>
                    </a:lnTo>
                    <a:lnTo>
                      <a:pt x="0" y="29"/>
                    </a:lnTo>
                    <a:lnTo>
                      <a:pt x="26" y="36"/>
                    </a:lnTo>
                    <a:lnTo>
                      <a:pt x="27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73" name="Freeform 742">
                <a:extLst>
                  <a:ext uri="{FF2B5EF4-FFF2-40B4-BE49-F238E27FC236}">
                    <a16:creationId xmlns:a16="http://schemas.microsoft.com/office/drawing/2014/main" id="{0D4C7AC5-3898-A988-C579-590906FF1C9F}"/>
                  </a:ext>
                </a:extLst>
              </p:cNvPr>
              <p:cNvSpPr/>
              <p:nvPr/>
            </p:nvSpPr>
            <p:spPr bwMode="auto">
              <a:xfrm>
                <a:off x="3612" y="1647"/>
                <a:ext cx="32" cy="29"/>
              </a:xfrm>
              <a:custGeom>
                <a:avLst/>
                <a:gdLst>
                  <a:gd name="T0" fmla="*/ 31 w 32"/>
                  <a:gd name="T1" fmla="*/ 12 h 29"/>
                  <a:gd name="T2" fmla="*/ 32 w 32"/>
                  <a:gd name="T3" fmla="*/ 9 h 29"/>
                  <a:gd name="T4" fmla="*/ 18 w 32"/>
                  <a:gd name="T5" fmla="*/ 3 h 29"/>
                  <a:gd name="T6" fmla="*/ 14 w 32"/>
                  <a:gd name="T7" fmla="*/ 14 h 29"/>
                  <a:gd name="T8" fmla="*/ 18 w 32"/>
                  <a:gd name="T9" fmla="*/ 15 h 29"/>
                  <a:gd name="T10" fmla="*/ 20 w 32"/>
                  <a:gd name="T11" fmla="*/ 9 h 29"/>
                  <a:gd name="T12" fmla="*/ 23 w 32"/>
                  <a:gd name="T13" fmla="*/ 11 h 29"/>
                  <a:gd name="T14" fmla="*/ 24 w 32"/>
                  <a:gd name="T15" fmla="*/ 14 h 29"/>
                  <a:gd name="T16" fmla="*/ 24 w 32"/>
                  <a:gd name="T17" fmla="*/ 16 h 29"/>
                  <a:gd name="T18" fmla="*/ 24 w 32"/>
                  <a:gd name="T19" fmla="*/ 18 h 29"/>
                  <a:gd name="T20" fmla="*/ 21 w 32"/>
                  <a:gd name="T21" fmla="*/ 21 h 29"/>
                  <a:gd name="T22" fmla="*/ 19 w 32"/>
                  <a:gd name="T23" fmla="*/ 22 h 29"/>
                  <a:gd name="T24" fmla="*/ 15 w 32"/>
                  <a:gd name="T25" fmla="*/ 23 h 29"/>
                  <a:gd name="T26" fmla="*/ 12 w 32"/>
                  <a:gd name="T27" fmla="*/ 22 h 29"/>
                  <a:gd name="T28" fmla="*/ 8 w 32"/>
                  <a:gd name="T29" fmla="*/ 20 h 29"/>
                  <a:gd name="T30" fmla="*/ 6 w 32"/>
                  <a:gd name="T31" fmla="*/ 17 h 29"/>
                  <a:gd name="T32" fmla="*/ 6 w 32"/>
                  <a:gd name="T33" fmla="*/ 14 h 29"/>
                  <a:gd name="T34" fmla="*/ 6 w 32"/>
                  <a:gd name="T35" fmla="*/ 11 h 29"/>
                  <a:gd name="T36" fmla="*/ 8 w 32"/>
                  <a:gd name="T37" fmla="*/ 8 h 29"/>
                  <a:gd name="T38" fmla="*/ 11 w 32"/>
                  <a:gd name="T39" fmla="*/ 6 h 29"/>
                  <a:gd name="T40" fmla="*/ 12 w 32"/>
                  <a:gd name="T41" fmla="*/ 6 h 29"/>
                  <a:gd name="T42" fmla="*/ 14 w 32"/>
                  <a:gd name="T43" fmla="*/ 0 h 29"/>
                  <a:gd name="T44" fmla="*/ 11 w 32"/>
                  <a:gd name="T45" fmla="*/ 0 h 29"/>
                  <a:gd name="T46" fmla="*/ 7 w 32"/>
                  <a:gd name="T47" fmla="*/ 2 h 29"/>
                  <a:gd name="T48" fmla="*/ 3 w 32"/>
                  <a:gd name="T49" fmla="*/ 4 h 29"/>
                  <a:gd name="T50" fmla="*/ 1 w 32"/>
                  <a:gd name="T51" fmla="*/ 9 h 29"/>
                  <a:gd name="T52" fmla="*/ 0 w 32"/>
                  <a:gd name="T53" fmla="*/ 15 h 29"/>
                  <a:gd name="T54" fmla="*/ 1 w 32"/>
                  <a:gd name="T55" fmla="*/ 20 h 29"/>
                  <a:gd name="T56" fmla="*/ 5 w 32"/>
                  <a:gd name="T57" fmla="*/ 24 h 29"/>
                  <a:gd name="T58" fmla="*/ 9 w 32"/>
                  <a:gd name="T59" fmla="*/ 27 h 29"/>
                  <a:gd name="T60" fmla="*/ 15 w 32"/>
                  <a:gd name="T61" fmla="*/ 29 h 29"/>
                  <a:gd name="T62" fmla="*/ 20 w 32"/>
                  <a:gd name="T63" fmla="*/ 28 h 29"/>
                  <a:gd name="T64" fmla="*/ 25 w 32"/>
                  <a:gd name="T65" fmla="*/ 26 h 29"/>
                  <a:gd name="T66" fmla="*/ 27 w 32"/>
                  <a:gd name="T67" fmla="*/ 21 h 29"/>
                  <a:gd name="T68" fmla="*/ 29 w 32"/>
                  <a:gd name="T69" fmla="*/ 16 h 29"/>
                  <a:gd name="T70" fmla="*/ 27 w 32"/>
                  <a:gd name="T71" fmla="*/ 11 h 29"/>
                  <a:gd name="T72" fmla="*/ 31 w 32"/>
                  <a:gd name="T73" fmla="*/ 1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2" h="28">
                    <a:moveTo>
                      <a:pt x="31" y="12"/>
                    </a:moveTo>
                    <a:lnTo>
                      <a:pt x="32" y="9"/>
                    </a:lnTo>
                    <a:lnTo>
                      <a:pt x="18" y="3"/>
                    </a:lnTo>
                    <a:lnTo>
                      <a:pt x="14" y="14"/>
                    </a:lnTo>
                    <a:lnTo>
                      <a:pt x="18" y="15"/>
                    </a:lnTo>
                    <a:lnTo>
                      <a:pt x="20" y="9"/>
                    </a:lnTo>
                    <a:lnTo>
                      <a:pt x="23" y="11"/>
                    </a:lnTo>
                    <a:lnTo>
                      <a:pt x="24" y="14"/>
                    </a:lnTo>
                    <a:lnTo>
                      <a:pt x="24" y="16"/>
                    </a:lnTo>
                    <a:lnTo>
                      <a:pt x="24" y="18"/>
                    </a:lnTo>
                    <a:lnTo>
                      <a:pt x="21" y="21"/>
                    </a:lnTo>
                    <a:lnTo>
                      <a:pt x="19" y="22"/>
                    </a:lnTo>
                    <a:lnTo>
                      <a:pt x="15" y="23"/>
                    </a:lnTo>
                    <a:lnTo>
                      <a:pt x="12" y="22"/>
                    </a:lnTo>
                    <a:lnTo>
                      <a:pt x="8" y="20"/>
                    </a:lnTo>
                    <a:lnTo>
                      <a:pt x="6" y="17"/>
                    </a:lnTo>
                    <a:lnTo>
                      <a:pt x="6" y="14"/>
                    </a:lnTo>
                    <a:lnTo>
                      <a:pt x="6" y="11"/>
                    </a:lnTo>
                    <a:lnTo>
                      <a:pt x="8" y="8"/>
                    </a:lnTo>
                    <a:lnTo>
                      <a:pt x="11" y="6"/>
                    </a:lnTo>
                    <a:lnTo>
                      <a:pt x="12" y="6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7" y="2"/>
                    </a:lnTo>
                    <a:lnTo>
                      <a:pt x="3" y="4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5" y="24"/>
                    </a:lnTo>
                    <a:lnTo>
                      <a:pt x="9" y="27"/>
                    </a:lnTo>
                    <a:lnTo>
                      <a:pt x="15" y="29"/>
                    </a:lnTo>
                    <a:lnTo>
                      <a:pt x="20" y="28"/>
                    </a:lnTo>
                    <a:lnTo>
                      <a:pt x="25" y="26"/>
                    </a:lnTo>
                    <a:lnTo>
                      <a:pt x="27" y="21"/>
                    </a:lnTo>
                    <a:lnTo>
                      <a:pt x="29" y="16"/>
                    </a:lnTo>
                    <a:lnTo>
                      <a:pt x="27" y="11"/>
                    </a:lnTo>
                    <a:lnTo>
                      <a:pt x="31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74" name="Freeform 743">
                <a:extLst>
                  <a:ext uri="{FF2B5EF4-FFF2-40B4-BE49-F238E27FC236}">
                    <a16:creationId xmlns:a16="http://schemas.microsoft.com/office/drawing/2014/main" id="{FD688333-9FB1-1467-06F2-A9737B9867B3}"/>
                  </a:ext>
                </a:extLst>
              </p:cNvPr>
              <p:cNvSpPr/>
              <p:nvPr/>
            </p:nvSpPr>
            <p:spPr bwMode="auto">
              <a:xfrm>
                <a:off x="3621" y="1620"/>
                <a:ext cx="34" cy="30"/>
              </a:xfrm>
              <a:custGeom>
                <a:avLst/>
                <a:gdLst>
                  <a:gd name="T0" fmla="*/ 6 w 34"/>
                  <a:gd name="T1" fmla="*/ 15 h 30"/>
                  <a:gd name="T2" fmla="*/ 9 w 34"/>
                  <a:gd name="T3" fmla="*/ 9 h 30"/>
                  <a:gd name="T4" fmla="*/ 11 w 34"/>
                  <a:gd name="T5" fmla="*/ 7 h 30"/>
                  <a:gd name="T6" fmla="*/ 14 w 34"/>
                  <a:gd name="T7" fmla="*/ 7 h 30"/>
                  <a:gd name="T8" fmla="*/ 16 w 34"/>
                  <a:gd name="T9" fmla="*/ 9 h 30"/>
                  <a:gd name="T10" fmla="*/ 16 w 34"/>
                  <a:gd name="T11" fmla="*/ 12 h 30"/>
                  <a:gd name="T12" fmla="*/ 14 w 34"/>
                  <a:gd name="T13" fmla="*/ 19 h 30"/>
                  <a:gd name="T14" fmla="*/ 6 w 34"/>
                  <a:gd name="T15" fmla="*/ 15 h 30"/>
                  <a:gd name="T16" fmla="*/ 27 w 34"/>
                  <a:gd name="T17" fmla="*/ 25 h 30"/>
                  <a:gd name="T18" fmla="*/ 17 w 34"/>
                  <a:gd name="T19" fmla="*/ 20 h 30"/>
                  <a:gd name="T20" fmla="*/ 20 w 34"/>
                  <a:gd name="T21" fmla="*/ 15 h 30"/>
                  <a:gd name="T22" fmla="*/ 22 w 34"/>
                  <a:gd name="T23" fmla="*/ 12 h 30"/>
                  <a:gd name="T24" fmla="*/ 26 w 34"/>
                  <a:gd name="T25" fmla="*/ 13 h 30"/>
                  <a:gd name="T26" fmla="*/ 28 w 34"/>
                  <a:gd name="T27" fmla="*/ 14 h 30"/>
                  <a:gd name="T28" fmla="*/ 30 w 34"/>
                  <a:gd name="T29" fmla="*/ 14 h 30"/>
                  <a:gd name="T30" fmla="*/ 32 w 34"/>
                  <a:gd name="T31" fmla="*/ 14 h 30"/>
                  <a:gd name="T32" fmla="*/ 34 w 34"/>
                  <a:gd name="T33" fmla="*/ 8 h 30"/>
                  <a:gd name="T34" fmla="*/ 33 w 34"/>
                  <a:gd name="T35" fmla="*/ 8 h 30"/>
                  <a:gd name="T36" fmla="*/ 32 w 34"/>
                  <a:gd name="T37" fmla="*/ 8 h 30"/>
                  <a:gd name="T38" fmla="*/ 30 w 34"/>
                  <a:gd name="T39" fmla="*/ 8 h 30"/>
                  <a:gd name="T40" fmla="*/ 27 w 34"/>
                  <a:gd name="T41" fmla="*/ 7 h 30"/>
                  <a:gd name="T42" fmla="*/ 23 w 34"/>
                  <a:gd name="T43" fmla="*/ 6 h 30"/>
                  <a:gd name="T44" fmla="*/ 20 w 34"/>
                  <a:gd name="T45" fmla="*/ 8 h 30"/>
                  <a:gd name="T46" fmla="*/ 20 w 34"/>
                  <a:gd name="T47" fmla="*/ 3 h 30"/>
                  <a:gd name="T48" fmla="*/ 16 w 34"/>
                  <a:gd name="T49" fmla="*/ 1 h 30"/>
                  <a:gd name="T50" fmla="*/ 12 w 34"/>
                  <a:gd name="T51" fmla="*/ 0 h 30"/>
                  <a:gd name="T52" fmla="*/ 10 w 34"/>
                  <a:gd name="T53" fmla="*/ 1 h 30"/>
                  <a:gd name="T54" fmla="*/ 8 w 34"/>
                  <a:gd name="T55" fmla="*/ 2 h 30"/>
                  <a:gd name="T56" fmla="*/ 5 w 34"/>
                  <a:gd name="T57" fmla="*/ 6 h 30"/>
                  <a:gd name="T58" fmla="*/ 0 w 34"/>
                  <a:gd name="T59" fmla="*/ 19 h 30"/>
                  <a:gd name="T60" fmla="*/ 26 w 34"/>
                  <a:gd name="T61" fmla="*/ 30 h 30"/>
                  <a:gd name="T62" fmla="*/ 27 w 34"/>
                  <a:gd name="T63" fmla="*/ 25 h 30"/>
                  <a:gd name="T64" fmla="*/ 6 w 34"/>
                  <a:gd name="T65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4" h="30">
                    <a:moveTo>
                      <a:pt x="6" y="15"/>
                    </a:moveTo>
                    <a:lnTo>
                      <a:pt x="9" y="9"/>
                    </a:lnTo>
                    <a:lnTo>
                      <a:pt x="11" y="7"/>
                    </a:lnTo>
                    <a:lnTo>
                      <a:pt x="14" y="7"/>
                    </a:lnTo>
                    <a:lnTo>
                      <a:pt x="16" y="9"/>
                    </a:lnTo>
                    <a:lnTo>
                      <a:pt x="16" y="12"/>
                    </a:lnTo>
                    <a:lnTo>
                      <a:pt x="14" y="19"/>
                    </a:lnTo>
                    <a:lnTo>
                      <a:pt x="6" y="15"/>
                    </a:lnTo>
                    <a:lnTo>
                      <a:pt x="27" y="25"/>
                    </a:lnTo>
                    <a:lnTo>
                      <a:pt x="17" y="20"/>
                    </a:lnTo>
                    <a:lnTo>
                      <a:pt x="20" y="15"/>
                    </a:lnTo>
                    <a:lnTo>
                      <a:pt x="22" y="12"/>
                    </a:lnTo>
                    <a:lnTo>
                      <a:pt x="26" y="13"/>
                    </a:lnTo>
                    <a:lnTo>
                      <a:pt x="28" y="14"/>
                    </a:lnTo>
                    <a:lnTo>
                      <a:pt x="30" y="14"/>
                    </a:lnTo>
                    <a:lnTo>
                      <a:pt x="32" y="14"/>
                    </a:lnTo>
                    <a:lnTo>
                      <a:pt x="34" y="8"/>
                    </a:lnTo>
                    <a:lnTo>
                      <a:pt x="33" y="8"/>
                    </a:lnTo>
                    <a:lnTo>
                      <a:pt x="32" y="8"/>
                    </a:lnTo>
                    <a:lnTo>
                      <a:pt x="30" y="8"/>
                    </a:lnTo>
                    <a:lnTo>
                      <a:pt x="27" y="7"/>
                    </a:lnTo>
                    <a:lnTo>
                      <a:pt x="23" y="6"/>
                    </a:lnTo>
                    <a:lnTo>
                      <a:pt x="20" y="8"/>
                    </a:lnTo>
                    <a:lnTo>
                      <a:pt x="20" y="3"/>
                    </a:lnTo>
                    <a:lnTo>
                      <a:pt x="16" y="1"/>
                    </a:lnTo>
                    <a:lnTo>
                      <a:pt x="12" y="0"/>
                    </a:lnTo>
                    <a:lnTo>
                      <a:pt x="10" y="1"/>
                    </a:lnTo>
                    <a:lnTo>
                      <a:pt x="8" y="2"/>
                    </a:lnTo>
                    <a:lnTo>
                      <a:pt x="5" y="6"/>
                    </a:lnTo>
                    <a:lnTo>
                      <a:pt x="0" y="19"/>
                    </a:lnTo>
                    <a:lnTo>
                      <a:pt x="26" y="30"/>
                    </a:lnTo>
                    <a:lnTo>
                      <a:pt x="27" y="25"/>
                    </a:lnTo>
                    <a:lnTo>
                      <a:pt x="6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75" name="Freeform 744">
                <a:extLst>
                  <a:ext uri="{FF2B5EF4-FFF2-40B4-BE49-F238E27FC236}">
                    <a16:creationId xmlns:a16="http://schemas.microsoft.com/office/drawing/2014/main" id="{89753910-93D7-0F7F-5460-F7B09CD96B4A}"/>
                  </a:ext>
                </a:extLst>
              </p:cNvPr>
              <p:cNvSpPr/>
              <p:nvPr/>
            </p:nvSpPr>
            <p:spPr bwMode="auto">
              <a:xfrm>
                <a:off x="3635" y="1601"/>
                <a:ext cx="31" cy="26"/>
              </a:xfrm>
              <a:custGeom>
                <a:avLst/>
                <a:gdLst>
                  <a:gd name="T0" fmla="*/ 18 w 31"/>
                  <a:gd name="T1" fmla="*/ 6 h 26"/>
                  <a:gd name="T2" fmla="*/ 15 w 31"/>
                  <a:gd name="T3" fmla="*/ 13 h 26"/>
                  <a:gd name="T4" fmla="*/ 6 w 31"/>
                  <a:gd name="T5" fmla="*/ 4 h 26"/>
                  <a:gd name="T6" fmla="*/ 18 w 31"/>
                  <a:gd name="T7" fmla="*/ 6 h 26"/>
                  <a:gd name="T8" fmla="*/ 21 w 31"/>
                  <a:gd name="T9" fmla="*/ 26 h 26"/>
                  <a:gd name="T10" fmla="*/ 24 w 31"/>
                  <a:gd name="T11" fmla="*/ 20 h 26"/>
                  <a:gd name="T12" fmla="*/ 19 w 31"/>
                  <a:gd name="T13" fmla="*/ 16 h 26"/>
                  <a:gd name="T14" fmla="*/ 22 w 31"/>
                  <a:gd name="T15" fmla="*/ 6 h 26"/>
                  <a:gd name="T16" fmla="*/ 28 w 31"/>
                  <a:gd name="T17" fmla="*/ 7 h 26"/>
                  <a:gd name="T18" fmla="*/ 31 w 31"/>
                  <a:gd name="T19" fmla="*/ 1 h 26"/>
                  <a:gd name="T20" fmla="*/ 2 w 31"/>
                  <a:gd name="T21" fmla="*/ 0 h 26"/>
                  <a:gd name="T22" fmla="*/ 0 w 31"/>
                  <a:gd name="T23" fmla="*/ 6 h 26"/>
                  <a:gd name="T24" fmla="*/ 21 w 31"/>
                  <a:gd name="T25" fmla="*/ 26 h 26"/>
                  <a:gd name="T26" fmla="*/ 18 w 31"/>
                  <a:gd name="T27" fmla="*/ 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" h="26">
                    <a:moveTo>
                      <a:pt x="18" y="6"/>
                    </a:moveTo>
                    <a:lnTo>
                      <a:pt x="15" y="13"/>
                    </a:lnTo>
                    <a:lnTo>
                      <a:pt x="6" y="4"/>
                    </a:lnTo>
                    <a:lnTo>
                      <a:pt x="18" y="6"/>
                    </a:lnTo>
                    <a:lnTo>
                      <a:pt x="21" y="26"/>
                    </a:lnTo>
                    <a:lnTo>
                      <a:pt x="24" y="20"/>
                    </a:lnTo>
                    <a:lnTo>
                      <a:pt x="19" y="16"/>
                    </a:lnTo>
                    <a:lnTo>
                      <a:pt x="22" y="6"/>
                    </a:lnTo>
                    <a:lnTo>
                      <a:pt x="28" y="7"/>
                    </a:lnTo>
                    <a:lnTo>
                      <a:pt x="31" y="1"/>
                    </a:lnTo>
                    <a:lnTo>
                      <a:pt x="2" y="0"/>
                    </a:lnTo>
                    <a:lnTo>
                      <a:pt x="0" y="6"/>
                    </a:lnTo>
                    <a:lnTo>
                      <a:pt x="21" y="26"/>
                    </a:lnTo>
                    <a:lnTo>
                      <a:pt x="18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76" name="Freeform 745">
                <a:extLst>
                  <a:ext uri="{FF2B5EF4-FFF2-40B4-BE49-F238E27FC236}">
                    <a16:creationId xmlns:a16="http://schemas.microsoft.com/office/drawing/2014/main" id="{9FEF9D02-FA62-E1BB-0EFB-7DEFCE323FBC}"/>
                  </a:ext>
                </a:extLst>
              </p:cNvPr>
              <p:cNvSpPr/>
              <p:nvPr/>
            </p:nvSpPr>
            <p:spPr bwMode="auto">
              <a:xfrm>
                <a:off x="3642" y="1566"/>
                <a:ext cx="35" cy="33"/>
              </a:xfrm>
              <a:custGeom>
                <a:avLst/>
                <a:gdLst>
                  <a:gd name="T0" fmla="*/ 27 w 35"/>
                  <a:gd name="T1" fmla="*/ 27 h 33"/>
                  <a:gd name="T2" fmla="*/ 11 w 35"/>
                  <a:gd name="T3" fmla="*/ 20 h 33"/>
                  <a:gd name="T4" fmla="*/ 32 w 35"/>
                  <a:gd name="T5" fmla="*/ 17 h 33"/>
                  <a:gd name="T6" fmla="*/ 35 w 35"/>
                  <a:gd name="T7" fmla="*/ 12 h 33"/>
                  <a:gd name="T8" fmla="*/ 9 w 35"/>
                  <a:gd name="T9" fmla="*/ 0 h 33"/>
                  <a:gd name="T10" fmla="*/ 7 w 35"/>
                  <a:gd name="T11" fmla="*/ 6 h 33"/>
                  <a:gd name="T12" fmla="*/ 24 w 35"/>
                  <a:gd name="T13" fmla="*/ 13 h 33"/>
                  <a:gd name="T14" fmla="*/ 2 w 35"/>
                  <a:gd name="T15" fmla="*/ 17 h 33"/>
                  <a:gd name="T16" fmla="*/ 0 w 35"/>
                  <a:gd name="T17" fmla="*/ 21 h 33"/>
                  <a:gd name="T18" fmla="*/ 25 w 35"/>
                  <a:gd name="T19" fmla="*/ 33 h 33"/>
                  <a:gd name="T20" fmla="*/ 27 w 35"/>
                  <a:gd name="T21" fmla="*/ 2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" h="33">
                    <a:moveTo>
                      <a:pt x="27" y="27"/>
                    </a:moveTo>
                    <a:lnTo>
                      <a:pt x="11" y="20"/>
                    </a:lnTo>
                    <a:lnTo>
                      <a:pt x="32" y="17"/>
                    </a:lnTo>
                    <a:lnTo>
                      <a:pt x="35" y="12"/>
                    </a:lnTo>
                    <a:lnTo>
                      <a:pt x="9" y="0"/>
                    </a:lnTo>
                    <a:lnTo>
                      <a:pt x="7" y="6"/>
                    </a:lnTo>
                    <a:lnTo>
                      <a:pt x="24" y="13"/>
                    </a:lnTo>
                    <a:lnTo>
                      <a:pt x="2" y="17"/>
                    </a:lnTo>
                    <a:lnTo>
                      <a:pt x="0" y="21"/>
                    </a:lnTo>
                    <a:lnTo>
                      <a:pt x="25" y="33"/>
                    </a:lnTo>
                    <a:lnTo>
                      <a:pt x="27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77" name="Freeform 746">
                <a:extLst>
                  <a:ext uri="{FF2B5EF4-FFF2-40B4-BE49-F238E27FC236}">
                    <a16:creationId xmlns:a16="http://schemas.microsoft.com/office/drawing/2014/main" id="{0197B302-6FEB-8F14-48C1-23972F42232E}"/>
                  </a:ext>
                </a:extLst>
              </p:cNvPr>
              <p:cNvSpPr/>
              <p:nvPr/>
            </p:nvSpPr>
            <p:spPr bwMode="auto">
              <a:xfrm>
                <a:off x="3651" y="1541"/>
                <a:ext cx="32" cy="25"/>
              </a:xfrm>
              <a:custGeom>
                <a:avLst/>
                <a:gdLst>
                  <a:gd name="T0" fmla="*/ 32 w 32"/>
                  <a:gd name="T1" fmla="*/ 20 h 25"/>
                  <a:gd name="T2" fmla="*/ 10 w 32"/>
                  <a:gd name="T3" fmla="*/ 0 h 25"/>
                  <a:gd name="T4" fmla="*/ 8 w 32"/>
                  <a:gd name="T5" fmla="*/ 6 h 25"/>
                  <a:gd name="T6" fmla="*/ 24 w 32"/>
                  <a:gd name="T7" fmla="*/ 20 h 25"/>
                  <a:gd name="T8" fmla="*/ 3 w 32"/>
                  <a:gd name="T9" fmla="*/ 16 h 25"/>
                  <a:gd name="T10" fmla="*/ 0 w 32"/>
                  <a:gd name="T11" fmla="*/ 22 h 25"/>
                  <a:gd name="T12" fmla="*/ 30 w 32"/>
                  <a:gd name="T13" fmla="*/ 25 h 25"/>
                  <a:gd name="T14" fmla="*/ 32 w 32"/>
                  <a:gd name="T15" fmla="*/ 2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5">
                    <a:moveTo>
                      <a:pt x="32" y="20"/>
                    </a:moveTo>
                    <a:lnTo>
                      <a:pt x="10" y="0"/>
                    </a:lnTo>
                    <a:lnTo>
                      <a:pt x="8" y="6"/>
                    </a:lnTo>
                    <a:lnTo>
                      <a:pt x="24" y="20"/>
                    </a:lnTo>
                    <a:lnTo>
                      <a:pt x="3" y="16"/>
                    </a:lnTo>
                    <a:lnTo>
                      <a:pt x="0" y="22"/>
                    </a:lnTo>
                    <a:lnTo>
                      <a:pt x="30" y="25"/>
                    </a:lnTo>
                    <a:lnTo>
                      <a:pt x="32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78" name="Freeform 747">
                <a:extLst>
                  <a:ext uri="{FF2B5EF4-FFF2-40B4-BE49-F238E27FC236}">
                    <a16:creationId xmlns:a16="http://schemas.microsoft.com/office/drawing/2014/main" id="{5DB445E7-9A2F-BAA7-8DB9-D93363E291ED}"/>
                  </a:ext>
                </a:extLst>
              </p:cNvPr>
              <p:cNvSpPr/>
              <p:nvPr/>
            </p:nvSpPr>
            <p:spPr bwMode="auto">
              <a:xfrm>
                <a:off x="3662" y="1532"/>
                <a:ext cx="28" cy="17"/>
              </a:xfrm>
              <a:custGeom>
                <a:avLst/>
                <a:gdLst>
                  <a:gd name="T0" fmla="*/ 28 w 28"/>
                  <a:gd name="T1" fmla="*/ 12 h 17"/>
                  <a:gd name="T2" fmla="*/ 3 w 28"/>
                  <a:gd name="T3" fmla="*/ 0 h 17"/>
                  <a:gd name="T4" fmla="*/ 0 w 28"/>
                  <a:gd name="T5" fmla="*/ 6 h 17"/>
                  <a:gd name="T6" fmla="*/ 25 w 28"/>
                  <a:gd name="T7" fmla="*/ 17 h 17"/>
                  <a:gd name="T8" fmla="*/ 28 w 28"/>
                  <a:gd name="T9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7">
                    <a:moveTo>
                      <a:pt x="28" y="12"/>
                    </a:moveTo>
                    <a:lnTo>
                      <a:pt x="3" y="0"/>
                    </a:lnTo>
                    <a:lnTo>
                      <a:pt x="0" y="6"/>
                    </a:lnTo>
                    <a:lnTo>
                      <a:pt x="25" y="17"/>
                    </a:lnTo>
                    <a:lnTo>
                      <a:pt x="28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79" name="Freeform 748">
                <a:extLst>
                  <a:ext uri="{FF2B5EF4-FFF2-40B4-BE49-F238E27FC236}">
                    <a16:creationId xmlns:a16="http://schemas.microsoft.com/office/drawing/2014/main" id="{F92D8EBC-AE04-2122-8107-78E47EB87976}"/>
                  </a:ext>
                </a:extLst>
              </p:cNvPr>
              <p:cNvSpPr/>
              <p:nvPr/>
            </p:nvSpPr>
            <p:spPr bwMode="auto">
              <a:xfrm>
                <a:off x="3667" y="1518"/>
                <a:ext cx="32" cy="20"/>
              </a:xfrm>
              <a:custGeom>
                <a:avLst/>
                <a:gdLst>
                  <a:gd name="T0" fmla="*/ 32 w 32"/>
                  <a:gd name="T1" fmla="*/ 2 h 20"/>
                  <a:gd name="T2" fmla="*/ 28 w 32"/>
                  <a:gd name="T3" fmla="*/ 0 h 20"/>
                  <a:gd name="T4" fmla="*/ 23 w 32"/>
                  <a:gd name="T5" fmla="*/ 13 h 20"/>
                  <a:gd name="T6" fmla="*/ 2 w 32"/>
                  <a:gd name="T7" fmla="*/ 3 h 20"/>
                  <a:gd name="T8" fmla="*/ 0 w 32"/>
                  <a:gd name="T9" fmla="*/ 8 h 20"/>
                  <a:gd name="T10" fmla="*/ 25 w 32"/>
                  <a:gd name="T11" fmla="*/ 20 h 20"/>
                  <a:gd name="T12" fmla="*/ 32 w 32"/>
                  <a:gd name="T13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20">
                    <a:moveTo>
                      <a:pt x="32" y="2"/>
                    </a:moveTo>
                    <a:lnTo>
                      <a:pt x="28" y="0"/>
                    </a:lnTo>
                    <a:lnTo>
                      <a:pt x="23" y="13"/>
                    </a:lnTo>
                    <a:lnTo>
                      <a:pt x="2" y="3"/>
                    </a:lnTo>
                    <a:lnTo>
                      <a:pt x="0" y="8"/>
                    </a:lnTo>
                    <a:lnTo>
                      <a:pt x="25" y="20"/>
                    </a:lnTo>
                    <a:lnTo>
                      <a:pt x="3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80" name="Freeform 749">
                <a:extLst>
                  <a:ext uri="{FF2B5EF4-FFF2-40B4-BE49-F238E27FC236}">
                    <a16:creationId xmlns:a16="http://schemas.microsoft.com/office/drawing/2014/main" id="{F1979259-D62D-2C1B-9831-816D80EA635D}"/>
                  </a:ext>
                </a:extLst>
              </p:cNvPr>
              <p:cNvSpPr/>
              <p:nvPr/>
            </p:nvSpPr>
            <p:spPr bwMode="auto">
              <a:xfrm>
                <a:off x="3675" y="1496"/>
                <a:ext cx="34" cy="21"/>
              </a:xfrm>
              <a:custGeom>
                <a:avLst/>
                <a:gdLst>
                  <a:gd name="T0" fmla="*/ 34 w 34"/>
                  <a:gd name="T1" fmla="*/ 3 h 21"/>
                  <a:gd name="T2" fmla="*/ 29 w 34"/>
                  <a:gd name="T3" fmla="*/ 0 h 21"/>
                  <a:gd name="T4" fmla="*/ 23 w 34"/>
                  <a:gd name="T5" fmla="*/ 13 h 21"/>
                  <a:gd name="T6" fmla="*/ 3 w 34"/>
                  <a:gd name="T7" fmla="*/ 4 h 21"/>
                  <a:gd name="T8" fmla="*/ 0 w 34"/>
                  <a:gd name="T9" fmla="*/ 10 h 21"/>
                  <a:gd name="T10" fmla="*/ 26 w 34"/>
                  <a:gd name="T11" fmla="*/ 21 h 21"/>
                  <a:gd name="T12" fmla="*/ 34 w 34"/>
                  <a:gd name="T13" fmla="*/ 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21">
                    <a:moveTo>
                      <a:pt x="34" y="3"/>
                    </a:moveTo>
                    <a:lnTo>
                      <a:pt x="29" y="0"/>
                    </a:lnTo>
                    <a:lnTo>
                      <a:pt x="23" y="13"/>
                    </a:lnTo>
                    <a:lnTo>
                      <a:pt x="3" y="4"/>
                    </a:lnTo>
                    <a:lnTo>
                      <a:pt x="0" y="10"/>
                    </a:lnTo>
                    <a:lnTo>
                      <a:pt x="26" y="21"/>
                    </a:lnTo>
                    <a:lnTo>
                      <a:pt x="34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81" name="Freeform 750">
                <a:extLst>
                  <a:ext uri="{FF2B5EF4-FFF2-40B4-BE49-F238E27FC236}">
                    <a16:creationId xmlns:a16="http://schemas.microsoft.com/office/drawing/2014/main" id="{F21DAD2A-9791-3E2C-3003-F6DBD2B8BD92}"/>
                  </a:ext>
                </a:extLst>
              </p:cNvPr>
              <p:cNvSpPr/>
              <p:nvPr/>
            </p:nvSpPr>
            <p:spPr bwMode="auto">
              <a:xfrm>
                <a:off x="3685" y="1465"/>
                <a:ext cx="32" cy="30"/>
              </a:xfrm>
              <a:custGeom>
                <a:avLst/>
                <a:gdLst>
                  <a:gd name="T0" fmla="*/ 32 w 32"/>
                  <a:gd name="T1" fmla="*/ 11 h 30"/>
                  <a:gd name="T2" fmla="*/ 29 w 32"/>
                  <a:gd name="T3" fmla="*/ 8 h 30"/>
                  <a:gd name="T4" fmla="*/ 23 w 32"/>
                  <a:gd name="T5" fmla="*/ 23 h 30"/>
                  <a:gd name="T6" fmla="*/ 16 w 32"/>
                  <a:gd name="T7" fmla="*/ 20 h 30"/>
                  <a:gd name="T8" fmla="*/ 20 w 32"/>
                  <a:gd name="T9" fmla="*/ 7 h 30"/>
                  <a:gd name="T10" fmla="*/ 17 w 32"/>
                  <a:gd name="T11" fmla="*/ 6 h 30"/>
                  <a:gd name="T12" fmla="*/ 12 w 32"/>
                  <a:gd name="T13" fmla="*/ 18 h 30"/>
                  <a:gd name="T14" fmla="*/ 6 w 32"/>
                  <a:gd name="T15" fmla="*/ 16 h 30"/>
                  <a:gd name="T16" fmla="*/ 12 w 32"/>
                  <a:gd name="T17" fmla="*/ 2 h 30"/>
                  <a:gd name="T18" fmla="*/ 7 w 32"/>
                  <a:gd name="T19" fmla="*/ 0 h 30"/>
                  <a:gd name="T20" fmla="*/ 0 w 32"/>
                  <a:gd name="T21" fmla="*/ 19 h 30"/>
                  <a:gd name="T22" fmla="*/ 25 w 32"/>
                  <a:gd name="T23" fmla="*/ 30 h 30"/>
                  <a:gd name="T24" fmla="*/ 32 w 32"/>
                  <a:gd name="T25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30">
                    <a:moveTo>
                      <a:pt x="32" y="11"/>
                    </a:moveTo>
                    <a:lnTo>
                      <a:pt x="29" y="8"/>
                    </a:lnTo>
                    <a:lnTo>
                      <a:pt x="23" y="23"/>
                    </a:lnTo>
                    <a:lnTo>
                      <a:pt x="16" y="20"/>
                    </a:lnTo>
                    <a:lnTo>
                      <a:pt x="20" y="7"/>
                    </a:lnTo>
                    <a:lnTo>
                      <a:pt x="17" y="6"/>
                    </a:lnTo>
                    <a:lnTo>
                      <a:pt x="12" y="18"/>
                    </a:lnTo>
                    <a:lnTo>
                      <a:pt x="6" y="16"/>
                    </a:lnTo>
                    <a:lnTo>
                      <a:pt x="12" y="2"/>
                    </a:lnTo>
                    <a:lnTo>
                      <a:pt x="7" y="0"/>
                    </a:lnTo>
                    <a:lnTo>
                      <a:pt x="0" y="19"/>
                    </a:lnTo>
                    <a:lnTo>
                      <a:pt x="25" y="30"/>
                    </a:lnTo>
                    <a:lnTo>
                      <a:pt x="32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82" name="Freeform 751">
                <a:extLst>
                  <a:ext uri="{FF2B5EF4-FFF2-40B4-BE49-F238E27FC236}">
                    <a16:creationId xmlns:a16="http://schemas.microsoft.com/office/drawing/2014/main" id="{EB455D60-77B3-6970-724E-F1D50A0CD259}"/>
                  </a:ext>
                </a:extLst>
              </p:cNvPr>
              <p:cNvSpPr/>
              <p:nvPr/>
            </p:nvSpPr>
            <p:spPr bwMode="auto">
              <a:xfrm>
                <a:off x="3794" y="1520"/>
                <a:ext cx="31" cy="25"/>
              </a:xfrm>
              <a:custGeom>
                <a:avLst/>
                <a:gdLst>
                  <a:gd name="T0" fmla="*/ 31 w 31"/>
                  <a:gd name="T1" fmla="*/ 18 h 25"/>
                  <a:gd name="T2" fmla="*/ 7 w 31"/>
                  <a:gd name="T3" fmla="*/ 0 h 25"/>
                  <a:gd name="T4" fmla="*/ 5 w 31"/>
                  <a:gd name="T5" fmla="*/ 6 h 25"/>
                  <a:gd name="T6" fmla="*/ 23 w 31"/>
                  <a:gd name="T7" fmla="*/ 19 h 25"/>
                  <a:gd name="T8" fmla="*/ 3 w 31"/>
                  <a:gd name="T9" fmla="*/ 19 h 25"/>
                  <a:gd name="T10" fmla="*/ 0 w 31"/>
                  <a:gd name="T11" fmla="*/ 25 h 25"/>
                  <a:gd name="T12" fmla="*/ 29 w 31"/>
                  <a:gd name="T13" fmla="*/ 24 h 25"/>
                  <a:gd name="T14" fmla="*/ 31 w 31"/>
                  <a:gd name="T15" fmla="*/ 1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25">
                    <a:moveTo>
                      <a:pt x="31" y="18"/>
                    </a:moveTo>
                    <a:lnTo>
                      <a:pt x="7" y="0"/>
                    </a:lnTo>
                    <a:lnTo>
                      <a:pt x="5" y="6"/>
                    </a:lnTo>
                    <a:lnTo>
                      <a:pt x="23" y="19"/>
                    </a:lnTo>
                    <a:lnTo>
                      <a:pt x="3" y="19"/>
                    </a:lnTo>
                    <a:lnTo>
                      <a:pt x="0" y="25"/>
                    </a:lnTo>
                    <a:lnTo>
                      <a:pt x="29" y="24"/>
                    </a:lnTo>
                    <a:lnTo>
                      <a:pt x="31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83" name="Freeform 752">
                <a:extLst>
                  <a:ext uri="{FF2B5EF4-FFF2-40B4-BE49-F238E27FC236}">
                    <a16:creationId xmlns:a16="http://schemas.microsoft.com/office/drawing/2014/main" id="{192B2C0D-721A-0BEE-8E88-2057FD5D3802}"/>
                  </a:ext>
                </a:extLst>
              </p:cNvPr>
              <p:cNvSpPr/>
              <p:nvPr/>
            </p:nvSpPr>
            <p:spPr bwMode="auto">
              <a:xfrm>
                <a:off x="3804" y="1502"/>
                <a:ext cx="31" cy="28"/>
              </a:xfrm>
              <a:custGeom>
                <a:avLst/>
                <a:gdLst>
                  <a:gd name="T0" fmla="*/ 18 w 31"/>
                  <a:gd name="T1" fmla="*/ 6 h 28"/>
                  <a:gd name="T2" fmla="*/ 17 w 31"/>
                  <a:gd name="T3" fmla="*/ 15 h 28"/>
                  <a:gd name="T4" fmla="*/ 6 w 31"/>
                  <a:gd name="T5" fmla="*/ 7 h 28"/>
                  <a:gd name="T6" fmla="*/ 18 w 31"/>
                  <a:gd name="T7" fmla="*/ 6 h 28"/>
                  <a:gd name="T8" fmla="*/ 24 w 31"/>
                  <a:gd name="T9" fmla="*/ 28 h 28"/>
                  <a:gd name="T10" fmla="*/ 25 w 31"/>
                  <a:gd name="T11" fmla="*/ 22 h 28"/>
                  <a:gd name="T12" fmla="*/ 20 w 31"/>
                  <a:gd name="T13" fmla="*/ 18 h 28"/>
                  <a:gd name="T14" fmla="*/ 23 w 31"/>
                  <a:gd name="T15" fmla="*/ 6 h 28"/>
                  <a:gd name="T16" fmla="*/ 29 w 31"/>
                  <a:gd name="T17" fmla="*/ 6 h 28"/>
                  <a:gd name="T18" fmla="*/ 31 w 31"/>
                  <a:gd name="T19" fmla="*/ 0 h 28"/>
                  <a:gd name="T20" fmla="*/ 2 w 31"/>
                  <a:gd name="T21" fmla="*/ 3 h 28"/>
                  <a:gd name="T22" fmla="*/ 0 w 31"/>
                  <a:gd name="T23" fmla="*/ 9 h 28"/>
                  <a:gd name="T24" fmla="*/ 24 w 31"/>
                  <a:gd name="T25" fmla="*/ 28 h 28"/>
                  <a:gd name="T26" fmla="*/ 18 w 31"/>
                  <a:gd name="T27" fmla="*/ 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" h="28">
                    <a:moveTo>
                      <a:pt x="18" y="6"/>
                    </a:moveTo>
                    <a:lnTo>
                      <a:pt x="17" y="15"/>
                    </a:lnTo>
                    <a:lnTo>
                      <a:pt x="6" y="7"/>
                    </a:lnTo>
                    <a:lnTo>
                      <a:pt x="18" y="6"/>
                    </a:lnTo>
                    <a:lnTo>
                      <a:pt x="24" y="28"/>
                    </a:lnTo>
                    <a:lnTo>
                      <a:pt x="25" y="22"/>
                    </a:lnTo>
                    <a:lnTo>
                      <a:pt x="20" y="18"/>
                    </a:lnTo>
                    <a:lnTo>
                      <a:pt x="23" y="6"/>
                    </a:lnTo>
                    <a:lnTo>
                      <a:pt x="29" y="6"/>
                    </a:lnTo>
                    <a:lnTo>
                      <a:pt x="31" y="0"/>
                    </a:lnTo>
                    <a:lnTo>
                      <a:pt x="2" y="3"/>
                    </a:lnTo>
                    <a:lnTo>
                      <a:pt x="0" y="9"/>
                    </a:lnTo>
                    <a:lnTo>
                      <a:pt x="24" y="28"/>
                    </a:lnTo>
                    <a:lnTo>
                      <a:pt x="18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84" name="Freeform 753">
                <a:extLst>
                  <a:ext uri="{FF2B5EF4-FFF2-40B4-BE49-F238E27FC236}">
                    <a16:creationId xmlns:a16="http://schemas.microsoft.com/office/drawing/2014/main" id="{669DABB5-AF8D-B7A8-5B5F-99484807FECD}"/>
                  </a:ext>
                </a:extLst>
              </p:cNvPr>
              <p:cNvSpPr/>
              <p:nvPr/>
            </p:nvSpPr>
            <p:spPr bwMode="auto">
              <a:xfrm>
                <a:off x="3809" y="1467"/>
                <a:ext cx="33" cy="33"/>
              </a:xfrm>
              <a:custGeom>
                <a:avLst/>
                <a:gdLst>
                  <a:gd name="T0" fmla="*/ 28 w 33"/>
                  <a:gd name="T1" fmla="*/ 27 h 33"/>
                  <a:gd name="T2" fmla="*/ 10 w 33"/>
                  <a:gd name="T3" fmla="*/ 21 h 33"/>
                  <a:gd name="T4" fmla="*/ 31 w 33"/>
                  <a:gd name="T5" fmla="*/ 15 h 33"/>
                  <a:gd name="T6" fmla="*/ 33 w 33"/>
                  <a:gd name="T7" fmla="*/ 9 h 33"/>
                  <a:gd name="T8" fmla="*/ 7 w 33"/>
                  <a:gd name="T9" fmla="*/ 0 h 33"/>
                  <a:gd name="T10" fmla="*/ 4 w 33"/>
                  <a:gd name="T11" fmla="*/ 6 h 33"/>
                  <a:gd name="T12" fmla="*/ 24 w 33"/>
                  <a:gd name="T13" fmla="*/ 12 h 33"/>
                  <a:gd name="T14" fmla="*/ 2 w 33"/>
                  <a:gd name="T15" fmla="*/ 17 h 33"/>
                  <a:gd name="T16" fmla="*/ 0 w 33"/>
                  <a:gd name="T17" fmla="*/ 24 h 33"/>
                  <a:gd name="T18" fmla="*/ 26 w 33"/>
                  <a:gd name="T19" fmla="*/ 33 h 33"/>
                  <a:gd name="T20" fmla="*/ 28 w 33"/>
                  <a:gd name="T21" fmla="*/ 2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" h="33">
                    <a:moveTo>
                      <a:pt x="28" y="27"/>
                    </a:moveTo>
                    <a:lnTo>
                      <a:pt x="10" y="21"/>
                    </a:lnTo>
                    <a:lnTo>
                      <a:pt x="31" y="15"/>
                    </a:lnTo>
                    <a:lnTo>
                      <a:pt x="33" y="9"/>
                    </a:lnTo>
                    <a:lnTo>
                      <a:pt x="7" y="0"/>
                    </a:lnTo>
                    <a:lnTo>
                      <a:pt x="4" y="6"/>
                    </a:lnTo>
                    <a:lnTo>
                      <a:pt x="24" y="12"/>
                    </a:lnTo>
                    <a:lnTo>
                      <a:pt x="2" y="17"/>
                    </a:lnTo>
                    <a:lnTo>
                      <a:pt x="0" y="24"/>
                    </a:lnTo>
                    <a:lnTo>
                      <a:pt x="26" y="33"/>
                    </a:lnTo>
                    <a:lnTo>
                      <a:pt x="28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85" name="Freeform 754">
                <a:extLst>
                  <a:ext uri="{FF2B5EF4-FFF2-40B4-BE49-F238E27FC236}">
                    <a16:creationId xmlns:a16="http://schemas.microsoft.com/office/drawing/2014/main" id="{74661FE5-EBBF-FD19-9E61-B45FB24C51BF}"/>
                  </a:ext>
                </a:extLst>
              </p:cNvPr>
              <p:cNvSpPr/>
              <p:nvPr/>
            </p:nvSpPr>
            <p:spPr bwMode="auto">
              <a:xfrm>
                <a:off x="3819" y="1439"/>
                <a:ext cx="29" cy="28"/>
              </a:xfrm>
              <a:custGeom>
                <a:avLst/>
                <a:gdLst>
                  <a:gd name="T0" fmla="*/ 21 w 29"/>
                  <a:gd name="T1" fmla="*/ 9 h 28"/>
                  <a:gd name="T2" fmla="*/ 22 w 29"/>
                  <a:gd name="T3" fmla="*/ 10 h 28"/>
                  <a:gd name="T4" fmla="*/ 23 w 29"/>
                  <a:gd name="T5" fmla="*/ 12 h 28"/>
                  <a:gd name="T6" fmla="*/ 24 w 29"/>
                  <a:gd name="T7" fmla="*/ 14 h 28"/>
                  <a:gd name="T8" fmla="*/ 23 w 29"/>
                  <a:gd name="T9" fmla="*/ 16 h 28"/>
                  <a:gd name="T10" fmla="*/ 22 w 29"/>
                  <a:gd name="T11" fmla="*/ 20 h 28"/>
                  <a:gd name="T12" fmla="*/ 20 w 29"/>
                  <a:gd name="T13" fmla="*/ 22 h 28"/>
                  <a:gd name="T14" fmla="*/ 16 w 29"/>
                  <a:gd name="T15" fmla="*/ 22 h 28"/>
                  <a:gd name="T16" fmla="*/ 12 w 29"/>
                  <a:gd name="T17" fmla="*/ 22 h 28"/>
                  <a:gd name="T18" fmla="*/ 9 w 29"/>
                  <a:gd name="T19" fmla="*/ 20 h 28"/>
                  <a:gd name="T20" fmla="*/ 6 w 29"/>
                  <a:gd name="T21" fmla="*/ 18 h 28"/>
                  <a:gd name="T22" fmla="*/ 5 w 29"/>
                  <a:gd name="T23" fmla="*/ 15 h 28"/>
                  <a:gd name="T24" fmla="*/ 5 w 29"/>
                  <a:gd name="T25" fmla="*/ 12 h 28"/>
                  <a:gd name="T26" fmla="*/ 6 w 29"/>
                  <a:gd name="T27" fmla="*/ 9 h 28"/>
                  <a:gd name="T28" fmla="*/ 8 w 29"/>
                  <a:gd name="T29" fmla="*/ 7 h 28"/>
                  <a:gd name="T30" fmla="*/ 10 w 29"/>
                  <a:gd name="T31" fmla="*/ 6 h 28"/>
                  <a:gd name="T32" fmla="*/ 12 w 29"/>
                  <a:gd name="T33" fmla="*/ 6 h 28"/>
                  <a:gd name="T34" fmla="*/ 14 w 29"/>
                  <a:gd name="T35" fmla="*/ 1 h 28"/>
                  <a:gd name="T36" fmla="*/ 9 w 29"/>
                  <a:gd name="T37" fmla="*/ 0 h 28"/>
                  <a:gd name="T38" fmla="*/ 5 w 29"/>
                  <a:gd name="T39" fmla="*/ 2 h 28"/>
                  <a:gd name="T40" fmla="*/ 3 w 29"/>
                  <a:gd name="T41" fmla="*/ 4 h 28"/>
                  <a:gd name="T42" fmla="*/ 0 w 29"/>
                  <a:gd name="T43" fmla="*/ 9 h 28"/>
                  <a:gd name="T44" fmla="*/ 0 w 29"/>
                  <a:gd name="T45" fmla="*/ 15 h 28"/>
                  <a:gd name="T46" fmla="*/ 2 w 29"/>
                  <a:gd name="T47" fmla="*/ 21 h 28"/>
                  <a:gd name="T48" fmla="*/ 5 w 29"/>
                  <a:gd name="T49" fmla="*/ 25 h 28"/>
                  <a:gd name="T50" fmla="*/ 11 w 29"/>
                  <a:gd name="T51" fmla="*/ 28 h 28"/>
                  <a:gd name="T52" fmla="*/ 17 w 29"/>
                  <a:gd name="T53" fmla="*/ 28 h 28"/>
                  <a:gd name="T54" fmla="*/ 22 w 29"/>
                  <a:gd name="T55" fmla="*/ 27 h 28"/>
                  <a:gd name="T56" fmla="*/ 26 w 29"/>
                  <a:gd name="T57" fmla="*/ 24 h 28"/>
                  <a:gd name="T58" fmla="*/ 28 w 29"/>
                  <a:gd name="T59" fmla="*/ 19 h 28"/>
                  <a:gd name="T60" fmla="*/ 29 w 29"/>
                  <a:gd name="T61" fmla="*/ 14 h 28"/>
                  <a:gd name="T62" fmla="*/ 28 w 29"/>
                  <a:gd name="T63" fmla="*/ 9 h 28"/>
                  <a:gd name="T64" fmla="*/ 26 w 29"/>
                  <a:gd name="T65" fmla="*/ 6 h 28"/>
                  <a:gd name="T66" fmla="*/ 22 w 29"/>
                  <a:gd name="T67" fmla="*/ 3 h 28"/>
                  <a:gd name="T68" fmla="*/ 21 w 29"/>
                  <a:gd name="T69" fmla="*/ 9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28">
                    <a:moveTo>
                      <a:pt x="21" y="9"/>
                    </a:moveTo>
                    <a:lnTo>
                      <a:pt x="22" y="10"/>
                    </a:lnTo>
                    <a:lnTo>
                      <a:pt x="23" y="12"/>
                    </a:lnTo>
                    <a:lnTo>
                      <a:pt x="24" y="14"/>
                    </a:lnTo>
                    <a:lnTo>
                      <a:pt x="23" y="16"/>
                    </a:lnTo>
                    <a:lnTo>
                      <a:pt x="22" y="20"/>
                    </a:lnTo>
                    <a:lnTo>
                      <a:pt x="20" y="22"/>
                    </a:lnTo>
                    <a:lnTo>
                      <a:pt x="16" y="22"/>
                    </a:lnTo>
                    <a:lnTo>
                      <a:pt x="12" y="22"/>
                    </a:lnTo>
                    <a:lnTo>
                      <a:pt x="9" y="20"/>
                    </a:lnTo>
                    <a:lnTo>
                      <a:pt x="6" y="18"/>
                    </a:lnTo>
                    <a:lnTo>
                      <a:pt x="5" y="15"/>
                    </a:lnTo>
                    <a:lnTo>
                      <a:pt x="5" y="12"/>
                    </a:lnTo>
                    <a:lnTo>
                      <a:pt x="6" y="9"/>
                    </a:lnTo>
                    <a:lnTo>
                      <a:pt x="8" y="7"/>
                    </a:lnTo>
                    <a:lnTo>
                      <a:pt x="10" y="6"/>
                    </a:lnTo>
                    <a:lnTo>
                      <a:pt x="12" y="6"/>
                    </a:lnTo>
                    <a:lnTo>
                      <a:pt x="14" y="1"/>
                    </a:lnTo>
                    <a:lnTo>
                      <a:pt x="9" y="0"/>
                    </a:lnTo>
                    <a:lnTo>
                      <a:pt x="5" y="2"/>
                    </a:lnTo>
                    <a:lnTo>
                      <a:pt x="3" y="4"/>
                    </a:lnTo>
                    <a:lnTo>
                      <a:pt x="0" y="9"/>
                    </a:lnTo>
                    <a:lnTo>
                      <a:pt x="0" y="15"/>
                    </a:lnTo>
                    <a:lnTo>
                      <a:pt x="2" y="21"/>
                    </a:lnTo>
                    <a:lnTo>
                      <a:pt x="5" y="25"/>
                    </a:lnTo>
                    <a:lnTo>
                      <a:pt x="11" y="28"/>
                    </a:lnTo>
                    <a:lnTo>
                      <a:pt x="17" y="28"/>
                    </a:lnTo>
                    <a:lnTo>
                      <a:pt x="22" y="27"/>
                    </a:lnTo>
                    <a:lnTo>
                      <a:pt x="26" y="24"/>
                    </a:lnTo>
                    <a:lnTo>
                      <a:pt x="28" y="19"/>
                    </a:lnTo>
                    <a:lnTo>
                      <a:pt x="29" y="14"/>
                    </a:lnTo>
                    <a:lnTo>
                      <a:pt x="28" y="9"/>
                    </a:lnTo>
                    <a:lnTo>
                      <a:pt x="26" y="6"/>
                    </a:lnTo>
                    <a:lnTo>
                      <a:pt x="22" y="3"/>
                    </a:lnTo>
                    <a:lnTo>
                      <a:pt x="21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86" name="Freeform 755">
                <a:extLst>
                  <a:ext uri="{FF2B5EF4-FFF2-40B4-BE49-F238E27FC236}">
                    <a16:creationId xmlns:a16="http://schemas.microsoft.com/office/drawing/2014/main" id="{F9315459-9A8F-CACC-AE41-13A21FA93793}"/>
                  </a:ext>
                </a:extLst>
              </p:cNvPr>
              <p:cNvSpPr/>
              <p:nvPr/>
            </p:nvSpPr>
            <p:spPr bwMode="auto">
              <a:xfrm>
                <a:off x="3825" y="1411"/>
                <a:ext cx="32" cy="29"/>
              </a:xfrm>
              <a:custGeom>
                <a:avLst/>
                <a:gdLst>
                  <a:gd name="T0" fmla="*/ 32 w 32"/>
                  <a:gd name="T1" fmla="*/ 7 h 29"/>
                  <a:gd name="T2" fmla="*/ 27 w 32"/>
                  <a:gd name="T3" fmla="*/ 6 h 29"/>
                  <a:gd name="T4" fmla="*/ 23 w 32"/>
                  <a:gd name="T5" fmla="*/ 22 h 29"/>
                  <a:gd name="T6" fmla="*/ 16 w 32"/>
                  <a:gd name="T7" fmla="*/ 19 h 29"/>
                  <a:gd name="T8" fmla="*/ 20 w 32"/>
                  <a:gd name="T9" fmla="*/ 6 h 29"/>
                  <a:gd name="T10" fmla="*/ 16 w 32"/>
                  <a:gd name="T11" fmla="*/ 5 h 29"/>
                  <a:gd name="T12" fmla="*/ 12 w 32"/>
                  <a:gd name="T13" fmla="*/ 18 h 29"/>
                  <a:gd name="T14" fmla="*/ 6 w 32"/>
                  <a:gd name="T15" fmla="*/ 17 h 29"/>
                  <a:gd name="T16" fmla="*/ 10 w 32"/>
                  <a:gd name="T17" fmla="*/ 1 h 29"/>
                  <a:gd name="T18" fmla="*/ 5 w 32"/>
                  <a:gd name="T19" fmla="*/ 0 h 29"/>
                  <a:gd name="T20" fmla="*/ 0 w 32"/>
                  <a:gd name="T21" fmla="*/ 20 h 29"/>
                  <a:gd name="T22" fmla="*/ 27 w 32"/>
                  <a:gd name="T23" fmla="*/ 29 h 29"/>
                  <a:gd name="T24" fmla="*/ 32 w 32"/>
                  <a:gd name="T25" fmla="*/ 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28">
                    <a:moveTo>
                      <a:pt x="32" y="7"/>
                    </a:moveTo>
                    <a:lnTo>
                      <a:pt x="27" y="6"/>
                    </a:lnTo>
                    <a:lnTo>
                      <a:pt x="23" y="22"/>
                    </a:lnTo>
                    <a:lnTo>
                      <a:pt x="16" y="19"/>
                    </a:lnTo>
                    <a:lnTo>
                      <a:pt x="20" y="6"/>
                    </a:lnTo>
                    <a:lnTo>
                      <a:pt x="16" y="5"/>
                    </a:lnTo>
                    <a:lnTo>
                      <a:pt x="12" y="18"/>
                    </a:lnTo>
                    <a:lnTo>
                      <a:pt x="6" y="17"/>
                    </a:lnTo>
                    <a:lnTo>
                      <a:pt x="10" y="1"/>
                    </a:lnTo>
                    <a:lnTo>
                      <a:pt x="5" y="0"/>
                    </a:lnTo>
                    <a:lnTo>
                      <a:pt x="0" y="20"/>
                    </a:lnTo>
                    <a:lnTo>
                      <a:pt x="27" y="29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87" name="Freeform 756">
                <a:extLst>
                  <a:ext uri="{FF2B5EF4-FFF2-40B4-BE49-F238E27FC236}">
                    <a16:creationId xmlns:a16="http://schemas.microsoft.com/office/drawing/2014/main" id="{F706E44E-877D-4709-A3EC-5DC5EA62B6B0}"/>
                  </a:ext>
                </a:extLst>
              </p:cNvPr>
              <p:cNvSpPr/>
              <p:nvPr/>
            </p:nvSpPr>
            <p:spPr bwMode="auto">
              <a:xfrm>
                <a:off x="1453" y="1970"/>
                <a:ext cx="28" cy="31"/>
              </a:xfrm>
              <a:custGeom>
                <a:avLst/>
                <a:gdLst>
                  <a:gd name="T0" fmla="*/ 4 w 28"/>
                  <a:gd name="T1" fmla="*/ 31 h 31"/>
                  <a:gd name="T2" fmla="*/ 4 w 28"/>
                  <a:gd name="T3" fmla="*/ 6 h 31"/>
                  <a:gd name="T4" fmla="*/ 10 w 28"/>
                  <a:gd name="T5" fmla="*/ 31 h 31"/>
                  <a:gd name="T6" fmla="*/ 16 w 28"/>
                  <a:gd name="T7" fmla="*/ 31 h 31"/>
                  <a:gd name="T8" fmla="*/ 22 w 28"/>
                  <a:gd name="T9" fmla="*/ 6 h 31"/>
                  <a:gd name="T10" fmla="*/ 22 w 28"/>
                  <a:gd name="T11" fmla="*/ 31 h 31"/>
                  <a:gd name="T12" fmla="*/ 28 w 28"/>
                  <a:gd name="T13" fmla="*/ 31 h 31"/>
                  <a:gd name="T14" fmla="*/ 28 w 28"/>
                  <a:gd name="T15" fmla="*/ 0 h 31"/>
                  <a:gd name="T16" fmla="*/ 19 w 28"/>
                  <a:gd name="T17" fmla="*/ 0 h 31"/>
                  <a:gd name="T18" fmla="*/ 14 w 28"/>
                  <a:gd name="T19" fmla="*/ 24 h 31"/>
                  <a:gd name="T20" fmla="*/ 8 w 28"/>
                  <a:gd name="T21" fmla="*/ 0 h 31"/>
                  <a:gd name="T22" fmla="*/ 0 w 28"/>
                  <a:gd name="T23" fmla="*/ 0 h 31"/>
                  <a:gd name="T24" fmla="*/ 0 w 28"/>
                  <a:gd name="T25" fmla="*/ 31 h 31"/>
                  <a:gd name="T26" fmla="*/ 4 w 28"/>
                  <a:gd name="T2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1">
                    <a:moveTo>
                      <a:pt x="4" y="31"/>
                    </a:moveTo>
                    <a:lnTo>
                      <a:pt x="4" y="6"/>
                    </a:lnTo>
                    <a:lnTo>
                      <a:pt x="10" y="31"/>
                    </a:lnTo>
                    <a:lnTo>
                      <a:pt x="16" y="31"/>
                    </a:lnTo>
                    <a:lnTo>
                      <a:pt x="22" y="6"/>
                    </a:lnTo>
                    <a:lnTo>
                      <a:pt x="22" y="31"/>
                    </a:lnTo>
                    <a:lnTo>
                      <a:pt x="28" y="31"/>
                    </a:lnTo>
                    <a:lnTo>
                      <a:pt x="28" y="0"/>
                    </a:lnTo>
                    <a:lnTo>
                      <a:pt x="19" y="0"/>
                    </a:lnTo>
                    <a:lnTo>
                      <a:pt x="14" y="24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4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88" name="Freeform 757">
                <a:extLst>
                  <a:ext uri="{FF2B5EF4-FFF2-40B4-BE49-F238E27FC236}">
                    <a16:creationId xmlns:a16="http://schemas.microsoft.com/office/drawing/2014/main" id="{3F8F93D5-7B61-C800-3566-CDF700A67F59}"/>
                  </a:ext>
                </a:extLst>
              </p:cNvPr>
              <p:cNvSpPr/>
              <p:nvPr/>
            </p:nvSpPr>
            <p:spPr bwMode="auto">
              <a:xfrm>
                <a:off x="1486" y="1969"/>
                <a:ext cx="25" cy="33"/>
              </a:xfrm>
              <a:custGeom>
                <a:avLst/>
                <a:gdLst>
                  <a:gd name="T0" fmla="*/ 21 w 25"/>
                  <a:gd name="T1" fmla="*/ 21 h 33"/>
                  <a:gd name="T2" fmla="*/ 19 w 25"/>
                  <a:gd name="T3" fmla="*/ 24 h 33"/>
                  <a:gd name="T4" fmla="*/ 18 w 25"/>
                  <a:gd name="T5" fmla="*/ 26 h 33"/>
                  <a:gd name="T6" fmla="*/ 16 w 25"/>
                  <a:gd name="T7" fmla="*/ 26 h 33"/>
                  <a:gd name="T8" fmla="*/ 13 w 25"/>
                  <a:gd name="T9" fmla="*/ 27 h 33"/>
                  <a:gd name="T10" fmla="*/ 10 w 25"/>
                  <a:gd name="T11" fmla="*/ 26 h 33"/>
                  <a:gd name="T12" fmla="*/ 7 w 25"/>
                  <a:gd name="T13" fmla="*/ 24 h 33"/>
                  <a:gd name="T14" fmla="*/ 6 w 25"/>
                  <a:gd name="T15" fmla="*/ 21 h 33"/>
                  <a:gd name="T16" fmla="*/ 6 w 25"/>
                  <a:gd name="T17" fmla="*/ 17 h 33"/>
                  <a:gd name="T18" fmla="*/ 6 w 25"/>
                  <a:gd name="T19" fmla="*/ 12 h 33"/>
                  <a:gd name="T20" fmla="*/ 7 w 25"/>
                  <a:gd name="T21" fmla="*/ 8 h 33"/>
                  <a:gd name="T22" fmla="*/ 10 w 25"/>
                  <a:gd name="T23" fmla="*/ 7 h 33"/>
                  <a:gd name="T24" fmla="*/ 13 w 25"/>
                  <a:gd name="T25" fmla="*/ 6 h 33"/>
                  <a:gd name="T26" fmla="*/ 16 w 25"/>
                  <a:gd name="T27" fmla="*/ 6 h 33"/>
                  <a:gd name="T28" fmla="*/ 18 w 25"/>
                  <a:gd name="T29" fmla="*/ 7 h 33"/>
                  <a:gd name="T30" fmla="*/ 19 w 25"/>
                  <a:gd name="T31" fmla="*/ 9 h 33"/>
                  <a:gd name="T32" fmla="*/ 19 w 25"/>
                  <a:gd name="T33" fmla="*/ 12 h 33"/>
                  <a:gd name="T34" fmla="*/ 25 w 25"/>
                  <a:gd name="T35" fmla="*/ 12 h 33"/>
                  <a:gd name="T36" fmla="*/ 24 w 25"/>
                  <a:gd name="T37" fmla="*/ 7 h 33"/>
                  <a:gd name="T38" fmla="*/ 22 w 25"/>
                  <a:gd name="T39" fmla="*/ 3 h 33"/>
                  <a:gd name="T40" fmla="*/ 18 w 25"/>
                  <a:gd name="T41" fmla="*/ 1 h 33"/>
                  <a:gd name="T42" fmla="*/ 13 w 25"/>
                  <a:gd name="T43" fmla="*/ 0 h 33"/>
                  <a:gd name="T44" fmla="*/ 7 w 25"/>
                  <a:gd name="T45" fmla="*/ 1 h 33"/>
                  <a:gd name="T46" fmla="*/ 4 w 25"/>
                  <a:gd name="T47" fmla="*/ 5 h 33"/>
                  <a:gd name="T48" fmla="*/ 0 w 25"/>
                  <a:gd name="T49" fmla="*/ 9 h 33"/>
                  <a:gd name="T50" fmla="*/ 0 w 25"/>
                  <a:gd name="T51" fmla="*/ 17 h 33"/>
                  <a:gd name="T52" fmla="*/ 0 w 25"/>
                  <a:gd name="T53" fmla="*/ 24 h 33"/>
                  <a:gd name="T54" fmla="*/ 4 w 25"/>
                  <a:gd name="T55" fmla="*/ 29 h 33"/>
                  <a:gd name="T56" fmla="*/ 7 w 25"/>
                  <a:gd name="T57" fmla="*/ 32 h 33"/>
                  <a:gd name="T58" fmla="*/ 13 w 25"/>
                  <a:gd name="T59" fmla="*/ 33 h 33"/>
                  <a:gd name="T60" fmla="*/ 18 w 25"/>
                  <a:gd name="T61" fmla="*/ 32 h 33"/>
                  <a:gd name="T62" fmla="*/ 22 w 25"/>
                  <a:gd name="T63" fmla="*/ 30 h 33"/>
                  <a:gd name="T64" fmla="*/ 24 w 25"/>
                  <a:gd name="T65" fmla="*/ 26 h 33"/>
                  <a:gd name="T66" fmla="*/ 25 w 25"/>
                  <a:gd name="T67" fmla="*/ 21 h 33"/>
                  <a:gd name="T68" fmla="*/ 21 w 25"/>
                  <a:gd name="T6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" h="33">
                    <a:moveTo>
                      <a:pt x="21" y="21"/>
                    </a:moveTo>
                    <a:lnTo>
                      <a:pt x="19" y="24"/>
                    </a:lnTo>
                    <a:lnTo>
                      <a:pt x="18" y="26"/>
                    </a:lnTo>
                    <a:lnTo>
                      <a:pt x="16" y="26"/>
                    </a:lnTo>
                    <a:lnTo>
                      <a:pt x="13" y="27"/>
                    </a:lnTo>
                    <a:lnTo>
                      <a:pt x="10" y="26"/>
                    </a:lnTo>
                    <a:lnTo>
                      <a:pt x="7" y="24"/>
                    </a:lnTo>
                    <a:lnTo>
                      <a:pt x="6" y="21"/>
                    </a:lnTo>
                    <a:lnTo>
                      <a:pt x="6" y="17"/>
                    </a:lnTo>
                    <a:lnTo>
                      <a:pt x="6" y="12"/>
                    </a:lnTo>
                    <a:lnTo>
                      <a:pt x="7" y="8"/>
                    </a:lnTo>
                    <a:lnTo>
                      <a:pt x="10" y="7"/>
                    </a:lnTo>
                    <a:lnTo>
                      <a:pt x="13" y="6"/>
                    </a:lnTo>
                    <a:lnTo>
                      <a:pt x="16" y="6"/>
                    </a:lnTo>
                    <a:lnTo>
                      <a:pt x="18" y="7"/>
                    </a:lnTo>
                    <a:lnTo>
                      <a:pt x="19" y="9"/>
                    </a:lnTo>
                    <a:lnTo>
                      <a:pt x="19" y="12"/>
                    </a:lnTo>
                    <a:lnTo>
                      <a:pt x="25" y="12"/>
                    </a:lnTo>
                    <a:lnTo>
                      <a:pt x="24" y="7"/>
                    </a:lnTo>
                    <a:lnTo>
                      <a:pt x="22" y="3"/>
                    </a:lnTo>
                    <a:lnTo>
                      <a:pt x="18" y="1"/>
                    </a:lnTo>
                    <a:lnTo>
                      <a:pt x="13" y="0"/>
                    </a:lnTo>
                    <a:lnTo>
                      <a:pt x="7" y="1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0" y="17"/>
                    </a:lnTo>
                    <a:lnTo>
                      <a:pt x="0" y="24"/>
                    </a:lnTo>
                    <a:lnTo>
                      <a:pt x="4" y="29"/>
                    </a:lnTo>
                    <a:lnTo>
                      <a:pt x="7" y="32"/>
                    </a:lnTo>
                    <a:lnTo>
                      <a:pt x="13" y="33"/>
                    </a:lnTo>
                    <a:lnTo>
                      <a:pt x="18" y="32"/>
                    </a:lnTo>
                    <a:lnTo>
                      <a:pt x="22" y="30"/>
                    </a:lnTo>
                    <a:lnTo>
                      <a:pt x="24" y="26"/>
                    </a:lnTo>
                    <a:lnTo>
                      <a:pt x="25" y="21"/>
                    </a:lnTo>
                    <a:lnTo>
                      <a:pt x="21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89" name="Freeform 758">
                <a:extLst>
                  <a:ext uri="{FF2B5EF4-FFF2-40B4-BE49-F238E27FC236}">
                    <a16:creationId xmlns:a16="http://schemas.microsoft.com/office/drawing/2014/main" id="{B9C3F4CA-9E27-6601-AD8F-41F876FE690E}"/>
                  </a:ext>
                </a:extLst>
              </p:cNvPr>
              <p:cNvSpPr/>
              <p:nvPr/>
            </p:nvSpPr>
            <p:spPr bwMode="auto">
              <a:xfrm>
                <a:off x="1516" y="1970"/>
                <a:ext cx="24" cy="31"/>
              </a:xfrm>
              <a:custGeom>
                <a:avLst/>
                <a:gdLst>
                  <a:gd name="T0" fmla="*/ 6 w 24"/>
                  <a:gd name="T1" fmla="*/ 6 h 31"/>
                  <a:gd name="T2" fmla="*/ 12 w 24"/>
                  <a:gd name="T3" fmla="*/ 6 h 31"/>
                  <a:gd name="T4" fmla="*/ 15 w 24"/>
                  <a:gd name="T5" fmla="*/ 6 h 31"/>
                  <a:gd name="T6" fmla="*/ 17 w 24"/>
                  <a:gd name="T7" fmla="*/ 8 h 31"/>
                  <a:gd name="T8" fmla="*/ 18 w 24"/>
                  <a:gd name="T9" fmla="*/ 11 h 31"/>
                  <a:gd name="T10" fmla="*/ 18 w 24"/>
                  <a:gd name="T11" fmla="*/ 16 h 31"/>
                  <a:gd name="T12" fmla="*/ 18 w 24"/>
                  <a:gd name="T13" fmla="*/ 20 h 31"/>
                  <a:gd name="T14" fmla="*/ 17 w 24"/>
                  <a:gd name="T15" fmla="*/ 23 h 31"/>
                  <a:gd name="T16" fmla="*/ 15 w 24"/>
                  <a:gd name="T17" fmla="*/ 25 h 31"/>
                  <a:gd name="T18" fmla="*/ 11 w 24"/>
                  <a:gd name="T19" fmla="*/ 25 h 31"/>
                  <a:gd name="T20" fmla="*/ 6 w 24"/>
                  <a:gd name="T21" fmla="*/ 25 h 31"/>
                  <a:gd name="T22" fmla="*/ 6 w 24"/>
                  <a:gd name="T23" fmla="*/ 6 h 31"/>
                  <a:gd name="T24" fmla="*/ 10 w 24"/>
                  <a:gd name="T25" fmla="*/ 31 h 31"/>
                  <a:gd name="T26" fmla="*/ 16 w 24"/>
                  <a:gd name="T27" fmla="*/ 30 h 31"/>
                  <a:gd name="T28" fmla="*/ 21 w 24"/>
                  <a:gd name="T29" fmla="*/ 29 h 31"/>
                  <a:gd name="T30" fmla="*/ 22 w 24"/>
                  <a:gd name="T31" fmla="*/ 26 h 31"/>
                  <a:gd name="T32" fmla="*/ 23 w 24"/>
                  <a:gd name="T33" fmla="*/ 23 h 31"/>
                  <a:gd name="T34" fmla="*/ 24 w 24"/>
                  <a:gd name="T35" fmla="*/ 16 h 31"/>
                  <a:gd name="T36" fmla="*/ 24 w 24"/>
                  <a:gd name="T37" fmla="*/ 8 h 31"/>
                  <a:gd name="T38" fmla="*/ 22 w 24"/>
                  <a:gd name="T39" fmla="*/ 4 h 31"/>
                  <a:gd name="T40" fmla="*/ 17 w 24"/>
                  <a:gd name="T41" fmla="*/ 1 h 31"/>
                  <a:gd name="T42" fmla="*/ 12 w 24"/>
                  <a:gd name="T43" fmla="*/ 0 h 31"/>
                  <a:gd name="T44" fmla="*/ 0 w 24"/>
                  <a:gd name="T45" fmla="*/ 0 h 31"/>
                  <a:gd name="T46" fmla="*/ 0 w 24"/>
                  <a:gd name="T47" fmla="*/ 31 h 31"/>
                  <a:gd name="T48" fmla="*/ 10 w 24"/>
                  <a:gd name="T49" fmla="*/ 31 h 31"/>
                  <a:gd name="T50" fmla="*/ 6 w 24"/>
                  <a:gd name="T51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" h="31">
                    <a:moveTo>
                      <a:pt x="6" y="6"/>
                    </a:moveTo>
                    <a:lnTo>
                      <a:pt x="12" y="6"/>
                    </a:lnTo>
                    <a:lnTo>
                      <a:pt x="15" y="6"/>
                    </a:lnTo>
                    <a:lnTo>
                      <a:pt x="17" y="8"/>
                    </a:lnTo>
                    <a:lnTo>
                      <a:pt x="18" y="11"/>
                    </a:lnTo>
                    <a:lnTo>
                      <a:pt x="18" y="16"/>
                    </a:lnTo>
                    <a:lnTo>
                      <a:pt x="18" y="20"/>
                    </a:lnTo>
                    <a:lnTo>
                      <a:pt x="17" y="23"/>
                    </a:lnTo>
                    <a:lnTo>
                      <a:pt x="15" y="25"/>
                    </a:lnTo>
                    <a:lnTo>
                      <a:pt x="11" y="25"/>
                    </a:lnTo>
                    <a:lnTo>
                      <a:pt x="6" y="25"/>
                    </a:lnTo>
                    <a:lnTo>
                      <a:pt x="6" y="6"/>
                    </a:lnTo>
                    <a:lnTo>
                      <a:pt x="10" y="31"/>
                    </a:lnTo>
                    <a:lnTo>
                      <a:pt x="16" y="30"/>
                    </a:lnTo>
                    <a:lnTo>
                      <a:pt x="21" y="29"/>
                    </a:lnTo>
                    <a:lnTo>
                      <a:pt x="22" y="26"/>
                    </a:lnTo>
                    <a:lnTo>
                      <a:pt x="23" y="23"/>
                    </a:lnTo>
                    <a:lnTo>
                      <a:pt x="24" y="16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7" y="1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0" y="31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90" name="Freeform 759">
                <a:extLst>
                  <a:ext uri="{FF2B5EF4-FFF2-40B4-BE49-F238E27FC236}">
                    <a16:creationId xmlns:a16="http://schemas.microsoft.com/office/drawing/2014/main" id="{554B7DD6-59BD-CE86-D992-5AFC0A62F925}"/>
                  </a:ext>
                </a:extLst>
              </p:cNvPr>
              <p:cNvSpPr/>
              <p:nvPr/>
            </p:nvSpPr>
            <p:spPr bwMode="auto">
              <a:xfrm>
                <a:off x="1544" y="1969"/>
                <a:ext cx="29" cy="33"/>
              </a:xfrm>
              <a:custGeom>
                <a:avLst/>
                <a:gdLst>
                  <a:gd name="T0" fmla="*/ 8 w 29"/>
                  <a:gd name="T1" fmla="*/ 8 h 33"/>
                  <a:gd name="T2" fmla="*/ 11 w 29"/>
                  <a:gd name="T3" fmla="*/ 7 h 33"/>
                  <a:gd name="T4" fmla="*/ 14 w 29"/>
                  <a:gd name="T5" fmla="*/ 6 h 33"/>
                  <a:gd name="T6" fmla="*/ 18 w 29"/>
                  <a:gd name="T7" fmla="*/ 7 h 33"/>
                  <a:gd name="T8" fmla="*/ 20 w 29"/>
                  <a:gd name="T9" fmla="*/ 8 h 33"/>
                  <a:gd name="T10" fmla="*/ 21 w 29"/>
                  <a:gd name="T11" fmla="*/ 12 h 33"/>
                  <a:gd name="T12" fmla="*/ 23 w 29"/>
                  <a:gd name="T13" fmla="*/ 17 h 33"/>
                  <a:gd name="T14" fmla="*/ 21 w 29"/>
                  <a:gd name="T15" fmla="*/ 21 h 33"/>
                  <a:gd name="T16" fmla="*/ 20 w 29"/>
                  <a:gd name="T17" fmla="*/ 25 h 33"/>
                  <a:gd name="T18" fmla="*/ 18 w 29"/>
                  <a:gd name="T19" fmla="*/ 26 h 33"/>
                  <a:gd name="T20" fmla="*/ 14 w 29"/>
                  <a:gd name="T21" fmla="*/ 27 h 33"/>
                  <a:gd name="T22" fmla="*/ 11 w 29"/>
                  <a:gd name="T23" fmla="*/ 26 h 33"/>
                  <a:gd name="T24" fmla="*/ 8 w 29"/>
                  <a:gd name="T25" fmla="*/ 25 h 33"/>
                  <a:gd name="T26" fmla="*/ 7 w 29"/>
                  <a:gd name="T27" fmla="*/ 21 h 33"/>
                  <a:gd name="T28" fmla="*/ 6 w 29"/>
                  <a:gd name="T29" fmla="*/ 17 h 33"/>
                  <a:gd name="T30" fmla="*/ 7 w 29"/>
                  <a:gd name="T31" fmla="*/ 12 h 33"/>
                  <a:gd name="T32" fmla="*/ 8 w 29"/>
                  <a:gd name="T33" fmla="*/ 8 h 33"/>
                  <a:gd name="T34" fmla="*/ 3 w 29"/>
                  <a:gd name="T35" fmla="*/ 29 h 33"/>
                  <a:gd name="T36" fmla="*/ 8 w 29"/>
                  <a:gd name="T37" fmla="*/ 32 h 33"/>
                  <a:gd name="T38" fmla="*/ 14 w 29"/>
                  <a:gd name="T39" fmla="*/ 33 h 33"/>
                  <a:gd name="T40" fmla="*/ 20 w 29"/>
                  <a:gd name="T41" fmla="*/ 32 h 33"/>
                  <a:gd name="T42" fmla="*/ 24 w 29"/>
                  <a:gd name="T43" fmla="*/ 29 h 33"/>
                  <a:gd name="T44" fmla="*/ 27 w 29"/>
                  <a:gd name="T45" fmla="*/ 24 h 33"/>
                  <a:gd name="T46" fmla="*/ 29 w 29"/>
                  <a:gd name="T47" fmla="*/ 17 h 33"/>
                  <a:gd name="T48" fmla="*/ 27 w 29"/>
                  <a:gd name="T49" fmla="*/ 9 h 33"/>
                  <a:gd name="T50" fmla="*/ 24 w 29"/>
                  <a:gd name="T51" fmla="*/ 5 h 33"/>
                  <a:gd name="T52" fmla="*/ 20 w 29"/>
                  <a:gd name="T53" fmla="*/ 1 h 33"/>
                  <a:gd name="T54" fmla="*/ 14 w 29"/>
                  <a:gd name="T55" fmla="*/ 0 h 33"/>
                  <a:gd name="T56" fmla="*/ 8 w 29"/>
                  <a:gd name="T57" fmla="*/ 1 h 33"/>
                  <a:gd name="T58" fmla="*/ 3 w 29"/>
                  <a:gd name="T59" fmla="*/ 5 h 33"/>
                  <a:gd name="T60" fmla="*/ 1 w 29"/>
                  <a:gd name="T61" fmla="*/ 9 h 33"/>
                  <a:gd name="T62" fmla="*/ 0 w 29"/>
                  <a:gd name="T63" fmla="*/ 17 h 33"/>
                  <a:gd name="T64" fmla="*/ 1 w 29"/>
                  <a:gd name="T65" fmla="*/ 24 h 33"/>
                  <a:gd name="T66" fmla="*/ 3 w 29"/>
                  <a:gd name="T67" fmla="*/ 29 h 33"/>
                  <a:gd name="T68" fmla="*/ 8 w 29"/>
                  <a:gd name="T69" fmla="*/ 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33">
                    <a:moveTo>
                      <a:pt x="8" y="8"/>
                    </a:moveTo>
                    <a:lnTo>
                      <a:pt x="11" y="7"/>
                    </a:lnTo>
                    <a:lnTo>
                      <a:pt x="14" y="6"/>
                    </a:lnTo>
                    <a:lnTo>
                      <a:pt x="18" y="7"/>
                    </a:lnTo>
                    <a:lnTo>
                      <a:pt x="20" y="8"/>
                    </a:lnTo>
                    <a:lnTo>
                      <a:pt x="21" y="12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20" y="25"/>
                    </a:lnTo>
                    <a:lnTo>
                      <a:pt x="18" y="26"/>
                    </a:lnTo>
                    <a:lnTo>
                      <a:pt x="14" y="27"/>
                    </a:lnTo>
                    <a:lnTo>
                      <a:pt x="11" y="26"/>
                    </a:lnTo>
                    <a:lnTo>
                      <a:pt x="8" y="25"/>
                    </a:lnTo>
                    <a:lnTo>
                      <a:pt x="7" y="21"/>
                    </a:lnTo>
                    <a:lnTo>
                      <a:pt x="6" y="17"/>
                    </a:lnTo>
                    <a:lnTo>
                      <a:pt x="7" y="12"/>
                    </a:lnTo>
                    <a:lnTo>
                      <a:pt x="8" y="8"/>
                    </a:lnTo>
                    <a:lnTo>
                      <a:pt x="3" y="29"/>
                    </a:lnTo>
                    <a:lnTo>
                      <a:pt x="8" y="32"/>
                    </a:lnTo>
                    <a:lnTo>
                      <a:pt x="14" y="33"/>
                    </a:lnTo>
                    <a:lnTo>
                      <a:pt x="20" y="32"/>
                    </a:lnTo>
                    <a:lnTo>
                      <a:pt x="24" y="29"/>
                    </a:lnTo>
                    <a:lnTo>
                      <a:pt x="27" y="24"/>
                    </a:lnTo>
                    <a:lnTo>
                      <a:pt x="29" y="17"/>
                    </a:lnTo>
                    <a:lnTo>
                      <a:pt x="27" y="9"/>
                    </a:lnTo>
                    <a:lnTo>
                      <a:pt x="24" y="5"/>
                    </a:lnTo>
                    <a:lnTo>
                      <a:pt x="20" y="1"/>
                    </a:lnTo>
                    <a:lnTo>
                      <a:pt x="14" y="0"/>
                    </a:lnTo>
                    <a:lnTo>
                      <a:pt x="8" y="1"/>
                    </a:lnTo>
                    <a:lnTo>
                      <a:pt x="3" y="5"/>
                    </a:lnTo>
                    <a:lnTo>
                      <a:pt x="1" y="9"/>
                    </a:lnTo>
                    <a:lnTo>
                      <a:pt x="0" y="17"/>
                    </a:lnTo>
                    <a:lnTo>
                      <a:pt x="1" y="24"/>
                    </a:lnTo>
                    <a:lnTo>
                      <a:pt x="3" y="29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91" name="Freeform 760">
                <a:extLst>
                  <a:ext uri="{FF2B5EF4-FFF2-40B4-BE49-F238E27FC236}">
                    <a16:creationId xmlns:a16="http://schemas.microsoft.com/office/drawing/2014/main" id="{6BE3CAFD-9690-BCB2-A191-45B435E60E1A}"/>
                  </a:ext>
                </a:extLst>
              </p:cNvPr>
              <p:cNvSpPr/>
              <p:nvPr/>
            </p:nvSpPr>
            <p:spPr bwMode="auto">
              <a:xfrm>
                <a:off x="1574" y="1970"/>
                <a:ext cx="37" cy="31"/>
              </a:xfrm>
              <a:custGeom>
                <a:avLst/>
                <a:gdLst>
                  <a:gd name="T0" fmla="*/ 14 w 37"/>
                  <a:gd name="T1" fmla="*/ 31 h 31"/>
                  <a:gd name="T2" fmla="*/ 18 w 37"/>
                  <a:gd name="T3" fmla="*/ 7 h 31"/>
                  <a:gd name="T4" fmla="*/ 23 w 37"/>
                  <a:gd name="T5" fmla="*/ 31 h 31"/>
                  <a:gd name="T6" fmla="*/ 29 w 37"/>
                  <a:gd name="T7" fmla="*/ 31 h 31"/>
                  <a:gd name="T8" fmla="*/ 37 w 37"/>
                  <a:gd name="T9" fmla="*/ 0 h 31"/>
                  <a:gd name="T10" fmla="*/ 31 w 37"/>
                  <a:gd name="T11" fmla="*/ 0 h 31"/>
                  <a:gd name="T12" fmla="*/ 26 w 37"/>
                  <a:gd name="T13" fmla="*/ 22 h 31"/>
                  <a:gd name="T14" fmla="*/ 21 w 37"/>
                  <a:gd name="T15" fmla="*/ 0 h 31"/>
                  <a:gd name="T16" fmla="*/ 15 w 37"/>
                  <a:gd name="T17" fmla="*/ 0 h 31"/>
                  <a:gd name="T18" fmla="*/ 11 w 37"/>
                  <a:gd name="T19" fmla="*/ 22 h 31"/>
                  <a:gd name="T20" fmla="*/ 6 w 37"/>
                  <a:gd name="T21" fmla="*/ 0 h 31"/>
                  <a:gd name="T22" fmla="*/ 0 w 37"/>
                  <a:gd name="T23" fmla="*/ 0 h 31"/>
                  <a:gd name="T24" fmla="*/ 8 w 37"/>
                  <a:gd name="T25" fmla="*/ 31 h 31"/>
                  <a:gd name="T26" fmla="*/ 14 w 37"/>
                  <a:gd name="T2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7" h="31">
                    <a:moveTo>
                      <a:pt x="14" y="31"/>
                    </a:moveTo>
                    <a:lnTo>
                      <a:pt x="18" y="7"/>
                    </a:lnTo>
                    <a:lnTo>
                      <a:pt x="23" y="31"/>
                    </a:lnTo>
                    <a:lnTo>
                      <a:pt x="29" y="31"/>
                    </a:lnTo>
                    <a:lnTo>
                      <a:pt x="37" y="0"/>
                    </a:lnTo>
                    <a:lnTo>
                      <a:pt x="31" y="0"/>
                    </a:lnTo>
                    <a:lnTo>
                      <a:pt x="26" y="22"/>
                    </a:lnTo>
                    <a:lnTo>
                      <a:pt x="21" y="0"/>
                    </a:lnTo>
                    <a:lnTo>
                      <a:pt x="15" y="0"/>
                    </a:lnTo>
                    <a:lnTo>
                      <a:pt x="11" y="2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8" y="31"/>
                    </a:lnTo>
                    <a:lnTo>
                      <a:pt x="14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92" name="Freeform 761">
                <a:extLst>
                  <a:ext uri="{FF2B5EF4-FFF2-40B4-BE49-F238E27FC236}">
                    <a16:creationId xmlns:a16="http://schemas.microsoft.com/office/drawing/2014/main" id="{400AAAC5-E5B4-E5BA-3A2A-308C35DC2027}"/>
                  </a:ext>
                </a:extLst>
              </p:cNvPr>
              <p:cNvSpPr/>
              <p:nvPr/>
            </p:nvSpPr>
            <p:spPr bwMode="auto">
              <a:xfrm>
                <a:off x="1613" y="1970"/>
                <a:ext cx="22" cy="31"/>
              </a:xfrm>
              <a:custGeom>
                <a:avLst/>
                <a:gdLst>
                  <a:gd name="T0" fmla="*/ 22 w 22"/>
                  <a:gd name="T1" fmla="*/ 31 h 31"/>
                  <a:gd name="T2" fmla="*/ 22 w 22"/>
                  <a:gd name="T3" fmla="*/ 25 h 31"/>
                  <a:gd name="T4" fmla="*/ 6 w 22"/>
                  <a:gd name="T5" fmla="*/ 25 h 31"/>
                  <a:gd name="T6" fmla="*/ 6 w 22"/>
                  <a:gd name="T7" fmla="*/ 17 h 31"/>
                  <a:gd name="T8" fmla="*/ 21 w 22"/>
                  <a:gd name="T9" fmla="*/ 17 h 31"/>
                  <a:gd name="T10" fmla="*/ 21 w 22"/>
                  <a:gd name="T11" fmla="*/ 12 h 31"/>
                  <a:gd name="T12" fmla="*/ 6 w 22"/>
                  <a:gd name="T13" fmla="*/ 12 h 31"/>
                  <a:gd name="T14" fmla="*/ 6 w 22"/>
                  <a:gd name="T15" fmla="*/ 5 h 31"/>
                  <a:gd name="T16" fmla="*/ 22 w 22"/>
                  <a:gd name="T17" fmla="*/ 5 h 31"/>
                  <a:gd name="T18" fmla="*/ 22 w 22"/>
                  <a:gd name="T19" fmla="*/ 0 h 31"/>
                  <a:gd name="T20" fmla="*/ 0 w 22"/>
                  <a:gd name="T21" fmla="*/ 0 h 31"/>
                  <a:gd name="T22" fmla="*/ 0 w 22"/>
                  <a:gd name="T23" fmla="*/ 31 h 31"/>
                  <a:gd name="T24" fmla="*/ 22 w 22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31">
                    <a:moveTo>
                      <a:pt x="22" y="31"/>
                    </a:moveTo>
                    <a:lnTo>
                      <a:pt x="22" y="25"/>
                    </a:lnTo>
                    <a:lnTo>
                      <a:pt x="6" y="25"/>
                    </a:lnTo>
                    <a:lnTo>
                      <a:pt x="6" y="17"/>
                    </a:lnTo>
                    <a:lnTo>
                      <a:pt x="21" y="17"/>
                    </a:lnTo>
                    <a:lnTo>
                      <a:pt x="21" y="12"/>
                    </a:lnTo>
                    <a:lnTo>
                      <a:pt x="6" y="12"/>
                    </a:lnTo>
                    <a:lnTo>
                      <a:pt x="6" y="5"/>
                    </a:lnTo>
                    <a:lnTo>
                      <a:pt x="22" y="5"/>
                    </a:lnTo>
                    <a:lnTo>
                      <a:pt x="22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2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93" name="Freeform 762">
                <a:extLst>
                  <a:ext uri="{FF2B5EF4-FFF2-40B4-BE49-F238E27FC236}">
                    <a16:creationId xmlns:a16="http://schemas.microsoft.com/office/drawing/2014/main" id="{F5BDF8DC-AF0E-1DBC-D795-054120900136}"/>
                  </a:ext>
                </a:extLst>
              </p:cNvPr>
              <p:cNvSpPr/>
              <p:nvPr/>
            </p:nvSpPr>
            <p:spPr bwMode="auto">
              <a:xfrm>
                <a:off x="1640" y="1970"/>
                <a:ext cx="20" cy="31"/>
              </a:xfrm>
              <a:custGeom>
                <a:avLst/>
                <a:gdLst>
                  <a:gd name="T0" fmla="*/ 20 w 20"/>
                  <a:gd name="T1" fmla="*/ 31 h 31"/>
                  <a:gd name="T2" fmla="*/ 20 w 20"/>
                  <a:gd name="T3" fmla="*/ 25 h 31"/>
                  <a:gd name="T4" fmla="*/ 6 w 20"/>
                  <a:gd name="T5" fmla="*/ 25 h 31"/>
                  <a:gd name="T6" fmla="*/ 6 w 20"/>
                  <a:gd name="T7" fmla="*/ 0 h 31"/>
                  <a:gd name="T8" fmla="*/ 0 w 20"/>
                  <a:gd name="T9" fmla="*/ 0 h 31"/>
                  <a:gd name="T10" fmla="*/ 0 w 20"/>
                  <a:gd name="T11" fmla="*/ 31 h 31"/>
                  <a:gd name="T12" fmla="*/ 20 w 20"/>
                  <a:gd name="T1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31">
                    <a:moveTo>
                      <a:pt x="20" y="31"/>
                    </a:moveTo>
                    <a:lnTo>
                      <a:pt x="20" y="25"/>
                    </a:lnTo>
                    <a:lnTo>
                      <a:pt x="6" y="25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94" name="Freeform 763">
                <a:extLst>
                  <a:ext uri="{FF2B5EF4-FFF2-40B4-BE49-F238E27FC236}">
                    <a16:creationId xmlns:a16="http://schemas.microsoft.com/office/drawing/2014/main" id="{6D7F1E51-89BC-7926-6E21-F31C0FB7ED11}"/>
                  </a:ext>
                </a:extLst>
              </p:cNvPr>
              <p:cNvSpPr/>
              <p:nvPr/>
            </p:nvSpPr>
            <p:spPr bwMode="auto">
              <a:xfrm>
                <a:off x="1663" y="1970"/>
                <a:ext cx="20" cy="31"/>
              </a:xfrm>
              <a:custGeom>
                <a:avLst/>
                <a:gdLst>
                  <a:gd name="T0" fmla="*/ 20 w 20"/>
                  <a:gd name="T1" fmla="*/ 31 h 31"/>
                  <a:gd name="T2" fmla="*/ 20 w 20"/>
                  <a:gd name="T3" fmla="*/ 25 h 31"/>
                  <a:gd name="T4" fmla="*/ 6 w 20"/>
                  <a:gd name="T5" fmla="*/ 25 h 31"/>
                  <a:gd name="T6" fmla="*/ 6 w 20"/>
                  <a:gd name="T7" fmla="*/ 0 h 31"/>
                  <a:gd name="T8" fmla="*/ 0 w 20"/>
                  <a:gd name="T9" fmla="*/ 0 h 31"/>
                  <a:gd name="T10" fmla="*/ 0 w 20"/>
                  <a:gd name="T11" fmla="*/ 31 h 31"/>
                  <a:gd name="T12" fmla="*/ 20 w 20"/>
                  <a:gd name="T1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31">
                    <a:moveTo>
                      <a:pt x="20" y="31"/>
                    </a:moveTo>
                    <a:lnTo>
                      <a:pt x="20" y="25"/>
                    </a:lnTo>
                    <a:lnTo>
                      <a:pt x="6" y="25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95" name="Freeform 764">
                <a:extLst>
                  <a:ext uri="{FF2B5EF4-FFF2-40B4-BE49-F238E27FC236}">
                    <a16:creationId xmlns:a16="http://schemas.microsoft.com/office/drawing/2014/main" id="{DF6AB6AD-ED7A-9EF1-AC5E-424F54F359D0}"/>
                  </a:ext>
                </a:extLst>
              </p:cNvPr>
              <p:cNvSpPr/>
              <p:nvPr/>
            </p:nvSpPr>
            <p:spPr bwMode="auto">
              <a:xfrm>
                <a:off x="1585" y="1688"/>
                <a:ext cx="27" cy="34"/>
              </a:xfrm>
              <a:custGeom>
                <a:avLst/>
                <a:gdLst>
                  <a:gd name="T0" fmla="*/ 19 w 27"/>
                  <a:gd name="T1" fmla="*/ 20 h 34"/>
                  <a:gd name="T2" fmla="*/ 10 w 27"/>
                  <a:gd name="T3" fmla="*/ 19 h 34"/>
                  <a:gd name="T4" fmla="*/ 16 w 27"/>
                  <a:gd name="T5" fmla="*/ 7 h 34"/>
                  <a:gd name="T6" fmla="*/ 19 w 27"/>
                  <a:gd name="T7" fmla="*/ 20 h 34"/>
                  <a:gd name="T8" fmla="*/ 0 w 27"/>
                  <a:gd name="T9" fmla="*/ 30 h 34"/>
                  <a:gd name="T10" fmla="*/ 6 w 27"/>
                  <a:gd name="T11" fmla="*/ 31 h 34"/>
                  <a:gd name="T12" fmla="*/ 9 w 27"/>
                  <a:gd name="T13" fmla="*/ 24 h 34"/>
                  <a:gd name="T14" fmla="*/ 20 w 27"/>
                  <a:gd name="T15" fmla="*/ 26 h 34"/>
                  <a:gd name="T16" fmla="*/ 21 w 27"/>
                  <a:gd name="T17" fmla="*/ 32 h 34"/>
                  <a:gd name="T18" fmla="*/ 27 w 27"/>
                  <a:gd name="T19" fmla="*/ 34 h 34"/>
                  <a:gd name="T20" fmla="*/ 20 w 27"/>
                  <a:gd name="T21" fmla="*/ 1 h 34"/>
                  <a:gd name="T22" fmla="*/ 14 w 27"/>
                  <a:gd name="T23" fmla="*/ 0 h 34"/>
                  <a:gd name="T24" fmla="*/ 0 w 27"/>
                  <a:gd name="T25" fmla="*/ 30 h 34"/>
                  <a:gd name="T26" fmla="*/ 19 w 27"/>
                  <a:gd name="T27" fmla="*/ 2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" h="34">
                    <a:moveTo>
                      <a:pt x="19" y="20"/>
                    </a:moveTo>
                    <a:lnTo>
                      <a:pt x="10" y="19"/>
                    </a:lnTo>
                    <a:lnTo>
                      <a:pt x="16" y="7"/>
                    </a:lnTo>
                    <a:lnTo>
                      <a:pt x="19" y="20"/>
                    </a:lnTo>
                    <a:lnTo>
                      <a:pt x="0" y="30"/>
                    </a:lnTo>
                    <a:lnTo>
                      <a:pt x="6" y="31"/>
                    </a:lnTo>
                    <a:lnTo>
                      <a:pt x="9" y="24"/>
                    </a:lnTo>
                    <a:lnTo>
                      <a:pt x="20" y="26"/>
                    </a:lnTo>
                    <a:lnTo>
                      <a:pt x="21" y="32"/>
                    </a:lnTo>
                    <a:lnTo>
                      <a:pt x="27" y="34"/>
                    </a:lnTo>
                    <a:lnTo>
                      <a:pt x="20" y="1"/>
                    </a:lnTo>
                    <a:lnTo>
                      <a:pt x="14" y="0"/>
                    </a:lnTo>
                    <a:lnTo>
                      <a:pt x="0" y="30"/>
                    </a:lnTo>
                    <a:lnTo>
                      <a:pt x="19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96" name="Freeform 765">
                <a:extLst>
                  <a:ext uri="{FF2B5EF4-FFF2-40B4-BE49-F238E27FC236}">
                    <a16:creationId xmlns:a16="http://schemas.microsoft.com/office/drawing/2014/main" id="{3CD044A2-3691-BAFB-AF65-C74A8A9083FB}"/>
                  </a:ext>
                </a:extLst>
              </p:cNvPr>
              <p:cNvSpPr/>
              <p:nvPr/>
            </p:nvSpPr>
            <p:spPr bwMode="auto">
              <a:xfrm>
                <a:off x="1613" y="1691"/>
                <a:ext cx="26" cy="32"/>
              </a:xfrm>
              <a:custGeom>
                <a:avLst/>
                <a:gdLst>
                  <a:gd name="T0" fmla="*/ 12 w 26"/>
                  <a:gd name="T1" fmla="*/ 32 h 32"/>
                  <a:gd name="T2" fmla="*/ 26 w 26"/>
                  <a:gd name="T3" fmla="*/ 3 h 32"/>
                  <a:gd name="T4" fmla="*/ 20 w 26"/>
                  <a:gd name="T5" fmla="*/ 2 h 32"/>
                  <a:gd name="T6" fmla="*/ 10 w 26"/>
                  <a:gd name="T7" fmla="*/ 25 h 32"/>
                  <a:gd name="T8" fmla="*/ 8 w 26"/>
                  <a:gd name="T9" fmla="*/ 1 h 32"/>
                  <a:gd name="T10" fmla="*/ 0 w 26"/>
                  <a:gd name="T11" fmla="*/ 0 h 32"/>
                  <a:gd name="T12" fmla="*/ 6 w 26"/>
                  <a:gd name="T13" fmla="*/ 32 h 32"/>
                  <a:gd name="T14" fmla="*/ 12 w 26"/>
                  <a:gd name="T15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" h="32">
                    <a:moveTo>
                      <a:pt x="12" y="32"/>
                    </a:moveTo>
                    <a:lnTo>
                      <a:pt x="26" y="3"/>
                    </a:lnTo>
                    <a:lnTo>
                      <a:pt x="20" y="2"/>
                    </a:lnTo>
                    <a:lnTo>
                      <a:pt x="10" y="25"/>
                    </a:lnTo>
                    <a:lnTo>
                      <a:pt x="8" y="1"/>
                    </a:lnTo>
                    <a:lnTo>
                      <a:pt x="0" y="0"/>
                    </a:lnTo>
                    <a:lnTo>
                      <a:pt x="6" y="32"/>
                    </a:lnTo>
                    <a:lnTo>
                      <a:pt x="12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97" name="Freeform 766">
                <a:extLst>
                  <a:ext uri="{FF2B5EF4-FFF2-40B4-BE49-F238E27FC236}">
                    <a16:creationId xmlns:a16="http://schemas.microsoft.com/office/drawing/2014/main" id="{0101F94B-CF3C-5259-95AA-68F4A903E82E}"/>
                  </a:ext>
                </a:extLst>
              </p:cNvPr>
              <p:cNvSpPr/>
              <p:nvPr/>
            </p:nvSpPr>
            <p:spPr bwMode="auto">
              <a:xfrm>
                <a:off x="1637" y="1694"/>
                <a:ext cx="26" cy="34"/>
              </a:xfrm>
              <a:custGeom>
                <a:avLst/>
                <a:gdLst>
                  <a:gd name="T0" fmla="*/ 22 w 26"/>
                  <a:gd name="T1" fmla="*/ 34 h 34"/>
                  <a:gd name="T2" fmla="*/ 23 w 26"/>
                  <a:gd name="T3" fmla="*/ 28 h 34"/>
                  <a:gd name="T4" fmla="*/ 8 w 26"/>
                  <a:gd name="T5" fmla="*/ 26 h 34"/>
                  <a:gd name="T6" fmla="*/ 8 w 26"/>
                  <a:gd name="T7" fmla="*/ 18 h 34"/>
                  <a:gd name="T8" fmla="*/ 22 w 26"/>
                  <a:gd name="T9" fmla="*/ 20 h 34"/>
                  <a:gd name="T10" fmla="*/ 22 w 26"/>
                  <a:gd name="T11" fmla="*/ 14 h 34"/>
                  <a:gd name="T12" fmla="*/ 9 w 26"/>
                  <a:gd name="T13" fmla="*/ 13 h 34"/>
                  <a:gd name="T14" fmla="*/ 10 w 26"/>
                  <a:gd name="T15" fmla="*/ 6 h 34"/>
                  <a:gd name="T16" fmla="*/ 24 w 26"/>
                  <a:gd name="T17" fmla="*/ 8 h 34"/>
                  <a:gd name="T18" fmla="*/ 26 w 26"/>
                  <a:gd name="T19" fmla="*/ 2 h 34"/>
                  <a:gd name="T20" fmla="*/ 4 w 26"/>
                  <a:gd name="T21" fmla="*/ 0 h 34"/>
                  <a:gd name="T22" fmla="*/ 0 w 26"/>
                  <a:gd name="T23" fmla="*/ 31 h 34"/>
                  <a:gd name="T24" fmla="*/ 22 w 26"/>
                  <a:gd name="T25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" h="34">
                    <a:moveTo>
                      <a:pt x="22" y="34"/>
                    </a:moveTo>
                    <a:lnTo>
                      <a:pt x="23" y="28"/>
                    </a:lnTo>
                    <a:lnTo>
                      <a:pt x="8" y="26"/>
                    </a:lnTo>
                    <a:lnTo>
                      <a:pt x="8" y="18"/>
                    </a:lnTo>
                    <a:lnTo>
                      <a:pt x="22" y="20"/>
                    </a:lnTo>
                    <a:lnTo>
                      <a:pt x="22" y="14"/>
                    </a:lnTo>
                    <a:lnTo>
                      <a:pt x="9" y="13"/>
                    </a:lnTo>
                    <a:lnTo>
                      <a:pt x="10" y="6"/>
                    </a:lnTo>
                    <a:lnTo>
                      <a:pt x="24" y="8"/>
                    </a:lnTo>
                    <a:lnTo>
                      <a:pt x="26" y="2"/>
                    </a:lnTo>
                    <a:lnTo>
                      <a:pt x="4" y="0"/>
                    </a:lnTo>
                    <a:lnTo>
                      <a:pt x="0" y="31"/>
                    </a:lnTo>
                    <a:lnTo>
                      <a:pt x="22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98" name="Freeform 767">
                <a:extLst>
                  <a:ext uri="{FF2B5EF4-FFF2-40B4-BE49-F238E27FC236}">
                    <a16:creationId xmlns:a16="http://schemas.microsoft.com/office/drawing/2014/main" id="{D552EA84-8459-9B1E-DC1F-E42133976422}"/>
                  </a:ext>
                </a:extLst>
              </p:cNvPr>
              <p:cNvSpPr/>
              <p:nvPr/>
            </p:nvSpPr>
            <p:spPr bwMode="auto">
              <a:xfrm>
                <a:off x="1664" y="1698"/>
                <a:ext cx="25" cy="33"/>
              </a:xfrm>
              <a:custGeom>
                <a:avLst/>
                <a:gdLst>
                  <a:gd name="T0" fmla="*/ 8 w 25"/>
                  <a:gd name="T1" fmla="*/ 6 h 33"/>
                  <a:gd name="T2" fmla="*/ 15 w 25"/>
                  <a:gd name="T3" fmla="*/ 7 h 33"/>
                  <a:gd name="T4" fmla="*/ 19 w 25"/>
                  <a:gd name="T5" fmla="*/ 8 h 33"/>
                  <a:gd name="T6" fmla="*/ 19 w 25"/>
                  <a:gd name="T7" fmla="*/ 12 h 33"/>
                  <a:gd name="T8" fmla="*/ 18 w 25"/>
                  <a:gd name="T9" fmla="*/ 14 h 33"/>
                  <a:gd name="T10" fmla="*/ 14 w 25"/>
                  <a:gd name="T11" fmla="*/ 15 h 33"/>
                  <a:gd name="T12" fmla="*/ 7 w 25"/>
                  <a:gd name="T13" fmla="*/ 14 h 33"/>
                  <a:gd name="T14" fmla="*/ 8 w 25"/>
                  <a:gd name="T15" fmla="*/ 6 h 33"/>
                  <a:gd name="T16" fmla="*/ 6 w 25"/>
                  <a:gd name="T17" fmla="*/ 31 h 33"/>
                  <a:gd name="T18" fmla="*/ 7 w 25"/>
                  <a:gd name="T19" fmla="*/ 19 h 33"/>
                  <a:gd name="T20" fmla="*/ 13 w 25"/>
                  <a:gd name="T21" fmla="*/ 20 h 33"/>
                  <a:gd name="T22" fmla="*/ 17 w 25"/>
                  <a:gd name="T23" fmla="*/ 21 h 33"/>
                  <a:gd name="T24" fmla="*/ 17 w 25"/>
                  <a:gd name="T25" fmla="*/ 25 h 33"/>
                  <a:gd name="T26" fmla="*/ 17 w 25"/>
                  <a:gd name="T27" fmla="*/ 28 h 33"/>
                  <a:gd name="T28" fmla="*/ 17 w 25"/>
                  <a:gd name="T29" fmla="*/ 31 h 33"/>
                  <a:gd name="T30" fmla="*/ 17 w 25"/>
                  <a:gd name="T31" fmla="*/ 32 h 33"/>
                  <a:gd name="T32" fmla="*/ 23 w 25"/>
                  <a:gd name="T33" fmla="*/ 33 h 33"/>
                  <a:gd name="T34" fmla="*/ 23 w 25"/>
                  <a:gd name="T35" fmla="*/ 32 h 33"/>
                  <a:gd name="T36" fmla="*/ 23 w 25"/>
                  <a:gd name="T37" fmla="*/ 31 h 33"/>
                  <a:gd name="T38" fmla="*/ 23 w 25"/>
                  <a:gd name="T39" fmla="*/ 28 h 33"/>
                  <a:gd name="T40" fmla="*/ 23 w 25"/>
                  <a:gd name="T41" fmla="*/ 25 h 33"/>
                  <a:gd name="T42" fmla="*/ 23 w 25"/>
                  <a:gd name="T43" fmla="*/ 20 h 33"/>
                  <a:gd name="T44" fmla="*/ 20 w 25"/>
                  <a:gd name="T45" fmla="*/ 18 h 33"/>
                  <a:gd name="T46" fmla="*/ 21 w 25"/>
                  <a:gd name="T47" fmla="*/ 18 h 33"/>
                  <a:gd name="T48" fmla="*/ 24 w 25"/>
                  <a:gd name="T49" fmla="*/ 16 h 33"/>
                  <a:gd name="T50" fmla="*/ 25 w 25"/>
                  <a:gd name="T51" fmla="*/ 12 h 33"/>
                  <a:gd name="T52" fmla="*/ 25 w 25"/>
                  <a:gd name="T53" fmla="*/ 7 h 33"/>
                  <a:gd name="T54" fmla="*/ 24 w 25"/>
                  <a:gd name="T55" fmla="*/ 4 h 33"/>
                  <a:gd name="T56" fmla="*/ 21 w 25"/>
                  <a:gd name="T57" fmla="*/ 2 h 33"/>
                  <a:gd name="T58" fmla="*/ 17 w 25"/>
                  <a:gd name="T59" fmla="*/ 1 h 33"/>
                  <a:gd name="T60" fmla="*/ 3 w 25"/>
                  <a:gd name="T61" fmla="*/ 0 h 33"/>
                  <a:gd name="T62" fmla="*/ 0 w 25"/>
                  <a:gd name="T63" fmla="*/ 31 h 33"/>
                  <a:gd name="T64" fmla="*/ 6 w 25"/>
                  <a:gd name="T65" fmla="*/ 31 h 33"/>
                  <a:gd name="T66" fmla="*/ 8 w 25"/>
                  <a:gd name="T67" fmla="*/ 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5" h="33">
                    <a:moveTo>
                      <a:pt x="8" y="6"/>
                    </a:moveTo>
                    <a:lnTo>
                      <a:pt x="15" y="7"/>
                    </a:lnTo>
                    <a:lnTo>
                      <a:pt x="19" y="8"/>
                    </a:lnTo>
                    <a:lnTo>
                      <a:pt x="19" y="12"/>
                    </a:lnTo>
                    <a:lnTo>
                      <a:pt x="18" y="14"/>
                    </a:lnTo>
                    <a:lnTo>
                      <a:pt x="14" y="15"/>
                    </a:lnTo>
                    <a:lnTo>
                      <a:pt x="7" y="14"/>
                    </a:lnTo>
                    <a:lnTo>
                      <a:pt x="8" y="6"/>
                    </a:lnTo>
                    <a:lnTo>
                      <a:pt x="6" y="31"/>
                    </a:lnTo>
                    <a:lnTo>
                      <a:pt x="7" y="19"/>
                    </a:lnTo>
                    <a:lnTo>
                      <a:pt x="13" y="20"/>
                    </a:lnTo>
                    <a:lnTo>
                      <a:pt x="17" y="21"/>
                    </a:lnTo>
                    <a:lnTo>
                      <a:pt x="17" y="25"/>
                    </a:lnTo>
                    <a:lnTo>
                      <a:pt x="17" y="28"/>
                    </a:lnTo>
                    <a:lnTo>
                      <a:pt x="17" y="31"/>
                    </a:lnTo>
                    <a:lnTo>
                      <a:pt x="17" y="32"/>
                    </a:lnTo>
                    <a:lnTo>
                      <a:pt x="23" y="33"/>
                    </a:lnTo>
                    <a:lnTo>
                      <a:pt x="23" y="32"/>
                    </a:lnTo>
                    <a:lnTo>
                      <a:pt x="23" y="31"/>
                    </a:lnTo>
                    <a:lnTo>
                      <a:pt x="23" y="28"/>
                    </a:lnTo>
                    <a:lnTo>
                      <a:pt x="23" y="25"/>
                    </a:lnTo>
                    <a:lnTo>
                      <a:pt x="23" y="20"/>
                    </a:lnTo>
                    <a:lnTo>
                      <a:pt x="20" y="18"/>
                    </a:lnTo>
                    <a:lnTo>
                      <a:pt x="21" y="18"/>
                    </a:lnTo>
                    <a:lnTo>
                      <a:pt x="24" y="16"/>
                    </a:lnTo>
                    <a:lnTo>
                      <a:pt x="25" y="12"/>
                    </a:lnTo>
                    <a:lnTo>
                      <a:pt x="25" y="7"/>
                    </a:lnTo>
                    <a:lnTo>
                      <a:pt x="24" y="4"/>
                    </a:lnTo>
                    <a:lnTo>
                      <a:pt x="21" y="2"/>
                    </a:lnTo>
                    <a:lnTo>
                      <a:pt x="17" y="1"/>
                    </a:lnTo>
                    <a:lnTo>
                      <a:pt x="3" y="0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399" name="Freeform 768">
                <a:extLst>
                  <a:ext uri="{FF2B5EF4-FFF2-40B4-BE49-F238E27FC236}">
                    <a16:creationId xmlns:a16="http://schemas.microsoft.com/office/drawing/2014/main" id="{B6E5E474-D3FA-B33E-43D5-0A324A996B84}"/>
                  </a:ext>
                </a:extLst>
              </p:cNvPr>
              <p:cNvSpPr/>
              <p:nvPr/>
            </p:nvSpPr>
            <p:spPr bwMode="auto">
              <a:xfrm>
                <a:off x="1691" y="1701"/>
                <a:ext cx="27" cy="33"/>
              </a:xfrm>
              <a:custGeom>
                <a:avLst/>
                <a:gdLst>
                  <a:gd name="T0" fmla="*/ 15 w 27"/>
                  <a:gd name="T1" fmla="*/ 22 h 33"/>
                  <a:gd name="T2" fmla="*/ 27 w 27"/>
                  <a:gd name="T3" fmla="*/ 3 h 33"/>
                  <a:gd name="T4" fmla="*/ 20 w 27"/>
                  <a:gd name="T5" fmla="*/ 3 h 33"/>
                  <a:gd name="T6" fmla="*/ 12 w 27"/>
                  <a:gd name="T7" fmla="*/ 15 h 33"/>
                  <a:gd name="T8" fmla="*/ 8 w 27"/>
                  <a:gd name="T9" fmla="*/ 0 h 33"/>
                  <a:gd name="T10" fmla="*/ 0 w 27"/>
                  <a:gd name="T11" fmla="*/ 0 h 33"/>
                  <a:gd name="T12" fmla="*/ 9 w 27"/>
                  <a:gd name="T13" fmla="*/ 21 h 33"/>
                  <a:gd name="T14" fmla="*/ 8 w 27"/>
                  <a:gd name="T15" fmla="*/ 31 h 33"/>
                  <a:gd name="T16" fmla="*/ 14 w 27"/>
                  <a:gd name="T17" fmla="*/ 33 h 33"/>
                  <a:gd name="T18" fmla="*/ 15 w 27"/>
                  <a:gd name="T19" fmla="*/ 2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" h="33">
                    <a:moveTo>
                      <a:pt x="15" y="22"/>
                    </a:moveTo>
                    <a:lnTo>
                      <a:pt x="27" y="3"/>
                    </a:lnTo>
                    <a:lnTo>
                      <a:pt x="20" y="3"/>
                    </a:lnTo>
                    <a:lnTo>
                      <a:pt x="12" y="15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9" y="21"/>
                    </a:lnTo>
                    <a:lnTo>
                      <a:pt x="8" y="31"/>
                    </a:lnTo>
                    <a:lnTo>
                      <a:pt x="14" y="33"/>
                    </a:lnTo>
                    <a:lnTo>
                      <a:pt x="15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00" name="Freeform 769">
                <a:extLst>
                  <a:ext uri="{FF2B5EF4-FFF2-40B4-BE49-F238E27FC236}">
                    <a16:creationId xmlns:a16="http://schemas.microsoft.com/office/drawing/2014/main" id="{FAABACE3-1781-EC2D-237B-740456CC6546}"/>
                  </a:ext>
                </a:extLst>
              </p:cNvPr>
              <p:cNvSpPr/>
              <p:nvPr/>
            </p:nvSpPr>
            <p:spPr bwMode="auto">
              <a:xfrm>
                <a:off x="1712" y="1878"/>
                <a:ext cx="27" cy="32"/>
              </a:xfrm>
              <a:custGeom>
                <a:avLst/>
                <a:gdLst>
                  <a:gd name="T0" fmla="*/ 9 w 27"/>
                  <a:gd name="T1" fmla="*/ 16 h 32"/>
                  <a:gd name="T2" fmla="*/ 15 w 27"/>
                  <a:gd name="T3" fmla="*/ 20 h 32"/>
                  <a:gd name="T4" fmla="*/ 18 w 27"/>
                  <a:gd name="T5" fmla="*/ 22 h 32"/>
                  <a:gd name="T6" fmla="*/ 17 w 27"/>
                  <a:gd name="T7" fmla="*/ 25 h 32"/>
                  <a:gd name="T8" fmla="*/ 15 w 27"/>
                  <a:gd name="T9" fmla="*/ 27 h 32"/>
                  <a:gd name="T10" fmla="*/ 12 w 27"/>
                  <a:gd name="T11" fmla="*/ 26 h 32"/>
                  <a:gd name="T12" fmla="*/ 6 w 27"/>
                  <a:gd name="T13" fmla="*/ 24 h 32"/>
                  <a:gd name="T14" fmla="*/ 9 w 27"/>
                  <a:gd name="T15" fmla="*/ 16 h 32"/>
                  <a:gd name="T16" fmla="*/ 14 w 27"/>
                  <a:gd name="T17" fmla="*/ 7 h 32"/>
                  <a:gd name="T18" fmla="*/ 19 w 27"/>
                  <a:gd name="T19" fmla="*/ 10 h 32"/>
                  <a:gd name="T20" fmla="*/ 21 w 27"/>
                  <a:gd name="T21" fmla="*/ 12 h 32"/>
                  <a:gd name="T22" fmla="*/ 21 w 27"/>
                  <a:gd name="T23" fmla="*/ 14 h 32"/>
                  <a:gd name="T24" fmla="*/ 20 w 27"/>
                  <a:gd name="T25" fmla="*/ 16 h 32"/>
                  <a:gd name="T26" fmla="*/ 17 w 27"/>
                  <a:gd name="T27" fmla="*/ 15 h 32"/>
                  <a:gd name="T28" fmla="*/ 12 w 27"/>
                  <a:gd name="T29" fmla="*/ 13 h 32"/>
                  <a:gd name="T30" fmla="*/ 14 w 27"/>
                  <a:gd name="T31" fmla="*/ 7 h 32"/>
                  <a:gd name="T32" fmla="*/ 9 w 27"/>
                  <a:gd name="T33" fmla="*/ 16 h 32"/>
                  <a:gd name="T34" fmla="*/ 9 w 27"/>
                  <a:gd name="T35" fmla="*/ 31 h 32"/>
                  <a:gd name="T36" fmla="*/ 14 w 27"/>
                  <a:gd name="T37" fmla="*/ 32 h 32"/>
                  <a:gd name="T38" fmla="*/ 17 w 27"/>
                  <a:gd name="T39" fmla="*/ 32 h 32"/>
                  <a:gd name="T40" fmla="*/ 20 w 27"/>
                  <a:gd name="T41" fmla="*/ 31 h 32"/>
                  <a:gd name="T42" fmla="*/ 21 w 27"/>
                  <a:gd name="T43" fmla="*/ 28 h 32"/>
                  <a:gd name="T44" fmla="*/ 23 w 27"/>
                  <a:gd name="T45" fmla="*/ 24 h 32"/>
                  <a:gd name="T46" fmla="*/ 21 w 27"/>
                  <a:gd name="T47" fmla="*/ 20 h 32"/>
                  <a:gd name="T48" fmla="*/ 24 w 27"/>
                  <a:gd name="T49" fmla="*/ 20 h 32"/>
                  <a:gd name="T50" fmla="*/ 26 w 27"/>
                  <a:gd name="T51" fmla="*/ 16 h 32"/>
                  <a:gd name="T52" fmla="*/ 27 w 27"/>
                  <a:gd name="T53" fmla="*/ 14 h 32"/>
                  <a:gd name="T54" fmla="*/ 27 w 27"/>
                  <a:gd name="T55" fmla="*/ 10 h 32"/>
                  <a:gd name="T56" fmla="*/ 25 w 27"/>
                  <a:gd name="T57" fmla="*/ 8 h 32"/>
                  <a:gd name="T58" fmla="*/ 23 w 27"/>
                  <a:gd name="T59" fmla="*/ 7 h 32"/>
                  <a:gd name="T60" fmla="*/ 12 w 27"/>
                  <a:gd name="T61" fmla="*/ 0 h 32"/>
                  <a:gd name="T62" fmla="*/ 0 w 27"/>
                  <a:gd name="T63" fmla="*/ 25 h 32"/>
                  <a:gd name="T64" fmla="*/ 9 w 27"/>
                  <a:gd name="T65" fmla="*/ 31 h 32"/>
                  <a:gd name="T66" fmla="*/ 9 w 27"/>
                  <a:gd name="T67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" h="32">
                    <a:moveTo>
                      <a:pt x="9" y="16"/>
                    </a:moveTo>
                    <a:lnTo>
                      <a:pt x="15" y="20"/>
                    </a:lnTo>
                    <a:lnTo>
                      <a:pt x="18" y="22"/>
                    </a:lnTo>
                    <a:lnTo>
                      <a:pt x="17" y="25"/>
                    </a:lnTo>
                    <a:lnTo>
                      <a:pt x="15" y="27"/>
                    </a:lnTo>
                    <a:lnTo>
                      <a:pt x="12" y="26"/>
                    </a:lnTo>
                    <a:lnTo>
                      <a:pt x="6" y="24"/>
                    </a:lnTo>
                    <a:lnTo>
                      <a:pt x="9" y="16"/>
                    </a:lnTo>
                    <a:lnTo>
                      <a:pt x="14" y="7"/>
                    </a:lnTo>
                    <a:lnTo>
                      <a:pt x="19" y="10"/>
                    </a:lnTo>
                    <a:lnTo>
                      <a:pt x="21" y="12"/>
                    </a:lnTo>
                    <a:lnTo>
                      <a:pt x="21" y="14"/>
                    </a:lnTo>
                    <a:lnTo>
                      <a:pt x="20" y="16"/>
                    </a:lnTo>
                    <a:lnTo>
                      <a:pt x="17" y="15"/>
                    </a:lnTo>
                    <a:lnTo>
                      <a:pt x="12" y="13"/>
                    </a:lnTo>
                    <a:lnTo>
                      <a:pt x="14" y="7"/>
                    </a:lnTo>
                    <a:lnTo>
                      <a:pt x="9" y="16"/>
                    </a:lnTo>
                    <a:lnTo>
                      <a:pt x="9" y="31"/>
                    </a:lnTo>
                    <a:lnTo>
                      <a:pt x="14" y="32"/>
                    </a:lnTo>
                    <a:lnTo>
                      <a:pt x="17" y="32"/>
                    </a:lnTo>
                    <a:lnTo>
                      <a:pt x="20" y="31"/>
                    </a:lnTo>
                    <a:lnTo>
                      <a:pt x="21" y="28"/>
                    </a:lnTo>
                    <a:lnTo>
                      <a:pt x="23" y="24"/>
                    </a:lnTo>
                    <a:lnTo>
                      <a:pt x="21" y="20"/>
                    </a:lnTo>
                    <a:lnTo>
                      <a:pt x="24" y="20"/>
                    </a:lnTo>
                    <a:lnTo>
                      <a:pt x="26" y="16"/>
                    </a:lnTo>
                    <a:lnTo>
                      <a:pt x="27" y="14"/>
                    </a:lnTo>
                    <a:lnTo>
                      <a:pt x="27" y="10"/>
                    </a:lnTo>
                    <a:lnTo>
                      <a:pt x="25" y="8"/>
                    </a:lnTo>
                    <a:lnTo>
                      <a:pt x="23" y="7"/>
                    </a:lnTo>
                    <a:lnTo>
                      <a:pt x="12" y="0"/>
                    </a:lnTo>
                    <a:lnTo>
                      <a:pt x="0" y="25"/>
                    </a:lnTo>
                    <a:lnTo>
                      <a:pt x="9" y="31"/>
                    </a:lnTo>
                    <a:lnTo>
                      <a:pt x="9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01" name="Freeform 770">
                <a:extLst>
                  <a:ext uri="{FF2B5EF4-FFF2-40B4-BE49-F238E27FC236}">
                    <a16:creationId xmlns:a16="http://schemas.microsoft.com/office/drawing/2014/main" id="{168D3AB6-FCF7-DFCB-C52B-1706360E9DF9}"/>
                  </a:ext>
                </a:extLst>
              </p:cNvPr>
              <p:cNvSpPr/>
              <p:nvPr/>
            </p:nvSpPr>
            <p:spPr bwMode="auto">
              <a:xfrm>
                <a:off x="1737" y="1891"/>
                <a:ext cx="27" cy="32"/>
              </a:xfrm>
              <a:custGeom>
                <a:avLst/>
                <a:gdLst>
                  <a:gd name="T0" fmla="*/ 1 w 27"/>
                  <a:gd name="T1" fmla="*/ 15 h 32"/>
                  <a:gd name="T2" fmla="*/ 0 w 27"/>
                  <a:gd name="T3" fmla="*/ 20 h 32"/>
                  <a:gd name="T4" fmla="*/ 0 w 27"/>
                  <a:gd name="T5" fmla="*/ 24 h 32"/>
                  <a:gd name="T6" fmla="*/ 2 w 27"/>
                  <a:gd name="T7" fmla="*/ 27 h 32"/>
                  <a:gd name="T8" fmla="*/ 6 w 27"/>
                  <a:gd name="T9" fmla="*/ 31 h 32"/>
                  <a:gd name="T10" fmla="*/ 9 w 27"/>
                  <a:gd name="T11" fmla="*/ 32 h 32"/>
                  <a:gd name="T12" fmla="*/ 13 w 27"/>
                  <a:gd name="T13" fmla="*/ 32 h 32"/>
                  <a:gd name="T14" fmla="*/ 17 w 27"/>
                  <a:gd name="T15" fmla="*/ 30 h 32"/>
                  <a:gd name="T16" fmla="*/ 19 w 27"/>
                  <a:gd name="T17" fmla="*/ 26 h 32"/>
                  <a:gd name="T18" fmla="*/ 27 w 27"/>
                  <a:gd name="T19" fmla="*/ 11 h 32"/>
                  <a:gd name="T20" fmla="*/ 23 w 27"/>
                  <a:gd name="T21" fmla="*/ 8 h 32"/>
                  <a:gd name="T22" fmla="*/ 14 w 27"/>
                  <a:gd name="T23" fmla="*/ 24 h 32"/>
                  <a:gd name="T24" fmla="*/ 13 w 27"/>
                  <a:gd name="T25" fmla="*/ 25 h 32"/>
                  <a:gd name="T26" fmla="*/ 12 w 27"/>
                  <a:gd name="T27" fmla="*/ 27 h 32"/>
                  <a:gd name="T28" fmla="*/ 9 w 27"/>
                  <a:gd name="T29" fmla="*/ 27 h 32"/>
                  <a:gd name="T30" fmla="*/ 7 w 27"/>
                  <a:gd name="T31" fmla="*/ 26 h 32"/>
                  <a:gd name="T32" fmla="*/ 6 w 27"/>
                  <a:gd name="T33" fmla="*/ 25 h 32"/>
                  <a:gd name="T34" fmla="*/ 5 w 27"/>
                  <a:gd name="T35" fmla="*/ 23 h 32"/>
                  <a:gd name="T36" fmla="*/ 5 w 27"/>
                  <a:gd name="T37" fmla="*/ 20 h 32"/>
                  <a:gd name="T38" fmla="*/ 6 w 27"/>
                  <a:gd name="T39" fmla="*/ 18 h 32"/>
                  <a:gd name="T40" fmla="*/ 13 w 27"/>
                  <a:gd name="T41" fmla="*/ 2 h 32"/>
                  <a:gd name="T42" fmla="*/ 8 w 27"/>
                  <a:gd name="T43" fmla="*/ 0 h 32"/>
                  <a:gd name="T44" fmla="*/ 1 w 27"/>
                  <a:gd name="T45" fmla="*/ 15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7" h="32">
                    <a:moveTo>
                      <a:pt x="1" y="15"/>
                    </a:moveTo>
                    <a:lnTo>
                      <a:pt x="0" y="20"/>
                    </a:lnTo>
                    <a:lnTo>
                      <a:pt x="0" y="24"/>
                    </a:lnTo>
                    <a:lnTo>
                      <a:pt x="2" y="27"/>
                    </a:lnTo>
                    <a:lnTo>
                      <a:pt x="6" y="31"/>
                    </a:lnTo>
                    <a:lnTo>
                      <a:pt x="9" y="32"/>
                    </a:lnTo>
                    <a:lnTo>
                      <a:pt x="13" y="32"/>
                    </a:lnTo>
                    <a:lnTo>
                      <a:pt x="17" y="30"/>
                    </a:lnTo>
                    <a:lnTo>
                      <a:pt x="19" y="26"/>
                    </a:lnTo>
                    <a:lnTo>
                      <a:pt x="27" y="11"/>
                    </a:lnTo>
                    <a:lnTo>
                      <a:pt x="23" y="8"/>
                    </a:lnTo>
                    <a:lnTo>
                      <a:pt x="14" y="24"/>
                    </a:lnTo>
                    <a:lnTo>
                      <a:pt x="13" y="25"/>
                    </a:lnTo>
                    <a:lnTo>
                      <a:pt x="12" y="27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6" y="25"/>
                    </a:lnTo>
                    <a:lnTo>
                      <a:pt x="5" y="23"/>
                    </a:lnTo>
                    <a:lnTo>
                      <a:pt x="5" y="20"/>
                    </a:lnTo>
                    <a:lnTo>
                      <a:pt x="6" y="18"/>
                    </a:lnTo>
                    <a:lnTo>
                      <a:pt x="13" y="2"/>
                    </a:lnTo>
                    <a:lnTo>
                      <a:pt x="8" y="0"/>
                    </a:lnTo>
                    <a:lnTo>
                      <a:pt x="1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02" name="Freeform 771">
                <a:extLst>
                  <a:ext uri="{FF2B5EF4-FFF2-40B4-BE49-F238E27FC236}">
                    <a16:creationId xmlns:a16="http://schemas.microsoft.com/office/drawing/2014/main" id="{B3D256D5-CE5B-7F15-A400-B1BE960EC937}"/>
                  </a:ext>
                </a:extLst>
              </p:cNvPr>
              <p:cNvSpPr/>
              <p:nvPr/>
            </p:nvSpPr>
            <p:spPr bwMode="auto">
              <a:xfrm>
                <a:off x="1756" y="1904"/>
                <a:ext cx="29" cy="36"/>
              </a:xfrm>
              <a:custGeom>
                <a:avLst/>
                <a:gdLst>
                  <a:gd name="T0" fmla="*/ 16 w 29"/>
                  <a:gd name="T1" fmla="*/ 7 h 36"/>
                  <a:gd name="T2" fmla="*/ 20 w 29"/>
                  <a:gd name="T3" fmla="*/ 11 h 36"/>
                  <a:gd name="T4" fmla="*/ 23 w 29"/>
                  <a:gd name="T5" fmla="*/ 12 h 36"/>
                  <a:gd name="T6" fmla="*/ 23 w 29"/>
                  <a:gd name="T7" fmla="*/ 16 h 36"/>
                  <a:gd name="T8" fmla="*/ 20 w 29"/>
                  <a:gd name="T9" fmla="*/ 18 h 36"/>
                  <a:gd name="T10" fmla="*/ 18 w 29"/>
                  <a:gd name="T11" fmla="*/ 17 h 36"/>
                  <a:gd name="T12" fmla="*/ 12 w 29"/>
                  <a:gd name="T13" fmla="*/ 13 h 36"/>
                  <a:gd name="T14" fmla="*/ 16 w 29"/>
                  <a:gd name="T15" fmla="*/ 7 h 36"/>
                  <a:gd name="T16" fmla="*/ 5 w 29"/>
                  <a:gd name="T17" fmla="*/ 28 h 36"/>
                  <a:gd name="T18" fmla="*/ 10 w 29"/>
                  <a:gd name="T19" fmla="*/ 18 h 36"/>
                  <a:gd name="T20" fmla="*/ 14 w 29"/>
                  <a:gd name="T21" fmla="*/ 20 h 36"/>
                  <a:gd name="T22" fmla="*/ 17 w 29"/>
                  <a:gd name="T23" fmla="*/ 23 h 36"/>
                  <a:gd name="T24" fmla="*/ 17 w 29"/>
                  <a:gd name="T25" fmla="*/ 26 h 36"/>
                  <a:gd name="T26" fmla="*/ 16 w 29"/>
                  <a:gd name="T27" fmla="*/ 29 h 36"/>
                  <a:gd name="T28" fmla="*/ 14 w 29"/>
                  <a:gd name="T29" fmla="*/ 31 h 36"/>
                  <a:gd name="T30" fmla="*/ 14 w 29"/>
                  <a:gd name="T31" fmla="*/ 32 h 36"/>
                  <a:gd name="T32" fmla="*/ 19 w 29"/>
                  <a:gd name="T33" fmla="*/ 36 h 36"/>
                  <a:gd name="T34" fmla="*/ 19 w 29"/>
                  <a:gd name="T35" fmla="*/ 35 h 36"/>
                  <a:gd name="T36" fmla="*/ 19 w 29"/>
                  <a:gd name="T37" fmla="*/ 34 h 36"/>
                  <a:gd name="T38" fmla="*/ 20 w 29"/>
                  <a:gd name="T39" fmla="*/ 31 h 36"/>
                  <a:gd name="T40" fmla="*/ 22 w 29"/>
                  <a:gd name="T41" fmla="*/ 29 h 36"/>
                  <a:gd name="T42" fmla="*/ 23 w 29"/>
                  <a:gd name="T43" fmla="*/ 24 h 36"/>
                  <a:gd name="T44" fmla="*/ 22 w 29"/>
                  <a:gd name="T45" fmla="*/ 22 h 36"/>
                  <a:gd name="T46" fmla="*/ 25 w 29"/>
                  <a:gd name="T47" fmla="*/ 20 h 36"/>
                  <a:gd name="T48" fmla="*/ 28 w 29"/>
                  <a:gd name="T49" fmla="*/ 18 h 36"/>
                  <a:gd name="T50" fmla="*/ 29 w 29"/>
                  <a:gd name="T51" fmla="*/ 14 h 36"/>
                  <a:gd name="T52" fmla="*/ 29 w 29"/>
                  <a:gd name="T53" fmla="*/ 11 h 36"/>
                  <a:gd name="T54" fmla="*/ 26 w 29"/>
                  <a:gd name="T55" fmla="*/ 8 h 36"/>
                  <a:gd name="T56" fmla="*/ 24 w 29"/>
                  <a:gd name="T57" fmla="*/ 6 h 36"/>
                  <a:gd name="T58" fmla="*/ 12 w 29"/>
                  <a:gd name="T59" fmla="*/ 0 h 36"/>
                  <a:gd name="T60" fmla="*/ 0 w 29"/>
                  <a:gd name="T61" fmla="*/ 25 h 36"/>
                  <a:gd name="T62" fmla="*/ 5 w 29"/>
                  <a:gd name="T63" fmla="*/ 28 h 36"/>
                  <a:gd name="T64" fmla="*/ 16 w 29"/>
                  <a:gd name="T65" fmla="*/ 7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8" h="36">
                    <a:moveTo>
                      <a:pt x="16" y="7"/>
                    </a:moveTo>
                    <a:lnTo>
                      <a:pt x="20" y="11"/>
                    </a:lnTo>
                    <a:lnTo>
                      <a:pt x="23" y="12"/>
                    </a:lnTo>
                    <a:lnTo>
                      <a:pt x="23" y="16"/>
                    </a:lnTo>
                    <a:lnTo>
                      <a:pt x="20" y="18"/>
                    </a:lnTo>
                    <a:lnTo>
                      <a:pt x="18" y="17"/>
                    </a:lnTo>
                    <a:lnTo>
                      <a:pt x="12" y="13"/>
                    </a:lnTo>
                    <a:lnTo>
                      <a:pt x="16" y="7"/>
                    </a:lnTo>
                    <a:lnTo>
                      <a:pt x="5" y="28"/>
                    </a:lnTo>
                    <a:lnTo>
                      <a:pt x="10" y="18"/>
                    </a:lnTo>
                    <a:lnTo>
                      <a:pt x="14" y="20"/>
                    </a:lnTo>
                    <a:lnTo>
                      <a:pt x="17" y="23"/>
                    </a:lnTo>
                    <a:lnTo>
                      <a:pt x="17" y="26"/>
                    </a:lnTo>
                    <a:lnTo>
                      <a:pt x="16" y="29"/>
                    </a:lnTo>
                    <a:lnTo>
                      <a:pt x="14" y="31"/>
                    </a:lnTo>
                    <a:lnTo>
                      <a:pt x="14" y="32"/>
                    </a:lnTo>
                    <a:lnTo>
                      <a:pt x="19" y="36"/>
                    </a:lnTo>
                    <a:lnTo>
                      <a:pt x="19" y="35"/>
                    </a:lnTo>
                    <a:lnTo>
                      <a:pt x="19" y="34"/>
                    </a:lnTo>
                    <a:lnTo>
                      <a:pt x="20" y="31"/>
                    </a:lnTo>
                    <a:lnTo>
                      <a:pt x="22" y="29"/>
                    </a:lnTo>
                    <a:lnTo>
                      <a:pt x="23" y="24"/>
                    </a:lnTo>
                    <a:lnTo>
                      <a:pt x="22" y="22"/>
                    </a:lnTo>
                    <a:lnTo>
                      <a:pt x="25" y="20"/>
                    </a:lnTo>
                    <a:lnTo>
                      <a:pt x="28" y="18"/>
                    </a:lnTo>
                    <a:lnTo>
                      <a:pt x="29" y="14"/>
                    </a:lnTo>
                    <a:lnTo>
                      <a:pt x="29" y="11"/>
                    </a:lnTo>
                    <a:lnTo>
                      <a:pt x="26" y="8"/>
                    </a:lnTo>
                    <a:lnTo>
                      <a:pt x="24" y="6"/>
                    </a:lnTo>
                    <a:lnTo>
                      <a:pt x="12" y="0"/>
                    </a:lnTo>
                    <a:lnTo>
                      <a:pt x="0" y="25"/>
                    </a:lnTo>
                    <a:lnTo>
                      <a:pt x="5" y="28"/>
                    </a:lnTo>
                    <a:lnTo>
                      <a:pt x="16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03" name="Freeform 772">
                <a:extLst>
                  <a:ext uri="{FF2B5EF4-FFF2-40B4-BE49-F238E27FC236}">
                    <a16:creationId xmlns:a16="http://schemas.microsoft.com/office/drawing/2014/main" id="{C8260BD8-84FF-4B25-6A54-2A6F3D8EE543}"/>
                  </a:ext>
                </a:extLst>
              </p:cNvPr>
              <p:cNvSpPr/>
              <p:nvPr/>
            </p:nvSpPr>
            <p:spPr bwMode="auto">
              <a:xfrm>
                <a:off x="1779" y="1917"/>
                <a:ext cx="32" cy="36"/>
              </a:xfrm>
              <a:custGeom>
                <a:avLst/>
                <a:gdLst>
                  <a:gd name="T0" fmla="*/ 5 w 32"/>
                  <a:gd name="T1" fmla="*/ 28 h 36"/>
                  <a:gd name="T2" fmla="*/ 9 w 32"/>
                  <a:gd name="T3" fmla="*/ 19 h 36"/>
                  <a:gd name="T4" fmla="*/ 13 w 32"/>
                  <a:gd name="T5" fmla="*/ 18 h 36"/>
                  <a:gd name="T6" fmla="*/ 14 w 32"/>
                  <a:gd name="T7" fmla="*/ 34 h 36"/>
                  <a:gd name="T8" fmla="*/ 20 w 32"/>
                  <a:gd name="T9" fmla="*/ 36 h 36"/>
                  <a:gd name="T10" fmla="*/ 18 w 32"/>
                  <a:gd name="T11" fmla="*/ 16 h 36"/>
                  <a:gd name="T12" fmla="*/ 32 w 32"/>
                  <a:gd name="T13" fmla="*/ 11 h 36"/>
                  <a:gd name="T14" fmla="*/ 26 w 32"/>
                  <a:gd name="T15" fmla="*/ 7 h 36"/>
                  <a:gd name="T16" fmla="*/ 12 w 32"/>
                  <a:gd name="T17" fmla="*/ 13 h 36"/>
                  <a:gd name="T18" fmla="*/ 17 w 32"/>
                  <a:gd name="T19" fmla="*/ 3 h 36"/>
                  <a:gd name="T20" fmla="*/ 12 w 32"/>
                  <a:gd name="T21" fmla="*/ 0 h 36"/>
                  <a:gd name="T22" fmla="*/ 0 w 32"/>
                  <a:gd name="T23" fmla="*/ 25 h 36"/>
                  <a:gd name="T24" fmla="*/ 5 w 32"/>
                  <a:gd name="T25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36">
                    <a:moveTo>
                      <a:pt x="5" y="28"/>
                    </a:moveTo>
                    <a:lnTo>
                      <a:pt x="9" y="19"/>
                    </a:lnTo>
                    <a:lnTo>
                      <a:pt x="13" y="18"/>
                    </a:lnTo>
                    <a:lnTo>
                      <a:pt x="14" y="34"/>
                    </a:lnTo>
                    <a:lnTo>
                      <a:pt x="20" y="36"/>
                    </a:lnTo>
                    <a:lnTo>
                      <a:pt x="18" y="16"/>
                    </a:lnTo>
                    <a:lnTo>
                      <a:pt x="32" y="11"/>
                    </a:lnTo>
                    <a:lnTo>
                      <a:pt x="26" y="7"/>
                    </a:lnTo>
                    <a:lnTo>
                      <a:pt x="12" y="13"/>
                    </a:lnTo>
                    <a:lnTo>
                      <a:pt x="17" y="3"/>
                    </a:lnTo>
                    <a:lnTo>
                      <a:pt x="12" y="0"/>
                    </a:lnTo>
                    <a:lnTo>
                      <a:pt x="0" y="25"/>
                    </a:lnTo>
                    <a:lnTo>
                      <a:pt x="5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04" name="Freeform 773">
                <a:extLst>
                  <a:ext uri="{FF2B5EF4-FFF2-40B4-BE49-F238E27FC236}">
                    <a16:creationId xmlns:a16="http://schemas.microsoft.com/office/drawing/2014/main" id="{93374AA5-87F4-1568-1775-50C47BDAB12B}"/>
                  </a:ext>
                </a:extLst>
              </p:cNvPr>
              <p:cNvSpPr/>
              <p:nvPr/>
            </p:nvSpPr>
            <p:spPr bwMode="auto">
              <a:xfrm>
                <a:off x="1802" y="1930"/>
                <a:ext cx="28" cy="35"/>
              </a:xfrm>
              <a:custGeom>
                <a:avLst/>
                <a:gdLst>
                  <a:gd name="T0" fmla="*/ 16 w 28"/>
                  <a:gd name="T1" fmla="*/ 35 h 35"/>
                  <a:gd name="T2" fmla="*/ 19 w 28"/>
                  <a:gd name="T3" fmla="*/ 30 h 35"/>
                  <a:gd name="T4" fmla="*/ 7 w 28"/>
                  <a:gd name="T5" fmla="*/ 23 h 35"/>
                  <a:gd name="T6" fmla="*/ 9 w 28"/>
                  <a:gd name="T7" fmla="*/ 16 h 35"/>
                  <a:gd name="T8" fmla="*/ 20 w 28"/>
                  <a:gd name="T9" fmla="*/ 23 h 35"/>
                  <a:gd name="T10" fmla="*/ 22 w 28"/>
                  <a:gd name="T11" fmla="*/ 18 h 35"/>
                  <a:gd name="T12" fmla="*/ 12 w 28"/>
                  <a:gd name="T13" fmla="*/ 12 h 35"/>
                  <a:gd name="T14" fmla="*/ 14 w 28"/>
                  <a:gd name="T15" fmla="*/ 6 h 35"/>
                  <a:gd name="T16" fmla="*/ 26 w 28"/>
                  <a:gd name="T17" fmla="*/ 14 h 35"/>
                  <a:gd name="T18" fmla="*/ 28 w 28"/>
                  <a:gd name="T19" fmla="*/ 10 h 35"/>
                  <a:gd name="T20" fmla="*/ 12 w 28"/>
                  <a:gd name="T21" fmla="*/ 0 h 35"/>
                  <a:gd name="T22" fmla="*/ 0 w 28"/>
                  <a:gd name="T23" fmla="*/ 24 h 35"/>
                  <a:gd name="T24" fmla="*/ 16 w 28"/>
                  <a:gd name="T2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35">
                    <a:moveTo>
                      <a:pt x="16" y="35"/>
                    </a:moveTo>
                    <a:lnTo>
                      <a:pt x="19" y="30"/>
                    </a:lnTo>
                    <a:lnTo>
                      <a:pt x="7" y="23"/>
                    </a:lnTo>
                    <a:lnTo>
                      <a:pt x="9" y="16"/>
                    </a:lnTo>
                    <a:lnTo>
                      <a:pt x="20" y="23"/>
                    </a:lnTo>
                    <a:lnTo>
                      <a:pt x="22" y="18"/>
                    </a:lnTo>
                    <a:lnTo>
                      <a:pt x="12" y="12"/>
                    </a:lnTo>
                    <a:lnTo>
                      <a:pt x="14" y="6"/>
                    </a:lnTo>
                    <a:lnTo>
                      <a:pt x="26" y="14"/>
                    </a:lnTo>
                    <a:lnTo>
                      <a:pt x="28" y="10"/>
                    </a:lnTo>
                    <a:lnTo>
                      <a:pt x="12" y="0"/>
                    </a:lnTo>
                    <a:lnTo>
                      <a:pt x="0" y="24"/>
                    </a:lnTo>
                    <a:lnTo>
                      <a:pt x="16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05" name="Freeform 774">
                <a:extLst>
                  <a:ext uri="{FF2B5EF4-FFF2-40B4-BE49-F238E27FC236}">
                    <a16:creationId xmlns:a16="http://schemas.microsoft.com/office/drawing/2014/main" id="{AB128873-1398-ED22-ACA0-ACF763DD93F2}"/>
                  </a:ext>
                </a:extLst>
              </p:cNvPr>
              <p:cNvSpPr/>
              <p:nvPr/>
            </p:nvSpPr>
            <p:spPr bwMode="auto">
              <a:xfrm>
                <a:off x="1776" y="1764"/>
                <a:ext cx="27" cy="32"/>
              </a:xfrm>
              <a:custGeom>
                <a:avLst/>
                <a:gdLst>
                  <a:gd name="T0" fmla="*/ 21 w 27"/>
                  <a:gd name="T1" fmla="*/ 20 h 32"/>
                  <a:gd name="T2" fmla="*/ 21 w 27"/>
                  <a:gd name="T3" fmla="*/ 22 h 32"/>
                  <a:gd name="T4" fmla="*/ 18 w 27"/>
                  <a:gd name="T5" fmla="*/ 25 h 32"/>
                  <a:gd name="T6" fmla="*/ 17 w 27"/>
                  <a:gd name="T7" fmla="*/ 26 h 32"/>
                  <a:gd name="T8" fmla="*/ 15 w 27"/>
                  <a:gd name="T9" fmla="*/ 26 h 32"/>
                  <a:gd name="T10" fmla="*/ 11 w 27"/>
                  <a:gd name="T11" fmla="*/ 26 h 32"/>
                  <a:gd name="T12" fmla="*/ 9 w 27"/>
                  <a:gd name="T13" fmla="*/ 24 h 32"/>
                  <a:gd name="T14" fmla="*/ 8 w 27"/>
                  <a:gd name="T15" fmla="*/ 20 h 32"/>
                  <a:gd name="T16" fmla="*/ 6 w 27"/>
                  <a:gd name="T17" fmla="*/ 15 h 32"/>
                  <a:gd name="T18" fmla="*/ 8 w 27"/>
                  <a:gd name="T19" fmla="*/ 10 h 32"/>
                  <a:gd name="T20" fmla="*/ 9 w 27"/>
                  <a:gd name="T21" fmla="*/ 8 h 32"/>
                  <a:gd name="T22" fmla="*/ 11 w 27"/>
                  <a:gd name="T23" fmla="*/ 6 h 32"/>
                  <a:gd name="T24" fmla="*/ 15 w 27"/>
                  <a:gd name="T25" fmla="*/ 4 h 32"/>
                  <a:gd name="T26" fmla="*/ 17 w 27"/>
                  <a:gd name="T27" fmla="*/ 6 h 32"/>
                  <a:gd name="T28" fmla="*/ 18 w 27"/>
                  <a:gd name="T29" fmla="*/ 7 h 32"/>
                  <a:gd name="T30" fmla="*/ 21 w 27"/>
                  <a:gd name="T31" fmla="*/ 8 h 32"/>
                  <a:gd name="T32" fmla="*/ 21 w 27"/>
                  <a:gd name="T33" fmla="*/ 10 h 32"/>
                  <a:gd name="T34" fmla="*/ 27 w 27"/>
                  <a:gd name="T35" fmla="*/ 10 h 32"/>
                  <a:gd name="T36" fmla="*/ 26 w 27"/>
                  <a:gd name="T37" fmla="*/ 6 h 32"/>
                  <a:gd name="T38" fmla="*/ 23 w 27"/>
                  <a:gd name="T39" fmla="*/ 2 h 32"/>
                  <a:gd name="T40" fmla="*/ 20 w 27"/>
                  <a:gd name="T41" fmla="*/ 0 h 32"/>
                  <a:gd name="T42" fmla="*/ 15 w 27"/>
                  <a:gd name="T43" fmla="*/ 0 h 32"/>
                  <a:gd name="T44" fmla="*/ 9 w 27"/>
                  <a:gd name="T45" fmla="*/ 1 h 32"/>
                  <a:gd name="T46" fmla="*/ 4 w 27"/>
                  <a:gd name="T47" fmla="*/ 3 h 32"/>
                  <a:gd name="T48" fmla="*/ 2 w 27"/>
                  <a:gd name="T49" fmla="*/ 8 h 32"/>
                  <a:gd name="T50" fmla="*/ 0 w 27"/>
                  <a:gd name="T51" fmla="*/ 15 h 32"/>
                  <a:gd name="T52" fmla="*/ 2 w 27"/>
                  <a:gd name="T53" fmla="*/ 22 h 32"/>
                  <a:gd name="T54" fmla="*/ 4 w 27"/>
                  <a:gd name="T55" fmla="*/ 27 h 32"/>
                  <a:gd name="T56" fmla="*/ 9 w 27"/>
                  <a:gd name="T57" fmla="*/ 31 h 32"/>
                  <a:gd name="T58" fmla="*/ 14 w 27"/>
                  <a:gd name="T59" fmla="*/ 32 h 32"/>
                  <a:gd name="T60" fmla="*/ 20 w 27"/>
                  <a:gd name="T61" fmla="*/ 31 h 32"/>
                  <a:gd name="T62" fmla="*/ 23 w 27"/>
                  <a:gd name="T63" fmla="*/ 28 h 32"/>
                  <a:gd name="T64" fmla="*/ 26 w 27"/>
                  <a:gd name="T65" fmla="*/ 25 h 32"/>
                  <a:gd name="T66" fmla="*/ 27 w 27"/>
                  <a:gd name="T67" fmla="*/ 20 h 32"/>
                  <a:gd name="T68" fmla="*/ 21 w 27"/>
                  <a:gd name="T69" fmla="*/ 2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7" h="32">
                    <a:moveTo>
                      <a:pt x="21" y="20"/>
                    </a:moveTo>
                    <a:lnTo>
                      <a:pt x="21" y="22"/>
                    </a:lnTo>
                    <a:lnTo>
                      <a:pt x="18" y="25"/>
                    </a:lnTo>
                    <a:lnTo>
                      <a:pt x="17" y="26"/>
                    </a:lnTo>
                    <a:lnTo>
                      <a:pt x="15" y="26"/>
                    </a:lnTo>
                    <a:lnTo>
                      <a:pt x="11" y="26"/>
                    </a:lnTo>
                    <a:lnTo>
                      <a:pt x="9" y="24"/>
                    </a:lnTo>
                    <a:lnTo>
                      <a:pt x="8" y="20"/>
                    </a:lnTo>
                    <a:lnTo>
                      <a:pt x="6" y="15"/>
                    </a:lnTo>
                    <a:lnTo>
                      <a:pt x="8" y="10"/>
                    </a:lnTo>
                    <a:lnTo>
                      <a:pt x="9" y="8"/>
                    </a:lnTo>
                    <a:lnTo>
                      <a:pt x="11" y="6"/>
                    </a:lnTo>
                    <a:lnTo>
                      <a:pt x="15" y="4"/>
                    </a:lnTo>
                    <a:lnTo>
                      <a:pt x="17" y="6"/>
                    </a:lnTo>
                    <a:lnTo>
                      <a:pt x="18" y="7"/>
                    </a:lnTo>
                    <a:lnTo>
                      <a:pt x="21" y="8"/>
                    </a:lnTo>
                    <a:lnTo>
                      <a:pt x="21" y="10"/>
                    </a:lnTo>
                    <a:lnTo>
                      <a:pt x="27" y="10"/>
                    </a:lnTo>
                    <a:lnTo>
                      <a:pt x="26" y="6"/>
                    </a:lnTo>
                    <a:lnTo>
                      <a:pt x="23" y="2"/>
                    </a:lnTo>
                    <a:lnTo>
                      <a:pt x="20" y="0"/>
                    </a:lnTo>
                    <a:lnTo>
                      <a:pt x="15" y="0"/>
                    </a:lnTo>
                    <a:lnTo>
                      <a:pt x="9" y="1"/>
                    </a:lnTo>
                    <a:lnTo>
                      <a:pt x="4" y="3"/>
                    </a:lnTo>
                    <a:lnTo>
                      <a:pt x="2" y="8"/>
                    </a:lnTo>
                    <a:lnTo>
                      <a:pt x="0" y="15"/>
                    </a:lnTo>
                    <a:lnTo>
                      <a:pt x="2" y="22"/>
                    </a:lnTo>
                    <a:lnTo>
                      <a:pt x="4" y="27"/>
                    </a:lnTo>
                    <a:lnTo>
                      <a:pt x="9" y="31"/>
                    </a:lnTo>
                    <a:lnTo>
                      <a:pt x="14" y="32"/>
                    </a:lnTo>
                    <a:lnTo>
                      <a:pt x="20" y="31"/>
                    </a:lnTo>
                    <a:lnTo>
                      <a:pt x="23" y="28"/>
                    </a:lnTo>
                    <a:lnTo>
                      <a:pt x="26" y="25"/>
                    </a:lnTo>
                    <a:lnTo>
                      <a:pt x="27" y="20"/>
                    </a:lnTo>
                    <a:lnTo>
                      <a:pt x="21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06" name="Freeform 775">
                <a:extLst>
                  <a:ext uri="{FF2B5EF4-FFF2-40B4-BE49-F238E27FC236}">
                    <a16:creationId xmlns:a16="http://schemas.microsoft.com/office/drawing/2014/main" id="{FD738EEA-5FCD-A802-0082-4A4FC18B2BD1}"/>
                  </a:ext>
                </a:extLst>
              </p:cNvPr>
              <p:cNvSpPr/>
              <p:nvPr/>
            </p:nvSpPr>
            <p:spPr bwMode="auto">
              <a:xfrm>
                <a:off x="1804" y="1764"/>
                <a:ext cx="28" cy="31"/>
              </a:xfrm>
              <a:custGeom>
                <a:avLst/>
                <a:gdLst>
                  <a:gd name="T0" fmla="*/ 18 w 28"/>
                  <a:gd name="T1" fmla="*/ 20 h 31"/>
                  <a:gd name="T2" fmla="*/ 10 w 28"/>
                  <a:gd name="T3" fmla="*/ 20 h 31"/>
                  <a:gd name="T4" fmla="*/ 14 w 28"/>
                  <a:gd name="T5" fmla="*/ 7 h 31"/>
                  <a:gd name="T6" fmla="*/ 18 w 28"/>
                  <a:gd name="T7" fmla="*/ 20 h 31"/>
                  <a:gd name="T8" fmla="*/ 0 w 28"/>
                  <a:gd name="T9" fmla="*/ 31 h 31"/>
                  <a:gd name="T10" fmla="*/ 7 w 28"/>
                  <a:gd name="T11" fmla="*/ 31 h 31"/>
                  <a:gd name="T12" fmla="*/ 8 w 28"/>
                  <a:gd name="T13" fmla="*/ 25 h 31"/>
                  <a:gd name="T14" fmla="*/ 19 w 28"/>
                  <a:gd name="T15" fmla="*/ 25 h 31"/>
                  <a:gd name="T16" fmla="*/ 22 w 28"/>
                  <a:gd name="T17" fmla="*/ 31 h 31"/>
                  <a:gd name="T18" fmla="*/ 28 w 28"/>
                  <a:gd name="T19" fmla="*/ 31 h 31"/>
                  <a:gd name="T20" fmla="*/ 18 w 28"/>
                  <a:gd name="T21" fmla="*/ 0 h 31"/>
                  <a:gd name="T22" fmla="*/ 11 w 28"/>
                  <a:gd name="T23" fmla="*/ 0 h 31"/>
                  <a:gd name="T24" fmla="*/ 0 w 28"/>
                  <a:gd name="T25" fmla="*/ 31 h 31"/>
                  <a:gd name="T26" fmla="*/ 18 w 28"/>
                  <a:gd name="T27" fmla="*/ 2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1">
                    <a:moveTo>
                      <a:pt x="18" y="20"/>
                    </a:moveTo>
                    <a:lnTo>
                      <a:pt x="10" y="20"/>
                    </a:lnTo>
                    <a:lnTo>
                      <a:pt x="14" y="7"/>
                    </a:lnTo>
                    <a:lnTo>
                      <a:pt x="18" y="20"/>
                    </a:lnTo>
                    <a:lnTo>
                      <a:pt x="0" y="31"/>
                    </a:lnTo>
                    <a:lnTo>
                      <a:pt x="7" y="31"/>
                    </a:lnTo>
                    <a:lnTo>
                      <a:pt x="8" y="25"/>
                    </a:lnTo>
                    <a:lnTo>
                      <a:pt x="19" y="25"/>
                    </a:lnTo>
                    <a:lnTo>
                      <a:pt x="22" y="31"/>
                    </a:lnTo>
                    <a:lnTo>
                      <a:pt x="28" y="31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0" y="31"/>
                    </a:lnTo>
                    <a:lnTo>
                      <a:pt x="18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07" name="Freeform 776">
                <a:extLst>
                  <a:ext uri="{FF2B5EF4-FFF2-40B4-BE49-F238E27FC236}">
                    <a16:creationId xmlns:a16="http://schemas.microsoft.com/office/drawing/2014/main" id="{2C5AA45C-DA84-94C0-3DA8-8B75BB1B80B3}"/>
                  </a:ext>
                </a:extLst>
              </p:cNvPr>
              <p:cNvSpPr/>
              <p:nvPr/>
            </p:nvSpPr>
            <p:spPr bwMode="auto">
              <a:xfrm>
                <a:off x="1835" y="1764"/>
                <a:ext cx="19" cy="31"/>
              </a:xfrm>
              <a:custGeom>
                <a:avLst/>
                <a:gdLst>
                  <a:gd name="T0" fmla="*/ 19 w 19"/>
                  <a:gd name="T1" fmla="*/ 31 h 31"/>
                  <a:gd name="T2" fmla="*/ 19 w 19"/>
                  <a:gd name="T3" fmla="*/ 25 h 31"/>
                  <a:gd name="T4" fmla="*/ 6 w 19"/>
                  <a:gd name="T5" fmla="*/ 25 h 31"/>
                  <a:gd name="T6" fmla="*/ 6 w 19"/>
                  <a:gd name="T7" fmla="*/ 0 h 31"/>
                  <a:gd name="T8" fmla="*/ 0 w 19"/>
                  <a:gd name="T9" fmla="*/ 0 h 31"/>
                  <a:gd name="T10" fmla="*/ 0 w 19"/>
                  <a:gd name="T11" fmla="*/ 31 h 31"/>
                  <a:gd name="T12" fmla="*/ 19 w 19"/>
                  <a:gd name="T1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31">
                    <a:moveTo>
                      <a:pt x="19" y="31"/>
                    </a:moveTo>
                    <a:lnTo>
                      <a:pt x="19" y="25"/>
                    </a:lnTo>
                    <a:lnTo>
                      <a:pt x="6" y="25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9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08" name="Freeform 777">
                <a:extLst>
                  <a:ext uri="{FF2B5EF4-FFF2-40B4-BE49-F238E27FC236}">
                    <a16:creationId xmlns:a16="http://schemas.microsoft.com/office/drawing/2014/main" id="{EC9AB69A-D545-576E-4BC0-0C7A07673D66}"/>
                  </a:ext>
                </a:extLst>
              </p:cNvPr>
              <p:cNvSpPr/>
              <p:nvPr/>
            </p:nvSpPr>
            <p:spPr bwMode="auto">
              <a:xfrm>
                <a:off x="1854" y="1764"/>
                <a:ext cx="24" cy="31"/>
              </a:xfrm>
              <a:custGeom>
                <a:avLst/>
                <a:gdLst>
                  <a:gd name="T0" fmla="*/ 6 w 24"/>
                  <a:gd name="T1" fmla="*/ 6 h 31"/>
                  <a:gd name="T2" fmla="*/ 11 w 24"/>
                  <a:gd name="T3" fmla="*/ 6 h 31"/>
                  <a:gd name="T4" fmla="*/ 15 w 24"/>
                  <a:gd name="T5" fmla="*/ 6 h 31"/>
                  <a:gd name="T6" fmla="*/ 17 w 24"/>
                  <a:gd name="T7" fmla="*/ 8 h 31"/>
                  <a:gd name="T8" fmla="*/ 18 w 24"/>
                  <a:gd name="T9" fmla="*/ 12 h 31"/>
                  <a:gd name="T10" fmla="*/ 18 w 24"/>
                  <a:gd name="T11" fmla="*/ 15 h 31"/>
                  <a:gd name="T12" fmla="*/ 18 w 24"/>
                  <a:gd name="T13" fmla="*/ 20 h 31"/>
                  <a:gd name="T14" fmla="*/ 17 w 24"/>
                  <a:gd name="T15" fmla="*/ 24 h 31"/>
                  <a:gd name="T16" fmla="*/ 15 w 24"/>
                  <a:gd name="T17" fmla="*/ 25 h 31"/>
                  <a:gd name="T18" fmla="*/ 11 w 24"/>
                  <a:gd name="T19" fmla="*/ 26 h 31"/>
                  <a:gd name="T20" fmla="*/ 6 w 24"/>
                  <a:gd name="T21" fmla="*/ 26 h 31"/>
                  <a:gd name="T22" fmla="*/ 6 w 24"/>
                  <a:gd name="T23" fmla="*/ 6 h 31"/>
                  <a:gd name="T24" fmla="*/ 10 w 24"/>
                  <a:gd name="T25" fmla="*/ 31 h 31"/>
                  <a:gd name="T26" fmla="*/ 16 w 24"/>
                  <a:gd name="T27" fmla="*/ 31 h 31"/>
                  <a:gd name="T28" fmla="*/ 20 w 24"/>
                  <a:gd name="T29" fmla="*/ 28 h 31"/>
                  <a:gd name="T30" fmla="*/ 22 w 24"/>
                  <a:gd name="T31" fmla="*/ 26 h 31"/>
                  <a:gd name="T32" fmla="*/ 23 w 24"/>
                  <a:gd name="T33" fmla="*/ 24 h 31"/>
                  <a:gd name="T34" fmla="*/ 24 w 24"/>
                  <a:gd name="T35" fmla="*/ 15 h 31"/>
                  <a:gd name="T36" fmla="*/ 24 w 24"/>
                  <a:gd name="T37" fmla="*/ 9 h 31"/>
                  <a:gd name="T38" fmla="*/ 22 w 24"/>
                  <a:gd name="T39" fmla="*/ 4 h 31"/>
                  <a:gd name="T40" fmla="*/ 17 w 24"/>
                  <a:gd name="T41" fmla="*/ 1 h 31"/>
                  <a:gd name="T42" fmla="*/ 11 w 24"/>
                  <a:gd name="T43" fmla="*/ 0 h 31"/>
                  <a:gd name="T44" fmla="*/ 0 w 24"/>
                  <a:gd name="T45" fmla="*/ 0 h 31"/>
                  <a:gd name="T46" fmla="*/ 0 w 24"/>
                  <a:gd name="T47" fmla="*/ 31 h 31"/>
                  <a:gd name="T48" fmla="*/ 10 w 24"/>
                  <a:gd name="T49" fmla="*/ 31 h 31"/>
                  <a:gd name="T50" fmla="*/ 6 w 24"/>
                  <a:gd name="T51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" h="31">
                    <a:moveTo>
                      <a:pt x="6" y="6"/>
                    </a:moveTo>
                    <a:lnTo>
                      <a:pt x="11" y="6"/>
                    </a:lnTo>
                    <a:lnTo>
                      <a:pt x="15" y="6"/>
                    </a:lnTo>
                    <a:lnTo>
                      <a:pt x="17" y="8"/>
                    </a:lnTo>
                    <a:lnTo>
                      <a:pt x="18" y="12"/>
                    </a:lnTo>
                    <a:lnTo>
                      <a:pt x="18" y="15"/>
                    </a:lnTo>
                    <a:lnTo>
                      <a:pt x="18" y="20"/>
                    </a:lnTo>
                    <a:lnTo>
                      <a:pt x="17" y="24"/>
                    </a:lnTo>
                    <a:lnTo>
                      <a:pt x="15" y="25"/>
                    </a:lnTo>
                    <a:lnTo>
                      <a:pt x="11" y="26"/>
                    </a:lnTo>
                    <a:lnTo>
                      <a:pt x="6" y="26"/>
                    </a:lnTo>
                    <a:lnTo>
                      <a:pt x="6" y="6"/>
                    </a:lnTo>
                    <a:lnTo>
                      <a:pt x="10" y="31"/>
                    </a:lnTo>
                    <a:lnTo>
                      <a:pt x="16" y="31"/>
                    </a:lnTo>
                    <a:lnTo>
                      <a:pt x="20" y="28"/>
                    </a:lnTo>
                    <a:lnTo>
                      <a:pt x="22" y="26"/>
                    </a:lnTo>
                    <a:lnTo>
                      <a:pt x="23" y="24"/>
                    </a:lnTo>
                    <a:lnTo>
                      <a:pt x="24" y="15"/>
                    </a:lnTo>
                    <a:lnTo>
                      <a:pt x="24" y="9"/>
                    </a:lnTo>
                    <a:lnTo>
                      <a:pt x="22" y="4"/>
                    </a:lnTo>
                    <a:lnTo>
                      <a:pt x="17" y="1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0" y="31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09" name="Freeform 778">
                <a:extLst>
                  <a:ext uri="{FF2B5EF4-FFF2-40B4-BE49-F238E27FC236}">
                    <a16:creationId xmlns:a16="http://schemas.microsoft.com/office/drawing/2014/main" id="{3F1B94EB-A215-AEDF-E807-54D39C09E1DC}"/>
                  </a:ext>
                </a:extLst>
              </p:cNvPr>
              <p:cNvSpPr/>
              <p:nvPr/>
            </p:nvSpPr>
            <p:spPr bwMode="auto">
              <a:xfrm>
                <a:off x="1880" y="1764"/>
                <a:ext cx="37" cy="31"/>
              </a:xfrm>
              <a:custGeom>
                <a:avLst/>
                <a:gdLst>
                  <a:gd name="T0" fmla="*/ 14 w 37"/>
                  <a:gd name="T1" fmla="*/ 31 h 31"/>
                  <a:gd name="T2" fmla="*/ 19 w 37"/>
                  <a:gd name="T3" fmla="*/ 7 h 31"/>
                  <a:gd name="T4" fmla="*/ 22 w 37"/>
                  <a:gd name="T5" fmla="*/ 31 h 31"/>
                  <a:gd name="T6" fmla="*/ 28 w 37"/>
                  <a:gd name="T7" fmla="*/ 31 h 31"/>
                  <a:gd name="T8" fmla="*/ 37 w 37"/>
                  <a:gd name="T9" fmla="*/ 0 h 31"/>
                  <a:gd name="T10" fmla="*/ 31 w 37"/>
                  <a:gd name="T11" fmla="*/ 0 h 31"/>
                  <a:gd name="T12" fmla="*/ 26 w 37"/>
                  <a:gd name="T13" fmla="*/ 22 h 31"/>
                  <a:gd name="T14" fmla="*/ 21 w 37"/>
                  <a:gd name="T15" fmla="*/ 0 h 31"/>
                  <a:gd name="T16" fmla="*/ 15 w 37"/>
                  <a:gd name="T17" fmla="*/ 0 h 31"/>
                  <a:gd name="T18" fmla="*/ 10 w 37"/>
                  <a:gd name="T19" fmla="*/ 22 h 31"/>
                  <a:gd name="T20" fmla="*/ 6 w 37"/>
                  <a:gd name="T21" fmla="*/ 0 h 31"/>
                  <a:gd name="T22" fmla="*/ 0 w 37"/>
                  <a:gd name="T23" fmla="*/ 0 h 31"/>
                  <a:gd name="T24" fmla="*/ 8 w 37"/>
                  <a:gd name="T25" fmla="*/ 31 h 31"/>
                  <a:gd name="T26" fmla="*/ 14 w 37"/>
                  <a:gd name="T2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7" h="31">
                    <a:moveTo>
                      <a:pt x="14" y="31"/>
                    </a:moveTo>
                    <a:lnTo>
                      <a:pt x="19" y="7"/>
                    </a:lnTo>
                    <a:lnTo>
                      <a:pt x="22" y="31"/>
                    </a:lnTo>
                    <a:lnTo>
                      <a:pt x="28" y="31"/>
                    </a:lnTo>
                    <a:lnTo>
                      <a:pt x="37" y="0"/>
                    </a:lnTo>
                    <a:lnTo>
                      <a:pt x="31" y="0"/>
                    </a:lnTo>
                    <a:lnTo>
                      <a:pt x="26" y="22"/>
                    </a:lnTo>
                    <a:lnTo>
                      <a:pt x="21" y="0"/>
                    </a:lnTo>
                    <a:lnTo>
                      <a:pt x="15" y="0"/>
                    </a:lnTo>
                    <a:lnTo>
                      <a:pt x="10" y="2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8" y="31"/>
                    </a:lnTo>
                    <a:lnTo>
                      <a:pt x="14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10" name="Freeform 779">
                <a:extLst>
                  <a:ext uri="{FF2B5EF4-FFF2-40B4-BE49-F238E27FC236}">
                    <a16:creationId xmlns:a16="http://schemas.microsoft.com/office/drawing/2014/main" id="{D266F6D3-985A-B09D-A178-5F311AF088DF}"/>
                  </a:ext>
                </a:extLst>
              </p:cNvPr>
              <p:cNvSpPr/>
              <p:nvPr/>
            </p:nvSpPr>
            <p:spPr bwMode="auto">
              <a:xfrm>
                <a:off x="1919" y="1764"/>
                <a:ext cx="22" cy="31"/>
              </a:xfrm>
              <a:custGeom>
                <a:avLst/>
                <a:gdLst>
                  <a:gd name="T0" fmla="*/ 22 w 22"/>
                  <a:gd name="T1" fmla="*/ 31 h 31"/>
                  <a:gd name="T2" fmla="*/ 22 w 22"/>
                  <a:gd name="T3" fmla="*/ 25 h 31"/>
                  <a:gd name="T4" fmla="*/ 6 w 22"/>
                  <a:gd name="T5" fmla="*/ 25 h 31"/>
                  <a:gd name="T6" fmla="*/ 6 w 22"/>
                  <a:gd name="T7" fmla="*/ 18 h 31"/>
                  <a:gd name="T8" fmla="*/ 21 w 22"/>
                  <a:gd name="T9" fmla="*/ 18 h 31"/>
                  <a:gd name="T10" fmla="*/ 21 w 22"/>
                  <a:gd name="T11" fmla="*/ 12 h 31"/>
                  <a:gd name="T12" fmla="*/ 6 w 22"/>
                  <a:gd name="T13" fmla="*/ 12 h 31"/>
                  <a:gd name="T14" fmla="*/ 6 w 22"/>
                  <a:gd name="T15" fmla="*/ 6 h 31"/>
                  <a:gd name="T16" fmla="*/ 22 w 22"/>
                  <a:gd name="T17" fmla="*/ 6 h 31"/>
                  <a:gd name="T18" fmla="*/ 22 w 22"/>
                  <a:gd name="T19" fmla="*/ 0 h 31"/>
                  <a:gd name="T20" fmla="*/ 0 w 22"/>
                  <a:gd name="T21" fmla="*/ 0 h 31"/>
                  <a:gd name="T22" fmla="*/ 0 w 22"/>
                  <a:gd name="T23" fmla="*/ 31 h 31"/>
                  <a:gd name="T24" fmla="*/ 22 w 22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31">
                    <a:moveTo>
                      <a:pt x="22" y="31"/>
                    </a:moveTo>
                    <a:lnTo>
                      <a:pt x="22" y="25"/>
                    </a:lnTo>
                    <a:lnTo>
                      <a:pt x="6" y="25"/>
                    </a:lnTo>
                    <a:lnTo>
                      <a:pt x="6" y="18"/>
                    </a:lnTo>
                    <a:lnTo>
                      <a:pt x="21" y="18"/>
                    </a:lnTo>
                    <a:lnTo>
                      <a:pt x="21" y="12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22" y="6"/>
                    </a:lnTo>
                    <a:lnTo>
                      <a:pt x="22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2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11" name="Freeform 780">
                <a:extLst>
                  <a:ext uri="{FF2B5EF4-FFF2-40B4-BE49-F238E27FC236}">
                    <a16:creationId xmlns:a16="http://schemas.microsoft.com/office/drawing/2014/main" id="{E02E8109-2E9A-28E7-D794-0A26402D7F1C}"/>
                  </a:ext>
                </a:extLst>
              </p:cNvPr>
              <p:cNvSpPr/>
              <p:nvPr/>
            </p:nvSpPr>
            <p:spPr bwMode="auto">
              <a:xfrm>
                <a:off x="1946" y="1764"/>
                <a:ext cx="20" cy="31"/>
              </a:xfrm>
              <a:custGeom>
                <a:avLst/>
                <a:gdLst>
                  <a:gd name="T0" fmla="*/ 20 w 20"/>
                  <a:gd name="T1" fmla="*/ 31 h 31"/>
                  <a:gd name="T2" fmla="*/ 20 w 20"/>
                  <a:gd name="T3" fmla="*/ 25 h 31"/>
                  <a:gd name="T4" fmla="*/ 6 w 20"/>
                  <a:gd name="T5" fmla="*/ 25 h 31"/>
                  <a:gd name="T6" fmla="*/ 6 w 20"/>
                  <a:gd name="T7" fmla="*/ 0 h 31"/>
                  <a:gd name="T8" fmla="*/ 0 w 20"/>
                  <a:gd name="T9" fmla="*/ 0 h 31"/>
                  <a:gd name="T10" fmla="*/ 0 w 20"/>
                  <a:gd name="T11" fmla="*/ 31 h 31"/>
                  <a:gd name="T12" fmla="*/ 20 w 20"/>
                  <a:gd name="T1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31">
                    <a:moveTo>
                      <a:pt x="20" y="31"/>
                    </a:moveTo>
                    <a:lnTo>
                      <a:pt x="20" y="25"/>
                    </a:lnTo>
                    <a:lnTo>
                      <a:pt x="6" y="25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12" name="Freeform 781">
                <a:extLst>
                  <a:ext uri="{FF2B5EF4-FFF2-40B4-BE49-F238E27FC236}">
                    <a16:creationId xmlns:a16="http://schemas.microsoft.com/office/drawing/2014/main" id="{ADAD8DD2-A624-3139-DCCC-E6959F042931}"/>
                  </a:ext>
                </a:extLst>
              </p:cNvPr>
              <p:cNvSpPr/>
              <p:nvPr/>
            </p:nvSpPr>
            <p:spPr bwMode="auto">
              <a:xfrm>
                <a:off x="1968" y="1764"/>
                <a:ext cx="21" cy="31"/>
              </a:xfrm>
              <a:custGeom>
                <a:avLst/>
                <a:gdLst>
                  <a:gd name="T0" fmla="*/ 21 w 21"/>
                  <a:gd name="T1" fmla="*/ 31 h 31"/>
                  <a:gd name="T2" fmla="*/ 21 w 21"/>
                  <a:gd name="T3" fmla="*/ 25 h 31"/>
                  <a:gd name="T4" fmla="*/ 6 w 21"/>
                  <a:gd name="T5" fmla="*/ 25 h 31"/>
                  <a:gd name="T6" fmla="*/ 6 w 21"/>
                  <a:gd name="T7" fmla="*/ 0 h 31"/>
                  <a:gd name="T8" fmla="*/ 0 w 21"/>
                  <a:gd name="T9" fmla="*/ 0 h 31"/>
                  <a:gd name="T10" fmla="*/ 0 w 21"/>
                  <a:gd name="T11" fmla="*/ 31 h 31"/>
                  <a:gd name="T12" fmla="*/ 21 w 21"/>
                  <a:gd name="T1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31">
                    <a:moveTo>
                      <a:pt x="21" y="31"/>
                    </a:moveTo>
                    <a:lnTo>
                      <a:pt x="21" y="25"/>
                    </a:lnTo>
                    <a:lnTo>
                      <a:pt x="6" y="25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1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13" name="Freeform 782">
                <a:extLst>
                  <a:ext uri="{FF2B5EF4-FFF2-40B4-BE49-F238E27FC236}">
                    <a16:creationId xmlns:a16="http://schemas.microsoft.com/office/drawing/2014/main" id="{C60AB5F7-D9C7-3A45-D377-CAB9AF092A6F}"/>
                  </a:ext>
                </a:extLst>
              </p:cNvPr>
              <p:cNvSpPr/>
              <p:nvPr/>
            </p:nvSpPr>
            <p:spPr bwMode="auto">
              <a:xfrm>
                <a:off x="1439" y="1662"/>
                <a:ext cx="38" cy="40"/>
              </a:xfrm>
              <a:custGeom>
                <a:avLst/>
                <a:gdLst>
                  <a:gd name="T0" fmla="*/ 4 w 38"/>
                  <a:gd name="T1" fmla="*/ 25 h 40"/>
                  <a:gd name="T2" fmla="*/ 18 w 38"/>
                  <a:gd name="T3" fmla="*/ 8 h 40"/>
                  <a:gd name="T4" fmla="*/ 8 w 38"/>
                  <a:gd name="T5" fmla="*/ 29 h 40"/>
                  <a:gd name="T6" fmla="*/ 11 w 38"/>
                  <a:gd name="T7" fmla="*/ 33 h 40"/>
                  <a:gd name="T8" fmla="*/ 30 w 38"/>
                  <a:gd name="T9" fmla="*/ 21 h 40"/>
                  <a:gd name="T10" fmla="*/ 15 w 38"/>
                  <a:gd name="T11" fmla="*/ 37 h 40"/>
                  <a:gd name="T12" fmla="*/ 18 w 38"/>
                  <a:gd name="T13" fmla="*/ 40 h 40"/>
                  <a:gd name="T14" fmla="*/ 38 w 38"/>
                  <a:gd name="T15" fmla="*/ 21 h 40"/>
                  <a:gd name="T16" fmla="*/ 32 w 38"/>
                  <a:gd name="T17" fmla="*/ 14 h 40"/>
                  <a:gd name="T18" fmla="*/ 14 w 38"/>
                  <a:gd name="T19" fmla="*/ 26 h 40"/>
                  <a:gd name="T20" fmla="*/ 24 w 38"/>
                  <a:gd name="T21" fmla="*/ 7 h 40"/>
                  <a:gd name="T22" fmla="*/ 20 w 38"/>
                  <a:gd name="T23" fmla="*/ 0 h 40"/>
                  <a:gd name="T24" fmla="*/ 0 w 38"/>
                  <a:gd name="T25" fmla="*/ 20 h 40"/>
                  <a:gd name="T26" fmla="*/ 4 w 38"/>
                  <a:gd name="T27" fmla="*/ 25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40">
                    <a:moveTo>
                      <a:pt x="4" y="25"/>
                    </a:moveTo>
                    <a:lnTo>
                      <a:pt x="18" y="8"/>
                    </a:lnTo>
                    <a:lnTo>
                      <a:pt x="8" y="29"/>
                    </a:lnTo>
                    <a:lnTo>
                      <a:pt x="11" y="33"/>
                    </a:lnTo>
                    <a:lnTo>
                      <a:pt x="30" y="21"/>
                    </a:lnTo>
                    <a:lnTo>
                      <a:pt x="15" y="37"/>
                    </a:lnTo>
                    <a:lnTo>
                      <a:pt x="18" y="40"/>
                    </a:lnTo>
                    <a:lnTo>
                      <a:pt x="38" y="21"/>
                    </a:lnTo>
                    <a:lnTo>
                      <a:pt x="32" y="14"/>
                    </a:lnTo>
                    <a:lnTo>
                      <a:pt x="14" y="26"/>
                    </a:lnTo>
                    <a:lnTo>
                      <a:pt x="24" y="7"/>
                    </a:lnTo>
                    <a:lnTo>
                      <a:pt x="20" y="0"/>
                    </a:lnTo>
                    <a:lnTo>
                      <a:pt x="0" y="20"/>
                    </a:lnTo>
                    <a:lnTo>
                      <a:pt x="4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14" name="Freeform 783">
                <a:extLst>
                  <a:ext uri="{FF2B5EF4-FFF2-40B4-BE49-F238E27FC236}">
                    <a16:creationId xmlns:a16="http://schemas.microsoft.com/office/drawing/2014/main" id="{48B7580B-A87C-928C-9130-D5CC8E61C80A}"/>
                  </a:ext>
                </a:extLst>
              </p:cNvPr>
              <p:cNvSpPr/>
              <p:nvPr/>
            </p:nvSpPr>
            <p:spPr bwMode="auto">
              <a:xfrm>
                <a:off x="1462" y="1687"/>
                <a:ext cx="23" cy="25"/>
              </a:xfrm>
              <a:custGeom>
                <a:avLst/>
                <a:gdLst>
                  <a:gd name="T0" fmla="*/ 4 w 23"/>
                  <a:gd name="T1" fmla="*/ 25 h 25"/>
                  <a:gd name="T2" fmla="*/ 23 w 23"/>
                  <a:gd name="T3" fmla="*/ 5 h 25"/>
                  <a:gd name="T4" fmla="*/ 18 w 23"/>
                  <a:gd name="T5" fmla="*/ 0 h 25"/>
                  <a:gd name="T6" fmla="*/ 0 w 23"/>
                  <a:gd name="T7" fmla="*/ 20 h 25"/>
                  <a:gd name="T8" fmla="*/ 4 w 23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5">
                    <a:moveTo>
                      <a:pt x="4" y="25"/>
                    </a:moveTo>
                    <a:lnTo>
                      <a:pt x="23" y="5"/>
                    </a:lnTo>
                    <a:lnTo>
                      <a:pt x="18" y="0"/>
                    </a:lnTo>
                    <a:lnTo>
                      <a:pt x="0" y="20"/>
                    </a:lnTo>
                    <a:lnTo>
                      <a:pt x="4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15" name="Freeform 784">
                <a:extLst>
                  <a:ext uri="{FF2B5EF4-FFF2-40B4-BE49-F238E27FC236}">
                    <a16:creationId xmlns:a16="http://schemas.microsoft.com/office/drawing/2014/main" id="{C2BAE4AB-E60C-3EF6-AA9D-6D5C1E315C30}"/>
                  </a:ext>
                </a:extLst>
              </p:cNvPr>
              <p:cNvSpPr/>
              <p:nvPr/>
            </p:nvSpPr>
            <p:spPr bwMode="auto">
              <a:xfrm>
                <a:off x="1474" y="1695"/>
                <a:ext cx="29" cy="30"/>
              </a:xfrm>
              <a:custGeom>
                <a:avLst/>
                <a:gdLst>
                  <a:gd name="T0" fmla="*/ 5 w 29"/>
                  <a:gd name="T1" fmla="*/ 30 h 30"/>
                  <a:gd name="T2" fmla="*/ 19 w 29"/>
                  <a:gd name="T3" fmla="*/ 15 h 30"/>
                  <a:gd name="T4" fmla="*/ 25 w 29"/>
                  <a:gd name="T5" fmla="*/ 21 h 30"/>
                  <a:gd name="T6" fmla="*/ 29 w 29"/>
                  <a:gd name="T7" fmla="*/ 17 h 30"/>
                  <a:gd name="T8" fmla="*/ 13 w 29"/>
                  <a:gd name="T9" fmla="*/ 0 h 30"/>
                  <a:gd name="T10" fmla="*/ 11 w 29"/>
                  <a:gd name="T11" fmla="*/ 4 h 30"/>
                  <a:gd name="T12" fmla="*/ 16 w 29"/>
                  <a:gd name="T13" fmla="*/ 10 h 30"/>
                  <a:gd name="T14" fmla="*/ 0 w 29"/>
                  <a:gd name="T15" fmla="*/ 27 h 30"/>
                  <a:gd name="T16" fmla="*/ 5 w 29"/>
                  <a:gd name="T17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30">
                    <a:moveTo>
                      <a:pt x="5" y="30"/>
                    </a:moveTo>
                    <a:lnTo>
                      <a:pt x="19" y="15"/>
                    </a:lnTo>
                    <a:lnTo>
                      <a:pt x="25" y="21"/>
                    </a:lnTo>
                    <a:lnTo>
                      <a:pt x="29" y="17"/>
                    </a:lnTo>
                    <a:lnTo>
                      <a:pt x="13" y="0"/>
                    </a:lnTo>
                    <a:lnTo>
                      <a:pt x="11" y="4"/>
                    </a:lnTo>
                    <a:lnTo>
                      <a:pt x="16" y="10"/>
                    </a:lnTo>
                    <a:lnTo>
                      <a:pt x="0" y="27"/>
                    </a:lnTo>
                    <a:lnTo>
                      <a:pt x="5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16" name="Freeform 785">
                <a:extLst>
                  <a:ext uri="{FF2B5EF4-FFF2-40B4-BE49-F238E27FC236}">
                    <a16:creationId xmlns:a16="http://schemas.microsoft.com/office/drawing/2014/main" id="{5D37417D-F655-C45D-936F-F3482F5D8AF1}"/>
                  </a:ext>
                </a:extLst>
              </p:cNvPr>
              <p:cNvSpPr/>
              <p:nvPr/>
            </p:nvSpPr>
            <p:spPr bwMode="auto">
              <a:xfrm>
                <a:off x="1490" y="1718"/>
                <a:ext cx="27" cy="30"/>
              </a:xfrm>
              <a:custGeom>
                <a:avLst/>
                <a:gdLst>
                  <a:gd name="T0" fmla="*/ 15 w 27"/>
                  <a:gd name="T1" fmla="*/ 23 h 30"/>
                  <a:gd name="T2" fmla="*/ 13 w 27"/>
                  <a:gd name="T3" fmla="*/ 24 h 30"/>
                  <a:gd name="T4" fmla="*/ 12 w 27"/>
                  <a:gd name="T5" fmla="*/ 24 h 30"/>
                  <a:gd name="T6" fmla="*/ 9 w 27"/>
                  <a:gd name="T7" fmla="*/ 24 h 30"/>
                  <a:gd name="T8" fmla="*/ 7 w 27"/>
                  <a:gd name="T9" fmla="*/ 23 h 30"/>
                  <a:gd name="T10" fmla="*/ 6 w 27"/>
                  <a:gd name="T11" fmla="*/ 19 h 30"/>
                  <a:gd name="T12" fmla="*/ 6 w 27"/>
                  <a:gd name="T13" fmla="*/ 17 h 30"/>
                  <a:gd name="T14" fmla="*/ 7 w 27"/>
                  <a:gd name="T15" fmla="*/ 13 h 30"/>
                  <a:gd name="T16" fmla="*/ 9 w 27"/>
                  <a:gd name="T17" fmla="*/ 10 h 30"/>
                  <a:gd name="T18" fmla="*/ 12 w 27"/>
                  <a:gd name="T19" fmla="*/ 7 h 30"/>
                  <a:gd name="T20" fmla="*/ 15 w 27"/>
                  <a:gd name="T21" fmla="*/ 6 h 30"/>
                  <a:gd name="T22" fmla="*/ 18 w 27"/>
                  <a:gd name="T23" fmla="*/ 6 h 30"/>
                  <a:gd name="T24" fmla="*/ 20 w 27"/>
                  <a:gd name="T25" fmla="*/ 8 h 30"/>
                  <a:gd name="T26" fmla="*/ 21 w 27"/>
                  <a:gd name="T27" fmla="*/ 11 h 30"/>
                  <a:gd name="T28" fmla="*/ 23 w 27"/>
                  <a:gd name="T29" fmla="*/ 12 h 30"/>
                  <a:gd name="T30" fmla="*/ 23 w 27"/>
                  <a:gd name="T31" fmla="*/ 14 h 30"/>
                  <a:gd name="T32" fmla="*/ 21 w 27"/>
                  <a:gd name="T33" fmla="*/ 17 h 30"/>
                  <a:gd name="T34" fmla="*/ 25 w 27"/>
                  <a:gd name="T35" fmla="*/ 20 h 30"/>
                  <a:gd name="T36" fmla="*/ 27 w 27"/>
                  <a:gd name="T37" fmla="*/ 17 h 30"/>
                  <a:gd name="T38" fmla="*/ 27 w 27"/>
                  <a:gd name="T39" fmla="*/ 13 h 30"/>
                  <a:gd name="T40" fmla="*/ 26 w 27"/>
                  <a:gd name="T41" fmla="*/ 8 h 30"/>
                  <a:gd name="T42" fmla="*/ 24 w 27"/>
                  <a:gd name="T43" fmla="*/ 5 h 30"/>
                  <a:gd name="T44" fmla="*/ 19 w 27"/>
                  <a:gd name="T45" fmla="*/ 1 h 30"/>
                  <a:gd name="T46" fmla="*/ 14 w 27"/>
                  <a:gd name="T47" fmla="*/ 0 h 30"/>
                  <a:gd name="T48" fmla="*/ 9 w 27"/>
                  <a:gd name="T49" fmla="*/ 1 h 30"/>
                  <a:gd name="T50" fmla="*/ 5 w 27"/>
                  <a:gd name="T51" fmla="*/ 6 h 30"/>
                  <a:gd name="T52" fmla="*/ 1 w 27"/>
                  <a:gd name="T53" fmla="*/ 11 h 30"/>
                  <a:gd name="T54" fmla="*/ 0 w 27"/>
                  <a:gd name="T55" fmla="*/ 16 h 30"/>
                  <a:gd name="T56" fmla="*/ 1 w 27"/>
                  <a:gd name="T57" fmla="*/ 20 h 30"/>
                  <a:gd name="T58" fmla="*/ 3 w 27"/>
                  <a:gd name="T59" fmla="*/ 25 h 30"/>
                  <a:gd name="T60" fmla="*/ 7 w 27"/>
                  <a:gd name="T61" fmla="*/ 29 h 30"/>
                  <a:gd name="T62" fmla="*/ 12 w 27"/>
                  <a:gd name="T63" fmla="*/ 30 h 30"/>
                  <a:gd name="T64" fmla="*/ 15 w 27"/>
                  <a:gd name="T65" fmla="*/ 30 h 30"/>
                  <a:gd name="T66" fmla="*/ 19 w 27"/>
                  <a:gd name="T67" fmla="*/ 28 h 30"/>
                  <a:gd name="T68" fmla="*/ 15 w 27"/>
                  <a:gd name="T69" fmla="*/ 2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7" h="30">
                    <a:moveTo>
                      <a:pt x="15" y="23"/>
                    </a:moveTo>
                    <a:lnTo>
                      <a:pt x="13" y="24"/>
                    </a:lnTo>
                    <a:lnTo>
                      <a:pt x="12" y="24"/>
                    </a:lnTo>
                    <a:lnTo>
                      <a:pt x="9" y="24"/>
                    </a:lnTo>
                    <a:lnTo>
                      <a:pt x="7" y="23"/>
                    </a:lnTo>
                    <a:lnTo>
                      <a:pt x="6" y="19"/>
                    </a:lnTo>
                    <a:lnTo>
                      <a:pt x="6" y="17"/>
                    </a:lnTo>
                    <a:lnTo>
                      <a:pt x="7" y="13"/>
                    </a:lnTo>
                    <a:lnTo>
                      <a:pt x="9" y="10"/>
                    </a:lnTo>
                    <a:lnTo>
                      <a:pt x="12" y="7"/>
                    </a:lnTo>
                    <a:lnTo>
                      <a:pt x="15" y="6"/>
                    </a:lnTo>
                    <a:lnTo>
                      <a:pt x="18" y="6"/>
                    </a:lnTo>
                    <a:lnTo>
                      <a:pt x="20" y="8"/>
                    </a:lnTo>
                    <a:lnTo>
                      <a:pt x="21" y="11"/>
                    </a:lnTo>
                    <a:lnTo>
                      <a:pt x="23" y="12"/>
                    </a:lnTo>
                    <a:lnTo>
                      <a:pt x="23" y="14"/>
                    </a:lnTo>
                    <a:lnTo>
                      <a:pt x="21" y="17"/>
                    </a:lnTo>
                    <a:lnTo>
                      <a:pt x="25" y="20"/>
                    </a:lnTo>
                    <a:lnTo>
                      <a:pt x="27" y="17"/>
                    </a:lnTo>
                    <a:lnTo>
                      <a:pt x="27" y="13"/>
                    </a:lnTo>
                    <a:lnTo>
                      <a:pt x="26" y="8"/>
                    </a:lnTo>
                    <a:lnTo>
                      <a:pt x="24" y="5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9" y="1"/>
                    </a:lnTo>
                    <a:lnTo>
                      <a:pt x="5" y="6"/>
                    </a:lnTo>
                    <a:lnTo>
                      <a:pt x="1" y="11"/>
                    </a:lnTo>
                    <a:lnTo>
                      <a:pt x="0" y="16"/>
                    </a:lnTo>
                    <a:lnTo>
                      <a:pt x="1" y="20"/>
                    </a:lnTo>
                    <a:lnTo>
                      <a:pt x="3" y="25"/>
                    </a:lnTo>
                    <a:lnTo>
                      <a:pt x="7" y="29"/>
                    </a:lnTo>
                    <a:lnTo>
                      <a:pt x="12" y="30"/>
                    </a:lnTo>
                    <a:lnTo>
                      <a:pt x="15" y="30"/>
                    </a:lnTo>
                    <a:lnTo>
                      <a:pt x="19" y="28"/>
                    </a:lnTo>
                    <a:lnTo>
                      <a:pt x="15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17" name="Freeform 786">
                <a:extLst>
                  <a:ext uri="{FF2B5EF4-FFF2-40B4-BE49-F238E27FC236}">
                    <a16:creationId xmlns:a16="http://schemas.microsoft.com/office/drawing/2014/main" id="{D4B77A14-C6CE-DBFA-9B0D-05B223DF49C4}"/>
                  </a:ext>
                </a:extLst>
              </p:cNvPr>
              <p:cNvSpPr/>
              <p:nvPr/>
            </p:nvSpPr>
            <p:spPr bwMode="auto">
              <a:xfrm>
                <a:off x="1505" y="1736"/>
                <a:ext cx="35" cy="36"/>
              </a:xfrm>
              <a:custGeom>
                <a:avLst/>
                <a:gdLst>
                  <a:gd name="T0" fmla="*/ 4 w 35"/>
                  <a:gd name="T1" fmla="*/ 24 h 36"/>
                  <a:gd name="T2" fmla="*/ 12 w 35"/>
                  <a:gd name="T3" fmla="*/ 14 h 36"/>
                  <a:gd name="T4" fmla="*/ 21 w 35"/>
                  <a:gd name="T5" fmla="*/ 23 h 36"/>
                  <a:gd name="T6" fmla="*/ 12 w 35"/>
                  <a:gd name="T7" fmla="*/ 32 h 36"/>
                  <a:gd name="T8" fmla="*/ 16 w 35"/>
                  <a:gd name="T9" fmla="*/ 36 h 36"/>
                  <a:gd name="T10" fmla="*/ 35 w 35"/>
                  <a:gd name="T11" fmla="*/ 17 h 36"/>
                  <a:gd name="T12" fmla="*/ 32 w 35"/>
                  <a:gd name="T13" fmla="*/ 12 h 36"/>
                  <a:gd name="T14" fmla="*/ 24 w 35"/>
                  <a:gd name="T15" fmla="*/ 19 h 36"/>
                  <a:gd name="T16" fmla="*/ 16 w 35"/>
                  <a:gd name="T17" fmla="*/ 11 h 36"/>
                  <a:gd name="T18" fmla="*/ 23 w 35"/>
                  <a:gd name="T19" fmla="*/ 4 h 36"/>
                  <a:gd name="T20" fmla="*/ 20 w 35"/>
                  <a:gd name="T21" fmla="*/ 0 h 36"/>
                  <a:gd name="T22" fmla="*/ 0 w 35"/>
                  <a:gd name="T23" fmla="*/ 19 h 36"/>
                  <a:gd name="T24" fmla="*/ 4 w 35"/>
                  <a:gd name="T25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36">
                    <a:moveTo>
                      <a:pt x="4" y="24"/>
                    </a:moveTo>
                    <a:lnTo>
                      <a:pt x="12" y="14"/>
                    </a:lnTo>
                    <a:lnTo>
                      <a:pt x="21" y="23"/>
                    </a:lnTo>
                    <a:lnTo>
                      <a:pt x="12" y="32"/>
                    </a:lnTo>
                    <a:lnTo>
                      <a:pt x="16" y="36"/>
                    </a:lnTo>
                    <a:lnTo>
                      <a:pt x="35" y="17"/>
                    </a:lnTo>
                    <a:lnTo>
                      <a:pt x="32" y="12"/>
                    </a:lnTo>
                    <a:lnTo>
                      <a:pt x="24" y="19"/>
                    </a:lnTo>
                    <a:lnTo>
                      <a:pt x="16" y="11"/>
                    </a:lnTo>
                    <a:lnTo>
                      <a:pt x="23" y="4"/>
                    </a:lnTo>
                    <a:lnTo>
                      <a:pt x="20" y="0"/>
                    </a:lnTo>
                    <a:lnTo>
                      <a:pt x="0" y="19"/>
                    </a:lnTo>
                    <a:lnTo>
                      <a:pt x="4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18" name="Freeform 787">
                <a:extLst>
                  <a:ext uri="{FF2B5EF4-FFF2-40B4-BE49-F238E27FC236}">
                    <a16:creationId xmlns:a16="http://schemas.microsoft.com/office/drawing/2014/main" id="{8E708704-8E7D-8417-5A65-93A91AC94E5A}"/>
                  </a:ext>
                </a:extLst>
              </p:cNvPr>
              <p:cNvSpPr/>
              <p:nvPr/>
            </p:nvSpPr>
            <p:spPr bwMode="auto">
              <a:xfrm>
                <a:off x="1525" y="1756"/>
                <a:ext cx="32" cy="36"/>
              </a:xfrm>
              <a:custGeom>
                <a:avLst/>
                <a:gdLst>
                  <a:gd name="T0" fmla="*/ 14 w 32"/>
                  <a:gd name="T1" fmla="*/ 36 h 36"/>
                  <a:gd name="T2" fmla="*/ 18 w 32"/>
                  <a:gd name="T3" fmla="*/ 33 h 36"/>
                  <a:gd name="T4" fmla="*/ 7 w 32"/>
                  <a:gd name="T5" fmla="*/ 21 h 36"/>
                  <a:gd name="T6" fmla="*/ 12 w 32"/>
                  <a:gd name="T7" fmla="*/ 16 h 36"/>
                  <a:gd name="T8" fmla="*/ 21 w 32"/>
                  <a:gd name="T9" fmla="*/ 26 h 36"/>
                  <a:gd name="T10" fmla="*/ 24 w 32"/>
                  <a:gd name="T11" fmla="*/ 22 h 36"/>
                  <a:gd name="T12" fmla="*/ 15 w 32"/>
                  <a:gd name="T13" fmla="*/ 12 h 36"/>
                  <a:gd name="T14" fmla="*/ 19 w 32"/>
                  <a:gd name="T15" fmla="*/ 9 h 36"/>
                  <a:gd name="T16" fmla="*/ 28 w 32"/>
                  <a:gd name="T17" fmla="*/ 18 h 36"/>
                  <a:gd name="T18" fmla="*/ 32 w 32"/>
                  <a:gd name="T19" fmla="*/ 16 h 36"/>
                  <a:gd name="T20" fmla="*/ 19 w 32"/>
                  <a:gd name="T21" fmla="*/ 0 h 36"/>
                  <a:gd name="T22" fmla="*/ 0 w 32"/>
                  <a:gd name="T23" fmla="*/ 21 h 36"/>
                  <a:gd name="T24" fmla="*/ 14 w 32"/>
                  <a:gd name="T25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36">
                    <a:moveTo>
                      <a:pt x="14" y="36"/>
                    </a:moveTo>
                    <a:lnTo>
                      <a:pt x="18" y="33"/>
                    </a:lnTo>
                    <a:lnTo>
                      <a:pt x="7" y="21"/>
                    </a:lnTo>
                    <a:lnTo>
                      <a:pt x="12" y="16"/>
                    </a:lnTo>
                    <a:lnTo>
                      <a:pt x="21" y="26"/>
                    </a:lnTo>
                    <a:lnTo>
                      <a:pt x="24" y="22"/>
                    </a:lnTo>
                    <a:lnTo>
                      <a:pt x="15" y="12"/>
                    </a:lnTo>
                    <a:lnTo>
                      <a:pt x="19" y="9"/>
                    </a:lnTo>
                    <a:lnTo>
                      <a:pt x="28" y="18"/>
                    </a:lnTo>
                    <a:lnTo>
                      <a:pt x="32" y="16"/>
                    </a:lnTo>
                    <a:lnTo>
                      <a:pt x="19" y="0"/>
                    </a:lnTo>
                    <a:lnTo>
                      <a:pt x="0" y="21"/>
                    </a:lnTo>
                    <a:lnTo>
                      <a:pt x="14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19" name="Freeform 788">
                <a:extLst>
                  <a:ext uri="{FF2B5EF4-FFF2-40B4-BE49-F238E27FC236}">
                    <a16:creationId xmlns:a16="http://schemas.microsoft.com/office/drawing/2014/main" id="{3255ED8A-D298-5945-173A-229EDC25864D}"/>
                  </a:ext>
                </a:extLst>
              </p:cNvPr>
              <p:cNvSpPr/>
              <p:nvPr/>
            </p:nvSpPr>
            <p:spPr bwMode="auto">
              <a:xfrm>
                <a:off x="1541" y="1776"/>
                <a:ext cx="23" cy="33"/>
              </a:xfrm>
              <a:custGeom>
                <a:avLst/>
                <a:gdLst>
                  <a:gd name="T0" fmla="*/ 14 w 23"/>
                  <a:gd name="T1" fmla="*/ 33 h 33"/>
                  <a:gd name="T2" fmla="*/ 17 w 23"/>
                  <a:gd name="T3" fmla="*/ 30 h 33"/>
                  <a:gd name="T4" fmla="*/ 8 w 23"/>
                  <a:gd name="T5" fmla="*/ 20 h 33"/>
                  <a:gd name="T6" fmla="*/ 23 w 23"/>
                  <a:gd name="T7" fmla="*/ 3 h 33"/>
                  <a:gd name="T8" fmla="*/ 20 w 23"/>
                  <a:gd name="T9" fmla="*/ 0 h 33"/>
                  <a:gd name="T10" fmla="*/ 0 w 23"/>
                  <a:gd name="T11" fmla="*/ 19 h 33"/>
                  <a:gd name="T12" fmla="*/ 14 w 23"/>
                  <a:gd name="T13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33">
                    <a:moveTo>
                      <a:pt x="14" y="33"/>
                    </a:moveTo>
                    <a:lnTo>
                      <a:pt x="17" y="30"/>
                    </a:lnTo>
                    <a:lnTo>
                      <a:pt x="8" y="20"/>
                    </a:lnTo>
                    <a:lnTo>
                      <a:pt x="23" y="3"/>
                    </a:lnTo>
                    <a:lnTo>
                      <a:pt x="20" y="0"/>
                    </a:lnTo>
                    <a:lnTo>
                      <a:pt x="0" y="19"/>
                    </a:lnTo>
                    <a:lnTo>
                      <a:pt x="14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20" name="Freeform 789">
                <a:extLst>
                  <a:ext uri="{FF2B5EF4-FFF2-40B4-BE49-F238E27FC236}">
                    <a16:creationId xmlns:a16="http://schemas.microsoft.com/office/drawing/2014/main" id="{5C0905CE-711A-6B98-1BA2-494D8B3C1F9D}"/>
                  </a:ext>
                </a:extLst>
              </p:cNvPr>
              <p:cNvSpPr/>
              <p:nvPr/>
            </p:nvSpPr>
            <p:spPr bwMode="auto">
              <a:xfrm>
                <a:off x="1557" y="1791"/>
                <a:ext cx="23" cy="35"/>
              </a:xfrm>
              <a:custGeom>
                <a:avLst/>
                <a:gdLst>
                  <a:gd name="T0" fmla="*/ 13 w 23"/>
                  <a:gd name="T1" fmla="*/ 35 h 35"/>
                  <a:gd name="T2" fmla="*/ 16 w 23"/>
                  <a:gd name="T3" fmla="*/ 31 h 35"/>
                  <a:gd name="T4" fmla="*/ 7 w 23"/>
                  <a:gd name="T5" fmla="*/ 22 h 35"/>
                  <a:gd name="T6" fmla="*/ 23 w 23"/>
                  <a:gd name="T7" fmla="*/ 5 h 35"/>
                  <a:gd name="T8" fmla="*/ 18 w 23"/>
                  <a:gd name="T9" fmla="*/ 0 h 35"/>
                  <a:gd name="T10" fmla="*/ 0 w 23"/>
                  <a:gd name="T11" fmla="*/ 21 h 35"/>
                  <a:gd name="T12" fmla="*/ 13 w 23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35">
                    <a:moveTo>
                      <a:pt x="13" y="35"/>
                    </a:moveTo>
                    <a:lnTo>
                      <a:pt x="16" y="31"/>
                    </a:lnTo>
                    <a:lnTo>
                      <a:pt x="7" y="22"/>
                    </a:lnTo>
                    <a:lnTo>
                      <a:pt x="23" y="5"/>
                    </a:lnTo>
                    <a:lnTo>
                      <a:pt x="18" y="0"/>
                    </a:lnTo>
                    <a:lnTo>
                      <a:pt x="0" y="21"/>
                    </a:lnTo>
                    <a:lnTo>
                      <a:pt x="13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21" name="Freeform 790">
                <a:extLst>
                  <a:ext uri="{FF2B5EF4-FFF2-40B4-BE49-F238E27FC236}">
                    <a16:creationId xmlns:a16="http://schemas.microsoft.com/office/drawing/2014/main" id="{C98D70FE-2B0E-070D-437D-65520F7A396A}"/>
                  </a:ext>
                </a:extLst>
              </p:cNvPr>
              <p:cNvSpPr/>
              <p:nvPr/>
            </p:nvSpPr>
            <p:spPr bwMode="auto">
              <a:xfrm>
                <a:off x="1335" y="1738"/>
                <a:ext cx="28" cy="33"/>
              </a:xfrm>
              <a:custGeom>
                <a:avLst/>
                <a:gdLst>
                  <a:gd name="T0" fmla="*/ 10 w 28"/>
                  <a:gd name="T1" fmla="*/ 24 h 33"/>
                  <a:gd name="T2" fmla="*/ 28 w 28"/>
                  <a:gd name="T3" fmla="*/ 17 h 33"/>
                  <a:gd name="T4" fmla="*/ 23 w 28"/>
                  <a:gd name="T5" fmla="*/ 12 h 33"/>
                  <a:gd name="T6" fmla="*/ 12 w 28"/>
                  <a:gd name="T7" fmla="*/ 18 h 33"/>
                  <a:gd name="T8" fmla="*/ 16 w 28"/>
                  <a:gd name="T9" fmla="*/ 5 h 33"/>
                  <a:gd name="T10" fmla="*/ 10 w 28"/>
                  <a:gd name="T11" fmla="*/ 0 h 33"/>
                  <a:gd name="T12" fmla="*/ 6 w 28"/>
                  <a:gd name="T13" fmla="*/ 21 h 33"/>
                  <a:gd name="T14" fmla="*/ 0 w 28"/>
                  <a:gd name="T15" fmla="*/ 28 h 33"/>
                  <a:gd name="T16" fmla="*/ 4 w 28"/>
                  <a:gd name="T17" fmla="*/ 33 h 33"/>
                  <a:gd name="T18" fmla="*/ 10 w 28"/>
                  <a:gd name="T19" fmla="*/ 24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33">
                    <a:moveTo>
                      <a:pt x="10" y="24"/>
                    </a:moveTo>
                    <a:lnTo>
                      <a:pt x="28" y="17"/>
                    </a:lnTo>
                    <a:lnTo>
                      <a:pt x="23" y="12"/>
                    </a:lnTo>
                    <a:lnTo>
                      <a:pt x="12" y="18"/>
                    </a:lnTo>
                    <a:lnTo>
                      <a:pt x="16" y="5"/>
                    </a:lnTo>
                    <a:lnTo>
                      <a:pt x="10" y="0"/>
                    </a:lnTo>
                    <a:lnTo>
                      <a:pt x="6" y="21"/>
                    </a:lnTo>
                    <a:lnTo>
                      <a:pt x="0" y="28"/>
                    </a:lnTo>
                    <a:lnTo>
                      <a:pt x="4" y="33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22" name="Freeform 791">
                <a:extLst>
                  <a:ext uri="{FF2B5EF4-FFF2-40B4-BE49-F238E27FC236}">
                    <a16:creationId xmlns:a16="http://schemas.microsoft.com/office/drawing/2014/main" id="{BC8253B8-DB6C-5E65-60A5-1A0B3631B763}"/>
                  </a:ext>
                </a:extLst>
              </p:cNvPr>
              <p:cNvSpPr/>
              <p:nvPr/>
            </p:nvSpPr>
            <p:spPr bwMode="auto">
              <a:xfrm>
                <a:off x="1343" y="1761"/>
                <a:ext cx="30" cy="33"/>
              </a:xfrm>
              <a:custGeom>
                <a:avLst/>
                <a:gdLst>
                  <a:gd name="T0" fmla="*/ 20 w 30"/>
                  <a:gd name="T1" fmla="*/ 18 h 33"/>
                  <a:gd name="T2" fmla="*/ 14 w 30"/>
                  <a:gd name="T3" fmla="*/ 13 h 33"/>
                  <a:gd name="T4" fmla="*/ 24 w 30"/>
                  <a:gd name="T5" fmla="*/ 6 h 33"/>
                  <a:gd name="T6" fmla="*/ 20 w 30"/>
                  <a:gd name="T7" fmla="*/ 18 h 33"/>
                  <a:gd name="T8" fmla="*/ 0 w 30"/>
                  <a:gd name="T9" fmla="*/ 15 h 33"/>
                  <a:gd name="T10" fmla="*/ 5 w 30"/>
                  <a:gd name="T11" fmla="*/ 18 h 33"/>
                  <a:gd name="T12" fmla="*/ 10 w 30"/>
                  <a:gd name="T13" fmla="*/ 16 h 33"/>
                  <a:gd name="T14" fmla="*/ 17 w 30"/>
                  <a:gd name="T15" fmla="*/ 23 h 33"/>
                  <a:gd name="T16" fmla="*/ 15 w 30"/>
                  <a:gd name="T17" fmla="*/ 29 h 33"/>
                  <a:gd name="T18" fmla="*/ 20 w 30"/>
                  <a:gd name="T19" fmla="*/ 33 h 33"/>
                  <a:gd name="T20" fmla="*/ 30 w 30"/>
                  <a:gd name="T21" fmla="*/ 5 h 33"/>
                  <a:gd name="T22" fmla="*/ 26 w 30"/>
                  <a:gd name="T23" fmla="*/ 0 h 33"/>
                  <a:gd name="T24" fmla="*/ 0 w 30"/>
                  <a:gd name="T25" fmla="*/ 15 h 33"/>
                  <a:gd name="T26" fmla="*/ 20 w 30"/>
                  <a:gd name="T27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0" h="33">
                    <a:moveTo>
                      <a:pt x="20" y="18"/>
                    </a:moveTo>
                    <a:lnTo>
                      <a:pt x="14" y="13"/>
                    </a:lnTo>
                    <a:lnTo>
                      <a:pt x="24" y="6"/>
                    </a:lnTo>
                    <a:lnTo>
                      <a:pt x="20" y="18"/>
                    </a:lnTo>
                    <a:lnTo>
                      <a:pt x="0" y="15"/>
                    </a:lnTo>
                    <a:lnTo>
                      <a:pt x="5" y="18"/>
                    </a:lnTo>
                    <a:lnTo>
                      <a:pt x="10" y="16"/>
                    </a:lnTo>
                    <a:lnTo>
                      <a:pt x="17" y="23"/>
                    </a:lnTo>
                    <a:lnTo>
                      <a:pt x="15" y="29"/>
                    </a:lnTo>
                    <a:lnTo>
                      <a:pt x="20" y="33"/>
                    </a:lnTo>
                    <a:lnTo>
                      <a:pt x="30" y="5"/>
                    </a:lnTo>
                    <a:lnTo>
                      <a:pt x="26" y="0"/>
                    </a:lnTo>
                    <a:lnTo>
                      <a:pt x="0" y="15"/>
                    </a:lnTo>
                    <a:lnTo>
                      <a:pt x="20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23" name="Freeform 792">
                <a:extLst>
                  <a:ext uri="{FF2B5EF4-FFF2-40B4-BE49-F238E27FC236}">
                    <a16:creationId xmlns:a16="http://schemas.microsoft.com/office/drawing/2014/main" id="{67B9D098-5200-E99A-7744-8062BF34D86A}"/>
                  </a:ext>
                </a:extLst>
              </p:cNvPr>
              <p:cNvSpPr/>
              <p:nvPr/>
            </p:nvSpPr>
            <p:spPr bwMode="auto">
              <a:xfrm>
                <a:off x="1364" y="1774"/>
                <a:ext cx="35" cy="38"/>
              </a:xfrm>
              <a:custGeom>
                <a:avLst/>
                <a:gdLst>
                  <a:gd name="T0" fmla="*/ 5 w 35"/>
                  <a:gd name="T1" fmla="*/ 26 h 38"/>
                  <a:gd name="T2" fmla="*/ 17 w 35"/>
                  <a:gd name="T3" fmla="*/ 11 h 38"/>
                  <a:gd name="T4" fmla="*/ 12 w 35"/>
                  <a:gd name="T5" fmla="*/ 34 h 38"/>
                  <a:gd name="T6" fmla="*/ 17 w 35"/>
                  <a:gd name="T7" fmla="*/ 38 h 38"/>
                  <a:gd name="T8" fmla="*/ 35 w 35"/>
                  <a:gd name="T9" fmla="*/ 16 h 38"/>
                  <a:gd name="T10" fmla="*/ 30 w 35"/>
                  <a:gd name="T11" fmla="*/ 12 h 38"/>
                  <a:gd name="T12" fmla="*/ 18 w 35"/>
                  <a:gd name="T13" fmla="*/ 27 h 38"/>
                  <a:gd name="T14" fmla="*/ 23 w 35"/>
                  <a:gd name="T15" fmla="*/ 5 h 38"/>
                  <a:gd name="T16" fmla="*/ 18 w 35"/>
                  <a:gd name="T17" fmla="*/ 0 h 38"/>
                  <a:gd name="T18" fmla="*/ 0 w 35"/>
                  <a:gd name="T19" fmla="*/ 22 h 38"/>
                  <a:gd name="T20" fmla="*/ 5 w 35"/>
                  <a:gd name="T21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" h="38">
                    <a:moveTo>
                      <a:pt x="5" y="26"/>
                    </a:moveTo>
                    <a:lnTo>
                      <a:pt x="17" y="11"/>
                    </a:lnTo>
                    <a:lnTo>
                      <a:pt x="12" y="34"/>
                    </a:lnTo>
                    <a:lnTo>
                      <a:pt x="17" y="38"/>
                    </a:lnTo>
                    <a:lnTo>
                      <a:pt x="35" y="16"/>
                    </a:lnTo>
                    <a:lnTo>
                      <a:pt x="30" y="12"/>
                    </a:lnTo>
                    <a:lnTo>
                      <a:pt x="18" y="27"/>
                    </a:lnTo>
                    <a:lnTo>
                      <a:pt x="23" y="5"/>
                    </a:lnTo>
                    <a:lnTo>
                      <a:pt x="18" y="0"/>
                    </a:lnTo>
                    <a:lnTo>
                      <a:pt x="0" y="22"/>
                    </a:lnTo>
                    <a:lnTo>
                      <a:pt x="5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24" name="Freeform 793">
                <a:extLst>
                  <a:ext uri="{FF2B5EF4-FFF2-40B4-BE49-F238E27FC236}">
                    <a16:creationId xmlns:a16="http://schemas.microsoft.com/office/drawing/2014/main" id="{83BD6AB8-1F46-2AF6-4306-C78C65688D07}"/>
                  </a:ext>
                </a:extLst>
              </p:cNvPr>
              <p:cNvSpPr/>
              <p:nvPr/>
            </p:nvSpPr>
            <p:spPr bwMode="auto">
              <a:xfrm>
                <a:off x="1388" y="1798"/>
                <a:ext cx="27" cy="30"/>
              </a:xfrm>
              <a:custGeom>
                <a:avLst/>
                <a:gdLst>
                  <a:gd name="T0" fmla="*/ 15 w 27"/>
                  <a:gd name="T1" fmla="*/ 23 h 30"/>
                  <a:gd name="T2" fmla="*/ 13 w 27"/>
                  <a:gd name="T3" fmla="*/ 24 h 30"/>
                  <a:gd name="T4" fmla="*/ 12 w 27"/>
                  <a:gd name="T5" fmla="*/ 24 h 30"/>
                  <a:gd name="T6" fmla="*/ 9 w 27"/>
                  <a:gd name="T7" fmla="*/ 24 h 30"/>
                  <a:gd name="T8" fmla="*/ 8 w 27"/>
                  <a:gd name="T9" fmla="*/ 23 h 30"/>
                  <a:gd name="T10" fmla="*/ 6 w 27"/>
                  <a:gd name="T11" fmla="*/ 20 h 30"/>
                  <a:gd name="T12" fmla="*/ 6 w 27"/>
                  <a:gd name="T13" fmla="*/ 17 h 30"/>
                  <a:gd name="T14" fmla="*/ 6 w 27"/>
                  <a:gd name="T15" fmla="*/ 14 h 30"/>
                  <a:gd name="T16" fmla="*/ 8 w 27"/>
                  <a:gd name="T17" fmla="*/ 10 h 30"/>
                  <a:gd name="T18" fmla="*/ 12 w 27"/>
                  <a:gd name="T19" fmla="*/ 8 h 30"/>
                  <a:gd name="T20" fmla="*/ 14 w 27"/>
                  <a:gd name="T21" fmla="*/ 6 h 30"/>
                  <a:gd name="T22" fmla="*/ 18 w 27"/>
                  <a:gd name="T23" fmla="*/ 6 h 30"/>
                  <a:gd name="T24" fmla="*/ 20 w 27"/>
                  <a:gd name="T25" fmla="*/ 9 h 30"/>
                  <a:gd name="T26" fmla="*/ 21 w 27"/>
                  <a:gd name="T27" fmla="*/ 10 h 30"/>
                  <a:gd name="T28" fmla="*/ 23 w 27"/>
                  <a:gd name="T29" fmla="*/ 12 h 30"/>
                  <a:gd name="T30" fmla="*/ 23 w 27"/>
                  <a:gd name="T31" fmla="*/ 15 h 30"/>
                  <a:gd name="T32" fmla="*/ 21 w 27"/>
                  <a:gd name="T33" fmla="*/ 16 h 30"/>
                  <a:gd name="T34" fmla="*/ 25 w 27"/>
                  <a:gd name="T35" fmla="*/ 21 h 30"/>
                  <a:gd name="T36" fmla="*/ 27 w 27"/>
                  <a:gd name="T37" fmla="*/ 16 h 30"/>
                  <a:gd name="T38" fmla="*/ 27 w 27"/>
                  <a:gd name="T39" fmla="*/ 12 h 30"/>
                  <a:gd name="T40" fmla="*/ 26 w 27"/>
                  <a:gd name="T41" fmla="*/ 9 h 30"/>
                  <a:gd name="T42" fmla="*/ 24 w 27"/>
                  <a:gd name="T43" fmla="*/ 4 h 30"/>
                  <a:gd name="T44" fmla="*/ 19 w 27"/>
                  <a:gd name="T45" fmla="*/ 2 h 30"/>
                  <a:gd name="T46" fmla="*/ 14 w 27"/>
                  <a:gd name="T47" fmla="*/ 0 h 30"/>
                  <a:gd name="T48" fmla="*/ 9 w 27"/>
                  <a:gd name="T49" fmla="*/ 2 h 30"/>
                  <a:gd name="T50" fmla="*/ 5 w 27"/>
                  <a:gd name="T51" fmla="*/ 6 h 30"/>
                  <a:gd name="T52" fmla="*/ 1 w 27"/>
                  <a:gd name="T53" fmla="*/ 11 h 30"/>
                  <a:gd name="T54" fmla="*/ 0 w 27"/>
                  <a:gd name="T55" fmla="*/ 17 h 30"/>
                  <a:gd name="T56" fmla="*/ 1 w 27"/>
                  <a:gd name="T57" fmla="*/ 22 h 30"/>
                  <a:gd name="T58" fmla="*/ 5 w 27"/>
                  <a:gd name="T59" fmla="*/ 27 h 30"/>
                  <a:gd name="T60" fmla="*/ 8 w 27"/>
                  <a:gd name="T61" fmla="*/ 29 h 30"/>
                  <a:gd name="T62" fmla="*/ 12 w 27"/>
                  <a:gd name="T63" fmla="*/ 30 h 30"/>
                  <a:gd name="T64" fmla="*/ 15 w 27"/>
                  <a:gd name="T65" fmla="*/ 29 h 30"/>
                  <a:gd name="T66" fmla="*/ 19 w 27"/>
                  <a:gd name="T67" fmla="*/ 27 h 30"/>
                  <a:gd name="T68" fmla="*/ 15 w 27"/>
                  <a:gd name="T69" fmla="*/ 2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7" h="30">
                    <a:moveTo>
                      <a:pt x="15" y="23"/>
                    </a:moveTo>
                    <a:lnTo>
                      <a:pt x="13" y="24"/>
                    </a:lnTo>
                    <a:lnTo>
                      <a:pt x="12" y="24"/>
                    </a:lnTo>
                    <a:lnTo>
                      <a:pt x="9" y="24"/>
                    </a:lnTo>
                    <a:lnTo>
                      <a:pt x="8" y="23"/>
                    </a:lnTo>
                    <a:lnTo>
                      <a:pt x="6" y="20"/>
                    </a:lnTo>
                    <a:lnTo>
                      <a:pt x="6" y="17"/>
                    </a:lnTo>
                    <a:lnTo>
                      <a:pt x="6" y="14"/>
                    </a:lnTo>
                    <a:lnTo>
                      <a:pt x="8" y="10"/>
                    </a:lnTo>
                    <a:lnTo>
                      <a:pt x="12" y="8"/>
                    </a:lnTo>
                    <a:lnTo>
                      <a:pt x="14" y="6"/>
                    </a:lnTo>
                    <a:lnTo>
                      <a:pt x="18" y="6"/>
                    </a:lnTo>
                    <a:lnTo>
                      <a:pt x="20" y="9"/>
                    </a:lnTo>
                    <a:lnTo>
                      <a:pt x="21" y="10"/>
                    </a:lnTo>
                    <a:lnTo>
                      <a:pt x="23" y="12"/>
                    </a:lnTo>
                    <a:lnTo>
                      <a:pt x="23" y="15"/>
                    </a:lnTo>
                    <a:lnTo>
                      <a:pt x="21" y="16"/>
                    </a:lnTo>
                    <a:lnTo>
                      <a:pt x="25" y="21"/>
                    </a:lnTo>
                    <a:lnTo>
                      <a:pt x="27" y="16"/>
                    </a:lnTo>
                    <a:lnTo>
                      <a:pt x="27" y="12"/>
                    </a:lnTo>
                    <a:lnTo>
                      <a:pt x="26" y="9"/>
                    </a:lnTo>
                    <a:lnTo>
                      <a:pt x="24" y="4"/>
                    </a:lnTo>
                    <a:lnTo>
                      <a:pt x="19" y="2"/>
                    </a:lnTo>
                    <a:lnTo>
                      <a:pt x="14" y="0"/>
                    </a:lnTo>
                    <a:lnTo>
                      <a:pt x="9" y="2"/>
                    </a:lnTo>
                    <a:lnTo>
                      <a:pt x="5" y="6"/>
                    </a:lnTo>
                    <a:lnTo>
                      <a:pt x="1" y="11"/>
                    </a:lnTo>
                    <a:lnTo>
                      <a:pt x="0" y="17"/>
                    </a:lnTo>
                    <a:lnTo>
                      <a:pt x="1" y="22"/>
                    </a:lnTo>
                    <a:lnTo>
                      <a:pt x="5" y="27"/>
                    </a:lnTo>
                    <a:lnTo>
                      <a:pt x="8" y="29"/>
                    </a:lnTo>
                    <a:lnTo>
                      <a:pt x="12" y="30"/>
                    </a:lnTo>
                    <a:lnTo>
                      <a:pt x="15" y="29"/>
                    </a:lnTo>
                    <a:lnTo>
                      <a:pt x="19" y="27"/>
                    </a:lnTo>
                    <a:lnTo>
                      <a:pt x="15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25" name="Freeform 794">
                <a:extLst>
                  <a:ext uri="{FF2B5EF4-FFF2-40B4-BE49-F238E27FC236}">
                    <a16:creationId xmlns:a16="http://schemas.microsoft.com/office/drawing/2014/main" id="{ADEAE998-DC95-EB7A-78CF-0F3675F538D2}"/>
                  </a:ext>
                </a:extLst>
              </p:cNvPr>
              <p:cNvSpPr/>
              <p:nvPr/>
            </p:nvSpPr>
            <p:spPr bwMode="auto">
              <a:xfrm>
                <a:off x="1405" y="1814"/>
                <a:ext cx="32" cy="36"/>
              </a:xfrm>
              <a:custGeom>
                <a:avLst/>
                <a:gdLst>
                  <a:gd name="T0" fmla="*/ 14 w 32"/>
                  <a:gd name="T1" fmla="*/ 36 h 36"/>
                  <a:gd name="T2" fmla="*/ 18 w 32"/>
                  <a:gd name="T3" fmla="*/ 32 h 36"/>
                  <a:gd name="T4" fmla="*/ 7 w 32"/>
                  <a:gd name="T5" fmla="*/ 22 h 36"/>
                  <a:gd name="T6" fmla="*/ 12 w 32"/>
                  <a:gd name="T7" fmla="*/ 16 h 36"/>
                  <a:gd name="T8" fmla="*/ 21 w 32"/>
                  <a:gd name="T9" fmla="*/ 25 h 36"/>
                  <a:gd name="T10" fmla="*/ 24 w 32"/>
                  <a:gd name="T11" fmla="*/ 22 h 36"/>
                  <a:gd name="T12" fmla="*/ 14 w 32"/>
                  <a:gd name="T13" fmla="*/ 12 h 36"/>
                  <a:gd name="T14" fmla="*/ 18 w 32"/>
                  <a:gd name="T15" fmla="*/ 8 h 36"/>
                  <a:gd name="T16" fmla="*/ 28 w 32"/>
                  <a:gd name="T17" fmla="*/ 18 h 36"/>
                  <a:gd name="T18" fmla="*/ 32 w 32"/>
                  <a:gd name="T19" fmla="*/ 14 h 36"/>
                  <a:gd name="T20" fmla="*/ 18 w 32"/>
                  <a:gd name="T21" fmla="*/ 0 h 36"/>
                  <a:gd name="T22" fmla="*/ 0 w 32"/>
                  <a:gd name="T23" fmla="*/ 22 h 36"/>
                  <a:gd name="T24" fmla="*/ 14 w 32"/>
                  <a:gd name="T25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36">
                    <a:moveTo>
                      <a:pt x="14" y="36"/>
                    </a:moveTo>
                    <a:lnTo>
                      <a:pt x="18" y="32"/>
                    </a:lnTo>
                    <a:lnTo>
                      <a:pt x="7" y="22"/>
                    </a:lnTo>
                    <a:lnTo>
                      <a:pt x="12" y="16"/>
                    </a:lnTo>
                    <a:lnTo>
                      <a:pt x="21" y="25"/>
                    </a:lnTo>
                    <a:lnTo>
                      <a:pt x="24" y="22"/>
                    </a:lnTo>
                    <a:lnTo>
                      <a:pt x="14" y="12"/>
                    </a:lnTo>
                    <a:lnTo>
                      <a:pt x="18" y="8"/>
                    </a:lnTo>
                    <a:lnTo>
                      <a:pt x="28" y="18"/>
                    </a:lnTo>
                    <a:lnTo>
                      <a:pt x="32" y="14"/>
                    </a:lnTo>
                    <a:lnTo>
                      <a:pt x="18" y="0"/>
                    </a:lnTo>
                    <a:lnTo>
                      <a:pt x="0" y="22"/>
                    </a:lnTo>
                    <a:lnTo>
                      <a:pt x="14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26" name="Freeform 795">
                <a:extLst>
                  <a:ext uri="{FF2B5EF4-FFF2-40B4-BE49-F238E27FC236}">
                    <a16:creationId xmlns:a16="http://schemas.microsoft.com/office/drawing/2014/main" id="{6559440E-BB3D-FB8E-D5DB-C9B9811FD6D3}"/>
                  </a:ext>
                </a:extLst>
              </p:cNvPr>
              <p:cNvSpPr/>
              <p:nvPr/>
            </p:nvSpPr>
            <p:spPr bwMode="auto">
              <a:xfrm>
                <a:off x="1427" y="1830"/>
                <a:ext cx="28" cy="32"/>
              </a:xfrm>
              <a:custGeom>
                <a:avLst/>
                <a:gdLst>
                  <a:gd name="T0" fmla="*/ 10 w 28"/>
                  <a:gd name="T1" fmla="*/ 24 h 32"/>
                  <a:gd name="T2" fmla="*/ 28 w 28"/>
                  <a:gd name="T3" fmla="*/ 16 h 32"/>
                  <a:gd name="T4" fmla="*/ 23 w 28"/>
                  <a:gd name="T5" fmla="*/ 13 h 32"/>
                  <a:gd name="T6" fmla="*/ 12 w 28"/>
                  <a:gd name="T7" fmla="*/ 18 h 32"/>
                  <a:gd name="T8" fmla="*/ 16 w 28"/>
                  <a:gd name="T9" fmla="*/ 4 h 32"/>
                  <a:gd name="T10" fmla="*/ 10 w 28"/>
                  <a:gd name="T11" fmla="*/ 0 h 32"/>
                  <a:gd name="T12" fmla="*/ 6 w 28"/>
                  <a:gd name="T13" fmla="*/ 20 h 32"/>
                  <a:gd name="T14" fmla="*/ 0 w 28"/>
                  <a:gd name="T15" fmla="*/ 27 h 32"/>
                  <a:gd name="T16" fmla="*/ 4 w 28"/>
                  <a:gd name="T17" fmla="*/ 32 h 32"/>
                  <a:gd name="T18" fmla="*/ 10 w 28"/>
                  <a:gd name="T19" fmla="*/ 2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32">
                    <a:moveTo>
                      <a:pt x="10" y="24"/>
                    </a:moveTo>
                    <a:lnTo>
                      <a:pt x="28" y="16"/>
                    </a:lnTo>
                    <a:lnTo>
                      <a:pt x="23" y="13"/>
                    </a:lnTo>
                    <a:lnTo>
                      <a:pt x="12" y="18"/>
                    </a:lnTo>
                    <a:lnTo>
                      <a:pt x="16" y="4"/>
                    </a:lnTo>
                    <a:lnTo>
                      <a:pt x="10" y="0"/>
                    </a:lnTo>
                    <a:lnTo>
                      <a:pt x="6" y="20"/>
                    </a:lnTo>
                    <a:lnTo>
                      <a:pt x="0" y="27"/>
                    </a:lnTo>
                    <a:lnTo>
                      <a:pt x="4" y="32"/>
                    </a:lnTo>
                    <a:lnTo>
                      <a:pt x="1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27" name="Freeform 796">
                <a:extLst>
                  <a:ext uri="{FF2B5EF4-FFF2-40B4-BE49-F238E27FC236}">
                    <a16:creationId xmlns:a16="http://schemas.microsoft.com/office/drawing/2014/main" id="{F6D31AE7-BD4D-BAAF-0F2C-94B188C0E730}"/>
                  </a:ext>
                </a:extLst>
              </p:cNvPr>
              <p:cNvSpPr/>
              <p:nvPr/>
            </p:nvSpPr>
            <p:spPr bwMode="auto">
              <a:xfrm>
                <a:off x="1984" y="1986"/>
                <a:ext cx="26" cy="32"/>
              </a:xfrm>
              <a:custGeom>
                <a:avLst/>
                <a:gdLst>
                  <a:gd name="T0" fmla="*/ 20 w 26"/>
                  <a:gd name="T1" fmla="*/ 20 h 32"/>
                  <a:gd name="T2" fmla="*/ 19 w 26"/>
                  <a:gd name="T3" fmla="*/ 22 h 32"/>
                  <a:gd name="T4" fmla="*/ 18 w 26"/>
                  <a:gd name="T5" fmla="*/ 25 h 32"/>
                  <a:gd name="T6" fmla="*/ 16 w 26"/>
                  <a:gd name="T7" fmla="*/ 26 h 32"/>
                  <a:gd name="T8" fmla="*/ 13 w 26"/>
                  <a:gd name="T9" fmla="*/ 26 h 32"/>
                  <a:gd name="T10" fmla="*/ 11 w 26"/>
                  <a:gd name="T11" fmla="*/ 25 h 32"/>
                  <a:gd name="T12" fmla="*/ 8 w 26"/>
                  <a:gd name="T13" fmla="*/ 24 h 32"/>
                  <a:gd name="T14" fmla="*/ 6 w 26"/>
                  <a:gd name="T15" fmla="*/ 20 h 32"/>
                  <a:gd name="T16" fmla="*/ 6 w 26"/>
                  <a:gd name="T17" fmla="*/ 15 h 32"/>
                  <a:gd name="T18" fmla="*/ 6 w 26"/>
                  <a:gd name="T19" fmla="*/ 10 h 32"/>
                  <a:gd name="T20" fmla="*/ 8 w 26"/>
                  <a:gd name="T21" fmla="*/ 8 h 32"/>
                  <a:gd name="T22" fmla="*/ 11 w 26"/>
                  <a:gd name="T23" fmla="*/ 6 h 32"/>
                  <a:gd name="T24" fmla="*/ 14 w 26"/>
                  <a:gd name="T25" fmla="*/ 4 h 32"/>
                  <a:gd name="T26" fmla="*/ 17 w 26"/>
                  <a:gd name="T27" fmla="*/ 6 h 32"/>
                  <a:gd name="T28" fmla="*/ 18 w 26"/>
                  <a:gd name="T29" fmla="*/ 6 h 32"/>
                  <a:gd name="T30" fmla="*/ 19 w 26"/>
                  <a:gd name="T31" fmla="*/ 8 h 32"/>
                  <a:gd name="T32" fmla="*/ 20 w 26"/>
                  <a:gd name="T33" fmla="*/ 10 h 32"/>
                  <a:gd name="T34" fmla="*/ 26 w 26"/>
                  <a:gd name="T35" fmla="*/ 10 h 32"/>
                  <a:gd name="T36" fmla="*/ 25 w 26"/>
                  <a:gd name="T37" fmla="*/ 6 h 32"/>
                  <a:gd name="T38" fmla="*/ 23 w 26"/>
                  <a:gd name="T39" fmla="*/ 2 h 32"/>
                  <a:gd name="T40" fmla="*/ 19 w 26"/>
                  <a:gd name="T41" fmla="*/ 0 h 32"/>
                  <a:gd name="T42" fmla="*/ 14 w 26"/>
                  <a:gd name="T43" fmla="*/ 0 h 32"/>
                  <a:gd name="T44" fmla="*/ 8 w 26"/>
                  <a:gd name="T45" fmla="*/ 0 h 32"/>
                  <a:gd name="T46" fmla="*/ 4 w 26"/>
                  <a:gd name="T47" fmla="*/ 3 h 32"/>
                  <a:gd name="T48" fmla="*/ 1 w 26"/>
                  <a:gd name="T49" fmla="*/ 8 h 32"/>
                  <a:gd name="T50" fmla="*/ 0 w 26"/>
                  <a:gd name="T51" fmla="*/ 15 h 32"/>
                  <a:gd name="T52" fmla="*/ 1 w 26"/>
                  <a:gd name="T53" fmla="*/ 22 h 32"/>
                  <a:gd name="T54" fmla="*/ 4 w 26"/>
                  <a:gd name="T55" fmla="*/ 27 h 32"/>
                  <a:gd name="T56" fmla="*/ 7 w 26"/>
                  <a:gd name="T57" fmla="*/ 31 h 32"/>
                  <a:gd name="T58" fmla="*/ 13 w 26"/>
                  <a:gd name="T59" fmla="*/ 32 h 32"/>
                  <a:gd name="T60" fmla="*/ 18 w 26"/>
                  <a:gd name="T61" fmla="*/ 31 h 32"/>
                  <a:gd name="T62" fmla="*/ 23 w 26"/>
                  <a:gd name="T63" fmla="*/ 28 h 32"/>
                  <a:gd name="T64" fmla="*/ 25 w 26"/>
                  <a:gd name="T65" fmla="*/ 25 h 32"/>
                  <a:gd name="T66" fmla="*/ 26 w 26"/>
                  <a:gd name="T67" fmla="*/ 20 h 32"/>
                  <a:gd name="T68" fmla="*/ 20 w 26"/>
                  <a:gd name="T69" fmla="*/ 2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6" h="32">
                    <a:moveTo>
                      <a:pt x="20" y="20"/>
                    </a:moveTo>
                    <a:lnTo>
                      <a:pt x="19" y="22"/>
                    </a:lnTo>
                    <a:lnTo>
                      <a:pt x="18" y="25"/>
                    </a:lnTo>
                    <a:lnTo>
                      <a:pt x="16" y="26"/>
                    </a:lnTo>
                    <a:lnTo>
                      <a:pt x="13" y="26"/>
                    </a:lnTo>
                    <a:lnTo>
                      <a:pt x="11" y="25"/>
                    </a:lnTo>
                    <a:lnTo>
                      <a:pt x="8" y="24"/>
                    </a:lnTo>
                    <a:lnTo>
                      <a:pt x="6" y="20"/>
                    </a:lnTo>
                    <a:lnTo>
                      <a:pt x="6" y="15"/>
                    </a:lnTo>
                    <a:lnTo>
                      <a:pt x="6" y="10"/>
                    </a:lnTo>
                    <a:lnTo>
                      <a:pt x="8" y="8"/>
                    </a:lnTo>
                    <a:lnTo>
                      <a:pt x="11" y="6"/>
                    </a:lnTo>
                    <a:lnTo>
                      <a:pt x="14" y="4"/>
                    </a:lnTo>
                    <a:lnTo>
                      <a:pt x="17" y="6"/>
                    </a:lnTo>
                    <a:lnTo>
                      <a:pt x="18" y="6"/>
                    </a:lnTo>
                    <a:lnTo>
                      <a:pt x="19" y="8"/>
                    </a:lnTo>
                    <a:lnTo>
                      <a:pt x="20" y="10"/>
                    </a:lnTo>
                    <a:lnTo>
                      <a:pt x="26" y="10"/>
                    </a:lnTo>
                    <a:lnTo>
                      <a:pt x="25" y="6"/>
                    </a:lnTo>
                    <a:lnTo>
                      <a:pt x="23" y="2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3"/>
                    </a:lnTo>
                    <a:lnTo>
                      <a:pt x="1" y="8"/>
                    </a:lnTo>
                    <a:lnTo>
                      <a:pt x="0" y="15"/>
                    </a:lnTo>
                    <a:lnTo>
                      <a:pt x="1" y="22"/>
                    </a:lnTo>
                    <a:lnTo>
                      <a:pt x="4" y="27"/>
                    </a:lnTo>
                    <a:lnTo>
                      <a:pt x="7" y="31"/>
                    </a:lnTo>
                    <a:lnTo>
                      <a:pt x="13" y="32"/>
                    </a:lnTo>
                    <a:lnTo>
                      <a:pt x="18" y="31"/>
                    </a:lnTo>
                    <a:lnTo>
                      <a:pt x="23" y="28"/>
                    </a:lnTo>
                    <a:lnTo>
                      <a:pt x="25" y="25"/>
                    </a:lnTo>
                    <a:lnTo>
                      <a:pt x="26" y="20"/>
                    </a:lnTo>
                    <a:lnTo>
                      <a:pt x="2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28" name="Freeform 797">
                <a:extLst>
                  <a:ext uri="{FF2B5EF4-FFF2-40B4-BE49-F238E27FC236}">
                    <a16:creationId xmlns:a16="http://schemas.microsoft.com/office/drawing/2014/main" id="{B4C5D98E-BB7A-E110-E3C5-2C9847B8AAF1}"/>
                  </a:ext>
                </a:extLst>
              </p:cNvPr>
              <p:cNvSpPr/>
              <p:nvPr/>
            </p:nvSpPr>
            <p:spPr bwMode="auto">
              <a:xfrm>
                <a:off x="2010" y="1986"/>
                <a:ext cx="28" cy="31"/>
              </a:xfrm>
              <a:custGeom>
                <a:avLst/>
                <a:gdLst>
                  <a:gd name="T0" fmla="*/ 18 w 28"/>
                  <a:gd name="T1" fmla="*/ 19 h 31"/>
                  <a:gd name="T2" fmla="*/ 10 w 28"/>
                  <a:gd name="T3" fmla="*/ 19 h 31"/>
                  <a:gd name="T4" fmla="*/ 14 w 28"/>
                  <a:gd name="T5" fmla="*/ 6 h 31"/>
                  <a:gd name="T6" fmla="*/ 18 w 28"/>
                  <a:gd name="T7" fmla="*/ 19 h 31"/>
                  <a:gd name="T8" fmla="*/ 0 w 28"/>
                  <a:gd name="T9" fmla="*/ 31 h 31"/>
                  <a:gd name="T10" fmla="*/ 6 w 28"/>
                  <a:gd name="T11" fmla="*/ 31 h 31"/>
                  <a:gd name="T12" fmla="*/ 9 w 28"/>
                  <a:gd name="T13" fmla="*/ 25 h 31"/>
                  <a:gd name="T14" fmla="*/ 20 w 28"/>
                  <a:gd name="T15" fmla="*/ 25 h 31"/>
                  <a:gd name="T16" fmla="*/ 22 w 28"/>
                  <a:gd name="T17" fmla="*/ 31 h 31"/>
                  <a:gd name="T18" fmla="*/ 28 w 28"/>
                  <a:gd name="T19" fmla="*/ 31 h 31"/>
                  <a:gd name="T20" fmla="*/ 17 w 28"/>
                  <a:gd name="T21" fmla="*/ 0 h 31"/>
                  <a:gd name="T22" fmla="*/ 11 w 28"/>
                  <a:gd name="T23" fmla="*/ 0 h 31"/>
                  <a:gd name="T24" fmla="*/ 0 w 28"/>
                  <a:gd name="T25" fmla="*/ 31 h 31"/>
                  <a:gd name="T26" fmla="*/ 18 w 28"/>
                  <a:gd name="T27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1">
                    <a:moveTo>
                      <a:pt x="18" y="19"/>
                    </a:moveTo>
                    <a:lnTo>
                      <a:pt x="10" y="19"/>
                    </a:lnTo>
                    <a:lnTo>
                      <a:pt x="14" y="6"/>
                    </a:lnTo>
                    <a:lnTo>
                      <a:pt x="18" y="19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9" y="25"/>
                    </a:lnTo>
                    <a:lnTo>
                      <a:pt x="20" y="25"/>
                    </a:lnTo>
                    <a:lnTo>
                      <a:pt x="22" y="31"/>
                    </a:lnTo>
                    <a:lnTo>
                      <a:pt x="28" y="31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0" y="31"/>
                    </a:lnTo>
                    <a:lnTo>
                      <a:pt x="18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29" name="Freeform 798">
                <a:extLst>
                  <a:ext uri="{FF2B5EF4-FFF2-40B4-BE49-F238E27FC236}">
                    <a16:creationId xmlns:a16="http://schemas.microsoft.com/office/drawing/2014/main" id="{E7CE4EC7-8D8C-E5F2-A29C-31C59EAF1F96}"/>
                  </a:ext>
                </a:extLst>
              </p:cNvPr>
              <p:cNvSpPr/>
              <p:nvPr/>
            </p:nvSpPr>
            <p:spPr bwMode="auto">
              <a:xfrm>
                <a:off x="2037" y="1986"/>
                <a:ext cx="23" cy="31"/>
              </a:xfrm>
              <a:custGeom>
                <a:avLst/>
                <a:gdLst>
                  <a:gd name="T0" fmla="*/ 14 w 23"/>
                  <a:gd name="T1" fmla="*/ 31 h 31"/>
                  <a:gd name="T2" fmla="*/ 14 w 23"/>
                  <a:gd name="T3" fmla="*/ 6 h 31"/>
                  <a:gd name="T4" fmla="*/ 23 w 23"/>
                  <a:gd name="T5" fmla="*/ 6 h 31"/>
                  <a:gd name="T6" fmla="*/ 23 w 23"/>
                  <a:gd name="T7" fmla="*/ 0 h 31"/>
                  <a:gd name="T8" fmla="*/ 0 w 23"/>
                  <a:gd name="T9" fmla="*/ 0 h 31"/>
                  <a:gd name="T10" fmla="*/ 0 w 23"/>
                  <a:gd name="T11" fmla="*/ 6 h 31"/>
                  <a:gd name="T12" fmla="*/ 8 w 23"/>
                  <a:gd name="T13" fmla="*/ 6 h 31"/>
                  <a:gd name="T14" fmla="*/ 8 w 23"/>
                  <a:gd name="T15" fmla="*/ 31 h 31"/>
                  <a:gd name="T16" fmla="*/ 14 w 23"/>
                  <a:gd name="T1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31">
                    <a:moveTo>
                      <a:pt x="14" y="31"/>
                    </a:moveTo>
                    <a:lnTo>
                      <a:pt x="14" y="6"/>
                    </a:lnTo>
                    <a:lnTo>
                      <a:pt x="23" y="6"/>
                    </a:lnTo>
                    <a:lnTo>
                      <a:pt x="23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8" y="6"/>
                    </a:lnTo>
                    <a:lnTo>
                      <a:pt x="8" y="31"/>
                    </a:lnTo>
                    <a:lnTo>
                      <a:pt x="14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30" name="Freeform 799">
                <a:extLst>
                  <a:ext uri="{FF2B5EF4-FFF2-40B4-BE49-F238E27FC236}">
                    <a16:creationId xmlns:a16="http://schemas.microsoft.com/office/drawing/2014/main" id="{C998D0B5-63AC-1851-A91F-765890884133}"/>
                  </a:ext>
                </a:extLst>
              </p:cNvPr>
              <p:cNvSpPr/>
              <p:nvPr/>
            </p:nvSpPr>
            <p:spPr bwMode="auto">
              <a:xfrm>
                <a:off x="2057" y="1986"/>
                <a:ext cx="27" cy="31"/>
              </a:xfrm>
              <a:custGeom>
                <a:avLst/>
                <a:gdLst>
                  <a:gd name="T0" fmla="*/ 17 w 27"/>
                  <a:gd name="T1" fmla="*/ 19 h 31"/>
                  <a:gd name="T2" fmla="*/ 10 w 27"/>
                  <a:gd name="T3" fmla="*/ 19 h 31"/>
                  <a:gd name="T4" fmla="*/ 13 w 27"/>
                  <a:gd name="T5" fmla="*/ 6 h 31"/>
                  <a:gd name="T6" fmla="*/ 17 w 27"/>
                  <a:gd name="T7" fmla="*/ 19 h 31"/>
                  <a:gd name="T8" fmla="*/ 0 w 27"/>
                  <a:gd name="T9" fmla="*/ 31 h 31"/>
                  <a:gd name="T10" fmla="*/ 6 w 27"/>
                  <a:gd name="T11" fmla="*/ 31 h 31"/>
                  <a:gd name="T12" fmla="*/ 7 w 27"/>
                  <a:gd name="T13" fmla="*/ 25 h 31"/>
                  <a:gd name="T14" fmla="*/ 19 w 27"/>
                  <a:gd name="T15" fmla="*/ 25 h 31"/>
                  <a:gd name="T16" fmla="*/ 21 w 27"/>
                  <a:gd name="T17" fmla="*/ 31 h 31"/>
                  <a:gd name="T18" fmla="*/ 27 w 27"/>
                  <a:gd name="T19" fmla="*/ 31 h 31"/>
                  <a:gd name="T20" fmla="*/ 17 w 27"/>
                  <a:gd name="T21" fmla="*/ 0 h 31"/>
                  <a:gd name="T22" fmla="*/ 10 w 27"/>
                  <a:gd name="T23" fmla="*/ 0 h 31"/>
                  <a:gd name="T24" fmla="*/ 0 w 27"/>
                  <a:gd name="T25" fmla="*/ 31 h 31"/>
                  <a:gd name="T26" fmla="*/ 17 w 27"/>
                  <a:gd name="T27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" h="31">
                    <a:moveTo>
                      <a:pt x="17" y="19"/>
                    </a:moveTo>
                    <a:lnTo>
                      <a:pt x="10" y="19"/>
                    </a:lnTo>
                    <a:lnTo>
                      <a:pt x="13" y="6"/>
                    </a:lnTo>
                    <a:lnTo>
                      <a:pt x="17" y="19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7" y="25"/>
                    </a:lnTo>
                    <a:lnTo>
                      <a:pt x="19" y="25"/>
                    </a:lnTo>
                    <a:lnTo>
                      <a:pt x="21" y="31"/>
                    </a:lnTo>
                    <a:lnTo>
                      <a:pt x="27" y="31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0" y="31"/>
                    </a:lnTo>
                    <a:lnTo>
                      <a:pt x="17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31" name="Freeform 800">
                <a:extLst>
                  <a:ext uri="{FF2B5EF4-FFF2-40B4-BE49-F238E27FC236}">
                    <a16:creationId xmlns:a16="http://schemas.microsoft.com/office/drawing/2014/main" id="{3B0D4CBE-B380-4890-76A0-77A83AC19C7A}"/>
                  </a:ext>
                </a:extLst>
              </p:cNvPr>
              <p:cNvSpPr/>
              <p:nvPr/>
            </p:nvSpPr>
            <p:spPr bwMode="auto">
              <a:xfrm>
                <a:off x="2082" y="1986"/>
                <a:ext cx="36" cy="31"/>
              </a:xfrm>
              <a:custGeom>
                <a:avLst/>
                <a:gdLst>
                  <a:gd name="T0" fmla="*/ 15 w 36"/>
                  <a:gd name="T1" fmla="*/ 31 h 31"/>
                  <a:gd name="T2" fmla="*/ 18 w 36"/>
                  <a:gd name="T3" fmla="*/ 7 h 31"/>
                  <a:gd name="T4" fmla="*/ 23 w 36"/>
                  <a:gd name="T5" fmla="*/ 31 h 31"/>
                  <a:gd name="T6" fmla="*/ 29 w 36"/>
                  <a:gd name="T7" fmla="*/ 31 h 31"/>
                  <a:gd name="T8" fmla="*/ 36 w 36"/>
                  <a:gd name="T9" fmla="*/ 0 h 31"/>
                  <a:gd name="T10" fmla="*/ 30 w 36"/>
                  <a:gd name="T11" fmla="*/ 0 h 31"/>
                  <a:gd name="T12" fmla="*/ 26 w 36"/>
                  <a:gd name="T13" fmla="*/ 22 h 31"/>
                  <a:gd name="T14" fmla="*/ 22 w 36"/>
                  <a:gd name="T15" fmla="*/ 0 h 31"/>
                  <a:gd name="T16" fmla="*/ 16 w 36"/>
                  <a:gd name="T17" fmla="*/ 0 h 31"/>
                  <a:gd name="T18" fmla="*/ 11 w 36"/>
                  <a:gd name="T19" fmla="*/ 22 h 31"/>
                  <a:gd name="T20" fmla="*/ 6 w 36"/>
                  <a:gd name="T21" fmla="*/ 0 h 31"/>
                  <a:gd name="T22" fmla="*/ 0 w 36"/>
                  <a:gd name="T23" fmla="*/ 0 h 31"/>
                  <a:gd name="T24" fmla="*/ 9 w 36"/>
                  <a:gd name="T25" fmla="*/ 31 h 31"/>
                  <a:gd name="T26" fmla="*/ 15 w 36"/>
                  <a:gd name="T2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31">
                    <a:moveTo>
                      <a:pt x="15" y="31"/>
                    </a:moveTo>
                    <a:lnTo>
                      <a:pt x="18" y="7"/>
                    </a:lnTo>
                    <a:lnTo>
                      <a:pt x="23" y="31"/>
                    </a:lnTo>
                    <a:lnTo>
                      <a:pt x="29" y="31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6" y="22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11" y="2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9" y="31"/>
                    </a:lnTo>
                    <a:lnTo>
                      <a:pt x="15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32" name="Freeform 801">
                <a:extLst>
                  <a:ext uri="{FF2B5EF4-FFF2-40B4-BE49-F238E27FC236}">
                    <a16:creationId xmlns:a16="http://schemas.microsoft.com/office/drawing/2014/main" id="{EECC1048-66E4-5F63-4316-967593B2921A}"/>
                  </a:ext>
                </a:extLst>
              </p:cNvPr>
              <p:cNvSpPr/>
              <p:nvPr/>
            </p:nvSpPr>
            <p:spPr bwMode="auto">
              <a:xfrm>
                <a:off x="2122" y="1986"/>
                <a:ext cx="24" cy="31"/>
              </a:xfrm>
              <a:custGeom>
                <a:avLst/>
                <a:gdLst>
                  <a:gd name="T0" fmla="*/ 6 w 24"/>
                  <a:gd name="T1" fmla="*/ 18 h 31"/>
                  <a:gd name="T2" fmla="*/ 13 w 24"/>
                  <a:gd name="T3" fmla="*/ 18 h 31"/>
                  <a:gd name="T4" fmla="*/ 17 w 24"/>
                  <a:gd name="T5" fmla="*/ 18 h 31"/>
                  <a:gd name="T6" fmla="*/ 17 w 24"/>
                  <a:gd name="T7" fmla="*/ 20 h 31"/>
                  <a:gd name="T8" fmla="*/ 18 w 24"/>
                  <a:gd name="T9" fmla="*/ 21 h 31"/>
                  <a:gd name="T10" fmla="*/ 17 w 24"/>
                  <a:gd name="T11" fmla="*/ 24 h 31"/>
                  <a:gd name="T12" fmla="*/ 17 w 24"/>
                  <a:gd name="T13" fmla="*/ 25 h 31"/>
                  <a:gd name="T14" fmla="*/ 13 w 24"/>
                  <a:gd name="T15" fmla="*/ 25 h 31"/>
                  <a:gd name="T16" fmla="*/ 6 w 24"/>
                  <a:gd name="T17" fmla="*/ 25 h 31"/>
                  <a:gd name="T18" fmla="*/ 6 w 24"/>
                  <a:gd name="T19" fmla="*/ 18 h 31"/>
                  <a:gd name="T20" fmla="*/ 6 w 24"/>
                  <a:gd name="T21" fmla="*/ 6 h 31"/>
                  <a:gd name="T22" fmla="*/ 12 w 24"/>
                  <a:gd name="T23" fmla="*/ 6 h 31"/>
                  <a:gd name="T24" fmla="*/ 16 w 24"/>
                  <a:gd name="T25" fmla="*/ 6 h 31"/>
                  <a:gd name="T26" fmla="*/ 17 w 24"/>
                  <a:gd name="T27" fmla="*/ 8 h 31"/>
                  <a:gd name="T28" fmla="*/ 16 w 24"/>
                  <a:gd name="T29" fmla="*/ 12 h 31"/>
                  <a:gd name="T30" fmla="*/ 12 w 24"/>
                  <a:gd name="T31" fmla="*/ 12 h 31"/>
                  <a:gd name="T32" fmla="*/ 6 w 24"/>
                  <a:gd name="T33" fmla="*/ 12 h 31"/>
                  <a:gd name="T34" fmla="*/ 6 w 24"/>
                  <a:gd name="T35" fmla="*/ 6 h 31"/>
                  <a:gd name="T36" fmla="*/ 6 w 24"/>
                  <a:gd name="T37" fmla="*/ 18 h 31"/>
                  <a:gd name="T38" fmla="*/ 13 w 24"/>
                  <a:gd name="T39" fmla="*/ 31 h 31"/>
                  <a:gd name="T40" fmla="*/ 18 w 24"/>
                  <a:gd name="T41" fmla="*/ 31 h 31"/>
                  <a:gd name="T42" fmla="*/ 20 w 24"/>
                  <a:gd name="T43" fmla="*/ 28 h 31"/>
                  <a:gd name="T44" fmla="*/ 23 w 24"/>
                  <a:gd name="T45" fmla="*/ 26 h 31"/>
                  <a:gd name="T46" fmla="*/ 24 w 24"/>
                  <a:gd name="T47" fmla="*/ 21 h 31"/>
                  <a:gd name="T48" fmla="*/ 23 w 24"/>
                  <a:gd name="T49" fmla="*/ 16 h 31"/>
                  <a:gd name="T50" fmla="*/ 19 w 24"/>
                  <a:gd name="T51" fmla="*/ 14 h 31"/>
                  <a:gd name="T52" fmla="*/ 22 w 24"/>
                  <a:gd name="T53" fmla="*/ 12 h 31"/>
                  <a:gd name="T54" fmla="*/ 23 w 24"/>
                  <a:gd name="T55" fmla="*/ 8 h 31"/>
                  <a:gd name="T56" fmla="*/ 22 w 24"/>
                  <a:gd name="T57" fmla="*/ 4 h 31"/>
                  <a:gd name="T58" fmla="*/ 20 w 24"/>
                  <a:gd name="T59" fmla="*/ 2 h 31"/>
                  <a:gd name="T60" fmla="*/ 18 w 24"/>
                  <a:gd name="T61" fmla="*/ 1 h 31"/>
                  <a:gd name="T62" fmla="*/ 13 w 24"/>
                  <a:gd name="T63" fmla="*/ 0 h 31"/>
                  <a:gd name="T64" fmla="*/ 0 w 24"/>
                  <a:gd name="T65" fmla="*/ 0 h 31"/>
                  <a:gd name="T66" fmla="*/ 0 w 24"/>
                  <a:gd name="T67" fmla="*/ 31 h 31"/>
                  <a:gd name="T68" fmla="*/ 13 w 24"/>
                  <a:gd name="T69" fmla="*/ 31 h 31"/>
                  <a:gd name="T70" fmla="*/ 6 w 24"/>
                  <a:gd name="T71" fmla="*/ 1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4" h="31">
                    <a:moveTo>
                      <a:pt x="6" y="18"/>
                    </a:moveTo>
                    <a:lnTo>
                      <a:pt x="13" y="18"/>
                    </a:lnTo>
                    <a:lnTo>
                      <a:pt x="17" y="18"/>
                    </a:lnTo>
                    <a:lnTo>
                      <a:pt x="17" y="20"/>
                    </a:lnTo>
                    <a:lnTo>
                      <a:pt x="18" y="21"/>
                    </a:lnTo>
                    <a:lnTo>
                      <a:pt x="17" y="24"/>
                    </a:lnTo>
                    <a:lnTo>
                      <a:pt x="17" y="25"/>
                    </a:lnTo>
                    <a:lnTo>
                      <a:pt x="13" y="25"/>
                    </a:lnTo>
                    <a:lnTo>
                      <a:pt x="6" y="25"/>
                    </a:lnTo>
                    <a:lnTo>
                      <a:pt x="6" y="18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16" y="6"/>
                    </a:lnTo>
                    <a:lnTo>
                      <a:pt x="17" y="8"/>
                    </a:lnTo>
                    <a:lnTo>
                      <a:pt x="16" y="12"/>
                    </a:lnTo>
                    <a:lnTo>
                      <a:pt x="12" y="12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13" y="31"/>
                    </a:lnTo>
                    <a:lnTo>
                      <a:pt x="18" y="31"/>
                    </a:lnTo>
                    <a:lnTo>
                      <a:pt x="20" y="28"/>
                    </a:lnTo>
                    <a:lnTo>
                      <a:pt x="23" y="26"/>
                    </a:lnTo>
                    <a:lnTo>
                      <a:pt x="24" y="21"/>
                    </a:lnTo>
                    <a:lnTo>
                      <a:pt x="23" y="16"/>
                    </a:lnTo>
                    <a:lnTo>
                      <a:pt x="19" y="14"/>
                    </a:lnTo>
                    <a:lnTo>
                      <a:pt x="22" y="12"/>
                    </a:lnTo>
                    <a:lnTo>
                      <a:pt x="23" y="8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18" y="1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3" y="31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33" name="Freeform 802">
                <a:extLst>
                  <a:ext uri="{FF2B5EF4-FFF2-40B4-BE49-F238E27FC236}">
                    <a16:creationId xmlns:a16="http://schemas.microsoft.com/office/drawing/2014/main" id="{43A89FB0-6114-40B3-2FBB-C1AB8D46D9D4}"/>
                  </a:ext>
                </a:extLst>
              </p:cNvPr>
              <p:cNvSpPr/>
              <p:nvPr/>
            </p:nvSpPr>
            <p:spPr bwMode="auto">
              <a:xfrm>
                <a:off x="2147" y="1986"/>
                <a:ext cx="28" cy="31"/>
              </a:xfrm>
              <a:custGeom>
                <a:avLst/>
                <a:gdLst>
                  <a:gd name="T0" fmla="*/ 18 w 28"/>
                  <a:gd name="T1" fmla="*/ 19 h 31"/>
                  <a:gd name="T2" fmla="*/ 10 w 28"/>
                  <a:gd name="T3" fmla="*/ 19 h 31"/>
                  <a:gd name="T4" fmla="*/ 13 w 28"/>
                  <a:gd name="T5" fmla="*/ 6 h 31"/>
                  <a:gd name="T6" fmla="*/ 18 w 28"/>
                  <a:gd name="T7" fmla="*/ 19 h 31"/>
                  <a:gd name="T8" fmla="*/ 0 w 28"/>
                  <a:gd name="T9" fmla="*/ 31 h 31"/>
                  <a:gd name="T10" fmla="*/ 6 w 28"/>
                  <a:gd name="T11" fmla="*/ 31 h 31"/>
                  <a:gd name="T12" fmla="*/ 9 w 28"/>
                  <a:gd name="T13" fmla="*/ 25 h 31"/>
                  <a:gd name="T14" fmla="*/ 19 w 28"/>
                  <a:gd name="T15" fmla="*/ 25 h 31"/>
                  <a:gd name="T16" fmla="*/ 22 w 28"/>
                  <a:gd name="T17" fmla="*/ 31 h 31"/>
                  <a:gd name="T18" fmla="*/ 28 w 28"/>
                  <a:gd name="T19" fmla="*/ 31 h 31"/>
                  <a:gd name="T20" fmla="*/ 17 w 28"/>
                  <a:gd name="T21" fmla="*/ 0 h 31"/>
                  <a:gd name="T22" fmla="*/ 11 w 28"/>
                  <a:gd name="T23" fmla="*/ 0 h 31"/>
                  <a:gd name="T24" fmla="*/ 0 w 28"/>
                  <a:gd name="T25" fmla="*/ 31 h 31"/>
                  <a:gd name="T26" fmla="*/ 18 w 28"/>
                  <a:gd name="T27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1">
                    <a:moveTo>
                      <a:pt x="18" y="19"/>
                    </a:moveTo>
                    <a:lnTo>
                      <a:pt x="10" y="19"/>
                    </a:lnTo>
                    <a:lnTo>
                      <a:pt x="13" y="6"/>
                    </a:lnTo>
                    <a:lnTo>
                      <a:pt x="18" y="19"/>
                    </a:lnTo>
                    <a:lnTo>
                      <a:pt x="0" y="31"/>
                    </a:lnTo>
                    <a:lnTo>
                      <a:pt x="6" y="31"/>
                    </a:lnTo>
                    <a:lnTo>
                      <a:pt x="9" y="25"/>
                    </a:lnTo>
                    <a:lnTo>
                      <a:pt x="19" y="25"/>
                    </a:lnTo>
                    <a:lnTo>
                      <a:pt x="22" y="31"/>
                    </a:lnTo>
                    <a:lnTo>
                      <a:pt x="28" y="31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0" y="31"/>
                    </a:lnTo>
                    <a:lnTo>
                      <a:pt x="18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34" name="Freeform 803">
                <a:extLst>
                  <a:ext uri="{FF2B5EF4-FFF2-40B4-BE49-F238E27FC236}">
                    <a16:creationId xmlns:a16="http://schemas.microsoft.com/office/drawing/2014/main" id="{F8C510C2-0927-D966-B804-3299BD7DD452}"/>
                  </a:ext>
                </a:extLst>
              </p:cNvPr>
              <p:cNvSpPr/>
              <p:nvPr/>
            </p:nvSpPr>
            <p:spPr bwMode="auto">
              <a:xfrm>
                <a:off x="2007" y="2092"/>
                <a:ext cx="18" cy="24"/>
              </a:xfrm>
              <a:custGeom>
                <a:avLst/>
                <a:gdLst>
                  <a:gd name="T0" fmla="*/ 18 w 18"/>
                  <a:gd name="T1" fmla="*/ 24 h 24"/>
                  <a:gd name="T2" fmla="*/ 18 w 18"/>
                  <a:gd name="T3" fmla="*/ 20 h 24"/>
                  <a:gd name="T4" fmla="*/ 5 w 18"/>
                  <a:gd name="T5" fmla="*/ 20 h 24"/>
                  <a:gd name="T6" fmla="*/ 5 w 18"/>
                  <a:gd name="T7" fmla="*/ 0 h 24"/>
                  <a:gd name="T8" fmla="*/ 0 w 18"/>
                  <a:gd name="T9" fmla="*/ 0 h 24"/>
                  <a:gd name="T10" fmla="*/ 0 w 18"/>
                  <a:gd name="T11" fmla="*/ 24 h 24"/>
                  <a:gd name="T12" fmla="*/ 18 w 18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24">
                    <a:moveTo>
                      <a:pt x="18" y="24"/>
                    </a:moveTo>
                    <a:lnTo>
                      <a:pt x="18" y="20"/>
                    </a:lnTo>
                    <a:lnTo>
                      <a:pt x="5" y="2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35" name="Rectangle 804">
                <a:extLst>
                  <a:ext uri="{FF2B5EF4-FFF2-40B4-BE49-F238E27FC236}">
                    <a16:creationId xmlns:a16="http://schemas.microsoft.com/office/drawing/2014/main" id="{9F136345-0085-F00A-C24F-116D0E169C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7" y="2092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36" name="Freeform 805">
                <a:extLst>
                  <a:ext uri="{FF2B5EF4-FFF2-40B4-BE49-F238E27FC236}">
                    <a16:creationId xmlns:a16="http://schemas.microsoft.com/office/drawing/2014/main" id="{48C543B9-6D8D-0A7F-8C8A-B7E72B755E8F}"/>
                  </a:ext>
                </a:extLst>
              </p:cNvPr>
              <p:cNvSpPr/>
              <p:nvPr/>
            </p:nvSpPr>
            <p:spPr bwMode="auto">
              <a:xfrm>
                <a:off x="2038" y="2092"/>
                <a:ext cx="22" cy="24"/>
              </a:xfrm>
              <a:custGeom>
                <a:avLst/>
                <a:gdLst>
                  <a:gd name="T0" fmla="*/ 6 w 22"/>
                  <a:gd name="T1" fmla="*/ 24 h 24"/>
                  <a:gd name="T2" fmla="*/ 6 w 22"/>
                  <a:gd name="T3" fmla="*/ 8 h 24"/>
                  <a:gd name="T4" fmla="*/ 17 w 22"/>
                  <a:gd name="T5" fmla="*/ 24 h 24"/>
                  <a:gd name="T6" fmla="*/ 22 w 22"/>
                  <a:gd name="T7" fmla="*/ 24 h 24"/>
                  <a:gd name="T8" fmla="*/ 22 w 22"/>
                  <a:gd name="T9" fmla="*/ 0 h 24"/>
                  <a:gd name="T10" fmla="*/ 17 w 22"/>
                  <a:gd name="T11" fmla="*/ 0 h 24"/>
                  <a:gd name="T12" fmla="*/ 17 w 22"/>
                  <a:gd name="T13" fmla="*/ 17 h 24"/>
                  <a:gd name="T14" fmla="*/ 6 w 22"/>
                  <a:gd name="T15" fmla="*/ 0 h 24"/>
                  <a:gd name="T16" fmla="*/ 0 w 22"/>
                  <a:gd name="T17" fmla="*/ 0 h 24"/>
                  <a:gd name="T18" fmla="*/ 0 w 22"/>
                  <a:gd name="T19" fmla="*/ 24 h 24"/>
                  <a:gd name="T20" fmla="*/ 6 w 22"/>
                  <a:gd name="T21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24">
                    <a:moveTo>
                      <a:pt x="6" y="24"/>
                    </a:moveTo>
                    <a:lnTo>
                      <a:pt x="6" y="8"/>
                    </a:lnTo>
                    <a:lnTo>
                      <a:pt x="17" y="24"/>
                    </a:lnTo>
                    <a:lnTo>
                      <a:pt x="22" y="24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7" y="1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37" name="Freeform 806">
                <a:extLst>
                  <a:ext uri="{FF2B5EF4-FFF2-40B4-BE49-F238E27FC236}">
                    <a16:creationId xmlns:a16="http://schemas.microsoft.com/office/drawing/2014/main" id="{10D5644C-201E-8656-6F43-40266FC1A80E}"/>
                  </a:ext>
                </a:extLst>
              </p:cNvPr>
              <p:cNvSpPr/>
              <p:nvPr/>
            </p:nvSpPr>
            <p:spPr bwMode="auto">
              <a:xfrm>
                <a:off x="2064" y="2091"/>
                <a:ext cx="24" cy="27"/>
              </a:xfrm>
              <a:custGeom>
                <a:avLst/>
                <a:gdLst>
                  <a:gd name="T0" fmla="*/ 18 w 24"/>
                  <a:gd name="T1" fmla="*/ 17 h 27"/>
                  <a:gd name="T2" fmla="*/ 18 w 24"/>
                  <a:gd name="T3" fmla="*/ 19 h 27"/>
                  <a:gd name="T4" fmla="*/ 17 w 24"/>
                  <a:gd name="T5" fmla="*/ 21 h 27"/>
                  <a:gd name="T6" fmla="*/ 12 w 24"/>
                  <a:gd name="T7" fmla="*/ 22 h 27"/>
                  <a:gd name="T8" fmla="*/ 10 w 24"/>
                  <a:gd name="T9" fmla="*/ 21 h 27"/>
                  <a:gd name="T10" fmla="*/ 8 w 24"/>
                  <a:gd name="T11" fmla="*/ 19 h 27"/>
                  <a:gd name="T12" fmla="*/ 6 w 24"/>
                  <a:gd name="T13" fmla="*/ 17 h 27"/>
                  <a:gd name="T14" fmla="*/ 5 w 24"/>
                  <a:gd name="T15" fmla="*/ 13 h 27"/>
                  <a:gd name="T16" fmla="*/ 6 w 24"/>
                  <a:gd name="T17" fmla="*/ 10 h 27"/>
                  <a:gd name="T18" fmla="*/ 8 w 24"/>
                  <a:gd name="T19" fmla="*/ 7 h 27"/>
                  <a:gd name="T20" fmla="*/ 10 w 24"/>
                  <a:gd name="T21" fmla="*/ 6 h 27"/>
                  <a:gd name="T22" fmla="*/ 12 w 24"/>
                  <a:gd name="T23" fmla="*/ 5 h 27"/>
                  <a:gd name="T24" fmla="*/ 17 w 24"/>
                  <a:gd name="T25" fmla="*/ 6 h 27"/>
                  <a:gd name="T26" fmla="*/ 18 w 24"/>
                  <a:gd name="T27" fmla="*/ 7 h 27"/>
                  <a:gd name="T28" fmla="*/ 18 w 24"/>
                  <a:gd name="T29" fmla="*/ 10 h 27"/>
                  <a:gd name="T30" fmla="*/ 24 w 24"/>
                  <a:gd name="T31" fmla="*/ 10 h 27"/>
                  <a:gd name="T32" fmla="*/ 23 w 24"/>
                  <a:gd name="T33" fmla="*/ 6 h 27"/>
                  <a:gd name="T34" fmla="*/ 21 w 24"/>
                  <a:gd name="T35" fmla="*/ 3 h 27"/>
                  <a:gd name="T36" fmla="*/ 17 w 24"/>
                  <a:gd name="T37" fmla="*/ 1 h 27"/>
                  <a:gd name="T38" fmla="*/ 12 w 24"/>
                  <a:gd name="T39" fmla="*/ 0 h 27"/>
                  <a:gd name="T40" fmla="*/ 8 w 24"/>
                  <a:gd name="T41" fmla="*/ 1 h 27"/>
                  <a:gd name="T42" fmla="*/ 4 w 24"/>
                  <a:gd name="T43" fmla="*/ 4 h 27"/>
                  <a:gd name="T44" fmla="*/ 2 w 24"/>
                  <a:gd name="T45" fmla="*/ 9 h 27"/>
                  <a:gd name="T46" fmla="*/ 0 w 24"/>
                  <a:gd name="T47" fmla="*/ 13 h 27"/>
                  <a:gd name="T48" fmla="*/ 2 w 24"/>
                  <a:gd name="T49" fmla="*/ 19 h 27"/>
                  <a:gd name="T50" fmla="*/ 4 w 24"/>
                  <a:gd name="T51" fmla="*/ 23 h 27"/>
                  <a:gd name="T52" fmla="*/ 8 w 24"/>
                  <a:gd name="T53" fmla="*/ 25 h 27"/>
                  <a:gd name="T54" fmla="*/ 12 w 24"/>
                  <a:gd name="T55" fmla="*/ 27 h 27"/>
                  <a:gd name="T56" fmla="*/ 17 w 24"/>
                  <a:gd name="T57" fmla="*/ 25 h 27"/>
                  <a:gd name="T58" fmla="*/ 21 w 24"/>
                  <a:gd name="T59" fmla="*/ 24 h 27"/>
                  <a:gd name="T60" fmla="*/ 23 w 24"/>
                  <a:gd name="T61" fmla="*/ 21 h 27"/>
                  <a:gd name="T62" fmla="*/ 24 w 24"/>
                  <a:gd name="T63" fmla="*/ 17 h 27"/>
                  <a:gd name="T64" fmla="*/ 18 w 24"/>
                  <a:gd name="T65" fmla="*/ 1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" h="27">
                    <a:moveTo>
                      <a:pt x="18" y="17"/>
                    </a:moveTo>
                    <a:lnTo>
                      <a:pt x="18" y="19"/>
                    </a:lnTo>
                    <a:lnTo>
                      <a:pt x="17" y="21"/>
                    </a:lnTo>
                    <a:lnTo>
                      <a:pt x="12" y="22"/>
                    </a:lnTo>
                    <a:lnTo>
                      <a:pt x="10" y="21"/>
                    </a:lnTo>
                    <a:lnTo>
                      <a:pt x="8" y="19"/>
                    </a:lnTo>
                    <a:lnTo>
                      <a:pt x="6" y="17"/>
                    </a:lnTo>
                    <a:lnTo>
                      <a:pt x="5" y="13"/>
                    </a:lnTo>
                    <a:lnTo>
                      <a:pt x="6" y="10"/>
                    </a:lnTo>
                    <a:lnTo>
                      <a:pt x="8" y="7"/>
                    </a:lnTo>
                    <a:lnTo>
                      <a:pt x="10" y="6"/>
                    </a:lnTo>
                    <a:lnTo>
                      <a:pt x="12" y="5"/>
                    </a:lnTo>
                    <a:lnTo>
                      <a:pt x="17" y="6"/>
                    </a:lnTo>
                    <a:lnTo>
                      <a:pt x="18" y="7"/>
                    </a:lnTo>
                    <a:lnTo>
                      <a:pt x="18" y="10"/>
                    </a:lnTo>
                    <a:lnTo>
                      <a:pt x="24" y="10"/>
                    </a:lnTo>
                    <a:lnTo>
                      <a:pt x="23" y="6"/>
                    </a:lnTo>
                    <a:lnTo>
                      <a:pt x="21" y="3"/>
                    </a:lnTo>
                    <a:lnTo>
                      <a:pt x="17" y="1"/>
                    </a:lnTo>
                    <a:lnTo>
                      <a:pt x="12" y="0"/>
                    </a:lnTo>
                    <a:lnTo>
                      <a:pt x="8" y="1"/>
                    </a:lnTo>
                    <a:lnTo>
                      <a:pt x="4" y="4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2" y="19"/>
                    </a:lnTo>
                    <a:lnTo>
                      <a:pt x="4" y="23"/>
                    </a:lnTo>
                    <a:lnTo>
                      <a:pt x="8" y="25"/>
                    </a:lnTo>
                    <a:lnTo>
                      <a:pt x="12" y="27"/>
                    </a:lnTo>
                    <a:lnTo>
                      <a:pt x="17" y="25"/>
                    </a:lnTo>
                    <a:lnTo>
                      <a:pt x="21" y="24"/>
                    </a:lnTo>
                    <a:lnTo>
                      <a:pt x="23" y="21"/>
                    </a:lnTo>
                    <a:lnTo>
                      <a:pt x="24" y="17"/>
                    </a:lnTo>
                    <a:lnTo>
                      <a:pt x="18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  <p:sp>
            <p:nvSpPr>
              <p:cNvPr id="1438" name="Freeform 807">
                <a:extLst>
                  <a:ext uri="{FF2B5EF4-FFF2-40B4-BE49-F238E27FC236}">
                    <a16:creationId xmlns:a16="http://schemas.microsoft.com/office/drawing/2014/main" id="{01034561-9269-C184-EE9E-33DB400B0A9A}"/>
                  </a:ext>
                </a:extLst>
              </p:cNvPr>
              <p:cNvSpPr/>
              <p:nvPr/>
            </p:nvSpPr>
            <p:spPr bwMode="auto">
              <a:xfrm>
                <a:off x="2091" y="2091"/>
                <a:ext cx="25" cy="27"/>
              </a:xfrm>
              <a:custGeom>
                <a:avLst/>
                <a:gdLst>
                  <a:gd name="T0" fmla="*/ 7 w 25"/>
                  <a:gd name="T1" fmla="*/ 7 h 27"/>
                  <a:gd name="T2" fmla="*/ 9 w 25"/>
                  <a:gd name="T3" fmla="*/ 6 h 27"/>
                  <a:gd name="T4" fmla="*/ 13 w 25"/>
                  <a:gd name="T5" fmla="*/ 5 h 27"/>
                  <a:gd name="T6" fmla="*/ 15 w 25"/>
                  <a:gd name="T7" fmla="*/ 6 h 27"/>
                  <a:gd name="T8" fmla="*/ 18 w 25"/>
                  <a:gd name="T9" fmla="*/ 7 h 27"/>
                  <a:gd name="T10" fmla="*/ 19 w 25"/>
                  <a:gd name="T11" fmla="*/ 10 h 27"/>
                  <a:gd name="T12" fmla="*/ 20 w 25"/>
                  <a:gd name="T13" fmla="*/ 13 h 27"/>
                  <a:gd name="T14" fmla="*/ 19 w 25"/>
                  <a:gd name="T15" fmla="*/ 17 h 27"/>
                  <a:gd name="T16" fmla="*/ 18 w 25"/>
                  <a:gd name="T17" fmla="*/ 19 h 27"/>
                  <a:gd name="T18" fmla="*/ 15 w 25"/>
                  <a:gd name="T19" fmla="*/ 22 h 27"/>
                  <a:gd name="T20" fmla="*/ 13 w 25"/>
                  <a:gd name="T21" fmla="*/ 22 h 27"/>
                  <a:gd name="T22" fmla="*/ 9 w 25"/>
                  <a:gd name="T23" fmla="*/ 22 h 27"/>
                  <a:gd name="T24" fmla="*/ 7 w 25"/>
                  <a:gd name="T25" fmla="*/ 19 h 27"/>
                  <a:gd name="T26" fmla="*/ 6 w 25"/>
                  <a:gd name="T27" fmla="*/ 17 h 27"/>
                  <a:gd name="T28" fmla="*/ 6 w 25"/>
                  <a:gd name="T29" fmla="*/ 13 h 27"/>
                  <a:gd name="T30" fmla="*/ 6 w 25"/>
                  <a:gd name="T31" fmla="*/ 10 h 27"/>
                  <a:gd name="T32" fmla="*/ 7 w 25"/>
                  <a:gd name="T33" fmla="*/ 7 h 27"/>
                  <a:gd name="T34" fmla="*/ 3 w 25"/>
                  <a:gd name="T35" fmla="*/ 23 h 27"/>
                  <a:gd name="T36" fmla="*/ 7 w 25"/>
                  <a:gd name="T37" fmla="*/ 25 h 27"/>
                  <a:gd name="T38" fmla="*/ 13 w 25"/>
                  <a:gd name="T39" fmla="*/ 27 h 27"/>
                  <a:gd name="T40" fmla="*/ 18 w 25"/>
                  <a:gd name="T41" fmla="*/ 25 h 27"/>
                  <a:gd name="T42" fmla="*/ 23 w 25"/>
                  <a:gd name="T43" fmla="*/ 23 h 27"/>
                  <a:gd name="T44" fmla="*/ 25 w 25"/>
                  <a:gd name="T45" fmla="*/ 18 h 27"/>
                  <a:gd name="T46" fmla="*/ 25 w 25"/>
                  <a:gd name="T47" fmla="*/ 13 h 27"/>
                  <a:gd name="T48" fmla="*/ 25 w 25"/>
                  <a:gd name="T49" fmla="*/ 9 h 27"/>
                  <a:gd name="T50" fmla="*/ 23 w 25"/>
                  <a:gd name="T51" fmla="*/ 4 h 27"/>
                  <a:gd name="T52" fmla="*/ 18 w 25"/>
                  <a:gd name="T53" fmla="*/ 1 h 27"/>
                  <a:gd name="T54" fmla="*/ 13 w 25"/>
                  <a:gd name="T55" fmla="*/ 0 h 27"/>
                  <a:gd name="T56" fmla="*/ 7 w 25"/>
                  <a:gd name="T57" fmla="*/ 1 h 27"/>
                  <a:gd name="T58" fmla="*/ 3 w 25"/>
                  <a:gd name="T59" fmla="*/ 4 h 27"/>
                  <a:gd name="T60" fmla="*/ 1 w 25"/>
                  <a:gd name="T61" fmla="*/ 9 h 27"/>
                  <a:gd name="T62" fmla="*/ 0 w 25"/>
                  <a:gd name="T63" fmla="*/ 13 h 27"/>
                  <a:gd name="T64" fmla="*/ 1 w 25"/>
                  <a:gd name="T65" fmla="*/ 18 h 27"/>
                  <a:gd name="T66" fmla="*/ 3 w 25"/>
                  <a:gd name="T67" fmla="*/ 23 h 27"/>
                  <a:gd name="T68" fmla="*/ 7 w 25"/>
                  <a:gd name="T69" fmla="*/ 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" h="27">
                    <a:moveTo>
                      <a:pt x="7" y="7"/>
                    </a:moveTo>
                    <a:lnTo>
                      <a:pt x="9" y="6"/>
                    </a:lnTo>
                    <a:lnTo>
                      <a:pt x="13" y="5"/>
                    </a:lnTo>
                    <a:lnTo>
                      <a:pt x="15" y="6"/>
                    </a:lnTo>
                    <a:lnTo>
                      <a:pt x="18" y="7"/>
                    </a:lnTo>
                    <a:lnTo>
                      <a:pt x="19" y="10"/>
                    </a:lnTo>
                    <a:lnTo>
                      <a:pt x="20" y="13"/>
                    </a:lnTo>
                    <a:lnTo>
                      <a:pt x="19" y="17"/>
                    </a:lnTo>
                    <a:lnTo>
                      <a:pt x="18" y="19"/>
                    </a:lnTo>
                    <a:lnTo>
                      <a:pt x="15" y="22"/>
                    </a:lnTo>
                    <a:lnTo>
                      <a:pt x="13" y="22"/>
                    </a:lnTo>
                    <a:lnTo>
                      <a:pt x="9" y="22"/>
                    </a:lnTo>
                    <a:lnTo>
                      <a:pt x="7" y="19"/>
                    </a:lnTo>
                    <a:lnTo>
                      <a:pt x="6" y="17"/>
                    </a:lnTo>
                    <a:lnTo>
                      <a:pt x="6" y="13"/>
                    </a:lnTo>
                    <a:lnTo>
                      <a:pt x="6" y="10"/>
                    </a:lnTo>
                    <a:lnTo>
                      <a:pt x="7" y="7"/>
                    </a:lnTo>
                    <a:lnTo>
                      <a:pt x="3" y="23"/>
                    </a:lnTo>
                    <a:lnTo>
                      <a:pt x="7" y="25"/>
                    </a:lnTo>
                    <a:lnTo>
                      <a:pt x="13" y="27"/>
                    </a:lnTo>
                    <a:lnTo>
                      <a:pt x="18" y="25"/>
                    </a:lnTo>
                    <a:lnTo>
                      <a:pt x="23" y="23"/>
                    </a:lnTo>
                    <a:lnTo>
                      <a:pt x="25" y="18"/>
                    </a:lnTo>
                    <a:lnTo>
                      <a:pt x="25" y="13"/>
                    </a:lnTo>
                    <a:lnTo>
                      <a:pt x="25" y="9"/>
                    </a:lnTo>
                    <a:lnTo>
                      <a:pt x="23" y="4"/>
                    </a:lnTo>
                    <a:lnTo>
                      <a:pt x="18" y="1"/>
                    </a:lnTo>
                    <a:lnTo>
                      <a:pt x="13" y="0"/>
                    </a:lnTo>
                    <a:lnTo>
                      <a:pt x="7" y="1"/>
                    </a:lnTo>
                    <a:lnTo>
                      <a:pt x="3" y="4"/>
                    </a:lnTo>
                    <a:lnTo>
                      <a:pt x="1" y="9"/>
                    </a:lnTo>
                    <a:lnTo>
                      <a:pt x="0" y="13"/>
                    </a:lnTo>
                    <a:lnTo>
                      <a:pt x="1" y="18"/>
                    </a:lnTo>
                    <a:lnTo>
                      <a:pt x="3" y="23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45721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8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endParaRPr>
              </a:p>
            </p:txBody>
          </p:sp>
        </p:grpSp>
        <p:sp>
          <p:nvSpPr>
            <p:cNvPr id="1134" name="Freeform 809">
              <a:extLst>
                <a:ext uri="{FF2B5EF4-FFF2-40B4-BE49-F238E27FC236}">
                  <a16:creationId xmlns:a16="http://schemas.microsoft.com/office/drawing/2014/main" id="{0E7ADB3E-383F-1410-2DAA-FE598FFE1E4C}"/>
                </a:ext>
              </a:extLst>
            </p:cNvPr>
            <p:cNvSpPr/>
            <p:nvPr/>
          </p:nvSpPr>
          <p:spPr bwMode="auto">
            <a:xfrm>
              <a:off x="7271818" y="3448772"/>
              <a:ext cx="31103" cy="39775"/>
            </a:xfrm>
            <a:custGeom>
              <a:avLst/>
              <a:gdLst>
                <a:gd name="T0" fmla="*/ 18 w 18"/>
                <a:gd name="T1" fmla="*/ 24 h 24"/>
                <a:gd name="T2" fmla="*/ 18 w 18"/>
                <a:gd name="T3" fmla="*/ 20 h 24"/>
                <a:gd name="T4" fmla="*/ 5 w 18"/>
                <a:gd name="T5" fmla="*/ 20 h 24"/>
                <a:gd name="T6" fmla="*/ 5 w 18"/>
                <a:gd name="T7" fmla="*/ 0 h 24"/>
                <a:gd name="T8" fmla="*/ 0 w 18"/>
                <a:gd name="T9" fmla="*/ 0 h 24"/>
                <a:gd name="T10" fmla="*/ 0 w 18"/>
                <a:gd name="T11" fmla="*/ 24 h 24"/>
                <a:gd name="T12" fmla="*/ 18 w 18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4">
                  <a:moveTo>
                    <a:pt x="18" y="24"/>
                  </a:moveTo>
                  <a:lnTo>
                    <a:pt x="18" y="20"/>
                  </a:lnTo>
                  <a:lnTo>
                    <a:pt x="5" y="2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18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35" name="Freeform 810">
              <a:extLst>
                <a:ext uri="{FF2B5EF4-FFF2-40B4-BE49-F238E27FC236}">
                  <a16:creationId xmlns:a16="http://schemas.microsoft.com/office/drawing/2014/main" id="{361B0718-AFF1-4714-18DF-67C44F84F1F9}"/>
                </a:ext>
              </a:extLst>
            </p:cNvPr>
            <p:cNvSpPr/>
            <p:nvPr/>
          </p:nvSpPr>
          <p:spPr bwMode="auto">
            <a:xfrm>
              <a:off x="7306376" y="3448772"/>
              <a:ext cx="38015" cy="39775"/>
            </a:xfrm>
            <a:custGeom>
              <a:avLst/>
              <a:gdLst>
                <a:gd name="T0" fmla="*/ 6 w 22"/>
                <a:gd name="T1" fmla="*/ 24 h 24"/>
                <a:gd name="T2" fmla="*/ 6 w 22"/>
                <a:gd name="T3" fmla="*/ 8 h 24"/>
                <a:gd name="T4" fmla="*/ 17 w 22"/>
                <a:gd name="T5" fmla="*/ 24 h 24"/>
                <a:gd name="T6" fmla="*/ 22 w 22"/>
                <a:gd name="T7" fmla="*/ 24 h 24"/>
                <a:gd name="T8" fmla="*/ 22 w 22"/>
                <a:gd name="T9" fmla="*/ 0 h 24"/>
                <a:gd name="T10" fmla="*/ 17 w 22"/>
                <a:gd name="T11" fmla="*/ 0 h 24"/>
                <a:gd name="T12" fmla="*/ 17 w 22"/>
                <a:gd name="T13" fmla="*/ 17 h 24"/>
                <a:gd name="T14" fmla="*/ 6 w 22"/>
                <a:gd name="T15" fmla="*/ 0 h 24"/>
                <a:gd name="T16" fmla="*/ 0 w 22"/>
                <a:gd name="T17" fmla="*/ 0 h 24"/>
                <a:gd name="T18" fmla="*/ 0 w 22"/>
                <a:gd name="T19" fmla="*/ 24 h 24"/>
                <a:gd name="T20" fmla="*/ 6 w 22"/>
                <a:gd name="T2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4">
                  <a:moveTo>
                    <a:pt x="6" y="24"/>
                  </a:moveTo>
                  <a:lnTo>
                    <a:pt x="6" y="8"/>
                  </a:lnTo>
                  <a:lnTo>
                    <a:pt x="17" y="24"/>
                  </a:lnTo>
                  <a:lnTo>
                    <a:pt x="22" y="24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7" y="17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36" name="Freeform 811">
              <a:extLst>
                <a:ext uri="{FF2B5EF4-FFF2-40B4-BE49-F238E27FC236}">
                  <a16:creationId xmlns:a16="http://schemas.microsoft.com/office/drawing/2014/main" id="{E6138273-E942-CCBE-ADB0-7D400DDB3FFB}"/>
                </a:ext>
              </a:extLst>
            </p:cNvPr>
            <p:cNvSpPr/>
            <p:nvPr/>
          </p:nvSpPr>
          <p:spPr bwMode="auto">
            <a:xfrm>
              <a:off x="7119757" y="3586322"/>
              <a:ext cx="46654" cy="53033"/>
            </a:xfrm>
            <a:custGeom>
              <a:avLst/>
              <a:gdLst>
                <a:gd name="T0" fmla="*/ 22 w 27"/>
                <a:gd name="T1" fmla="*/ 32 h 32"/>
                <a:gd name="T2" fmla="*/ 25 w 27"/>
                <a:gd name="T3" fmla="*/ 32 h 32"/>
                <a:gd name="T4" fmla="*/ 27 w 27"/>
                <a:gd name="T5" fmla="*/ 16 h 32"/>
                <a:gd name="T6" fmla="*/ 15 w 27"/>
                <a:gd name="T7" fmla="*/ 14 h 32"/>
                <a:gd name="T8" fmla="*/ 15 w 27"/>
                <a:gd name="T9" fmla="*/ 20 h 32"/>
                <a:gd name="T10" fmla="*/ 21 w 27"/>
                <a:gd name="T11" fmla="*/ 20 h 32"/>
                <a:gd name="T12" fmla="*/ 19 w 27"/>
                <a:gd name="T13" fmla="*/ 23 h 32"/>
                <a:gd name="T14" fmla="*/ 18 w 27"/>
                <a:gd name="T15" fmla="*/ 25 h 32"/>
                <a:gd name="T16" fmla="*/ 16 w 27"/>
                <a:gd name="T17" fmla="*/ 26 h 32"/>
                <a:gd name="T18" fmla="*/ 13 w 27"/>
                <a:gd name="T19" fmla="*/ 26 h 32"/>
                <a:gd name="T20" fmla="*/ 10 w 27"/>
                <a:gd name="T21" fmla="*/ 26 h 32"/>
                <a:gd name="T22" fmla="*/ 7 w 27"/>
                <a:gd name="T23" fmla="*/ 24 h 32"/>
                <a:gd name="T24" fmla="*/ 6 w 27"/>
                <a:gd name="T25" fmla="*/ 20 h 32"/>
                <a:gd name="T26" fmla="*/ 6 w 27"/>
                <a:gd name="T27" fmla="*/ 16 h 32"/>
                <a:gd name="T28" fmla="*/ 6 w 27"/>
                <a:gd name="T29" fmla="*/ 11 h 32"/>
                <a:gd name="T30" fmla="*/ 9 w 27"/>
                <a:gd name="T31" fmla="*/ 8 h 32"/>
                <a:gd name="T32" fmla="*/ 11 w 27"/>
                <a:gd name="T33" fmla="*/ 6 h 32"/>
                <a:gd name="T34" fmla="*/ 13 w 27"/>
                <a:gd name="T35" fmla="*/ 5 h 32"/>
                <a:gd name="T36" fmla="*/ 16 w 27"/>
                <a:gd name="T37" fmla="*/ 6 h 32"/>
                <a:gd name="T38" fmla="*/ 18 w 27"/>
                <a:gd name="T39" fmla="*/ 7 h 32"/>
                <a:gd name="T40" fmla="*/ 19 w 27"/>
                <a:gd name="T41" fmla="*/ 8 h 32"/>
                <a:gd name="T42" fmla="*/ 21 w 27"/>
                <a:gd name="T43" fmla="*/ 11 h 32"/>
                <a:gd name="T44" fmla="*/ 27 w 27"/>
                <a:gd name="T45" fmla="*/ 11 h 32"/>
                <a:gd name="T46" fmla="*/ 25 w 27"/>
                <a:gd name="T47" fmla="*/ 6 h 32"/>
                <a:gd name="T48" fmla="*/ 23 w 27"/>
                <a:gd name="T49" fmla="*/ 3 h 32"/>
                <a:gd name="T50" fmla="*/ 18 w 27"/>
                <a:gd name="T51" fmla="*/ 0 h 32"/>
                <a:gd name="T52" fmla="*/ 13 w 27"/>
                <a:gd name="T53" fmla="*/ 0 h 32"/>
                <a:gd name="T54" fmla="*/ 9 w 27"/>
                <a:gd name="T55" fmla="*/ 0 h 32"/>
                <a:gd name="T56" fmla="*/ 4 w 27"/>
                <a:gd name="T57" fmla="*/ 4 h 32"/>
                <a:gd name="T58" fmla="*/ 1 w 27"/>
                <a:gd name="T59" fmla="*/ 8 h 32"/>
                <a:gd name="T60" fmla="*/ 0 w 27"/>
                <a:gd name="T61" fmla="*/ 16 h 32"/>
                <a:gd name="T62" fmla="*/ 0 w 27"/>
                <a:gd name="T63" fmla="*/ 22 h 32"/>
                <a:gd name="T64" fmla="*/ 3 w 27"/>
                <a:gd name="T65" fmla="*/ 28 h 32"/>
                <a:gd name="T66" fmla="*/ 7 w 27"/>
                <a:gd name="T67" fmla="*/ 31 h 32"/>
                <a:gd name="T68" fmla="*/ 12 w 27"/>
                <a:gd name="T69" fmla="*/ 32 h 32"/>
                <a:gd name="T70" fmla="*/ 17 w 27"/>
                <a:gd name="T71" fmla="*/ 31 h 32"/>
                <a:gd name="T72" fmla="*/ 21 w 27"/>
                <a:gd name="T73" fmla="*/ 28 h 32"/>
                <a:gd name="T74" fmla="*/ 22 w 27"/>
                <a:gd name="T7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7" h="32">
                  <a:moveTo>
                    <a:pt x="22" y="32"/>
                  </a:moveTo>
                  <a:lnTo>
                    <a:pt x="25" y="32"/>
                  </a:lnTo>
                  <a:lnTo>
                    <a:pt x="27" y="16"/>
                  </a:lnTo>
                  <a:lnTo>
                    <a:pt x="15" y="14"/>
                  </a:lnTo>
                  <a:lnTo>
                    <a:pt x="15" y="20"/>
                  </a:lnTo>
                  <a:lnTo>
                    <a:pt x="21" y="20"/>
                  </a:lnTo>
                  <a:lnTo>
                    <a:pt x="19" y="23"/>
                  </a:lnTo>
                  <a:lnTo>
                    <a:pt x="18" y="25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7" y="24"/>
                  </a:lnTo>
                  <a:lnTo>
                    <a:pt x="6" y="20"/>
                  </a:lnTo>
                  <a:lnTo>
                    <a:pt x="6" y="16"/>
                  </a:lnTo>
                  <a:lnTo>
                    <a:pt x="6" y="11"/>
                  </a:lnTo>
                  <a:lnTo>
                    <a:pt x="9" y="8"/>
                  </a:lnTo>
                  <a:lnTo>
                    <a:pt x="11" y="6"/>
                  </a:lnTo>
                  <a:lnTo>
                    <a:pt x="13" y="5"/>
                  </a:lnTo>
                  <a:lnTo>
                    <a:pt x="16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21" y="11"/>
                  </a:lnTo>
                  <a:lnTo>
                    <a:pt x="27" y="11"/>
                  </a:lnTo>
                  <a:lnTo>
                    <a:pt x="25" y="6"/>
                  </a:lnTo>
                  <a:lnTo>
                    <a:pt x="23" y="3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4" y="4"/>
                  </a:lnTo>
                  <a:lnTo>
                    <a:pt x="1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3" y="28"/>
                  </a:lnTo>
                  <a:lnTo>
                    <a:pt x="7" y="31"/>
                  </a:lnTo>
                  <a:lnTo>
                    <a:pt x="12" y="32"/>
                  </a:lnTo>
                  <a:lnTo>
                    <a:pt x="17" y="31"/>
                  </a:lnTo>
                  <a:lnTo>
                    <a:pt x="21" y="28"/>
                  </a:lnTo>
                  <a:lnTo>
                    <a:pt x="22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37" name="Freeform 812">
              <a:extLst>
                <a:ext uri="{FF2B5EF4-FFF2-40B4-BE49-F238E27FC236}">
                  <a16:creationId xmlns:a16="http://schemas.microsoft.com/office/drawing/2014/main" id="{86292279-B3CB-956A-EB7A-D097FDEFCB67}"/>
                </a:ext>
              </a:extLst>
            </p:cNvPr>
            <p:cNvSpPr/>
            <p:nvPr/>
          </p:nvSpPr>
          <p:spPr bwMode="auto">
            <a:xfrm>
              <a:off x="7168139" y="3587981"/>
              <a:ext cx="46654" cy="54689"/>
            </a:xfrm>
            <a:custGeom>
              <a:avLst/>
              <a:gdLst>
                <a:gd name="T0" fmla="*/ 18 w 27"/>
                <a:gd name="T1" fmla="*/ 21 h 33"/>
                <a:gd name="T2" fmla="*/ 11 w 27"/>
                <a:gd name="T3" fmla="*/ 19 h 33"/>
                <a:gd name="T4" fmla="*/ 14 w 27"/>
                <a:gd name="T5" fmla="*/ 7 h 33"/>
                <a:gd name="T6" fmla="*/ 18 w 27"/>
                <a:gd name="T7" fmla="*/ 21 h 33"/>
                <a:gd name="T8" fmla="*/ 0 w 27"/>
                <a:gd name="T9" fmla="*/ 31 h 33"/>
                <a:gd name="T10" fmla="*/ 7 w 27"/>
                <a:gd name="T11" fmla="*/ 31 h 33"/>
                <a:gd name="T12" fmla="*/ 8 w 27"/>
                <a:gd name="T13" fmla="*/ 25 h 33"/>
                <a:gd name="T14" fmla="*/ 20 w 27"/>
                <a:gd name="T15" fmla="*/ 25 h 33"/>
                <a:gd name="T16" fmla="*/ 21 w 27"/>
                <a:gd name="T17" fmla="*/ 33 h 33"/>
                <a:gd name="T18" fmla="*/ 27 w 27"/>
                <a:gd name="T19" fmla="*/ 33 h 33"/>
                <a:gd name="T20" fmla="*/ 18 w 27"/>
                <a:gd name="T21" fmla="*/ 2 h 33"/>
                <a:gd name="T22" fmla="*/ 12 w 27"/>
                <a:gd name="T23" fmla="*/ 0 h 33"/>
                <a:gd name="T24" fmla="*/ 0 w 27"/>
                <a:gd name="T25" fmla="*/ 31 h 33"/>
                <a:gd name="T26" fmla="*/ 18 w 27"/>
                <a:gd name="T27" fmla="*/ 2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33">
                  <a:moveTo>
                    <a:pt x="18" y="21"/>
                  </a:moveTo>
                  <a:lnTo>
                    <a:pt x="11" y="19"/>
                  </a:lnTo>
                  <a:lnTo>
                    <a:pt x="14" y="7"/>
                  </a:lnTo>
                  <a:lnTo>
                    <a:pt x="18" y="21"/>
                  </a:lnTo>
                  <a:lnTo>
                    <a:pt x="0" y="31"/>
                  </a:lnTo>
                  <a:lnTo>
                    <a:pt x="7" y="31"/>
                  </a:lnTo>
                  <a:lnTo>
                    <a:pt x="8" y="25"/>
                  </a:lnTo>
                  <a:lnTo>
                    <a:pt x="20" y="25"/>
                  </a:lnTo>
                  <a:lnTo>
                    <a:pt x="21" y="33"/>
                  </a:lnTo>
                  <a:lnTo>
                    <a:pt x="27" y="33"/>
                  </a:lnTo>
                  <a:lnTo>
                    <a:pt x="18" y="2"/>
                  </a:lnTo>
                  <a:lnTo>
                    <a:pt x="12" y="0"/>
                  </a:lnTo>
                  <a:lnTo>
                    <a:pt x="0" y="31"/>
                  </a:lnTo>
                  <a:lnTo>
                    <a:pt x="18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38" name="Freeform 813">
              <a:extLst>
                <a:ext uri="{FF2B5EF4-FFF2-40B4-BE49-F238E27FC236}">
                  <a16:creationId xmlns:a16="http://schemas.microsoft.com/office/drawing/2014/main" id="{ED3633E9-73F8-58F1-1F1B-5294C8EAEC4E}"/>
                </a:ext>
              </a:extLst>
            </p:cNvPr>
            <p:cNvSpPr/>
            <p:nvPr/>
          </p:nvSpPr>
          <p:spPr bwMode="auto">
            <a:xfrm>
              <a:off x="7219979" y="3591293"/>
              <a:ext cx="39743" cy="53033"/>
            </a:xfrm>
            <a:custGeom>
              <a:avLst/>
              <a:gdLst>
                <a:gd name="T0" fmla="*/ 2 w 23"/>
                <a:gd name="T1" fmla="*/ 28 h 32"/>
                <a:gd name="T2" fmla="*/ 6 w 23"/>
                <a:gd name="T3" fmla="*/ 31 h 32"/>
                <a:gd name="T4" fmla="*/ 11 w 23"/>
                <a:gd name="T5" fmla="*/ 32 h 32"/>
                <a:gd name="T6" fmla="*/ 15 w 23"/>
                <a:gd name="T7" fmla="*/ 32 h 32"/>
                <a:gd name="T8" fmla="*/ 19 w 23"/>
                <a:gd name="T9" fmla="*/ 29 h 32"/>
                <a:gd name="T10" fmla="*/ 21 w 23"/>
                <a:gd name="T11" fmla="*/ 26 h 32"/>
                <a:gd name="T12" fmla="*/ 23 w 23"/>
                <a:gd name="T13" fmla="*/ 22 h 32"/>
                <a:gd name="T14" fmla="*/ 21 w 23"/>
                <a:gd name="T15" fmla="*/ 17 h 32"/>
                <a:gd name="T16" fmla="*/ 19 w 23"/>
                <a:gd name="T17" fmla="*/ 15 h 32"/>
                <a:gd name="T18" fmla="*/ 18 w 23"/>
                <a:gd name="T19" fmla="*/ 14 h 32"/>
                <a:gd name="T20" fmla="*/ 13 w 23"/>
                <a:gd name="T21" fmla="*/ 13 h 32"/>
                <a:gd name="T22" fmla="*/ 11 w 23"/>
                <a:gd name="T23" fmla="*/ 11 h 32"/>
                <a:gd name="T24" fmla="*/ 7 w 23"/>
                <a:gd name="T25" fmla="*/ 10 h 32"/>
                <a:gd name="T26" fmla="*/ 6 w 23"/>
                <a:gd name="T27" fmla="*/ 8 h 32"/>
                <a:gd name="T28" fmla="*/ 7 w 23"/>
                <a:gd name="T29" fmla="*/ 7 h 32"/>
                <a:gd name="T30" fmla="*/ 7 w 23"/>
                <a:gd name="T31" fmla="*/ 5 h 32"/>
                <a:gd name="T32" fmla="*/ 11 w 23"/>
                <a:gd name="T33" fmla="*/ 4 h 32"/>
                <a:gd name="T34" fmla="*/ 13 w 23"/>
                <a:gd name="T35" fmla="*/ 4 h 32"/>
                <a:gd name="T36" fmla="*/ 15 w 23"/>
                <a:gd name="T37" fmla="*/ 5 h 32"/>
                <a:gd name="T38" fmla="*/ 17 w 23"/>
                <a:gd name="T39" fmla="*/ 7 h 32"/>
                <a:gd name="T40" fmla="*/ 17 w 23"/>
                <a:gd name="T41" fmla="*/ 9 h 32"/>
                <a:gd name="T42" fmla="*/ 23 w 23"/>
                <a:gd name="T43" fmla="*/ 9 h 32"/>
                <a:gd name="T44" fmla="*/ 21 w 23"/>
                <a:gd name="T45" fmla="*/ 5 h 32"/>
                <a:gd name="T46" fmla="*/ 19 w 23"/>
                <a:gd name="T47" fmla="*/ 2 h 32"/>
                <a:gd name="T48" fmla="*/ 17 w 23"/>
                <a:gd name="T49" fmla="*/ 0 h 32"/>
                <a:gd name="T50" fmla="*/ 12 w 23"/>
                <a:gd name="T51" fmla="*/ 0 h 32"/>
                <a:gd name="T52" fmla="*/ 7 w 23"/>
                <a:gd name="T53" fmla="*/ 0 h 32"/>
                <a:gd name="T54" fmla="*/ 3 w 23"/>
                <a:gd name="T55" fmla="*/ 1 h 32"/>
                <a:gd name="T56" fmla="*/ 1 w 23"/>
                <a:gd name="T57" fmla="*/ 4 h 32"/>
                <a:gd name="T58" fmla="*/ 0 w 23"/>
                <a:gd name="T59" fmla="*/ 8 h 32"/>
                <a:gd name="T60" fmla="*/ 1 w 23"/>
                <a:gd name="T61" fmla="*/ 13 h 32"/>
                <a:gd name="T62" fmla="*/ 3 w 23"/>
                <a:gd name="T63" fmla="*/ 15 h 32"/>
                <a:gd name="T64" fmla="*/ 9 w 23"/>
                <a:gd name="T65" fmla="*/ 17 h 32"/>
                <a:gd name="T66" fmla="*/ 15 w 23"/>
                <a:gd name="T67" fmla="*/ 20 h 32"/>
                <a:gd name="T68" fmla="*/ 17 w 23"/>
                <a:gd name="T69" fmla="*/ 21 h 32"/>
                <a:gd name="T70" fmla="*/ 17 w 23"/>
                <a:gd name="T71" fmla="*/ 22 h 32"/>
                <a:gd name="T72" fmla="*/ 17 w 23"/>
                <a:gd name="T73" fmla="*/ 25 h 32"/>
                <a:gd name="T74" fmla="*/ 15 w 23"/>
                <a:gd name="T75" fmla="*/ 26 h 32"/>
                <a:gd name="T76" fmla="*/ 12 w 23"/>
                <a:gd name="T77" fmla="*/ 26 h 32"/>
                <a:gd name="T78" fmla="*/ 9 w 23"/>
                <a:gd name="T79" fmla="*/ 26 h 32"/>
                <a:gd name="T80" fmla="*/ 7 w 23"/>
                <a:gd name="T81" fmla="*/ 25 h 32"/>
                <a:gd name="T82" fmla="*/ 6 w 23"/>
                <a:gd name="T83" fmla="*/ 23 h 32"/>
                <a:gd name="T84" fmla="*/ 6 w 23"/>
                <a:gd name="T85" fmla="*/ 21 h 32"/>
                <a:gd name="T86" fmla="*/ 0 w 23"/>
                <a:gd name="T87" fmla="*/ 21 h 32"/>
                <a:gd name="T88" fmla="*/ 0 w 23"/>
                <a:gd name="T89" fmla="*/ 26 h 32"/>
                <a:gd name="T90" fmla="*/ 2 w 23"/>
                <a:gd name="T91" fmla="*/ 2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3" h="32">
                  <a:moveTo>
                    <a:pt x="2" y="28"/>
                  </a:moveTo>
                  <a:lnTo>
                    <a:pt x="6" y="31"/>
                  </a:lnTo>
                  <a:lnTo>
                    <a:pt x="11" y="32"/>
                  </a:lnTo>
                  <a:lnTo>
                    <a:pt x="15" y="32"/>
                  </a:lnTo>
                  <a:lnTo>
                    <a:pt x="19" y="29"/>
                  </a:lnTo>
                  <a:lnTo>
                    <a:pt x="21" y="26"/>
                  </a:lnTo>
                  <a:lnTo>
                    <a:pt x="23" y="22"/>
                  </a:lnTo>
                  <a:lnTo>
                    <a:pt x="21" y="17"/>
                  </a:lnTo>
                  <a:lnTo>
                    <a:pt x="19" y="15"/>
                  </a:lnTo>
                  <a:lnTo>
                    <a:pt x="18" y="14"/>
                  </a:lnTo>
                  <a:lnTo>
                    <a:pt x="13" y="13"/>
                  </a:lnTo>
                  <a:lnTo>
                    <a:pt x="11" y="11"/>
                  </a:lnTo>
                  <a:lnTo>
                    <a:pt x="7" y="10"/>
                  </a:lnTo>
                  <a:lnTo>
                    <a:pt x="6" y="8"/>
                  </a:lnTo>
                  <a:lnTo>
                    <a:pt x="7" y="7"/>
                  </a:lnTo>
                  <a:lnTo>
                    <a:pt x="7" y="5"/>
                  </a:lnTo>
                  <a:lnTo>
                    <a:pt x="11" y="4"/>
                  </a:lnTo>
                  <a:lnTo>
                    <a:pt x="13" y="4"/>
                  </a:lnTo>
                  <a:lnTo>
                    <a:pt x="15" y="5"/>
                  </a:lnTo>
                  <a:lnTo>
                    <a:pt x="17" y="7"/>
                  </a:lnTo>
                  <a:lnTo>
                    <a:pt x="17" y="9"/>
                  </a:lnTo>
                  <a:lnTo>
                    <a:pt x="23" y="9"/>
                  </a:lnTo>
                  <a:lnTo>
                    <a:pt x="21" y="5"/>
                  </a:lnTo>
                  <a:lnTo>
                    <a:pt x="19" y="2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7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1" y="13"/>
                  </a:lnTo>
                  <a:lnTo>
                    <a:pt x="3" y="15"/>
                  </a:lnTo>
                  <a:lnTo>
                    <a:pt x="9" y="17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17" y="22"/>
                  </a:lnTo>
                  <a:lnTo>
                    <a:pt x="17" y="25"/>
                  </a:lnTo>
                  <a:lnTo>
                    <a:pt x="15" y="26"/>
                  </a:lnTo>
                  <a:lnTo>
                    <a:pt x="12" y="26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6" y="23"/>
                  </a:lnTo>
                  <a:lnTo>
                    <a:pt x="6" y="21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2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39" name="Freeform 814">
              <a:extLst>
                <a:ext uri="{FF2B5EF4-FFF2-40B4-BE49-F238E27FC236}">
                  <a16:creationId xmlns:a16="http://schemas.microsoft.com/office/drawing/2014/main" id="{53D19810-CFAC-AA27-9CE6-69B48C5C5A8F}"/>
                </a:ext>
              </a:extLst>
            </p:cNvPr>
            <p:cNvSpPr/>
            <p:nvPr/>
          </p:nvSpPr>
          <p:spPr bwMode="auto">
            <a:xfrm>
              <a:off x="7263176" y="3592954"/>
              <a:ext cx="39744" cy="51373"/>
            </a:xfrm>
            <a:custGeom>
              <a:avLst/>
              <a:gdLst>
                <a:gd name="T0" fmla="*/ 13 w 23"/>
                <a:gd name="T1" fmla="*/ 31 h 31"/>
                <a:gd name="T2" fmla="*/ 14 w 23"/>
                <a:gd name="T3" fmla="*/ 6 h 31"/>
                <a:gd name="T4" fmla="*/ 23 w 23"/>
                <a:gd name="T5" fmla="*/ 6 h 31"/>
                <a:gd name="T6" fmla="*/ 23 w 23"/>
                <a:gd name="T7" fmla="*/ 1 h 31"/>
                <a:gd name="T8" fmla="*/ 0 w 23"/>
                <a:gd name="T9" fmla="*/ 0 h 31"/>
                <a:gd name="T10" fmla="*/ 0 w 23"/>
                <a:gd name="T11" fmla="*/ 4 h 31"/>
                <a:gd name="T12" fmla="*/ 8 w 23"/>
                <a:gd name="T13" fmla="*/ 6 h 31"/>
                <a:gd name="T14" fmla="*/ 8 w 23"/>
                <a:gd name="T15" fmla="*/ 31 h 31"/>
                <a:gd name="T16" fmla="*/ 13 w 23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31">
                  <a:moveTo>
                    <a:pt x="13" y="31"/>
                  </a:moveTo>
                  <a:lnTo>
                    <a:pt x="14" y="6"/>
                  </a:lnTo>
                  <a:lnTo>
                    <a:pt x="23" y="6"/>
                  </a:lnTo>
                  <a:lnTo>
                    <a:pt x="23" y="1"/>
                  </a:lnTo>
                  <a:lnTo>
                    <a:pt x="0" y="0"/>
                  </a:lnTo>
                  <a:lnTo>
                    <a:pt x="0" y="4"/>
                  </a:lnTo>
                  <a:lnTo>
                    <a:pt x="8" y="6"/>
                  </a:lnTo>
                  <a:lnTo>
                    <a:pt x="8" y="31"/>
                  </a:lnTo>
                  <a:lnTo>
                    <a:pt x="1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40" name="Freeform 815">
              <a:extLst>
                <a:ext uri="{FF2B5EF4-FFF2-40B4-BE49-F238E27FC236}">
                  <a16:creationId xmlns:a16="http://schemas.microsoft.com/office/drawing/2014/main" id="{62DB0010-FE03-687F-ADDB-D2C2C581ADB9}"/>
                </a:ext>
              </a:extLst>
            </p:cNvPr>
            <p:cNvSpPr/>
            <p:nvPr/>
          </p:nvSpPr>
          <p:spPr bwMode="auto">
            <a:xfrm>
              <a:off x="7306376" y="3592954"/>
              <a:ext cx="48383" cy="54689"/>
            </a:xfrm>
            <a:custGeom>
              <a:avLst/>
              <a:gdLst>
                <a:gd name="T0" fmla="*/ 9 w 28"/>
                <a:gd name="T1" fmla="*/ 8 h 33"/>
                <a:gd name="T2" fmla="*/ 11 w 28"/>
                <a:gd name="T3" fmla="*/ 7 h 33"/>
                <a:gd name="T4" fmla="*/ 15 w 28"/>
                <a:gd name="T5" fmla="*/ 6 h 33"/>
                <a:gd name="T6" fmla="*/ 17 w 28"/>
                <a:gd name="T7" fmla="*/ 7 h 33"/>
                <a:gd name="T8" fmla="*/ 21 w 28"/>
                <a:gd name="T9" fmla="*/ 9 h 33"/>
                <a:gd name="T10" fmla="*/ 22 w 28"/>
                <a:gd name="T11" fmla="*/ 13 h 33"/>
                <a:gd name="T12" fmla="*/ 22 w 28"/>
                <a:gd name="T13" fmla="*/ 16 h 33"/>
                <a:gd name="T14" fmla="*/ 21 w 28"/>
                <a:gd name="T15" fmla="*/ 21 h 33"/>
                <a:gd name="T16" fmla="*/ 19 w 28"/>
                <a:gd name="T17" fmla="*/ 25 h 33"/>
                <a:gd name="T18" fmla="*/ 17 w 28"/>
                <a:gd name="T19" fmla="*/ 27 h 33"/>
                <a:gd name="T20" fmla="*/ 13 w 28"/>
                <a:gd name="T21" fmla="*/ 27 h 33"/>
                <a:gd name="T22" fmla="*/ 10 w 28"/>
                <a:gd name="T23" fmla="*/ 26 h 33"/>
                <a:gd name="T24" fmla="*/ 7 w 28"/>
                <a:gd name="T25" fmla="*/ 25 h 33"/>
                <a:gd name="T26" fmla="*/ 6 w 28"/>
                <a:gd name="T27" fmla="*/ 21 h 33"/>
                <a:gd name="T28" fmla="*/ 6 w 28"/>
                <a:gd name="T29" fmla="*/ 16 h 33"/>
                <a:gd name="T30" fmla="*/ 6 w 28"/>
                <a:gd name="T31" fmla="*/ 12 h 33"/>
                <a:gd name="T32" fmla="*/ 9 w 28"/>
                <a:gd name="T33" fmla="*/ 8 h 33"/>
                <a:gd name="T34" fmla="*/ 4 w 28"/>
                <a:gd name="T35" fmla="*/ 28 h 33"/>
                <a:gd name="T36" fmla="*/ 7 w 28"/>
                <a:gd name="T37" fmla="*/ 32 h 33"/>
                <a:gd name="T38" fmla="*/ 13 w 28"/>
                <a:gd name="T39" fmla="*/ 33 h 33"/>
                <a:gd name="T40" fmla="*/ 19 w 28"/>
                <a:gd name="T41" fmla="*/ 32 h 33"/>
                <a:gd name="T42" fmla="*/ 23 w 28"/>
                <a:gd name="T43" fmla="*/ 28 h 33"/>
                <a:gd name="T44" fmla="*/ 27 w 28"/>
                <a:gd name="T45" fmla="*/ 24 h 33"/>
                <a:gd name="T46" fmla="*/ 28 w 28"/>
                <a:gd name="T47" fmla="*/ 18 h 33"/>
                <a:gd name="T48" fmla="*/ 27 w 28"/>
                <a:gd name="T49" fmla="*/ 10 h 33"/>
                <a:gd name="T50" fmla="*/ 24 w 28"/>
                <a:gd name="T51" fmla="*/ 6 h 33"/>
                <a:gd name="T52" fmla="*/ 21 w 28"/>
                <a:gd name="T53" fmla="*/ 2 h 33"/>
                <a:gd name="T54" fmla="*/ 15 w 28"/>
                <a:gd name="T55" fmla="*/ 0 h 33"/>
                <a:gd name="T56" fmla="*/ 9 w 28"/>
                <a:gd name="T57" fmla="*/ 1 h 33"/>
                <a:gd name="T58" fmla="*/ 4 w 28"/>
                <a:gd name="T59" fmla="*/ 4 h 33"/>
                <a:gd name="T60" fmla="*/ 1 w 28"/>
                <a:gd name="T61" fmla="*/ 9 h 33"/>
                <a:gd name="T62" fmla="*/ 0 w 28"/>
                <a:gd name="T63" fmla="*/ 16 h 33"/>
                <a:gd name="T64" fmla="*/ 0 w 28"/>
                <a:gd name="T65" fmla="*/ 22 h 33"/>
                <a:gd name="T66" fmla="*/ 4 w 28"/>
                <a:gd name="T67" fmla="*/ 28 h 33"/>
                <a:gd name="T68" fmla="*/ 9 w 28"/>
                <a:gd name="T69" fmla="*/ 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" h="33">
                  <a:moveTo>
                    <a:pt x="9" y="8"/>
                  </a:moveTo>
                  <a:lnTo>
                    <a:pt x="11" y="7"/>
                  </a:lnTo>
                  <a:lnTo>
                    <a:pt x="15" y="6"/>
                  </a:lnTo>
                  <a:lnTo>
                    <a:pt x="17" y="7"/>
                  </a:lnTo>
                  <a:lnTo>
                    <a:pt x="21" y="9"/>
                  </a:lnTo>
                  <a:lnTo>
                    <a:pt x="22" y="13"/>
                  </a:lnTo>
                  <a:lnTo>
                    <a:pt x="22" y="16"/>
                  </a:lnTo>
                  <a:lnTo>
                    <a:pt x="21" y="21"/>
                  </a:lnTo>
                  <a:lnTo>
                    <a:pt x="19" y="25"/>
                  </a:lnTo>
                  <a:lnTo>
                    <a:pt x="17" y="27"/>
                  </a:lnTo>
                  <a:lnTo>
                    <a:pt x="13" y="27"/>
                  </a:lnTo>
                  <a:lnTo>
                    <a:pt x="10" y="26"/>
                  </a:lnTo>
                  <a:lnTo>
                    <a:pt x="7" y="25"/>
                  </a:lnTo>
                  <a:lnTo>
                    <a:pt x="6" y="21"/>
                  </a:lnTo>
                  <a:lnTo>
                    <a:pt x="6" y="16"/>
                  </a:lnTo>
                  <a:lnTo>
                    <a:pt x="6" y="12"/>
                  </a:lnTo>
                  <a:lnTo>
                    <a:pt x="9" y="8"/>
                  </a:lnTo>
                  <a:lnTo>
                    <a:pt x="4" y="28"/>
                  </a:lnTo>
                  <a:lnTo>
                    <a:pt x="7" y="32"/>
                  </a:lnTo>
                  <a:lnTo>
                    <a:pt x="13" y="33"/>
                  </a:lnTo>
                  <a:lnTo>
                    <a:pt x="19" y="32"/>
                  </a:lnTo>
                  <a:lnTo>
                    <a:pt x="23" y="28"/>
                  </a:lnTo>
                  <a:lnTo>
                    <a:pt x="27" y="24"/>
                  </a:lnTo>
                  <a:lnTo>
                    <a:pt x="28" y="18"/>
                  </a:lnTo>
                  <a:lnTo>
                    <a:pt x="27" y="10"/>
                  </a:lnTo>
                  <a:lnTo>
                    <a:pt x="24" y="6"/>
                  </a:lnTo>
                  <a:lnTo>
                    <a:pt x="21" y="2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9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41" name="Freeform 816">
              <a:extLst>
                <a:ext uri="{FF2B5EF4-FFF2-40B4-BE49-F238E27FC236}">
                  <a16:creationId xmlns:a16="http://schemas.microsoft.com/office/drawing/2014/main" id="{53F3E8E2-2294-BC27-0CB7-1FDC2E138671}"/>
                </a:ext>
              </a:extLst>
            </p:cNvPr>
            <p:cNvSpPr/>
            <p:nvPr/>
          </p:nvSpPr>
          <p:spPr bwMode="auto">
            <a:xfrm>
              <a:off x="7359942" y="3596267"/>
              <a:ext cx="44928" cy="53033"/>
            </a:xfrm>
            <a:custGeom>
              <a:avLst/>
              <a:gdLst>
                <a:gd name="T0" fmla="*/ 6 w 26"/>
                <a:gd name="T1" fmla="*/ 31 h 32"/>
                <a:gd name="T2" fmla="*/ 8 w 26"/>
                <a:gd name="T3" fmla="*/ 10 h 32"/>
                <a:gd name="T4" fmla="*/ 18 w 26"/>
                <a:gd name="T5" fmla="*/ 31 h 32"/>
                <a:gd name="T6" fmla="*/ 24 w 26"/>
                <a:gd name="T7" fmla="*/ 32 h 32"/>
                <a:gd name="T8" fmla="*/ 26 w 26"/>
                <a:gd name="T9" fmla="*/ 1 h 32"/>
                <a:gd name="T10" fmla="*/ 20 w 26"/>
                <a:gd name="T11" fmla="*/ 0 h 32"/>
                <a:gd name="T12" fmla="*/ 18 w 26"/>
                <a:gd name="T13" fmla="*/ 22 h 32"/>
                <a:gd name="T14" fmla="*/ 8 w 26"/>
                <a:gd name="T15" fmla="*/ 0 h 32"/>
                <a:gd name="T16" fmla="*/ 2 w 26"/>
                <a:gd name="T17" fmla="*/ 0 h 32"/>
                <a:gd name="T18" fmla="*/ 0 w 26"/>
                <a:gd name="T19" fmla="*/ 31 h 32"/>
                <a:gd name="T20" fmla="*/ 6 w 26"/>
                <a:gd name="T21" fmla="*/ 3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32">
                  <a:moveTo>
                    <a:pt x="6" y="31"/>
                  </a:moveTo>
                  <a:lnTo>
                    <a:pt x="8" y="10"/>
                  </a:lnTo>
                  <a:lnTo>
                    <a:pt x="18" y="31"/>
                  </a:lnTo>
                  <a:lnTo>
                    <a:pt x="24" y="32"/>
                  </a:lnTo>
                  <a:lnTo>
                    <a:pt x="26" y="1"/>
                  </a:lnTo>
                  <a:lnTo>
                    <a:pt x="20" y="0"/>
                  </a:lnTo>
                  <a:lnTo>
                    <a:pt x="18" y="2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42" name="Freeform 817">
              <a:extLst>
                <a:ext uri="{FF2B5EF4-FFF2-40B4-BE49-F238E27FC236}">
                  <a16:creationId xmlns:a16="http://schemas.microsoft.com/office/drawing/2014/main" id="{0F671966-924E-C1F3-0104-228BD8F09E35}"/>
                </a:ext>
              </a:extLst>
            </p:cNvPr>
            <p:cNvSpPr/>
            <p:nvPr/>
          </p:nvSpPr>
          <p:spPr bwMode="auto">
            <a:xfrm>
              <a:off x="6200474" y="3445459"/>
              <a:ext cx="43199" cy="56346"/>
            </a:xfrm>
            <a:custGeom>
              <a:avLst/>
              <a:gdLst>
                <a:gd name="T0" fmla="*/ 8 w 25"/>
                <a:gd name="T1" fmla="*/ 6 h 34"/>
                <a:gd name="T2" fmla="*/ 15 w 25"/>
                <a:gd name="T3" fmla="*/ 7 h 34"/>
                <a:gd name="T4" fmla="*/ 19 w 25"/>
                <a:gd name="T5" fmla="*/ 8 h 34"/>
                <a:gd name="T6" fmla="*/ 19 w 25"/>
                <a:gd name="T7" fmla="*/ 12 h 34"/>
                <a:gd name="T8" fmla="*/ 18 w 25"/>
                <a:gd name="T9" fmla="*/ 14 h 34"/>
                <a:gd name="T10" fmla="*/ 14 w 25"/>
                <a:gd name="T11" fmla="*/ 16 h 34"/>
                <a:gd name="T12" fmla="*/ 8 w 25"/>
                <a:gd name="T13" fmla="*/ 14 h 34"/>
                <a:gd name="T14" fmla="*/ 8 w 25"/>
                <a:gd name="T15" fmla="*/ 6 h 34"/>
                <a:gd name="T16" fmla="*/ 6 w 25"/>
                <a:gd name="T17" fmla="*/ 31 h 34"/>
                <a:gd name="T18" fmla="*/ 7 w 25"/>
                <a:gd name="T19" fmla="*/ 19 h 34"/>
                <a:gd name="T20" fmla="*/ 13 w 25"/>
                <a:gd name="T21" fmla="*/ 20 h 34"/>
                <a:gd name="T22" fmla="*/ 16 w 25"/>
                <a:gd name="T23" fmla="*/ 22 h 34"/>
                <a:gd name="T24" fmla="*/ 18 w 25"/>
                <a:gd name="T25" fmla="*/ 25 h 34"/>
                <a:gd name="T26" fmla="*/ 16 w 25"/>
                <a:gd name="T27" fmla="*/ 29 h 34"/>
                <a:gd name="T28" fmla="*/ 16 w 25"/>
                <a:gd name="T29" fmla="*/ 31 h 34"/>
                <a:gd name="T30" fmla="*/ 18 w 25"/>
                <a:gd name="T31" fmla="*/ 32 h 34"/>
                <a:gd name="T32" fmla="*/ 24 w 25"/>
                <a:gd name="T33" fmla="*/ 34 h 34"/>
                <a:gd name="T34" fmla="*/ 24 w 25"/>
                <a:gd name="T35" fmla="*/ 32 h 34"/>
                <a:gd name="T36" fmla="*/ 24 w 25"/>
                <a:gd name="T37" fmla="*/ 31 h 34"/>
                <a:gd name="T38" fmla="*/ 22 w 25"/>
                <a:gd name="T39" fmla="*/ 29 h 34"/>
                <a:gd name="T40" fmla="*/ 24 w 25"/>
                <a:gd name="T41" fmla="*/ 25 h 34"/>
                <a:gd name="T42" fmla="*/ 22 w 25"/>
                <a:gd name="T43" fmla="*/ 20 h 34"/>
                <a:gd name="T44" fmla="*/ 20 w 25"/>
                <a:gd name="T45" fmla="*/ 18 h 34"/>
                <a:gd name="T46" fmla="*/ 22 w 25"/>
                <a:gd name="T47" fmla="*/ 18 h 34"/>
                <a:gd name="T48" fmla="*/ 24 w 25"/>
                <a:gd name="T49" fmla="*/ 16 h 34"/>
                <a:gd name="T50" fmla="*/ 25 w 25"/>
                <a:gd name="T51" fmla="*/ 12 h 34"/>
                <a:gd name="T52" fmla="*/ 25 w 25"/>
                <a:gd name="T53" fmla="*/ 7 h 34"/>
                <a:gd name="T54" fmla="*/ 24 w 25"/>
                <a:gd name="T55" fmla="*/ 5 h 34"/>
                <a:gd name="T56" fmla="*/ 21 w 25"/>
                <a:gd name="T57" fmla="*/ 2 h 34"/>
                <a:gd name="T58" fmla="*/ 16 w 25"/>
                <a:gd name="T59" fmla="*/ 1 h 34"/>
                <a:gd name="T60" fmla="*/ 3 w 25"/>
                <a:gd name="T61" fmla="*/ 0 h 34"/>
                <a:gd name="T62" fmla="*/ 0 w 25"/>
                <a:gd name="T63" fmla="*/ 31 h 34"/>
                <a:gd name="T64" fmla="*/ 6 w 25"/>
                <a:gd name="T65" fmla="*/ 31 h 34"/>
                <a:gd name="T66" fmla="*/ 8 w 25"/>
                <a:gd name="T67" fmla="*/ 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" h="34">
                  <a:moveTo>
                    <a:pt x="8" y="6"/>
                  </a:moveTo>
                  <a:lnTo>
                    <a:pt x="15" y="7"/>
                  </a:lnTo>
                  <a:lnTo>
                    <a:pt x="19" y="8"/>
                  </a:lnTo>
                  <a:lnTo>
                    <a:pt x="19" y="12"/>
                  </a:lnTo>
                  <a:lnTo>
                    <a:pt x="18" y="14"/>
                  </a:lnTo>
                  <a:lnTo>
                    <a:pt x="14" y="16"/>
                  </a:lnTo>
                  <a:lnTo>
                    <a:pt x="8" y="14"/>
                  </a:lnTo>
                  <a:lnTo>
                    <a:pt x="8" y="6"/>
                  </a:lnTo>
                  <a:lnTo>
                    <a:pt x="6" y="31"/>
                  </a:lnTo>
                  <a:lnTo>
                    <a:pt x="7" y="19"/>
                  </a:lnTo>
                  <a:lnTo>
                    <a:pt x="13" y="20"/>
                  </a:lnTo>
                  <a:lnTo>
                    <a:pt x="16" y="22"/>
                  </a:lnTo>
                  <a:lnTo>
                    <a:pt x="18" y="25"/>
                  </a:lnTo>
                  <a:lnTo>
                    <a:pt x="16" y="29"/>
                  </a:lnTo>
                  <a:lnTo>
                    <a:pt x="16" y="31"/>
                  </a:lnTo>
                  <a:lnTo>
                    <a:pt x="18" y="32"/>
                  </a:lnTo>
                  <a:lnTo>
                    <a:pt x="24" y="34"/>
                  </a:lnTo>
                  <a:lnTo>
                    <a:pt x="24" y="32"/>
                  </a:lnTo>
                  <a:lnTo>
                    <a:pt x="24" y="31"/>
                  </a:lnTo>
                  <a:lnTo>
                    <a:pt x="22" y="29"/>
                  </a:lnTo>
                  <a:lnTo>
                    <a:pt x="24" y="25"/>
                  </a:lnTo>
                  <a:lnTo>
                    <a:pt x="22" y="20"/>
                  </a:lnTo>
                  <a:lnTo>
                    <a:pt x="20" y="18"/>
                  </a:lnTo>
                  <a:lnTo>
                    <a:pt x="22" y="18"/>
                  </a:lnTo>
                  <a:lnTo>
                    <a:pt x="24" y="16"/>
                  </a:lnTo>
                  <a:lnTo>
                    <a:pt x="25" y="12"/>
                  </a:lnTo>
                  <a:lnTo>
                    <a:pt x="25" y="7"/>
                  </a:lnTo>
                  <a:lnTo>
                    <a:pt x="24" y="5"/>
                  </a:lnTo>
                  <a:lnTo>
                    <a:pt x="21" y="2"/>
                  </a:lnTo>
                  <a:lnTo>
                    <a:pt x="16" y="1"/>
                  </a:lnTo>
                  <a:lnTo>
                    <a:pt x="3" y="0"/>
                  </a:lnTo>
                  <a:lnTo>
                    <a:pt x="0" y="31"/>
                  </a:lnTo>
                  <a:lnTo>
                    <a:pt x="6" y="31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43" name="Freeform 818">
              <a:extLst>
                <a:ext uri="{FF2B5EF4-FFF2-40B4-BE49-F238E27FC236}">
                  <a16:creationId xmlns:a16="http://schemas.microsoft.com/office/drawing/2014/main" id="{4D06DA08-A2B8-A980-6ED7-C227EA791D23}"/>
                </a:ext>
              </a:extLst>
            </p:cNvPr>
            <p:cNvSpPr/>
            <p:nvPr/>
          </p:nvSpPr>
          <p:spPr bwMode="auto">
            <a:xfrm>
              <a:off x="6252312" y="3452085"/>
              <a:ext cx="41472" cy="53033"/>
            </a:xfrm>
            <a:custGeom>
              <a:avLst/>
              <a:gdLst>
                <a:gd name="T0" fmla="*/ 0 w 24"/>
                <a:gd name="T1" fmla="*/ 19 h 32"/>
                <a:gd name="T2" fmla="*/ 0 w 24"/>
                <a:gd name="T3" fmla="*/ 25 h 32"/>
                <a:gd name="T4" fmla="*/ 1 w 24"/>
                <a:gd name="T5" fmla="*/ 28 h 32"/>
                <a:gd name="T6" fmla="*/ 4 w 24"/>
                <a:gd name="T7" fmla="*/ 31 h 32"/>
                <a:gd name="T8" fmla="*/ 9 w 24"/>
                <a:gd name="T9" fmla="*/ 32 h 32"/>
                <a:gd name="T10" fmla="*/ 14 w 24"/>
                <a:gd name="T11" fmla="*/ 32 h 32"/>
                <a:gd name="T12" fmla="*/ 19 w 24"/>
                <a:gd name="T13" fmla="*/ 30 h 32"/>
                <a:gd name="T14" fmla="*/ 21 w 24"/>
                <a:gd name="T15" fmla="*/ 27 h 32"/>
                <a:gd name="T16" fmla="*/ 22 w 24"/>
                <a:gd name="T17" fmla="*/ 21 h 32"/>
                <a:gd name="T18" fmla="*/ 24 w 24"/>
                <a:gd name="T19" fmla="*/ 2 h 32"/>
                <a:gd name="T20" fmla="*/ 18 w 24"/>
                <a:gd name="T21" fmla="*/ 1 h 32"/>
                <a:gd name="T22" fmla="*/ 16 w 24"/>
                <a:gd name="T23" fmla="*/ 20 h 32"/>
                <a:gd name="T24" fmla="*/ 15 w 24"/>
                <a:gd name="T25" fmla="*/ 24 h 32"/>
                <a:gd name="T26" fmla="*/ 14 w 24"/>
                <a:gd name="T27" fmla="*/ 26 h 32"/>
                <a:gd name="T28" fmla="*/ 13 w 24"/>
                <a:gd name="T29" fmla="*/ 26 h 32"/>
                <a:gd name="T30" fmla="*/ 10 w 24"/>
                <a:gd name="T31" fmla="*/ 27 h 32"/>
                <a:gd name="T32" fmla="*/ 8 w 24"/>
                <a:gd name="T33" fmla="*/ 26 h 32"/>
                <a:gd name="T34" fmla="*/ 6 w 24"/>
                <a:gd name="T35" fmla="*/ 25 h 32"/>
                <a:gd name="T36" fmla="*/ 6 w 24"/>
                <a:gd name="T37" fmla="*/ 22 h 32"/>
                <a:gd name="T38" fmla="*/ 6 w 24"/>
                <a:gd name="T39" fmla="*/ 19 h 32"/>
                <a:gd name="T40" fmla="*/ 7 w 24"/>
                <a:gd name="T41" fmla="*/ 0 h 32"/>
                <a:gd name="T42" fmla="*/ 1 w 24"/>
                <a:gd name="T43" fmla="*/ 0 h 32"/>
                <a:gd name="T44" fmla="*/ 0 w 24"/>
                <a:gd name="T45" fmla="*/ 1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" h="32">
                  <a:moveTo>
                    <a:pt x="0" y="19"/>
                  </a:moveTo>
                  <a:lnTo>
                    <a:pt x="0" y="25"/>
                  </a:lnTo>
                  <a:lnTo>
                    <a:pt x="1" y="28"/>
                  </a:lnTo>
                  <a:lnTo>
                    <a:pt x="4" y="31"/>
                  </a:lnTo>
                  <a:lnTo>
                    <a:pt x="9" y="32"/>
                  </a:lnTo>
                  <a:lnTo>
                    <a:pt x="14" y="32"/>
                  </a:lnTo>
                  <a:lnTo>
                    <a:pt x="19" y="30"/>
                  </a:lnTo>
                  <a:lnTo>
                    <a:pt x="21" y="27"/>
                  </a:lnTo>
                  <a:lnTo>
                    <a:pt x="22" y="21"/>
                  </a:lnTo>
                  <a:lnTo>
                    <a:pt x="24" y="2"/>
                  </a:lnTo>
                  <a:lnTo>
                    <a:pt x="18" y="1"/>
                  </a:lnTo>
                  <a:lnTo>
                    <a:pt x="16" y="20"/>
                  </a:lnTo>
                  <a:lnTo>
                    <a:pt x="15" y="24"/>
                  </a:lnTo>
                  <a:lnTo>
                    <a:pt x="14" y="26"/>
                  </a:lnTo>
                  <a:lnTo>
                    <a:pt x="13" y="26"/>
                  </a:lnTo>
                  <a:lnTo>
                    <a:pt x="10" y="27"/>
                  </a:lnTo>
                  <a:lnTo>
                    <a:pt x="8" y="26"/>
                  </a:lnTo>
                  <a:lnTo>
                    <a:pt x="6" y="25"/>
                  </a:lnTo>
                  <a:lnTo>
                    <a:pt x="6" y="22"/>
                  </a:lnTo>
                  <a:lnTo>
                    <a:pt x="6" y="19"/>
                  </a:lnTo>
                  <a:lnTo>
                    <a:pt x="7" y="0"/>
                  </a:lnTo>
                  <a:lnTo>
                    <a:pt x="1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44" name="Freeform 819">
              <a:extLst>
                <a:ext uri="{FF2B5EF4-FFF2-40B4-BE49-F238E27FC236}">
                  <a16:creationId xmlns:a16="http://schemas.microsoft.com/office/drawing/2014/main" id="{15402DAC-2B0A-08A1-80C7-C9A21D51A942}"/>
                </a:ext>
              </a:extLst>
            </p:cNvPr>
            <p:cNvSpPr/>
            <p:nvPr/>
          </p:nvSpPr>
          <p:spPr bwMode="auto">
            <a:xfrm>
              <a:off x="6298966" y="3455401"/>
              <a:ext cx="39744" cy="53033"/>
            </a:xfrm>
            <a:custGeom>
              <a:avLst/>
              <a:gdLst>
                <a:gd name="T0" fmla="*/ 11 w 23"/>
                <a:gd name="T1" fmla="*/ 32 h 32"/>
                <a:gd name="T2" fmla="*/ 13 w 23"/>
                <a:gd name="T3" fmla="*/ 7 h 32"/>
                <a:gd name="T4" fmla="*/ 22 w 23"/>
                <a:gd name="T5" fmla="*/ 8 h 32"/>
                <a:gd name="T6" fmla="*/ 23 w 23"/>
                <a:gd name="T7" fmla="*/ 2 h 32"/>
                <a:gd name="T8" fmla="*/ 0 w 23"/>
                <a:gd name="T9" fmla="*/ 0 h 32"/>
                <a:gd name="T10" fmla="*/ 0 w 23"/>
                <a:gd name="T11" fmla="*/ 6 h 32"/>
                <a:gd name="T12" fmla="*/ 9 w 23"/>
                <a:gd name="T13" fmla="*/ 6 h 32"/>
                <a:gd name="T14" fmla="*/ 6 w 23"/>
                <a:gd name="T15" fmla="*/ 32 h 32"/>
                <a:gd name="T16" fmla="*/ 11 w 23"/>
                <a:gd name="T1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32">
                  <a:moveTo>
                    <a:pt x="11" y="32"/>
                  </a:moveTo>
                  <a:lnTo>
                    <a:pt x="13" y="7"/>
                  </a:lnTo>
                  <a:lnTo>
                    <a:pt x="22" y="8"/>
                  </a:lnTo>
                  <a:lnTo>
                    <a:pt x="23" y="2"/>
                  </a:lnTo>
                  <a:lnTo>
                    <a:pt x="0" y="0"/>
                  </a:lnTo>
                  <a:lnTo>
                    <a:pt x="0" y="6"/>
                  </a:lnTo>
                  <a:lnTo>
                    <a:pt x="9" y="6"/>
                  </a:lnTo>
                  <a:lnTo>
                    <a:pt x="6" y="32"/>
                  </a:lnTo>
                  <a:lnTo>
                    <a:pt x="11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45" name="Freeform 820">
              <a:extLst>
                <a:ext uri="{FF2B5EF4-FFF2-40B4-BE49-F238E27FC236}">
                  <a16:creationId xmlns:a16="http://schemas.microsoft.com/office/drawing/2014/main" id="{4EA0AF11-29F2-6ECE-A715-9C15C547BDA3}"/>
                </a:ext>
              </a:extLst>
            </p:cNvPr>
            <p:cNvSpPr/>
            <p:nvPr/>
          </p:nvSpPr>
          <p:spPr bwMode="auto">
            <a:xfrm>
              <a:off x="6338710" y="3458716"/>
              <a:ext cx="44928" cy="56346"/>
            </a:xfrm>
            <a:custGeom>
              <a:avLst/>
              <a:gdLst>
                <a:gd name="T0" fmla="*/ 6 w 26"/>
                <a:gd name="T1" fmla="*/ 33 h 34"/>
                <a:gd name="T2" fmla="*/ 7 w 26"/>
                <a:gd name="T3" fmla="*/ 18 h 34"/>
                <a:gd name="T4" fmla="*/ 19 w 26"/>
                <a:gd name="T5" fmla="*/ 20 h 34"/>
                <a:gd name="T6" fmla="*/ 18 w 26"/>
                <a:gd name="T7" fmla="*/ 34 h 34"/>
                <a:gd name="T8" fmla="*/ 24 w 26"/>
                <a:gd name="T9" fmla="*/ 34 h 34"/>
                <a:gd name="T10" fmla="*/ 26 w 26"/>
                <a:gd name="T11" fmla="*/ 4 h 34"/>
                <a:gd name="T12" fmla="*/ 20 w 26"/>
                <a:gd name="T13" fmla="*/ 3 h 34"/>
                <a:gd name="T14" fmla="*/ 19 w 26"/>
                <a:gd name="T15" fmla="*/ 15 h 34"/>
                <a:gd name="T16" fmla="*/ 8 w 26"/>
                <a:gd name="T17" fmla="*/ 14 h 34"/>
                <a:gd name="T18" fmla="*/ 10 w 26"/>
                <a:gd name="T19" fmla="*/ 2 h 34"/>
                <a:gd name="T20" fmla="*/ 4 w 26"/>
                <a:gd name="T21" fmla="*/ 0 h 34"/>
                <a:gd name="T22" fmla="*/ 0 w 26"/>
                <a:gd name="T23" fmla="*/ 32 h 34"/>
                <a:gd name="T24" fmla="*/ 6 w 26"/>
                <a:gd name="T25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34">
                  <a:moveTo>
                    <a:pt x="6" y="33"/>
                  </a:moveTo>
                  <a:lnTo>
                    <a:pt x="7" y="18"/>
                  </a:lnTo>
                  <a:lnTo>
                    <a:pt x="19" y="20"/>
                  </a:lnTo>
                  <a:lnTo>
                    <a:pt x="18" y="34"/>
                  </a:lnTo>
                  <a:lnTo>
                    <a:pt x="24" y="34"/>
                  </a:lnTo>
                  <a:lnTo>
                    <a:pt x="26" y="4"/>
                  </a:lnTo>
                  <a:lnTo>
                    <a:pt x="20" y="3"/>
                  </a:lnTo>
                  <a:lnTo>
                    <a:pt x="19" y="15"/>
                  </a:lnTo>
                  <a:lnTo>
                    <a:pt x="8" y="14"/>
                  </a:lnTo>
                  <a:lnTo>
                    <a:pt x="10" y="2"/>
                  </a:lnTo>
                  <a:lnTo>
                    <a:pt x="4" y="0"/>
                  </a:lnTo>
                  <a:lnTo>
                    <a:pt x="0" y="32"/>
                  </a:lnTo>
                  <a:lnTo>
                    <a:pt x="6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46" name="Freeform 821">
              <a:extLst>
                <a:ext uri="{FF2B5EF4-FFF2-40B4-BE49-F238E27FC236}">
                  <a16:creationId xmlns:a16="http://schemas.microsoft.com/office/drawing/2014/main" id="{28C0E425-62F6-C7B6-D0DF-D533661CA526}"/>
                </a:ext>
              </a:extLst>
            </p:cNvPr>
            <p:cNvSpPr/>
            <p:nvPr/>
          </p:nvSpPr>
          <p:spPr bwMode="auto">
            <a:xfrm>
              <a:off x="6390552" y="3465345"/>
              <a:ext cx="39743" cy="56346"/>
            </a:xfrm>
            <a:custGeom>
              <a:avLst/>
              <a:gdLst>
                <a:gd name="T0" fmla="*/ 22 w 23"/>
                <a:gd name="T1" fmla="*/ 34 h 34"/>
                <a:gd name="T2" fmla="*/ 22 w 23"/>
                <a:gd name="T3" fmla="*/ 28 h 34"/>
                <a:gd name="T4" fmla="*/ 6 w 23"/>
                <a:gd name="T5" fmla="*/ 26 h 34"/>
                <a:gd name="T6" fmla="*/ 7 w 23"/>
                <a:gd name="T7" fmla="*/ 18 h 34"/>
                <a:gd name="T8" fmla="*/ 20 w 23"/>
                <a:gd name="T9" fmla="*/ 19 h 34"/>
                <a:gd name="T10" fmla="*/ 20 w 23"/>
                <a:gd name="T11" fmla="*/ 14 h 34"/>
                <a:gd name="T12" fmla="*/ 7 w 23"/>
                <a:gd name="T13" fmla="*/ 13 h 34"/>
                <a:gd name="T14" fmla="*/ 8 w 23"/>
                <a:gd name="T15" fmla="*/ 6 h 34"/>
                <a:gd name="T16" fmla="*/ 23 w 23"/>
                <a:gd name="T17" fmla="*/ 8 h 34"/>
                <a:gd name="T18" fmla="*/ 23 w 23"/>
                <a:gd name="T19" fmla="*/ 2 h 34"/>
                <a:gd name="T20" fmla="*/ 2 w 23"/>
                <a:gd name="T21" fmla="*/ 0 h 34"/>
                <a:gd name="T22" fmla="*/ 0 w 23"/>
                <a:gd name="T23" fmla="*/ 31 h 34"/>
                <a:gd name="T24" fmla="*/ 22 w 23"/>
                <a:gd name="T2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34">
                  <a:moveTo>
                    <a:pt x="22" y="34"/>
                  </a:moveTo>
                  <a:lnTo>
                    <a:pt x="22" y="28"/>
                  </a:lnTo>
                  <a:lnTo>
                    <a:pt x="6" y="26"/>
                  </a:lnTo>
                  <a:lnTo>
                    <a:pt x="7" y="18"/>
                  </a:lnTo>
                  <a:lnTo>
                    <a:pt x="20" y="19"/>
                  </a:lnTo>
                  <a:lnTo>
                    <a:pt x="20" y="14"/>
                  </a:lnTo>
                  <a:lnTo>
                    <a:pt x="7" y="13"/>
                  </a:lnTo>
                  <a:lnTo>
                    <a:pt x="8" y="6"/>
                  </a:lnTo>
                  <a:lnTo>
                    <a:pt x="23" y="8"/>
                  </a:lnTo>
                  <a:lnTo>
                    <a:pt x="23" y="2"/>
                  </a:lnTo>
                  <a:lnTo>
                    <a:pt x="2" y="0"/>
                  </a:lnTo>
                  <a:lnTo>
                    <a:pt x="0" y="31"/>
                  </a:lnTo>
                  <a:lnTo>
                    <a:pt x="22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47" name="Freeform 822">
              <a:extLst>
                <a:ext uri="{FF2B5EF4-FFF2-40B4-BE49-F238E27FC236}">
                  <a16:creationId xmlns:a16="http://schemas.microsoft.com/office/drawing/2014/main" id="{96C582DF-82BC-8FAF-077D-4F0B24D739C0}"/>
                </a:ext>
              </a:extLst>
            </p:cNvPr>
            <p:cNvSpPr/>
            <p:nvPr/>
          </p:nvSpPr>
          <p:spPr bwMode="auto">
            <a:xfrm>
              <a:off x="6433748" y="3471974"/>
              <a:ext cx="43199" cy="53033"/>
            </a:xfrm>
            <a:custGeom>
              <a:avLst/>
              <a:gdLst>
                <a:gd name="T0" fmla="*/ 9 w 25"/>
                <a:gd name="T1" fmla="*/ 6 h 32"/>
                <a:gd name="T2" fmla="*/ 16 w 25"/>
                <a:gd name="T3" fmla="*/ 6 h 32"/>
                <a:gd name="T4" fmla="*/ 19 w 25"/>
                <a:gd name="T5" fmla="*/ 7 h 32"/>
                <a:gd name="T6" fmla="*/ 19 w 25"/>
                <a:gd name="T7" fmla="*/ 10 h 32"/>
                <a:gd name="T8" fmla="*/ 18 w 25"/>
                <a:gd name="T9" fmla="*/ 13 h 32"/>
                <a:gd name="T10" fmla="*/ 15 w 25"/>
                <a:gd name="T11" fmla="*/ 14 h 32"/>
                <a:gd name="T12" fmla="*/ 9 w 25"/>
                <a:gd name="T13" fmla="*/ 13 h 32"/>
                <a:gd name="T14" fmla="*/ 9 w 25"/>
                <a:gd name="T15" fmla="*/ 6 h 32"/>
                <a:gd name="T16" fmla="*/ 6 w 25"/>
                <a:gd name="T17" fmla="*/ 31 h 32"/>
                <a:gd name="T18" fmla="*/ 7 w 25"/>
                <a:gd name="T19" fmla="*/ 19 h 32"/>
                <a:gd name="T20" fmla="*/ 13 w 25"/>
                <a:gd name="T21" fmla="*/ 19 h 32"/>
                <a:gd name="T22" fmla="*/ 17 w 25"/>
                <a:gd name="T23" fmla="*/ 21 h 32"/>
                <a:gd name="T24" fmla="*/ 17 w 25"/>
                <a:gd name="T25" fmla="*/ 25 h 32"/>
                <a:gd name="T26" fmla="*/ 17 w 25"/>
                <a:gd name="T27" fmla="*/ 28 h 32"/>
                <a:gd name="T28" fmla="*/ 17 w 25"/>
                <a:gd name="T29" fmla="*/ 31 h 32"/>
                <a:gd name="T30" fmla="*/ 17 w 25"/>
                <a:gd name="T31" fmla="*/ 32 h 32"/>
                <a:gd name="T32" fmla="*/ 24 w 25"/>
                <a:gd name="T33" fmla="*/ 32 h 32"/>
                <a:gd name="T34" fmla="*/ 23 w 25"/>
                <a:gd name="T35" fmla="*/ 31 h 32"/>
                <a:gd name="T36" fmla="*/ 23 w 25"/>
                <a:gd name="T37" fmla="*/ 28 h 32"/>
                <a:gd name="T38" fmla="*/ 23 w 25"/>
                <a:gd name="T39" fmla="*/ 25 h 32"/>
                <a:gd name="T40" fmla="*/ 23 w 25"/>
                <a:gd name="T41" fmla="*/ 20 h 32"/>
                <a:gd name="T42" fmla="*/ 21 w 25"/>
                <a:gd name="T43" fmla="*/ 18 h 32"/>
                <a:gd name="T44" fmla="*/ 23 w 25"/>
                <a:gd name="T45" fmla="*/ 16 h 32"/>
                <a:gd name="T46" fmla="*/ 24 w 25"/>
                <a:gd name="T47" fmla="*/ 15 h 32"/>
                <a:gd name="T48" fmla="*/ 25 w 25"/>
                <a:gd name="T49" fmla="*/ 10 h 32"/>
                <a:gd name="T50" fmla="*/ 25 w 25"/>
                <a:gd name="T51" fmla="*/ 7 h 32"/>
                <a:gd name="T52" fmla="*/ 24 w 25"/>
                <a:gd name="T53" fmla="*/ 3 h 32"/>
                <a:gd name="T54" fmla="*/ 22 w 25"/>
                <a:gd name="T55" fmla="*/ 2 h 32"/>
                <a:gd name="T56" fmla="*/ 17 w 25"/>
                <a:gd name="T57" fmla="*/ 1 h 32"/>
                <a:gd name="T58" fmla="*/ 4 w 25"/>
                <a:gd name="T59" fmla="*/ 0 h 32"/>
                <a:gd name="T60" fmla="*/ 0 w 25"/>
                <a:gd name="T61" fmla="*/ 30 h 32"/>
                <a:gd name="T62" fmla="*/ 6 w 25"/>
                <a:gd name="T63" fmla="*/ 31 h 32"/>
                <a:gd name="T64" fmla="*/ 9 w 25"/>
                <a:gd name="T65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" h="32">
                  <a:moveTo>
                    <a:pt x="9" y="6"/>
                  </a:moveTo>
                  <a:lnTo>
                    <a:pt x="16" y="6"/>
                  </a:lnTo>
                  <a:lnTo>
                    <a:pt x="19" y="7"/>
                  </a:lnTo>
                  <a:lnTo>
                    <a:pt x="19" y="10"/>
                  </a:lnTo>
                  <a:lnTo>
                    <a:pt x="18" y="13"/>
                  </a:lnTo>
                  <a:lnTo>
                    <a:pt x="15" y="14"/>
                  </a:lnTo>
                  <a:lnTo>
                    <a:pt x="9" y="13"/>
                  </a:lnTo>
                  <a:lnTo>
                    <a:pt x="9" y="6"/>
                  </a:lnTo>
                  <a:lnTo>
                    <a:pt x="6" y="31"/>
                  </a:lnTo>
                  <a:lnTo>
                    <a:pt x="7" y="19"/>
                  </a:lnTo>
                  <a:lnTo>
                    <a:pt x="13" y="19"/>
                  </a:lnTo>
                  <a:lnTo>
                    <a:pt x="17" y="21"/>
                  </a:lnTo>
                  <a:lnTo>
                    <a:pt x="17" y="25"/>
                  </a:lnTo>
                  <a:lnTo>
                    <a:pt x="17" y="28"/>
                  </a:lnTo>
                  <a:lnTo>
                    <a:pt x="17" y="31"/>
                  </a:lnTo>
                  <a:lnTo>
                    <a:pt x="17" y="32"/>
                  </a:lnTo>
                  <a:lnTo>
                    <a:pt x="24" y="32"/>
                  </a:lnTo>
                  <a:lnTo>
                    <a:pt x="23" y="31"/>
                  </a:lnTo>
                  <a:lnTo>
                    <a:pt x="23" y="28"/>
                  </a:lnTo>
                  <a:lnTo>
                    <a:pt x="23" y="25"/>
                  </a:lnTo>
                  <a:lnTo>
                    <a:pt x="23" y="20"/>
                  </a:lnTo>
                  <a:lnTo>
                    <a:pt x="21" y="18"/>
                  </a:lnTo>
                  <a:lnTo>
                    <a:pt x="23" y="16"/>
                  </a:lnTo>
                  <a:lnTo>
                    <a:pt x="24" y="15"/>
                  </a:lnTo>
                  <a:lnTo>
                    <a:pt x="25" y="10"/>
                  </a:lnTo>
                  <a:lnTo>
                    <a:pt x="25" y="7"/>
                  </a:lnTo>
                  <a:lnTo>
                    <a:pt x="24" y="3"/>
                  </a:lnTo>
                  <a:lnTo>
                    <a:pt x="22" y="2"/>
                  </a:lnTo>
                  <a:lnTo>
                    <a:pt x="17" y="1"/>
                  </a:lnTo>
                  <a:lnTo>
                    <a:pt x="4" y="0"/>
                  </a:lnTo>
                  <a:lnTo>
                    <a:pt x="0" y="30"/>
                  </a:lnTo>
                  <a:lnTo>
                    <a:pt x="6" y="31"/>
                  </a:lnTo>
                  <a:lnTo>
                    <a:pt x="9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48" name="Freeform 823">
              <a:extLst>
                <a:ext uri="{FF2B5EF4-FFF2-40B4-BE49-F238E27FC236}">
                  <a16:creationId xmlns:a16="http://schemas.microsoft.com/office/drawing/2014/main" id="{FC763D6F-3BF8-0533-13FD-75485A8868F3}"/>
                </a:ext>
              </a:extLst>
            </p:cNvPr>
            <p:cNvSpPr/>
            <p:nvPr/>
          </p:nvSpPr>
          <p:spPr bwMode="auto">
            <a:xfrm>
              <a:off x="6483862" y="3475288"/>
              <a:ext cx="39743" cy="51375"/>
            </a:xfrm>
            <a:custGeom>
              <a:avLst/>
              <a:gdLst>
                <a:gd name="T0" fmla="*/ 6 w 23"/>
                <a:gd name="T1" fmla="*/ 31 h 31"/>
                <a:gd name="T2" fmla="*/ 7 w 23"/>
                <a:gd name="T3" fmla="*/ 18 h 31"/>
                <a:gd name="T4" fmla="*/ 19 w 23"/>
                <a:gd name="T5" fmla="*/ 20 h 31"/>
                <a:gd name="T6" fmla="*/ 19 w 23"/>
                <a:gd name="T7" fmla="*/ 14 h 31"/>
                <a:gd name="T8" fmla="*/ 7 w 23"/>
                <a:gd name="T9" fmla="*/ 13 h 31"/>
                <a:gd name="T10" fmla="*/ 8 w 23"/>
                <a:gd name="T11" fmla="*/ 6 h 31"/>
                <a:gd name="T12" fmla="*/ 22 w 23"/>
                <a:gd name="T13" fmla="*/ 7 h 31"/>
                <a:gd name="T14" fmla="*/ 23 w 23"/>
                <a:gd name="T15" fmla="*/ 2 h 31"/>
                <a:gd name="T16" fmla="*/ 2 w 23"/>
                <a:gd name="T17" fmla="*/ 0 h 31"/>
                <a:gd name="T18" fmla="*/ 0 w 23"/>
                <a:gd name="T19" fmla="*/ 31 h 31"/>
                <a:gd name="T20" fmla="*/ 6 w 23"/>
                <a:gd name="T2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31">
                  <a:moveTo>
                    <a:pt x="6" y="31"/>
                  </a:moveTo>
                  <a:lnTo>
                    <a:pt x="7" y="18"/>
                  </a:lnTo>
                  <a:lnTo>
                    <a:pt x="19" y="20"/>
                  </a:lnTo>
                  <a:lnTo>
                    <a:pt x="19" y="14"/>
                  </a:lnTo>
                  <a:lnTo>
                    <a:pt x="7" y="13"/>
                  </a:lnTo>
                  <a:lnTo>
                    <a:pt x="8" y="6"/>
                  </a:lnTo>
                  <a:lnTo>
                    <a:pt x="22" y="7"/>
                  </a:lnTo>
                  <a:lnTo>
                    <a:pt x="23" y="2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49" name="Freeform 824">
              <a:extLst>
                <a:ext uri="{FF2B5EF4-FFF2-40B4-BE49-F238E27FC236}">
                  <a16:creationId xmlns:a16="http://schemas.microsoft.com/office/drawing/2014/main" id="{7B53AEB6-395C-CE0B-64B8-4BD7B87A91B9}"/>
                </a:ext>
              </a:extLst>
            </p:cNvPr>
            <p:cNvSpPr/>
            <p:nvPr/>
          </p:nvSpPr>
          <p:spPr bwMode="auto">
            <a:xfrm>
              <a:off x="6525331" y="3481916"/>
              <a:ext cx="48383" cy="53033"/>
            </a:xfrm>
            <a:custGeom>
              <a:avLst/>
              <a:gdLst>
                <a:gd name="T0" fmla="*/ 8 w 28"/>
                <a:gd name="T1" fmla="*/ 7 h 32"/>
                <a:gd name="T2" fmla="*/ 11 w 28"/>
                <a:gd name="T3" fmla="*/ 6 h 32"/>
                <a:gd name="T4" fmla="*/ 14 w 28"/>
                <a:gd name="T5" fmla="*/ 4 h 32"/>
                <a:gd name="T6" fmla="*/ 18 w 28"/>
                <a:gd name="T7" fmla="*/ 6 h 32"/>
                <a:gd name="T8" fmla="*/ 20 w 28"/>
                <a:gd name="T9" fmla="*/ 8 h 32"/>
                <a:gd name="T10" fmla="*/ 22 w 28"/>
                <a:gd name="T11" fmla="*/ 12 h 32"/>
                <a:gd name="T12" fmla="*/ 22 w 28"/>
                <a:gd name="T13" fmla="*/ 16 h 32"/>
                <a:gd name="T14" fmla="*/ 20 w 28"/>
                <a:gd name="T15" fmla="*/ 21 h 32"/>
                <a:gd name="T16" fmla="*/ 19 w 28"/>
                <a:gd name="T17" fmla="*/ 25 h 32"/>
                <a:gd name="T18" fmla="*/ 16 w 28"/>
                <a:gd name="T19" fmla="*/ 26 h 32"/>
                <a:gd name="T20" fmla="*/ 12 w 28"/>
                <a:gd name="T21" fmla="*/ 26 h 32"/>
                <a:gd name="T22" fmla="*/ 10 w 28"/>
                <a:gd name="T23" fmla="*/ 25 h 32"/>
                <a:gd name="T24" fmla="*/ 7 w 28"/>
                <a:gd name="T25" fmla="*/ 22 h 32"/>
                <a:gd name="T26" fmla="*/ 6 w 28"/>
                <a:gd name="T27" fmla="*/ 19 h 32"/>
                <a:gd name="T28" fmla="*/ 6 w 28"/>
                <a:gd name="T29" fmla="*/ 15 h 32"/>
                <a:gd name="T30" fmla="*/ 7 w 28"/>
                <a:gd name="T31" fmla="*/ 10 h 32"/>
                <a:gd name="T32" fmla="*/ 8 w 28"/>
                <a:gd name="T33" fmla="*/ 7 h 32"/>
                <a:gd name="T34" fmla="*/ 2 w 28"/>
                <a:gd name="T35" fmla="*/ 26 h 32"/>
                <a:gd name="T36" fmla="*/ 6 w 28"/>
                <a:gd name="T37" fmla="*/ 31 h 32"/>
                <a:gd name="T38" fmla="*/ 12 w 28"/>
                <a:gd name="T39" fmla="*/ 32 h 32"/>
                <a:gd name="T40" fmla="*/ 18 w 28"/>
                <a:gd name="T41" fmla="*/ 32 h 32"/>
                <a:gd name="T42" fmla="*/ 23 w 28"/>
                <a:gd name="T43" fmla="*/ 28 h 32"/>
                <a:gd name="T44" fmla="*/ 26 w 28"/>
                <a:gd name="T45" fmla="*/ 24 h 32"/>
                <a:gd name="T46" fmla="*/ 28 w 28"/>
                <a:gd name="T47" fmla="*/ 18 h 32"/>
                <a:gd name="T48" fmla="*/ 28 w 28"/>
                <a:gd name="T49" fmla="*/ 10 h 32"/>
                <a:gd name="T50" fmla="*/ 25 w 28"/>
                <a:gd name="T51" fmla="*/ 4 h 32"/>
                <a:gd name="T52" fmla="*/ 20 w 28"/>
                <a:gd name="T53" fmla="*/ 1 h 32"/>
                <a:gd name="T54" fmla="*/ 16 w 28"/>
                <a:gd name="T55" fmla="*/ 0 h 32"/>
                <a:gd name="T56" fmla="*/ 10 w 28"/>
                <a:gd name="T57" fmla="*/ 0 h 32"/>
                <a:gd name="T58" fmla="*/ 5 w 28"/>
                <a:gd name="T59" fmla="*/ 3 h 32"/>
                <a:gd name="T60" fmla="*/ 1 w 28"/>
                <a:gd name="T61" fmla="*/ 8 h 32"/>
                <a:gd name="T62" fmla="*/ 0 w 28"/>
                <a:gd name="T63" fmla="*/ 14 h 32"/>
                <a:gd name="T64" fmla="*/ 0 w 28"/>
                <a:gd name="T65" fmla="*/ 21 h 32"/>
                <a:gd name="T66" fmla="*/ 2 w 28"/>
                <a:gd name="T67" fmla="*/ 26 h 32"/>
                <a:gd name="T68" fmla="*/ 8 w 28"/>
                <a:gd name="T69" fmla="*/ 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" h="32">
                  <a:moveTo>
                    <a:pt x="8" y="7"/>
                  </a:moveTo>
                  <a:lnTo>
                    <a:pt x="11" y="6"/>
                  </a:lnTo>
                  <a:lnTo>
                    <a:pt x="14" y="4"/>
                  </a:lnTo>
                  <a:lnTo>
                    <a:pt x="18" y="6"/>
                  </a:lnTo>
                  <a:lnTo>
                    <a:pt x="20" y="8"/>
                  </a:lnTo>
                  <a:lnTo>
                    <a:pt x="22" y="12"/>
                  </a:lnTo>
                  <a:lnTo>
                    <a:pt x="22" y="16"/>
                  </a:lnTo>
                  <a:lnTo>
                    <a:pt x="20" y="21"/>
                  </a:lnTo>
                  <a:lnTo>
                    <a:pt x="19" y="25"/>
                  </a:lnTo>
                  <a:lnTo>
                    <a:pt x="16" y="26"/>
                  </a:lnTo>
                  <a:lnTo>
                    <a:pt x="12" y="26"/>
                  </a:lnTo>
                  <a:lnTo>
                    <a:pt x="10" y="25"/>
                  </a:lnTo>
                  <a:lnTo>
                    <a:pt x="7" y="22"/>
                  </a:lnTo>
                  <a:lnTo>
                    <a:pt x="6" y="19"/>
                  </a:lnTo>
                  <a:lnTo>
                    <a:pt x="6" y="15"/>
                  </a:lnTo>
                  <a:lnTo>
                    <a:pt x="7" y="10"/>
                  </a:lnTo>
                  <a:lnTo>
                    <a:pt x="8" y="7"/>
                  </a:lnTo>
                  <a:lnTo>
                    <a:pt x="2" y="26"/>
                  </a:lnTo>
                  <a:lnTo>
                    <a:pt x="6" y="31"/>
                  </a:lnTo>
                  <a:lnTo>
                    <a:pt x="12" y="32"/>
                  </a:lnTo>
                  <a:lnTo>
                    <a:pt x="18" y="32"/>
                  </a:lnTo>
                  <a:lnTo>
                    <a:pt x="23" y="28"/>
                  </a:lnTo>
                  <a:lnTo>
                    <a:pt x="26" y="24"/>
                  </a:lnTo>
                  <a:lnTo>
                    <a:pt x="28" y="18"/>
                  </a:lnTo>
                  <a:lnTo>
                    <a:pt x="28" y="10"/>
                  </a:lnTo>
                  <a:lnTo>
                    <a:pt x="25" y="4"/>
                  </a:lnTo>
                  <a:lnTo>
                    <a:pt x="20" y="1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5" y="3"/>
                  </a:lnTo>
                  <a:lnTo>
                    <a:pt x="1" y="8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2" y="26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50" name="Freeform 825">
              <a:extLst>
                <a:ext uri="{FF2B5EF4-FFF2-40B4-BE49-F238E27FC236}">
                  <a16:creationId xmlns:a16="http://schemas.microsoft.com/office/drawing/2014/main" id="{DEDC1DE2-7C40-CE9B-BB01-46B778F77AF8}"/>
                </a:ext>
              </a:extLst>
            </p:cNvPr>
            <p:cNvSpPr/>
            <p:nvPr/>
          </p:nvSpPr>
          <p:spPr bwMode="auto">
            <a:xfrm>
              <a:off x="6578899" y="3485232"/>
              <a:ext cx="41472" cy="56346"/>
            </a:xfrm>
            <a:custGeom>
              <a:avLst/>
              <a:gdLst>
                <a:gd name="T0" fmla="*/ 7 w 24"/>
                <a:gd name="T1" fmla="*/ 6 h 34"/>
                <a:gd name="T2" fmla="*/ 15 w 24"/>
                <a:gd name="T3" fmla="*/ 7 h 34"/>
                <a:gd name="T4" fmla="*/ 18 w 24"/>
                <a:gd name="T5" fmla="*/ 8 h 34"/>
                <a:gd name="T6" fmla="*/ 19 w 24"/>
                <a:gd name="T7" fmla="*/ 12 h 34"/>
                <a:gd name="T8" fmla="*/ 17 w 24"/>
                <a:gd name="T9" fmla="*/ 14 h 34"/>
                <a:gd name="T10" fmla="*/ 15 w 24"/>
                <a:gd name="T11" fmla="*/ 16 h 34"/>
                <a:gd name="T12" fmla="*/ 7 w 24"/>
                <a:gd name="T13" fmla="*/ 14 h 34"/>
                <a:gd name="T14" fmla="*/ 7 w 24"/>
                <a:gd name="T15" fmla="*/ 6 h 34"/>
                <a:gd name="T16" fmla="*/ 5 w 24"/>
                <a:gd name="T17" fmla="*/ 32 h 34"/>
                <a:gd name="T18" fmla="*/ 6 w 24"/>
                <a:gd name="T19" fmla="*/ 19 h 34"/>
                <a:gd name="T20" fmla="*/ 13 w 24"/>
                <a:gd name="T21" fmla="*/ 20 h 34"/>
                <a:gd name="T22" fmla="*/ 16 w 24"/>
                <a:gd name="T23" fmla="*/ 22 h 34"/>
                <a:gd name="T24" fmla="*/ 17 w 24"/>
                <a:gd name="T25" fmla="*/ 26 h 34"/>
                <a:gd name="T26" fmla="*/ 17 w 24"/>
                <a:gd name="T27" fmla="*/ 29 h 34"/>
                <a:gd name="T28" fmla="*/ 17 w 24"/>
                <a:gd name="T29" fmla="*/ 31 h 34"/>
                <a:gd name="T30" fmla="*/ 17 w 24"/>
                <a:gd name="T31" fmla="*/ 34 h 34"/>
                <a:gd name="T32" fmla="*/ 23 w 24"/>
                <a:gd name="T33" fmla="*/ 34 h 34"/>
                <a:gd name="T34" fmla="*/ 23 w 24"/>
                <a:gd name="T35" fmla="*/ 32 h 34"/>
                <a:gd name="T36" fmla="*/ 23 w 24"/>
                <a:gd name="T37" fmla="*/ 31 h 34"/>
                <a:gd name="T38" fmla="*/ 23 w 24"/>
                <a:gd name="T39" fmla="*/ 29 h 34"/>
                <a:gd name="T40" fmla="*/ 23 w 24"/>
                <a:gd name="T41" fmla="*/ 25 h 34"/>
                <a:gd name="T42" fmla="*/ 22 w 24"/>
                <a:gd name="T43" fmla="*/ 20 h 34"/>
                <a:gd name="T44" fmla="*/ 19 w 24"/>
                <a:gd name="T45" fmla="*/ 18 h 34"/>
                <a:gd name="T46" fmla="*/ 22 w 24"/>
                <a:gd name="T47" fmla="*/ 18 h 34"/>
                <a:gd name="T48" fmla="*/ 23 w 24"/>
                <a:gd name="T49" fmla="*/ 16 h 34"/>
                <a:gd name="T50" fmla="*/ 24 w 24"/>
                <a:gd name="T51" fmla="*/ 12 h 34"/>
                <a:gd name="T52" fmla="*/ 24 w 24"/>
                <a:gd name="T53" fmla="*/ 7 h 34"/>
                <a:gd name="T54" fmla="*/ 23 w 24"/>
                <a:gd name="T55" fmla="*/ 5 h 34"/>
                <a:gd name="T56" fmla="*/ 21 w 24"/>
                <a:gd name="T57" fmla="*/ 2 h 34"/>
                <a:gd name="T58" fmla="*/ 16 w 24"/>
                <a:gd name="T59" fmla="*/ 1 h 34"/>
                <a:gd name="T60" fmla="*/ 3 w 24"/>
                <a:gd name="T61" fmla="*/ 0 h 34"/>
                <a:gd name="T62" fmla="*/ 0 w 24"/>
                <a:gd name="T63" fmla="*/ 31 h 34"/>
                <a:gd name="T64" fmla="*/ 5 w 24"/>
                <a:gd name="T65" fmla="*/ 32 h 34"/>
                <a:gd name="T66" fmla="*/ 7 w 24"/>
                <a:gd name="T67" fmla="*/ 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" h="34">
                  <a:moveTo>
                    <a:pt x="7" y="6"/>
                  </a:moveTo>
                  <a:lnTo>
                    <a:pt x="15" y="7"/>
                  </a:lnTo>
                  <a:lnTo>
                    <a:pt x="18" y="8"/>
                  </a:lnTo>
                  <a:lnTo>
                    <a:pt x="19" y="12"/>
                  </a:lnTo>
                  <a:lnTo>
                    <a:pt x="17" y="14"/>
                  </a:lnTo>
                  <a:lnTo>
                    <a:pt x="15" y="16"/>
                  </a:lnTo>
                  <a:lnTo>
                    <a:pt x="7" y="14"/>
                  </a:lnTo>
                  <a:lnTo>
                    <a:pt x="7" y="6"/>
                  </a:lnTo>
                  <a:lnTo>
                    <a:pt x="5" y="32"/>
                  </a:lnTo>
                  <a:lnTo>
                    <a:pt x="6" y="19"/>
                  </a:lnTo>
                  <a:lnTo>
                    <a:pt x="13" y="20"/>
                  </a:lnTo>
                  <a:lnTo>
                    <a:pt x="16" y="22"/>
                  </a:lnTo>
                  <a:lnTo>
                    <a:pt x="17" y="26"/>
                  </a:lnTo>
                  <a:lnTo>
                    <a:pt x="17" y="29"/>
                  </a:lnTo>
                  <a:lnTo>
                    <a:pt x="17" y="31"/>
                  </a:lnTo>
                  <a:lnTo>
                    <a:pt x="17" y="34"/>
                  </a:lnTo>
                  <a:lnTo>
                    <a:pt x="23" y="34"/>
                  </a:lnTo>
                  <a:lnTo>
                    <a:pt x="23" y="32"/>
                  </a:lnTo>
                  <a:lnTo>
                    <a:pt x="23" y="31"/>
                  </a:lnTo>
                  <a:lnTo>
                    <a:pt x="23" y="29"/>
                  </a:lnTo>
                  <a:lnTo>
                    <a:pt x="23" y="25"/>
                  </a:lnTo>
                  <a:lnTo>
                    <a:pt x="22" y="20"/>
                  </a:lnTo>
                  <a:lnTo>
                    <a:pt x="19" y="18"/>
                  </a:lnTo>
                  <a:lnTo>
                    <a:pt x="22" y="18"/>
                  </a:lnTo>
                  <a:lnTo>
                    <a:pt x="23" y="16"/>
                  </a:lnTo>
                  <a:lnTo>
                    <a:pt x="24" y="12"/>
                  </a:lnTo>
                  <a:lnTo>
                    <a:pt x="24" y="7"/>
                  </a:lnTo>
                  <a:lnTo>
                    <a:pt x="23" y="5"/>
                  </a:lnTo>
                  <a:lnTo>
                    <a:pt x="21" y="2"/>
                  </a:lnTo>
                  <a:lnTo>
                    <a:pt x="16" y="1"/>
                  </a:lnTo>
                  <a:lnTo>
                    <a:pt x="3" y="0"/>
                  </a:lnTo>
                  <a:lnTo>
                    <a:pt x="0" y="31"/>
                  </a:lnTo>
                  <a:lnTo>
                    <a:pt x="5" y="32"/>
                  </a:lnTo>
                  <a:lnTo>
                    <a:pt x="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51" name="Freeform 826">
              <a:extLst>
                <a:ext uri="{FF2B5EF4-FFF2-40B4-BE49-F238E27FC236}">
                  <a16:creationId xmlns:a16="http://schemas.microsoft.com/office/drawing/2014/main" id="{E1AD77A4-15F8-2E9B-CB13-4A6650041B4C}"/>
                </a:ext>
              </a:extLst>
            </p:cNvPr>
            <p:cNvSpPr/>
            <p:nvPr/>
          </p:nvSpPr>
          <p:spPr bwMode="auto">
            <a:xfrm>
              <a:off x="6627281" y="3491861"/>
              <a:ext cx="43199" cy="51375"/>
            </a:xfrm>
            <a:custGeom>
              <a:avLst/>
              <a:gdLst>
                <a:gd name="T0" fmla="*/ 8 w 25"/>
                <a:gd name="T1" fmla="*/ 6 h 31"/>
                <a:gd name="T2" fmla="*/ 13 w 25"/>
                <a:gd name="T3" fmla="*/ 6 h 31"/>
                <a:gd name="T4" fmla="*/ 16 w 25"/>
                <a:gd name="T5" fmla="*/ 7 h 31"/>
                <a:gd name="T6" fmla="*/ 19 w 25"/>
                <a:gd name="T7" fmla="*/ 9 h 31"/>
                <a:gd name="T8" fmla="*/ 19 w 25"/>
                <a:gd name="T9" fmla="*/ 13 h 31"/>
                <a:gd name="T10" fmla="*/ 19 w 25"/>
                <a:gd name="T11" fmla="*/ 16 h 31"/>
                <a:gd name="T12" fmla="*/ 19 w 25"/>
                <a:gd name="T13" fmla="*/ 21 h 31"/>
                <a:gd name="T14" fmla="*/ 16 w 25"/>
                <a:gd name="T15" fmla="*/ 24 h 31"/>
                <a:gd name="T16" fmla="*/ 14 w 25"/>
                <a:gd name="T17" fmla="*/ 26 h 31"/>
                <a:gd name="T18" fmla="*/ 10 w 25"/>
                <a:gd name="T19" fmla="*/ 26 h 31"/>
                <a:gd name="T20" fmla="*/ 6 w 25"/>
                <a:gd name="T21" fmla="*/ 25 h 31"/>
                <a:gd name="T22" fmla="*/ 8 w 25"/>
                <a:gd name="T23" fmla="*/ 6 h 31"/>
                <a:gd name="T24" fmla="*/ 9 w 25"/>
                <a:gd name="T25" fmla="*/ 31 h 31"/>
                <a:gd name="T26" fmla="*/ 15 w 25"/>
                <a:gd name="T27" fmla="*/ 31 h 31"/>
                <a:gd name="T28" fmla="*/ 20 w 25"/>
                <a:gd name="T29" fmla="*/ 30 h 31"/>
                <a:gd name="T30" fmla="*/ 21 w 25"/>
                <a:gd name="T31" fmla="*/ 27 h 31"/>
                <a:gd name="T32" fmla="*/ 24 w 25"/>
                <a:gd name="T33" fmla="*/ 25 h 31"/>
                <a:gd name="T34" fmla="*/ 25 w 25"/>
                <a:gd name="T35" fmla="*/ 18 h 31"/>
                <a:gd name="T36" fmla="*/ 25 w 25"/>
                <a:gd name="T37" fmla="*/ 10 h 31"/>
                <a:gd name="T38" fmla="*/ 24 w 25"/>
                <a:gd name="T39" fmla="*/ 6 h 31"/>
                <a:gd name="T40" fmla="*/ 20 w 25"/>
                <a:gd name="T41" fmla="*/ 2 h 31"/>
                <a:gd name="T42" fmla="*/ 14 w 25"/>
                <a:gd name="T43" fmla="*/ 1 h 31"/>
                <a:gd name="T44" fmla="*/ 3 w 25"/>
                <a:gd name="T45" fmla="*/ 0 h 31"/>
                <a:gd name="T46" fmla="*/ 0 w 25"/>
                <a:gd name="T47" fmla="*/ 31 h 31"/>
                <a:gd name="T48" fmla="*/ 9 w 25"/>
                <a:gd name="T49" fmla="*/ 31 h 31"/>
                <a:gd name="T50" fmla="*/ 8 w 25"/>
                <a:gd name="T51" fmla="*/ 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5" h="31">
                  <a:moveTo>
                    <a:pt x="8" y="6"/>
                  </a:moveTo>
                  <a:lnTo>
                    <a:pt x="13" y="6"/>
                  </a:lnTo>
                  <a:lnTo>
                    <a:pt x="16" y="7"/>
                  </a:lnTo>
                  <a:lnTo>
                    <a:pt x="19" y="9"/>
                  </a:lnTo>
                  <a:lnTo>
                    <a:pt x="19" y="13"/>
                  </a:lnTo>
                  <a:lnTo>
                    <a:pt x="19" y="16"/>
                  </a:lnTo>
                  <a:lnTo>
                    <a:pt x="19" y="21"/>
                  </a:lnTo>
                  <a:lnTo>
                    <a:pt x="16" y="24"/>
                  </a:lnTo>
                  <a:lnTo>
                    <a:pt x="14" y="26"/>
                  </a:lnTo>
                  <a:lnTo>
                    <a:pt x="10" y="26"/>
                  </a:lnTo>
                  <a:lnTo>
                    <a:pt x="6" y="25"/>
                  </a:lnTo>
                  <a:lnTo>
                    <a:pt x="8" y="6"/>
                  </a:lnTo>
                  <a:lnTo>
                    <a:pt x="9" y="31"/>
                  </a:lnTo>
                  <a:lnTo>
                    <a:pt x="15" y="31"/>
                  </a:lnTo>
                  <a:lnTo>
                    <a:pt x="20" y="30"/>
                  </a:lnTo>
                  <a:lnTo>
                    <a:pt x="21" y="27"/>
                  </a:lnTo>
                  <a:lnTo>
                    <a:pt x="24" y="25"/>
                  </a:lnTo>
                  <a:lnTo>
                    <a:pt x="25" y="18"/>
                  </a:lnTo>
                  <a:lnTo>
                    <a:pt x="25" y="10"/>
                  </a:lnTo>
                  <a:lnTo>
                    <a:pt x="24" y="6"/>
                  </a:lnTo>
                  <a:lnTo>
                    <a:pt x="20" y="2"/>
                  </a:lnTo>
                  <a:lnTo>
                    <a:pt x="14" y="1"/>
                  </a:lnTo>
                  <a:lnTo>
                    <a:pt x="3" y="0"/>
                  </a:lnTo>
                  <a:lnTo>
                    <a:pt x="0" y="31"/>
                  </a:lnTo>
                  <a:lnTo>
                    <a:pt x="9" y="31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52" name="Freeform 827">
              <a:extLst>
                <a:ext uri="{FF2B5EF4-FFF2-40B4-BE49-F238E27FC236}">
                  <a16:creationId xmlns:a16="http://schemas.microsoft.com/office/drawing/2014/main" id="{39050E74-DC20-21A3-8EE7-DF7784060E1E}"/>
                </a:ext>
              </a:extLst>
            </p:cNvPr>
            <p:cNvSpPr/>
            <p:nvPr/>
          </p:nvSpPr>
          <p:spPr bwMode="auto">
            <a:xfrm>
              <a:off x="6753424" y="3408998"/>
              <a:ext cx="50110" cy="48060"/>
            </a:xfrm>
            <a:custGeom>
              <a:avLst/>
              <a:gdLst>
                <a:gd name="T0" fmla="*/ 13 w 29"/>
                <a:gd name="T1" fmla="*/ 23 h 29"/>
                <a:gd name="T2" fmla="*/ 11 w 29"/>
                <a:gd name="T3" fmla="*/ 23 h 29"/>
                <a:gd name="T4" fmla="*/ 8 w 29"/>
                <a:gd name="T5" fmla="*/ 22 h 29"/>
                <a:gd name="T6" fmla="*/ 7 w 29"/>
                <a:gd name="T7" fmla="*/ 21 h 29"/>
                <a:gd name="T8" fmla="*/ 6 w 29"/>
                <a:gd name="T9" fmla="*/ 18 h 29"/>
                <a:gd name="T10" fmla="*/ 5 w 29"/>
                <a:gd name="T11" fmla="*/ 15 h 29"/>
                <a:gd name="T12" fmla="*/ 6 w 29"/>
                <a:gd name="T13" fmla="*/ 12 h 29"/>
                <a:gd name="T14" fmla="*/ 8 w 29"/>
                <a:gd name="T15" fmla="*/ 10 h 29"/>
                <a:gd name="T16" fmla="*/ 12 w 29"/>
                <a:gd name="T17" fmla="*/ 8 h 29"/>
                <a:gd name="T18" fmla="*/ 15 w 29"/>
                <a:gd name="T19" fmla="*/ 6 h 29"/>
                <a:gd name="T20" fmla="*/ 19 w 29"/>
                <a:gd name="T21" fmla="*/ 6 h 29"/>
                <a:gd name="T22" fmla="*/ 21 w 29"/>
                <a:gd name="T23" fmla="*/ 8 h 29"/>
                <a:gd name="T24" fmla="*/ 23 w 29"/>
                <a:gd name="T25" fmla="*/ 11 h 29"/>
                <a:gd name="T26" fmla="*/ 24 w 29"/>
                <a:gd name="T27" fmla="*/ 14 h 29"/>
                <a:gd name="T28" fmla="*/ 24 w 29"/>
                <a:gd name="T29" fmla="*/ 16 h 29"/>
                <a:gd name="T30" fmla="*/ 23 w 29"/>
                <a:gd name="T31" fmla="*/ 17 h 29"/>
                <a:gd name="T32" fmla="*/ 20 w 29"/>
                <a:gd name="T33" fmla="*/ 20 h 29"/>
                <a:gd name="T34" fmla="*/ 23 w 29"/>
                <a:gd name="T35" fmla="*/ 24 h 29"/>
                <a:gd name="T36" fmla="*/ 26 w 29"/>
                <a:gd name="T37" fmla="*/ 22 h 29"/>
                <a:gd name="T38" fmla="*/ 29 w 29"/>
                <a:gd name="T39" fmla="*/ 18 h 29"/>
                <a:gd name="T40" fmla="*/ 29 w 29"/>
                <a:gd name="T41" fmla="*/ 14 h 29"/>
                <a:gd name="T42" fmla="*/ 27 w 29"/>
                <a:gd name="T43" fmla="*/ 9 h 29"/>
                <a:gd name="T44" fmla="*/ 24 w 29"/>
                <a:gd name="T45" fmla="*/ 4 h 29"/>
                <a:gd name="T46" fmla="*/ 20 w 29"/>
                <a:gd name="T47" fmla="*/ 0 h 29"/>
                <a:gd name="T48" fmla="*/ 15 w 29"/>
                <a:gd name="T49" fmla="*/ 0 h 29"/>
                <a:gd name="T50" fmla="*/ 9 w 29"/>
                <a:gd name="T51" fmla="*/ 2 h 29"/>
                <a:gd name="T52" fmla="*/ 3 w 29"/>
                <a:gd name="T53" fmla="*/ 5 h 29"/>
                <a:gd name="T54" fmla="*/ 1 w 29"/>
                <a:gd name="T55" fmla="*/ 10 h 29"/>
                <a:gd name="T56" fmla="*/ 0 w 29"/>
                <a:gd name="T57" fmla="*/ 15 h 29"/>
                <a:gd name="T58" fmla="*/ 1 w 29"/>
                <a:gd name="T59" fmla="*/ 21 h 29"/>
                <a:gd name="T60" fmla="*/ 3 w 29"/>
                <a:gd name="T61" fmla="*/ 26 h 29"/>
                <a:gd name="T62" fmla="*/ 7 w 29"/>
                <a:gd name="T63" fmla="*/ 28 h 29"/>
                <a:gd name="T64" fmla="*/ 11 w 29"/>
                <a:gd name="T65" fmla="*/ 29 h 29"/>
                <a:gd name="T66" fmla="*/ 14 w 29"/>
                <a:gd name="T67" fmla="*/ 28 h 29"/>
                <a:gd name="T68" fmla="*/ 13 w 29"/>
                <a:gd name="T69" fmla="*/ 2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" h="28">
                  <a:moveTo>
                    <a:pt x="13" y="23"/>
                  </a:moveTo>
                  <a:lnTo>
                    <a:pt x="11" y="23"/>
                  </a:lnTo>
                  <a:lnTo>
                    <a:pt x="8" y="22"/>
                  </a:lnTo>
                  <a:lnTo>
                    <a:pt x="7" y="21"/>
                  </a:lnTo>
                  <a:lnTo>
                    <a:pt x="6" y="18"/>
                  </a:lnTo>
                  <a:lnTo>
                    <a:pt x="5" y="15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2" y="8"/>
                  </a:lnTo>
                  <a:lnTo>
                    <a:pt x="15" y="6"/>
                  </a:lnTo>
                  <a:lnTo>
                    <a:pt x="19" y="6"/>
                  </a:lnTo>
                  <a:lnTo>
                    <a:pt x="21" y="8"/>
                  </a:lnTo>
                  <a:lnTo>
                    <a:pt x="23" y="11"/>
                  </a:lnTo>
                  <a:lnTo>
                    <a:pt x="24" y="14"/>
                  </a:lnTo>
                  <a:lnTo>
                    <a:pt x="24" y="16"/>
                  </a:lnTo>
                  <a:lnTo>
                    <a:pt x="23" y="17"/>
                  </a:lnTo>
                  <a:lnTo>
                    <a:pt x="20" y="20"/>
                  </a:lnTo>
                  <a:lnTo>
                    <a:pt x="23" y="24"/>
                  </a:lnTo>
                  <a:lnTo>
                    <a:pt x="26" y="22"/>
                  </a:lnTo>
                  <a:lnTo>
                    <a:pt x="29" y="18"/>
                  </a:lnTo>
                  <a:lnTo>
                    <a:pt x="29" y="14"/>
                  </a:lnTo>
                  <a:lnTo>
                    <a:pt x="27" y="9"/>
                  </a:lnTo>
                  <a:lnTo>
                    <a:pt x="24" y="4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2"/>
                  </a:lnTo>
                  <a:lnTo>
                    <a:pt x="3" y="5"/>
                  </a:lnTo>
                  <a:lnTo>
                    <a:pt x="1" y="10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3" y="26"/>
                  </a:lnTo>
                  <a:lnTo>
                    <a:pt x="7" y="28"/>
                  </a:lnTo>
                  <a:lnTo>
                    <a:pt x="11" y="29"/>
                  </a:lnTo>
                  <a:lnTo>
                    <a:pt x="14" y="28"/>
                  </a:lnTo>
                  <a:lnTo>
                    <a:pt x="13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53" name="Freeform 828">
              <a:extLst>
                <a:ext uri="{FF2B5EF4-FFF2-40B4-BE49-F238E27FC236}">
                  <a16:creationId xmlns:a16="http://schemas.microsoft.com/office/drawing/2014/main" id="{D6DB6543-278B-42B6-2836-9F68858F31F3}"/>
                </a:ext>
              </a:extLst>
            </p:cNvPr>
            <p:cNvSpPr/>
            <p:nvPr/>
          </p:nvSpPr>
          <p:spPr bwMode="auto">
            <a:xfrm>
              <a:off x="6767250" y="3452087"/>
              <a:ext cx="46654" cy="49717"/>
            </a:xfrm>
            <a:custGeom>
              <a:avLst/>
              <a:gdLst>
                <a:gd name="T0" fmla="*/ 7 w 27"/>
                <a:gd name="T1" fmla="*/ 30 h 30"/>
                <a:gd name="T2" fmla="*/ 12 w 27"/>
                <a:gd name="T3" fmla="*/ 27 h 30"/>
                <a:gd name="T4" fmla="*/ 6 w 27"/>
                <a:gd name="T5" fmla="*/ 14 h 30"/>
                <a:gd name="T6" fmla="*/ 27 w 27"/>
                <a:gd name="T7" fmla="*/ 6 h 30"/>
                <a:gd name="T8" fmla="*/ 25 w 27"/>
                <a:gd name="T9" fmla="*/ 0 h 30"/>
                <a:gd name="T10" fmla="*/ 0 w 27"/>
                <a:gd name="T11" fmla="*/ 10 h 30"/>
                <a:gd name="T12" fmla="*/ 7 w 27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">
                  <a:moveTo>
                    <a:pt x="7" y="30"/>
                  </a:moveTo>
                  <a:lnTo>
                    <a:pt x="12" y="27"/>
                  </a:lnTo>
                  <a:lnTo>
                    <a:pt x="6" y="14"/>
                  </a:lnTo>
                  <a:lnTo>
                    <a:pt x="27" y="6"/>
                  </a:lnTo>
                  <a:lnTo>
                    <a:pt x="25" y="0"/>
                  </a:lnTo>
                  <a:lnTo>
                    <a:pt x="0" y="10"/>
                  </a:lnTo>
                  <a:lnTo>
                    <a:pt x="7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54" name="Freeform 829">
              <a:extLst>
                <a:ext uri="{FF2B5EF4-FFF2-40B4-BE49-F238E27FC236}">
                  <a16:creationId xmlns:a16="http://schemas.microsoft.com/office/drawing/2014/main" id="{446C0582-3B9C-0FB4-DF9B-27665B84C534}"/>
                </a:ext>
              </a:extLst>
            </p:cNvPr>
            <p:cNvSpPr/>
            <p:nvPr/>
          </p:nvSpPr>
          <p:spPr bwMode="auto">
            <a:xfrm>
              <a:off x="6782799" y="3486890"/>
              <a:ext cx="55296" cy="54689"/>
            </a:xfrm>
            <a:custGeom>
              <a:avLst/>
              <a:gdLst>
                <a:gd name="T0" fmla="*/ 7 w 32"/>
                <a:gd name="T1" fmla="*/ 33 h 33"/>
                <a:gd name="T2" fmla="*/ 12 w 32"/>
                <a:gd name="T3" fmla="*/ 30 h 33"/>
                <a:gd name="T4" fmla="*/ 6 w 32"/>
                <a:gd name="T5" fmla="*/ 16 h 33"/>
                <a:gd name="T6" fmla="*/ 13 w 32"/>
                <a:gd name="T7" fmla="*/ 12 h 33"/>
                <a:gd name="T8" fmla="*/ 18 w 32"/>
                <a:gd name="T9" fmla="*/ 25 h 33"/>
                <a:gd name="T10" fmla="*/ 21 w 32"/>
                <a:gd name="T11" fmla="*/ 24 h 33"/>
                <a:gd name="T12" fmla="*/ 16 w 32"/>
                <a:gd name="T13" fmla="*/ 11 h 33"/>
                <a:gd name="T14" fmla="*/ 22 w 32"/>
                <a:gd name="T15" fmla="*/ 9 h 33"/>
                <a:gd name="T16" fmla="*/ 27 w 32"/>
                <a:gd name="T17" fmla="*/ 23 h 33"/>
                <a:gd name="T18" fmla="*/ 32 w 32"/>
                <a:gd name="T19" fmla="*/ 21 h 33"/>
                <a:gd name="T20" fmla="*/ 25 w 32"/>
                <a:gd name="T21" fmla="*/ 0 h 33"/>
                <a:gd name="T22" fmla="*/ 0 w 32"/>
                <a:gd name="T23" fmla="*/ 12 h 33"/>
                <a:gd name="T24" fmla="*/ 7 w 32"/>
                <a:gd name="T2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33">
                  <a:moveTo>
                    <a:pt x="7" y="33"/>
                  </a:moveTo>
                  <a:lnTo>
                    <a:pt x="12" y="30"/>
                  </a:lnTo>
                  <a:lnTo>
                    <a:pt x="6" y="16"/>
                  </a:lnTo>
                  <a:lnTo>
                    <a:pt x="13" y="12"/>
                  </a:lnTo>
                  <a:lnTo>
                    <a:pt x="18" y="25"/>
                  </a:lnTo>
                  <a:lnTo>
                    <a:pt x="21" y="24"/>
                  </a:lnTo>
                  <a:lnTo>
                    <a:pt x="16" y="11"/>
                  </a:lnTo>
                  <a:lnTo>
                    <a:pt x="22" y="9"/>
                  </a:lnTo>
                  <a:lnTo>
                    <a:pt x="27" y="23"/>
                  </a:lnTo>
                  <a:lnTo>
                    <a:pt x="32" y="21"/>
                  </a:lnTo>
                  <a:lnTo>
                    <a:pt x="25" y="0"/>
                  </a:lnTo>
                  <a:lnTo>
                    <a:pt x="0" y="12"/>
                  </a:lnTo>
                  <a:lnTo>
                    <a:pt x="7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55" name="Freeform 830">
              <a:extLst>
                <a:ext uri="{FF2B5EF4-FFF2-40B4-BE49-F238E27FC236}">
                  <a16:creationId xmlns:a16="http://schemas.microsoft.com/office/drawing/2014/main" id="{F724A3A6-9658-CB0C-9A0B-1F462320583A}"/>
                </a:ext>
              </a:extLst>
            </p:cNvPr>
            <p:cNvSpPr/>
            <p:nvPr/>
          </p:nvSpPr>
          <p:spPr bwMode="auto">
            <a:xfrm>
              <a:off x="6803535" y="3525005"/>
              <a:ext cx="51839" cy="41431"/>
            </a:xfrm>
            <a:custGeom>
              <a:avLst/>
              <a:gdLst>
                <a:gd name="T0" fmla="*/ 1 w 30"/>
                <a:gd name="T1" fmla="*/ 25 h 25"/>
                <a:gd name="T2" fmla="*/ 30 w 30"/>
                <a:gd name="T3" fmla="*/ 24 h 25"/>
                <a:gd name="T4" fmla="*/ 27 w 30"/>
                <a:gd name="T5" fmla="*/ 18 h 25"/>
                <a:gd name="T6" fmla="*/ 7 w 30"/>
                <a:gd name="T7" fmla="*/ 20 h 25"/>
                <a:gd name="T8" fmla="*/ 24 w 30"/>
                <a:gd name="T9" fmla="*/ 6 h 25"/>
                <a:gd name="T10" fmla="*/ 21 w 30"/>
                <a:gd name="T11" fmla="*/ 0 h 25"/>
                <a:gd name="T12" fmla="*/ 0 w 30"/>
                <a:gd name="T13" fmla="*/ 20 h 25"/>
                <a:gd name="T14" fmla="*/ 1 w 30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25">
                  <a:moveTo>
                    <a:pt x="1" y="25"/>
                  </a:moveTo>
                  <a:lnTo>
                    <a:pt x="30" y="24"/>
                  </a:lnTo>
                  <a:lnTo>
                    <a:pt x="27" y="18"/>
                  </a:lnTo>
                  <a:lnTo>
                    <a:pt x="7" y="20"/>
                  </a:lnTo>
                  <a:lnTo>
                    <a:pt x="24" y="6"/>
                  </a:lnTo>
                  <a:lnTo>
                    <a:pt x="21" y="0"/>
                  </a:lnTo>
                  <a:lnTo>
                    <a:pt x="0" y="20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56" name="Freeform 831">
              <a:extLst>
                <a:ext uri="{FF2B5EF4-FFF2-40B4-BE49-F238E27FC236}">
                  <a16:creationId xmlns:a16="http://schemas.microsoft.com/office/drawing/2014/main" id="{059F943A-6668-68D4-9DDF-209C1F80194F}"/>
                </a:ext>
              </a:extLst>
            </p:cNvPr>
            <p:cNvSpPr/>
            <p:nvPr/>
          </p:nvSpPr>
          <p:spPr bwMode="auto">
            <a:xfrm>
              <a:off x="6813905" y="3568093"/>
              <a:ext cx="55296" cy="51375"/>
            </a:xfrm>
            <a:custGeom>
              <a:avLst/>
              <a:gdLst>
                <a:gd name="T0" fmla="*/ 8 w 32"/>
                <a:gd name="T1" fmla="*/ 31 h 31"/>
                <a:gd name="T2" fmla="*/ 12 w 32"/>
                <a:gd name="T3" fmla="*/ 30 h 31"/>
                <a:gd name="T4" fmla="*/ 7 w 32"/>
                <a:gd name="T5" fmla="*/ 15 h 31"/>
                <a:gd name="T6" fmla="*/ 13 w 32"/>
                <a:gd name="T7" fmla="*/ 12 h 31"/>
                <a:gd name="T8" fmla="*/ 18 w 32"/>
                <a:gd name="T9" fmla="*/ 25 h 31"/>
                <a:gd name="T10" fmla="*/ 22 w 32"/>
                <a:gd name="T11" fmla="*/ 23 h 31"/>
                <a:gd name="T12" fmla="*/ 18 w 32"/>
                <a:gd name="T13" fmla="*/ 10 h 31"/>
                <a:gd name="T14" fmla="*/ 22 w 32"/>
                <a:gd name="T15" fmla="*/ 8 h 31"/>
                <a:gd name="T16" fmla="*/ 28 w 32"/>
                <a:gd name="T17" fmla="*/ 22 h 31"/>
                <a:gd name="T18" fmla="*/ 32 w 32"/>
                <a:gd name="T19" fmla="*/ 19 h 31"/>
                <a:gd name="T20" fmla="*/ 25 w 32"/>
                <a:gd name="T21" fmla="*/ 0 h 31"/>
                <a:gd name="T22" fmla="*/ 0 w 32"/>
                <a:gd name="T23" fmla="*/ 11 h 31"/>
                <a:gd name="T24" fmla="*/ 8 w 32"/>
                <a:gd name="T2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31">
                  <a:moveTo>
                    <a:pt x="8" y="31"/>
                  </a:moveTo>
                  <a:lnTo>
                    <a:pt x="12" y="30"/>
                  </a:lnTo>
                  <a:lnTo>
                    <a:pt x="7" y="15"/>
                  </a:lnTo>
                  <a:lnTo>
                    <a:pt x="13" y="12"/>
                  </a:lnTo>
                  <a:lnTo>
                    <a:pt x="18" y="25"/>
                  </a:lnTo>
                  <a:lnTo>
                    <a:pt x="22" y="23"/>
                  </a:lnTo>
                  <a:lnTo>
                    <a:pt x="18" y="10"/>
                  </a:lnTo>
                  <a:lnTo>
                    <a:pt x="22" y="8"/>
                  </a:lnTo>
                  <a:lnTo>
                    <a:pt x="28" y="22"/>
                  </a:lnTo>
                  <a:lnTo>
                    <a:pt x="32" y="19"/>
                  </a:lnTo>
                  <a:lnTo>
                    <a:pt x="25" y="0"/>
                  </a:lnTo>
                  <a:lnTo>
                    <a:pt x="0" y="11"/>
                  </a:lnTo>
                  <a:lnTo>
                    <a:pt x="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57" name="Freeform 832">
              <a:extLst>
                <a:ext uri="{FF2B5EF4-FFF2-40B4-BE49-F238E27FC236}">
                  <a16:creationId xmlns:a16="http://schemas.microsoft.com/office/drawing/2014/main" id="{8016ABA1-5C23-0FB4-E25B-1D80AF841368}"/>
                </a:ext>
              </a:extLst>
            </p:cNvPr>
            <p:cNvSpPr/>
            <p:nvPr/>
          </p:nvSpPr>
          <p:spPr bwMode="auto">
            <a:xfrm>
              <a:off x="6829455" y="3609525"/>
              <a:ext cx="48383" cy="49717"/>
            </a:xfrm>
            <a:custGeom>
              <a:avLst/>
              <a:gdLst>
                <a:gd name="T0" fmla="*/ 7 w 28"/>
                <a:gd name="T1" fmla="*/ 30 h 30"/>
                <a:gd name="T2" fmla="*/ 12 w 28"/>
                <a:gd name="T3" fmla="*/ 28 h 30"/>
                <a:gd name="T4" fmla="*/ 7 w 28"/>
                <a:gd name="T5" fmla="*/ 15 h 30"/>
                <a:gd name="T6" fmla="*/ 28 w 28"/>
                <a:gd name="T7" fmla="*/ 5 h 30"/>
                <a:gd name="T8" fmla="*/ 25 w 28"/>
                <a:gd name="T9" fmla="*/ 0 h 30"/>
                <a:gd name="T10" fmla="*/ 0 w 28"/>
                <a:gd name="T11" fmla="*/ 11 h 30"/>
                <a:gd name="T12" fmla="*/ 7 w 28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30">
                  <a:moveTo>
                    <a:pt x="7" y="30"/>
                  </a:moveTo>
                  <a:lnTo>
                    <a:pt x="12" y="28"/>
                  </a:lnTo>
                  <a:lnTo>
                    <a:pt x="7" y="15"/>
                  </a:lnTo>
                  <a:lnTo>
                    <a:pt x="28" y="5"/>
                  </a:lnTo>
                  <a:lnTo>
                    <a:pt x="25" y="0"/>
                  </a:lnTo>
                  <a:lnTo>
                    <a:pt x="0" y="11"/>
                  </a:lnTo>
                  <a:lnTo>
                    <a:pt x="7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58" name="Freeform 833">
              <a:extLst>
                <a:ext uri="{FF2B5EF4-FFF2-40B4-BE49-F238E27FC236}">
                  <a16:creationId xmlns:a16="http://schemas.microsoft.com/office/drawing/2014/main" id="{FE11083C-D5C1-8706-A5C5-0F4CC78CB7AA}"/>
                </a:ext>
              </a:extLst>
            </p:cNvPr>
            <p:cNvSpPr/>
            <p:nvPr/>
          </p:nvSpPr>
          <p:spPr bwMode="auto">
            <a:xfrm>
              <a:off x="6841551" y="3657585"/>
              <a:ext cx="55296" cy="46404"/>
            </a:xfrm>
            <a:custGeom>
              <a:avLst/>
              <a:gdLst>
                <a:gd name="T0" fmla="*/ 16 w 32"/>
                <a:gd name="T1" fmla="*/ 15 h 28"/>
                <a:gd name="T2" fmla="*/ 14 w 32"/>
                <a:gd name="T3" fmla="*/ 6 h 28"/>
                <a:gd name="T4" fmla="*/ 26 w 32"/>
                <a:gd name="T5" fmla="*/ 5 h 28"/>
                <a:gd name="T6" fmla="*/ 16 w 32"/>
                <a:gd name="T7" fmla="*/ 15 h 28"/>
                <a:gd name="T8" fmla="*/ 0 w 32"/>
                <a:gd name="T9" fmla="*/ 1 h 28"/>
                <a:gd name="T10" fmla="*/ 3 w 32"/>
                <a:gd name="T11" fmla="*/ 7 h 28"/>
                <a:gd name="T12" fmla="*/ 9 w 32"/>
                <a:gd name="T13" fmla="*/ 7 h 28"/>
                <a:gd name="T14" fmla="*/ 12 w 32"/>
                <a:gd name="T15" fmla="*/ 17 h 28"/>
                <a:gd name="T16" fmla="*/ 8 w 32"/>
                <a:gd name="T17" fmla="*/ 22 h 28"/>
                <a:gd name="T18" fmla="*/ 10 w 32"/>
                <a:gd name="T19" fmla="*/ 28 h 28"/>
                <a:gd name="T20" fmla="*/ 32 w 32"/>
                <a:gd name="T21" fmla="*/ 6 h 28"/>
                <a:gd name="T22" fmla="*/ 29 w 32"/>
                <a:gd name="T23" fmla="*/ 0 h 28"/>
                <a:gd name="T24" fmla="*/ 0 w 32"/>
                <a:gd name="T25" fmla="*/ 1 h 28"/>
                <a:gd name="T26" fmla="*/ 16 w 32"/>
                <a:gd name="T27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28">
                  <a:moveTo>
                    <a:pt x="16" y="15"/>
                  </a:moveTo>
                  <a:lnTo>
                    <a:pt x="14" y="6"/>
                  </a:lnTo>
                  <a:lnTo>
                    <a:pt x="26" y="5"/>
                  </a:lnTo>
                  <a:lnTo>
                    <a:pt x="16" y="15"/>
                  </a:lnTo>
                  <a:lnTo>
                    <a:pt x="0" y="1"/>
                  </a:lnTo>
                  <a:lnTo>
                    <a:pt x="3" y="7"/>
                  </a:lnTo>
                  <a:lnTo>
                    <a:pt x="9" y="7"/>
                  </a:lnTo>
                  <a:lnTo>
                    <a:pt x="12" y="17"/>
                  </a:lnTo>
                  <a:lnTo>
                    <a:pt x="8" y="22"/>
                  </a:lnTo>
                  <a:lnTo>
                    <a:pt x="10" y="28"/>
                  </a:lnTo>
                  <a:lnTo>
                    <a:pt x="32" y="6"/>
                  </a:lnTo>
                  <a:lnTo>
                    <a:pt x="29" y="0"/>
                  </a:lnTo>
                  <a:lnTo>
                    <a:pt x="0" y="1"/>
                  </a:lnTo>
                  <a:lnTo>
                    <a:pt x="1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59" name="Freeform 834">
              <a:extLst>
                <a:ext uri="{FF2B5EF4-FFF2-40B4-BE49-F238E27FC236}">
                  <a16:creationId xmlns:a16="http://schemas.microsoft.com/office/drawing/2014/main" id="{BD2DC045-E6AB-554A-2750-6A839568E46E}"/>
                </a:ext>
              </a:extLst>
            </p:cNvPr>
            <p:cNvSpPr/>
            <p:nvPr/>
          </p:nvSpPr>
          <p:spPr bwMode="auto">
            <a:xfrm>
              <a:off x="6860560" y="3689074"/>
              <a:ext cx="58752" cy="56346"/>
            </a:xfrm>
            <a:custGeom>
              <a:avLst/>
              <a:gdLst>
                <a:gd name="T0" fmla="*/ 3 w 34"/>
                <a:gd name="T1" fmla="*/ 17 h 34"/>
                <a:gd name="T2" fmla="*/ 19 w 34"/>
                <a:gd name="T3" fmla="*/ 9 h 34"/>
                <a:gd name="T4" fmla="*/ 7 w 34"/>
                <a:gd name="T5" fmla="*/ 28 h 34"/>
                <a:gd name="T6" fmla="*/ 9 w 34"/>
                <a:gd name="T7" fmla="*/ 34 h 34"/>
                <a:gd name="T8" fmla="*/ 34 w 34"/>
                <a:gd name="T9" fmla="*/ 23 h 34"/>
                <a:gd name="T10" fmla="*/ 33 w 34"/>
                <a:gd name="T11" fmla="*/ 17 h 34"/>
                <a:gd name="T12" fmla="*/ 15 w 34"/>
                <a:gd name="T13" fmla="*/ 24 h 34"/>
                <a:gd name="T14" fmla="*/ 28 w 34"/>
                <a:gd name="T15" fmla="*/ 6 h 34"/>
                <a:gd name="T16" fmla="*/ 25 w 34"/>
                <a:gd name="T17" fmla="*/ 0 h 34"/>
                <a:gd name="T18" fmla="*/ 0 w 34"/>
                <a:gd name="T19" fmla="*/ 11 h 34"/>
                <a:gd name="T20" fmla="*/ 3 w 34"/>
                <a:gd name="T21" fmla="*/ 1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34">
                  <a:moveTo>
                    <a:pt x="3" y="17"/>
                  </a:moveTo>
                  <a:lnTo>
                    <a:pt x="19" y="9"/>
                  </a:lnTo>
                  <a:lnTo>
                    <a:pt x="7" y="28"/>
                  </a:lnTo>
                  <a:lnTo>
                    <a:pt x="9" y="34"/>
                  </a:lnTo>
                  <a:lnTo>
                    <a:pt x="34" y="23"/>
                  </a:lnTo>
                  <a:lnTo>
                    <a:pt x="33" y="17"/>
                  </a:lnTo>
                  <a:lnTo>
                    <a:pt x="15" y="24"/>
                  </a:lnTo>
                  <a:lnTo>
                    <a:pt x="28" y="6"/>
                  </a:lnTo>
                  <a:lnTo>
                    <a:pt x="25" y="0"/>
                  </a:lnTo>
                  <a:lnTo>
                    <a:pt x="0" y="11"/>
                  </a:lnTo>
                  <a:lnTo>
                    <a:pt x="3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60" name="Freeform 835">
              <a:extLst>
                <a:ext uri="{FF2B5EF4-FFF2-40B4-BE49-F238E27FC236}">
                  <a16:creationId xmlns:a16="http://schemas.microsoft.com/office/drawing/2014/main" id="{A2057889-9EA9-3C25-ECBF-1443D53C30B7}"/>
                </a:ext>
              </a:extLst>
            </p:cNvPr>
            <p:cNvSpPr/>
            <p:nvPr/>
          </p:nvSpPr>
          <p:spPr bwMode="auto">
            <a:xfrm>
              <a:off x="6879567" y="3735476"/>
              <a:ext cx="53568" cy="51373"/>
            </a:xfrm>
            <a:custGeom>
              <a:avLst/>
              <a:gdLst>
                <a:gd name="T0" fmla="*/ 23 w 31"/>
                <a:gd name="T1" fmla="*/ 7 h 31"/>
                <a:gd name="T2" fmla="*/ 25 w 31"/>
                <a:gd name="T3" fmla="*/ 13 h 31"/>
                <a:gd name="T4" fmla="*/ 25 w 31"/>
                <a:gd name="T5" fmla="*/ 17 h 31"/>
                <a:gd name="T6" fmla="*/ 25 w 31"/>
                <a:gd name="T7" fmla="*/ 19 h 31"/>
                <a:gd name="T8" fmla="*/ 23 w 31"/>
                <a:gd name="T9" fmla="*/ 22 h 31"/>
                <a:gd name="T10" fmla="*/ 19 w 31"/>
                <a:gd name="T11" fmla="*/ 24 h 31"/>
                <a:gd name="T12" fmla="*/ 16 w 31"/>
                <a:gd name="T13" fmla="*/ 25 h 31"/>
                <a:gd name="T14" fmla="*/ 13 w 31"/>
                <a:gd name="T15" fmla="*/ 24 h 31"/>
                <a:gd name="T16" fmla="*/ 11 w 31"/>
                <a:gd name="T17" fmla="*/ 23 h 31"/>
                <a:gd name="T18" fmla="*/ 8 w 31"/>
                <a:gd name="T19" fmla="*/ 19 h 31"/>
                <a:gd name="T20" fmla="*/ 7 w 31"/>
                <a:gd name="T21" fmla="*/ 16 h 31"/>
                <a:gd name="T22" fmla="*/ 23 w 31"/>
                <a:gd name="T23" fmla="*/ 7 h 31"/>
                <a:gd name="T24" fmla="*/ 4 w 31"/>
                <a:gd name="T25" fmla="*/ 20 h 31"/>
                <a:gd name="T26" fmla="*/ 6 w 31"/>
                <a:gd name="T27" fmla="*/ 26 h 31"/>
                <a:gd name="T28" fmla="*/ 10 w 31"/>
                <a:gd name="T29" fmla="*/ 29 h 31"/>
                <a:gd name="T30" fmla="*/ 12 w 31"/>
                <a:gd name="T31" fmla="*/ 30 h 31"/>
                <a:gd name="T32" fmla="*/ 16 w 31"/>
                <a:gd name="T33" fmla="*/ 31 h 31"/>
                <a:gd name="T34" fmla="*/ 22 w 31"/>
                <a:gd name="T35" fmla="*/ 29 h 31"/>
                <a:gd name="T36" fmla="*/ 26 w 31"/>
                <a:gd name="T37" fmla="*/ 26 h 31"/>
                <a:gd name="T38" fmla="*/ 30 w 31"/>
                <a:gd name="T39" fmla="*/ 22 h 31"/>
                <a:gd name="T40" fmla="*/ 31 w 31"/>
                <a:gd name="T41" fmla="*/ 17 h 31"/>
                <a:gd name="T42" fmla="*/ 30 w 31"/>
                <a:gd name="T43" fmla="*/ 11 h 31"/>
                <a:gd name="T44" fmla="*/ 25 w 31"/>
                <a:gd name="T45" fmla="*/ 0 h 31"/>
                <a:gd name="T46" fmla="*/ 0 w 31"/>
                <a:gd name="T47" fmla="*/ 12 h 31"/>
                <a:gd name="T48" fmla="*/ 4 w 31"/>
                <a:gd name="T49" fmla="*/ 20 h 31"/>
                <a:gd name="T50" fmla="*/ 23 w 31"/>
                <a:gd name="T51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1">
                  <a:moveTo>
                    <a:pt x="23" y="7"/>
                  </a:moveTo>
                  <a:lnTo>
                    <a:pt x="25" y="13"/>
                  </a:lnTo>
                  <a:lnTo>
                    <a:pt x="25" y="17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19" y="24"/>
                  </a:lnTo>
                  <a:lnTo>
                    <a:pt x="16" y="25"/>
                  </a:lnTo>
                  <a:lnTo>
                    <a:pt x="13" y="24"/>
                  </a:lnTo>
                  <a:lnTo>
                    <a:pt x="11" y="23"/>
                  </a:lnTo>
                  <a:lnTo>
                    <a:pt x="8" y="19"/>
                  </a:lnTo>
                  <a:lnTo>
                    <a:pt x="7" y="16"/>
                  </a:lnTo>
                  <a:lnTo>
                    <a:pt x="23" y="7"/>
                  </a:lnTo>
                  <a:lnTo>
                    <a:pt x="4" y="20"/>
                  </a:lnTo>
                  <a:lnTo>
                    <a:pt x="6" y="26"/>
                  </a:lnTo>
                  <a:lnTo>
                    <a:pt x="10" y="29"/>
                  </a:lnTo>
                  <a:lnTo>
                    <a:pt x="12" y="30"/>
                  </a:lnTo>
                  <a:lnTo>
                    <a:pt x="16" y="31"/>
                  </a:lnTo>
                  <a:lnTo>
                    <a:pt x="22" y="29"/>
                  </a:lnTo>
                  <a:lnTo>
                    <a:pt x="26" y="26"/>
                  </a:lnTo>
                  <a:lnTo>
                    <a:pt x="30" y="22"/>
                  </a:lnTo>
                  <a:lnTo>
                    <a:pt x="31" y="17"/>
                  </a:lnTo>
                  <a:lnTo>
                    <a:pt x="30" y="11"/>
                  </a:lnTo>
                  <a:lnTo>
                    <a:pt x="25" y="0"/>
                  </a:lnTo>
                  <a:lnTo>
                    <a:pt x="0" y="12"/>
                  </a:lnTo>
                  <a:lnTo>
                    <a:pt x="4" y="20"/>
                  </a:lnTo>
                  <a:lnTo>
                    <a:pt x="23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61" name="Freeform 836">
              <a:extLst>
                <a:ext uri="{FF2B5EF4-FFF2-40B4-BE49-F238E27FC236}">
                  <a16:creationId xmlns:a16="http://schemas.microsoft.com/office/drawing/2014/main" id="{F47DB8E6-492E-C7B7-78AB-9078F18D2B25}"/>
                </a:ext>
              </a:extLst>
            </p:cNvPr>
            <p:cNvSpPr/>
            <p:nvPr/>
          </p:nvSpPr>
          <p:spPr bwMode="auto">
            <a:xfrm>
              <a:off x="4403381" y="3902854"/>
              <a:ext cx="44928" cy="53033"/>
            </a:xfrm>
            <a:custGeom>
              <a:avLst/>
              <a:gdLst>
                <a:gd name="T0" fmla="*/ 20 w 26"/>
                <a:gd name="T1" fmla="*/ 20 h 32"/>
                <a:gd name="T2" fmla="*/ 19 w 26"/>
                <a:gd name="T3" fmla="*/ 24 h 32"/>
                <a:gd name="T4" fmla="*/ 18 w 26"/>
                <a:gd name="T5" fmla="*/ 25 h 32"/>
                <a:gd name="T6" fmla="*/ 15 w 26"/>
                <a:gd name="T7" fmla="*/ 26 h 32"/>
                <a:gd name="T8" fmla="*/ 13 w 26"/>
                <a:gd name="T9" fmla="*/ 26 h 32"/>
                <a:gd name="T10" fmla="*/ 10 w 26"/>
                <a:gd name="T11" fmla="*/ 26 h 32"/>
                <a:gd name="T12" fmla="*/ 8 w 26"/>
                <a:gd name="T13" fmla="*/ 24 h 32"/>
                <a:gd name="T14" fmla="*/ 6 w 26"/>
                <a:gd name="T15" fmla="*/ 20 h 32"/>
                <a:gd name="T16" fmla="*/ 6 w 26"/>
                <a:gd name="T17" fmla="*/ 15 h 32"/>
                <a:gd name="T18" fmla="*/ 6 w 26"/>
                <a:gd name="T19" fmla="*/ 12 h 32"/>
                <a:gd name="T20" fmla="*/ 8 w 26"/>
                <a:gd name="T21" fmla="*/ 8 h 32"/>
                <a:gd name="T22" fmla="*/ 10 w 26"/>
                <a:gd name="T23" fmla="*/ 6 h 32"/>
                <a:gd name="T24" fmla="*/ 14 w 26"/>
                <a:gd name="T25" fmla="*/ 6 h 32"/>
                <a:gd name="T26" fmla="*/ 16 w 26"/>
                <a:gd name="T27" fmla="*/ 6 h 32"/>
                <a:gd name="T28" fmla="*/ 18 w 26"/>
                <a:gd name="T29" fmla="*/ 7 h 32"/>
                <a:gd name="T30" fmla="*/ 19 w 26"/>
                <a:gd name="T31" fmla="*/ 8 h 32"/>
                <a:gd name="T32" fmla="*/ 20 w 26"/>
                <a:gd name="T33" fmla="*/ 11 h 32"/>
                <a:gd name="T34" fmla="*/ 26 w 26"/>
                <a:gd name="T35" fmla="*/ 11 h 32"/>
                <a:gd name="T36" fmla="*/ 25 w 26"/>
                <a:gd name="T37" fmla="*/ 6 h 32"/>
                <a:gd name="T38" fmla="*/ 22 w 26"/>
                <a:gd name="T39" fmla="*/ 2 h 32"/>
                <a:gd name="T40" fmla="*/ 19 w 26"/>
                <a:gd name="T41" fmla="*/ 0 h 32"/>
                <a:gd name="T42" fmla="*/ 14 w 26"/>
                <a:gd name="T43" fmla="*/ 0 h 32"/>
                <a:gd name="T44" fmla="*/ 8 w 26"/>
                <a:gd name="T45" fmla="*/ 1 h 32"/>
                <a:gd name="T46" fmla="*/ 3 w 26"/>
                <a:gd name="T47" fmla="*/ 3 h 32"/>
                <a:gd name="T48" fmla="*/ 1 w 26"/>
                <a:gd name="T49" fmla="*/ 9 h 32"/>
                <a:gd name="T50" fmla="*/ 0 w 26"/>
                <a:gd name="T51" fmla="*/ 15 h 32"/>
                <a:gd name="T52" fmla="*/ 1 w 26"/>
                <a:gd name="T53" fmla="*/ 23 h 32"/>
                <a:gd name="T54" fmla="*/ 3 w 26"/>
                <a:gd name="T55" fmla="*/ 29 h 32"/>
                <a:gd name="T56" fmla="*/ 7 w 26"/>
                <a:gd name="T57" fmla="*/ 31 h 32"/>
                <a:gd name="T58" fmla="*/ 13 w 26"/>
                <a:gd name="T59" fmla="*/ 32 h 32"/>
                <a:gd name="T60" fmla="*/ 18 w 26"/>
                <a:gd name="T61" fmla="*/ 31 h 32"/>
                <a:gd name="T62" fmla="*/ 22 w 26"/>
                <a:gd name="T63" fmla="*/ 29 h 32"/>
                <a:gd name="T64" fmla="*/ 25 w 26"/>
                <a:gd name="T65" fmla="*/ 25 h 32"/>
                <a:gd name="T66" fmla="*/ 26 w 26"/>
                <a:gd name="T67" fmla="*/ 20 h 32"/>
                <a:gd name="T68" fmla="*/ 20 w 26"/>
                <a:gd name="T69" fmla="*/ 2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6" h="32">
                  <a:moveTo>
                    <a:pt x="20" y="20"/>
                  </a:moveTo>
                  <a:lnTo>
                    <a:pt x="19" y="24"/>
                  </a:lnTo>
                  <a:lnTo>
                    <a:pt x="18" y="25"/>
                  </a:lnTo>
                  <a:lnTo>
                    <a:pt x="15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8" y="24"/>
                  </a:lnTo>
                  <a:lnTo>
                    <a:pt x="6" y="20"/>
                  </a:lnTo>
                  <a:lnTo>
                    <a:pt x="6" y="15"/>
                  </a:lnTo>
                  <a:lnTo>
                    <a:pt x="6" y="12"/>
                  </a:lnTo>
                  <a:lnTo>
                    <a:pt x="8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6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20" y="11"/>
                  </a:lnTo>
                  <a:lnTo>
                    <a:pt x="26" y="11"/>
                  </a:lnTo>
                  <a:lnTo>
                    <a:pt x="25" y="6"/>
                  </a:lnTo>
                  <a:lnTo>
                    <a:pt x="22" y="2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8" y="1"/>
                  </a:lnTo>
                  <a:lnTo>
                    <a:pt x="3" y="3"/>
                  </a:lnTo>
                  <a:lnTo>
                    <a:pt x="1" y="9"/>
                  </a:lnTo>
                  <a:lnTo>
                    <a:pt x="0" y="15"/>
                  </a:lnTo>
                  <a:lnTo>
                    <a:pt x="1" y="23"/>
                  </a:lnTo>
                  <a:lnTo>
                    <a:pt x="3" y="29"/>
                  </a:lnTo>
                  <a:lnTo>
                    <a:pt x="7" y="31"/>
                  </a:lnTo>
                  <a:lnTo>
                    <a:pt x="13" y="32"/>
                  </a:lnTo>
                  <a:lnTo>
                    <a:pt x="18" y="31"/>
                  </a:lnTo>
                  <a:lnTo>
                    <a:pt x="22" y="29"/>
                  </a:lnTo>
                  <a:lnTo>
                    <a:pt x="25" y="25"/>
                  </a:lnTo>
                  <a:lnTo>
                    <a:pt x="26" y="20"/>
                  </a:lnTo>
                  <a:lnTo>
                    <a:pt x="2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62" name="Freeform 837">
              <a:extLst>
                <a:ext uri="{FF2B5EF4-FFF2-40B4-BE49-F238E27FC236}">
                  <a16:creationId xmlns:a16="http://schemas.microsoft.com/office/drawing/2014/main" id="{1464A082-E75F-868C-26F4-3185233475EA}"/>
                </a:ext>
              </a:extLst>
            </p:cNvPr>
            <p:cNvSpPr/>
            <p:nvPr/>
          </p:nvSpPr>
          <p:spPr bwMode="auto">
            <a:xfrm>
              <a:off x="4456949" y="3902855"/>
              <a:ext cx="32830" cy="51375"/>
            </a:xfrm>
            <a:custGeom>
              <a:avLst/>
              <a:gdLst>
                <a:gd name="T0" fmla="*/ 19 w 19"/>
                <a:gd name="T1" fmla="*/ 31 h 31"/>
                <a:gd name="T2" fmla="*/ 19 w 19"/>
                <a:gd name="T3" fmla="*/ 26 h 31"/>
                <a:gd name="T4" fmla="*/ 5 w 19"/>
                <a:gd name="T5" fmla="*/ 26 h 31"/>
                <a:gd name="T6" fmla="*/ 5 w 19"/>
                <a:gd name="T7" fmla="*/ 0 h 31"/>
                <a:gd name="T8" fmla="*/ 0 w 19"/>
                <a:gd name="T9" fmla="*/ 0 h 31"/>
                <a:gd name="T10" fmla="*/ 0 w 19"/>
                <a:gd name="T11" fmla="*/ 31 h 31"/>
                <a:gd name="T12" fmla="*/ 19 w 19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31">
                  <a:moveTo>
                    <a:pt x="19" y="31"/>
                  </a:moveTo>
                  <a:lnTo>
                    <a:pt x="19" y="26"/>
                  </a:lnTo>
                  <a:lnTo>
                    <a:pt x="5" y="2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19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63" name="Freeform 838">
              <a:extLst>
                <a:ext uri="{FF2B5EF4-FFF2-40B4-BE49-F238E27FC236}">
                  <a16:creationId xmlns:a16="http://schemas.microsoft.com/office/drawing/2014/main" id="{D666217C-B63D-84E9-6BBC-5CD768C5AD1F}"/>
                </a:ext>
              </a:extLst>
            </p:cNvPr>
            <p:cNvSpPr/>
            <p:nvPr/>
          </p:nvSpPr>
          <p:spPr bwMode="auto">
            <a:xfrm>
              <a:off x="4488051" y="3902855"/>
              <a:ext cx="44928" cy="51375"/>
            </a:xfrm>
            <a:custGeom>
              <a:avLst/>
              <a:gdLst>
                <a:gd name="T0" fmla="*/ 17 w 26"/>
                <a:gd name="T1" fmla="*/ 20 h 31"/>
                <a:gd name="T2" fmla="*/ 9 w 26"/>
                <a:gd name="T3" fmla="*/ 20 h 31"/>
                <a:gd name="T4" fmla="*/ 13 w 26"/>
                <a:gd name="T5" fmla="*/ 7 h 31"/>
                <a:gd name="T6" fmla="*/ 17 w 26"/>
                <a:gd name="T7" fmla="*/ 20 h 31"/>
                <a:gd name="T8" fmla="*/ 0 w 26"/>
                <a:gd name="T9" fmla="*/ 31 h 31"/>
                <a:gd name="T10" fmla="*/ 6 w 26"/>
                <a:gd name="T11" fmla="*/ 31 h 31"/>
                <a:gd name="T12" fmla="*/ 7 w 26"/>
                <a:gd name="T13" fmla="*/ 25 h 31"/>
                <a:gd name="T14" fmla="*/ 19 w 26"/>
                <a:gd name="T15" fmla="*/ 25 h 31"/>
                <a:gd name="T16" fmla="*/ 20 w 26"/>
                <a:gd name="T17" fmla="*/ 31 h 31"/>
                <a:gd name="T18" fmla="*/ 26 w 26"/>
                <a:gd name="T19" fmla="*/ 31 h 31"/>
                <a:gd name="T20" fmla="*/ 17 w 26"/>
                <a:gd name="T21" fmla="*/ 0 h 31"/>
                <a:gd name="T22" fmla="*/ 9 w 26"/>
                <a:gd name="T23" fmla="*/ 0 h 31"/>
                <a:gd name="T24" fmla="*/ 0 w 26"/>
                <a:gd name="T25" fmla="*/ 31 h 31"/>
                <a:gd name="T26" fmla="*/ 17 w 26"/>
                <a:gd name="T27" fmla="*/ 2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31">
                  <a:moveTo>
                    <a:pt x="17" y="20"/>
                  </a:moveTo>
                  <a:lnTo>
                    <a:pt x="9" y="20"/>
                  </a:lnTo>
                  <a:lnTo>
                    <a:pt x="13" y="7"/>
                  </a:lnTo>
                  <a:lnTo>
                    <a:pt x="17" y="20"/>
                  </a:lnTo>
                  <a:lnTo>
                    <a:pt x="0" y="31"/>
                  </a:lnTo>
                  <a:lnTo>
                    <a:pt x="6" y="31"/>
                  </a:lnTo>
                  <a:lnTo>
                    <a:pt x="7" y="25"/>
                  </a:lnTo>
                  <a:lnTo>
                    <a:pt x="19" y="25"/>
                  </a:lnTo>
                  <a:lnTo>
                    <a:pt x="20" y="31"/>
                  </a:lnTo>
                  <a:lnTo>
                    <a:pt x="26" y="31"/>
                  </a:lnTo>
                  <a:lnTo>
                    <a:pt x="17" y="0"/>
                  </a:lnTo>
                  <a:lnTo>
                    <a:pt x="9" y="0"/>
                  </a:lnTo>
                  <a:lnTo>
                    <a:pt x="0" y="31"/>
                  </a:lnTo>
                  <a:lnTo>
                    <a:pt x="17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64" name="Freeform 839">
              <a:extLst>
                <a:ext uri="{FF2B5EF4-FFF2-40B4-BE49-F238E27FC236}">
                  <a16:creationId xmlns:a16="http://schemas.microsoft.com/office/drawing/2014/main" id="{E9D0900A-F568-AF0F-40EA-68364255C156}"/>
                </a:ext>
              </a:extLst>
            </p:cNvPr>
            <p:cNvSpPr/>
            <p:nvPr/>
          </p:nvSpPr>
          <p:spPr bwMode="auto">
            <a:xfrm>
              <a:off x="4527795" y="3902855"/>
              <a:ext cx="43199" cy="51375"/>
            </a:xfrm>
            <a:custGeom>
              <a:avLst/>
              <a:gdLst>
                <a:gd name="T0" fmla="*/ 16 w 25"/>
                <a:gd name="T1" fmla="*/ 20 h 31"/>
                <a:gd name="T2" fmla="*/ 25 w 25"/>
                <a:gd name="T3" fmla="*/ 0 h 31"/>
                <a:gd name="T4" fmla="*/ 19 w 25"/>
                <a:gd name="T5" fmla="*/ 0 h 31"/>
                <a:gd name="T6" fmla="*/ 13 w 25"/>
                <a:gd name="T7" fmla="*/ 14 h 31"/>
                <a:gd name="T8" fmla="*/ 7 w 25"/>
                <a:gd name="T9" fmla="*/ 0 h 31"/>
                <a:gd name="T10" fmla="*/ 0 w 25"/>
                <a:gd name="T11" fmla="*/ 0 h 31"/>
                <a:gd name="T12" fmla="*/ 10 w 25"/>
                <a:gd name="T13" fmla="*/ 20 h 31"/>
                <a:gd name="T14" fmla="*/ 10 w 25"/>
                <a:gd name="T15" fmla="*/ 31 h 31"/>
                <a:gd name="T16" fmla="*/ 16 w 25"/>
                <a:gd name="T17" fmla="*/ 31 h 31"/>
                <a:gd name="T18" fmla="*/ 16 w 25"/>
                <a:gd name="T19" fmla="*/ 2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31">
                  <a:moveTo>
                    <a:pt x="16" y="20"/>
                  </a:moveTo>
                  <a:lnTo>
                    <a:pt x="25" y="0"/>
                  </a:lnTo>
                  <a:lnTo>
                    <a:pt x="19" y="0"/>
                  </a:lnTo>
                  <a:lnTo>
                    <a:pt x="13" y="14"/>
                  </a:lnTo>
                  <a:lnTo>
                    <a:pt x="7" y="0"/>
                  </a:lnTo>
                  <a:lnTo>
                    <a:pt x="0" y="0"/>
                  </a:lnTo>
                  <a:lnTo>
                    <a:pt x="10" y="20"/>
                  </a:lnTo>
                  <a:lnTo>
                    <a:pt x="10" y="31"/>
                  </a:lnTo>
                  <a:lnTo>
                    <a:pt x="16" y="31"/>
                  </a:lnTo>
                  <a:lnTo>
                    <a:pt x="16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65" name="Freeform 840">
              <a:extLst>
                <a:ext uri="{FF2B5EF4-FFF2-40B4-BE49-F238E27FC236}">
                  <a16:creationId xmlns:a16="http://schemas.microsoft.com/office/drawing/2014/main" id="{72B5FF40-DC30-3F55-145B-CD5858D577F9}"/>
                </a:ext>
              </a:extLst>
            </p:cNvPr>
            <p:cNvSpPr/>
            <p:nvPr/>
          </p:nvSpPr>
          <p:spPr bwMode="auto">
            <a:xfrm>
              <a:off x="4263416" y="3616154"/>
              <a:ext cx="50113" cy="53033"/>
            </a:xfrm>
            <a:custGeom>
              <a:avLst/>
              <a:gdLst>
                <a:gd name="T0" fmla="*/ 25 w 29"/>
                <a:gd name="T1" fmla="*/ 30 h 32"/>
                <a:gd name="T2" fmla="*/ 29 w 29"/>
                <a:gd name="T3" fmla="*/ 29 h 32"/>
                <a:gd name="T4" fmla="*/ 25 w 29"/>
                <a:gd name="T5" fmla="*/ 12 h 32"/>
                <a:gd name="T6" fmla="*/ 15 w 29"/>
                <a:gd name="T7" fmla="*/ 14 h 32"/>
                <a:gd name="T8" fmla="*/ 15 w 29"/>
                <a:gd name="T9" fmla="*/ 20 h 32"/>
                <a:gd name="T10" fmla="*/ 22 w 29"/>
                <a:gd name="T11" fmla="*/ 19 h 32"/>
                <a:gd name="T12" fmla="*/ 21 w 29"/>
                <a:gd name="T13" fmla="*/ 22 h 32"/>
                <a:gd name="T14" fmla="*/ 19 w 29"/>
                <a:gd name="T15" fmla="*/ 24 h 32"/>
                <a:gd name="T16" fmla="*/ 18 w 29"/>
                <a:gd name="T17" fmla="*/ 25 h 32"/>
                <a:gd name="T18" fmla="*/ 16 w 29"/>
                <a:gd name="T19" fmla="*/ 26 h 32"/>
                <a:gd name="T20" fmla="*/ 12 w 29"/>
                <a:gd name="T21" fmla="*/ 26 h 32"/>
                <a:gd name="T22" fmla="*/ 10 w 29"/>
                <a:gd name="T23" fmla="*/ 25 h 32"/>
                <a:gd name="T24" fmla="*/ 7 w 29"/>
                <a:gd name="T25" fmla="*/ 22 h 32"/>
                <a:gd name="T26" fmla="*/ 6 w 29"/>
                <a:gd name="T27" fmla="*/ 18 h 32"/>
                <a:gd name="T28" fmla="*/ 6 w 29"/>
                <a:gd name="T29" fmla="*/ 13 h 32"/>
                <a:gd name="T30" fmla="*/ 6 w 29"/>
                <a:gd name="T31" fmla="*/ 10 h 32"/>
                <a:gd name="T32" fmla="*/ 9 w 29"/>
                <a:gd name="T33" fmla="*/ 7 h 32"/>
                <a:gd name="T34" fmla="*/ 11 w 29"/>
                <a:gd name="T35" fmla="*/ 6 h 32"/>
                <a:gd name="T36" fmla="*/ 15 w 29"/>
                <a:gd name="T37" fmla="*/ 5 h 32"/>
                <a:gd name="T38" fmla="*/ 16 w 29"/>
                <a:gd name="T39" fmla="*/ 6 h 32"/>
                <a:gd name="T40" fmla="*/ 18 w 29"/>
                <a:gd name="T41" fmla="*/ 7 h 32"/>
                <a:gd name="T42" fmla="*/ 19 w 29"/>
                <a:gd name="T43" fmla="*/ 10 h 32"/>
                <a:gd name="T44" fmla="*/ 25 w 29"/>
                <a:gd name="T45" fmla="*/ 8 h 32"/>
                <a:gd name="T46" fmla="*/ 23 w 29"/>
                <a:gd name="T47" fmla="*/ 4 h 32"/>
                <a:gd name="T48" fmla="*/ 19 w 29"/>
                <a:gd name="T49" fmla="*/ 1 h 32"/>
                <a:gd name="T50" fmla="*/ 16 w 29"/>
                <a:gd name="T51" fmla="*/ 0 h 32"/>
                <a:gd name="T52" fmla="*/ 10 w 29"/>
                <a:gd name="T53" fmla="*/ 0 h 32"/>
                <a:gd name="T54" fmla="*/ 5 w 29"/>
                <a:gd name="T55" fmla="*/ 2 h 32"/>
                <a:gd name="T56" fmla="*/ 1 w 29"/>
                <a:gd name="T57" fmla="*/ 7 h 32"/>
                <a:gd name="T58" fmla="*/ 0 w 29"/>
                <a:gd name="T59" fmla="*/ 12 h 32"/>
                <a:gd name="T60" fmla="*/ 0 w 29"/>
                <a:gd name="T61" fmla="*/ 19 h 32"/>
                <a:gd name="T62" fmla="*/ 1 w 29"/>
                <a:gd name="T63" fmla="*/ 25 h 32"/>
                <a:gd name="T64" fmla="*/ 6 w 29"/>
                <a:gd name="T65" fmla="*/ 30 h 32"/>
                <a:gd name="T66" fmla="*/ 11 w 29"/>
                <a:gd name="T67" fmla="*/ 32 h 32"/>
                <a:gd name="T68" fmla="*/ 16 w 29"/>
                <a:gd name="T69" fmla="*/ 32 h 32"/>
                <a:gd name="T70" fmla="*/ 21 w 29"/>
                <a:gd name="T71" fmla="*/ 30 h 32"/>
                <a:gd name="T72" fmla="*/ 23 w 29"/>
                <a:gd name="T73" fmla="*/ 26 h 32"/>
                <a:gd name="T74" fmla="*/ 25 w 29"/>
                <a:gd name="T75" fmla="*/ 3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" h="32">
                  <a:moveTo>
                    <a:pt x="25" y="30"/>
                  </a:moveTo>
                  <a:lnTo>
                    <a:pt x="29" y="29"/>
                  </a:lnTo>
                  <a:lnTo>
                    <a:pt x="25" y="12"/>
                  </a:lnTo>
                  <a:lnTo>
                    <a:pt x="15" y="14"/>
                  </a:lnTo>
                  <a:lnTo>
                    <a:pt x="15" y="20"/>
                  </a:lnTo>
                  <a:lnTo>
                    <a:pt x="22" y="19"/>
                  </a:lnTo>
                  <a:lnTo>
                    <a:pt x="21" y="22"/>
                  </a:lnTo>
                  <a:lnTo>
                    <a:pt x="19" y="24"/>
                  </a:lnTo>
                  <a:lnTo>
                    <a:pt x="18" y="25"/>
                  </a:lnTo>
                  <a:lnTo>
                    <a:pt x="16" y="26"/>
                  </a:lnTo>
                  <a:lnTo>
                    <a:pt x="12" y="26"/>
                  </a:lnTo>
                  <a:lnTo>
                    <a:pt x="10" y="25"/>
                  </a:lnTo>
                  <a:lnTo>
                    <a:pt x="7" y="22"/>
                  </a:lnTo>
                  <a:lnTo>
                    <a:pt x="6" y="18"/>
                  </a:lnTo>
                  <a:lnTo>
                    <a:pt x="6" y="13"/>
                  </a:lnTo>
                  <a:lnTo>
                    <a:pt x="6" y="10"/>
                  </a:lnTo>
                  <a:lnTo>
                    <a:pt x="9" y="7"/>
                  </a:lnTo>
                  <a:lnTo>
                    <a:pt x="11" y="6"/>
                  </a:lnTo>
                  <a:lnTo>
                    <a:pt x="15" y="5"/>
                  </a:lnTo>
                  <a:lnTo>
                    <a:pt x="16" y="6"/>
                  </a:lnTo>
                  <a:lnTo>
                    <a:pt x="18" y="7"/>
                  </a:lnTo>
                  <a:lnTo>
                    <a:pt x="19" y="10"/>
                  </a:lnTo>
                  <a:lnTo>
                    <a:pt x="25" y="8"/>
                  </a:lnTo>
                  <a:lnTo>
                    <a:pt x="23" y="4"/>
                  </a:lnTo>
                  <a:lnTo>
                    <a:pt x="19" y="1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5" y="2"/>
                  </a:lnTo>
                  <a:lnTo>
                    <a:pt x="1" y="7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" y="25"/>
                  </a:lnTo>
                  <a:lnTo>
                    <a:pt x="6" y="30"/>
                  </a:lnTo>
                  <a:lnTo>
                    <a:pt x="11" y="32"/>
                  </a:lnTo>
                  <a:lnTo>
                    <a:pt x="16" y="32"/>
                  </a:lnTo>
                  <a:lnTo>
                    <a:pt x="21" y="30"/>
                  </a:lnTo>
                  <a:lnTo>
                    <a:pt x="23" y="26"/>
                  </a:lnTo>
                  <a:lnTo>
                    <a:pt x="25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66" name="Freeform 841">
              <a:extLst>
                <a:ext uri="{FF2B5EF4-FFF2-40B4-BE49-F238E27FC236}">
                  <a16:creationId xmlns:a16="http://schemas.microsoft.com/office/drawing/2014/main" id="{6210643D-9F9C-B67D-23BF-6EEB159A174F}"/>
                </a:ext>
              </a:extLst>
            </p:cNvPr>
            <p:cNvSpPr/>
            <p:nvPr/>
          </p:nvSpPr>
          <p:spPr bwMode="auto">
            <a:xfrm>
              <a:off x="4313526" y="3606212"/>
              <a:ext cx="50110" cy="56346"/>
            </a:xfrm>
            <a:custGeom>
              <a:avLst/>
              <a:gdLst>
                <a:gd name="T0" fmla="*/ 6 w 29"/>
                <a:gd name="T1" fmla="*/ 7 h 34"/>
                <a:gd name="T2" fmla="*/ 13 w 29"/>
                <a:gd name="T3" fmla="*/ 6 h 34"/>
                <a:gd name="T4" fmla="*/ 17 w 29"/>
                <a:gd name="T5" fmla="*/ 6 h 34"/>
                <a:gd name="T6" fmla="*/ 18 w 29"/>
                <a:gd name="T7" fmla="*/ 8 h 34"/>
                <a:gd name="T8" fmla="*/ 18 w 29"/>
                <a:gd name="T9" fmla="*/ 12 h 34"/>
                <a:gd name="T10" fmla="*/ 14 w 29"/>
                <a:gd name="T11" fmla="*/ 14 h 34"/>
                <a:gd name="T12" fmla="*/ 8 w 29"/>
                <a:gd name="T13" fmla="*/ 16 h 34"/>
                <a:gd name="T14" fmla="*/ 6 w 29"/>
                <a:gd name="T15" fmla="*/ 7 h 34"/>
                <a:gd name="T16" fmla="*/ 11 w 29"/>
                <a:gd name="T17" fmla="*/ 32 h 34"/>
                <a:gd name="T18" fmla="*/ 8 w 29"/>
                <a:gd name="T19" fmla="*/ 20 h 34"/>
                <a:gd name="T20" fmla="*/ 16 w 29"/>
                <a:gd name="T21" fmla="*/ 19 h 34"/>
                <a:gd name="T22" fmla="*/ 18 w 29"/>
                <a:gd name="T23" fmla="*/ 19 h 34"/>
                <a:gd name="T24" fmla="*/ 20 w 29"/>
                <a:gd name="T25" fmla="*/ 23 h 34"/>
                <a:gd name="T26" fmla="*/ 20 w 29"/>
                <a:gd name="T27" fmla="*/ 26 h 34"/>
                <a:gd name="T28" fmla="*/ 22 w 29"/>
                <a:gd name="T29" fmla="*/ 29 h 34"/>
                <a:gd name="T30" fmla="*/ 22 w 29"/>
                <a:gd name="T31" fmla="*/ 30 h 34"/>
                <a:gd name="T32" fmla="*/ 29 w 29"/>
                <a:gd name="T33" fmla="*/ 29 h 34"/>
                <a:gd name="T34" fmla="*/ 29 w 29"/>
                <a:gd name="T35" fmla="*/ 28 h 34"/>
                <a:gd name="T36" fmla="*/ 28 w 29"/>
                <a:gd name="T37" fmla="*/ 26 h 34"/>
                <a:gd name="T38" fmla="*/ 26 w 29"/>
                <a:gd name="T39" fmla="*/ 25 h 34"/>
                <a:gd name="T40" fmla="*/ 26 w 29"/>
                <a:gd name="T41" fmla="*/ 22 h 34"/>
                <a:gd name="T42" fmla="*/ 24 w 29"/>
                <a:gd name="T43" fmla="*/ 17 h 34"/>
                <a:gd name="T44" fmla="*/ 22 w 29"/>
                <a:gd name="T45" fmla="*/ 16 h 34"/>
                <a:gd name="T46" fmla="*/ 23 w 29"/>
                <a:gd name="T47" fmla="*/ 13 h 34"/>
                <a:gd name="T48" fmla="*/ 24 w 29"/>
                <a:gd name="T49" fmla="*/ 12 h 34"/>
                <a:gd name="T50" fmla="*/ 24 w 29"/>
                <a:gd name="T51" fmla="*/ 7 h 34"/>
                <a:gd name="T52" fmla="*/ 23 w 29"/>
                <a:gd name="T53" fmla="*/ 4 h 34"/>
                <a:gd name="T54" fmla="*/ 20 w 29"/>
                <a:gd name="T55" fmla="*/ 1 h 34"/>
                <a:gd name="T56" fmla="*/ 18 w 29"/>
                <a:gd name="T57" fmla="*/ 0 h 34"/>
                <a:gd name="T58" fmla="*/ 13 w 29"/>
                <a:gd name="T59" fmla="*/ 0 h 34"/>
                <a:gd name="T60" fmla="*/ 0 w 29"/>
                <a:gd name="T61" fmla="*/ 4 h 34"/>
                <a:gd name="T62" fmla="*/ 5 w 29"/>
                <a:gd name="T63" fmla="*/ 34 h 34"/>
                <a:gd name="T64" fmla="*/ 11 w 29"/>
                <a:gd name="T65" fmla="*/ 32 h 34"/>
                <a:gd name="T66" fmla="*/ 6 w 29"/>
                <a:gd name="T6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" h="34">
                  <a:moveTo>
                    <a:pt x="6" y="7"/>
                  </a:moveTo>
                  <a:lnTo>
                    <a:pt x="13" y="6"/>
                  </a:lnTo>
                  <a:lnTo>
                    <a:pt x="17" y="6"/>
                  </a:lnTo>
                  <a:lnTo>
                    <a:pt x="18" y="8"/>
                  </a:lnTo>
                  <a:lnTo>
                    <a:pt x="18" y="12"/>
                  </a:lnTo>
                  <a:lnTo>
                    <a:pt x="14" y="14"/>
                  </a:lnTo>
                  <a:lnTo>
                    <a:pt x="8" y="16"/>
                  </a:lnTo>
                  <a:lnTo>
                    <a:pt x="6" y="7"/>
                  </a:lnTo>
                  <a:lnTo>
                    <a:pt x="11" y="32"/>
                  </a:lnTo>
                  <a:lnTo>
                    <a:pt x="8" y="20"/>
                  </a:lnTo>
                  <a:lnTo>
                    <a:pt x="16" y="19"/>
                  </a:lnTo>
                  <a:lnTo>
                    <a:pt x="18" y="19"/>
                  </a:lnTo>
                  <a:lnTo>
                    <a:pt x="20" y="23"/>
                  </a:lnTo>
                  <a:lnTo>
                    <a:pt x="20" y="26"/>
                  </a:lnTo>
                  <a:lnTo>
                    <a:pt x="22" y="29"/>
                  </a:lnTo>
                  <a:lnTo>
                    <a:pt x="22" y="30"/>
                  </a:lnTo>
                  <a:lnTo>
                    <a:pt x="29" y="29"/>
                  </a:lnTo>
                  <a:lnTo>
                    <a:pt x="29" y="28"/>
                  </a:lnTo>
                  <a:lnTo>
                    <a:pt x="28" y="26"/>
                  </a:lnTo>
                  <a:lnTo>
                    <a:pt x="26" y="25"/>
                  </a:lnTo>
                  <a:lnTo>
                    <a:pt x="26" y="22"/>
                  </a:lnTo>
                  <a:lnTo>
                    <a:pt x="24" y="17"/>
                  </a:lnTo>
                  <a:lnTo>
                    <a:pt x="22" y="16"/>
                  </a:lnTo>
                  <a:lnTo>
                    <a:pt x="23" y="13"/>
                  </a:lnTo>
                  <a:lnTo>
                    <a:pt x="24" y="12"/>
                  </a:lnTo>
                  <a:lnTo>
                    <a:pt x="24" y="7"/>
                  </a:lnTo>
                  <a:lnTo>
                    <a:pt x="23" y="4"/>
                  </a:lnTo>
                  <a:lnTo>
                    <a:pt x="20" y="1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0" y="4"/>
                  </a:lnTo>
                  <a:lnTo>
                    <a:pt x="5" y="34"/>
                  </a:lnTo>
                  <a:lnTo>
                    <a:pt x="11" y="32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67" name="Freeform 842">
              <a:extLst>
                <a:ext uri="{FF2B5EF4-FFF2-40B4-BE49-F238E27FC236}">
                  <a16:creationId xmlns:a16="http://schemas.microsoft.com/office/drawing/2014/main" id="{11558318-CA6D-85B2-720C-8E73481211A3}"/>
                </a:ext>
              </a:extLst>
            </p:cNvPr>
            <p:cNvSpPr/>
            <p:nvPr/>
          </p:nvSpPr>
          <p:spPr bwMode="auto">
            <a:xfrm>
              <a:off x="4365365" y="3596267"/>
              <a:ext cx="48383" cy="58002"/>
            </a:xfrm>
            <a:custGeom>
              <a:avLst/>
              <a:gdLst>
                <a:gd name="T0" fmla="*/ 16 w 28"/>
                <a:gd name="T1" fmla="*/ 19 h 35"/>
                <a:gd name="T2" fmla="*/ 7 w 28"/>
                <a:gd name="T3" fmla="*/ 20 h 35"/>
                <a:gd name="T4" fmla="*/ 10 w 28"/>
                <a:gd name="T5" fmla="*/ 7 h 35"/>
                <a:gd name="T6" fmla="*/ 16 w 28"/>
                <a:gd name="T7" fmla="*/ 19 h 35"/>
                <a:gd name="T8" fmla="*/ 0 w 28"/>
                <a:gd name="T9" fmla="*/ 35 h 35"/>
                <a:gd name="T10" fmla="*/ 6 w 28"/>
                <a:gd name="T11" fmla="*/ 34 h 35"/>
                <a:gd name="T12" fmla="*/ 7 w 28"/>
                <a:gd name="T13" fmla="*/ 26 h 35"/>
                <a:gd name="T14" fmla="*/ 18 w 28"/>
                <a:gd name="T15" fmla="*/ 24 h 35"/>
                <a:gd name="T16" fmla="*/ 22 w 28"/>
                <a:gd name="T17" fmla="*/ 30 h 35"/>
                <a:gd name="T18" fmla="*/ 28 w 28"/>
                <a:gd name="T19" fmla="*/ 29 h 35"/>
                <a:gd name="T20" fmla="*/ 12 w 28"/>
                <a:gd name="T21" fmla="*/ 0 h 35"/>
                <a:gd name="T22" fmla="*/ 5 w 28"/>
                <a:gd name="T23" fmla="*/ 1 h 35"/>
                <a:gd name="T24" fmla="*/ 0 w 28"/>
                <a:gd name="T25" fmla="*/ 35 h 35"/>
                <a:gd name="T26" fmla="*/ 16 w 28"/>
                <a:gd name="T27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5">
                  <a:moveTo>
                    <a:pt x="16" y="19"/>
                  </a:moveTo>
                  <a:lnTo>
                    <a:pt x="7" y="20"/>
                  </a:lnTo>
                  <a:lnTo>
                    <a:pt x="10" y="7"/>
                  </a:lnTo>
                  <a:lnTo>
                    <a:pt x="16" y="19"/>
                  </a:lnTo>
                  <a:lnTo>
                    <a:pt x="0" y="35"/>
                  </a:lnTo>
                  <a:lnTo>
                    <a:pt x="6" y="34"/>
                  </a:lnTo>
                  <a:lnTo>
                    <a:pt x="7" y="26"/>
                  </a:lnTo>
                  <a:lnTo>
                    <a:pt x="18" y="24"/>
                  </a:lnTo>
                  <a:lnTo>
                    <a:pt x="22" y="30"/>
                  </a:lnTo>
                  <a:lnTo>
                    <a:pt x="28" y="29"/>
                  </a:lnTo>
                  <a:lnTo>
                    <a:pt x="12" y="0"/>
                  </a:lnTo>
                  <a:lnTo>
                    <a:pt x="5" y="1"/>
                  </a:lnTo>
                  <a:lnTo>
                    <a:pt x="0" y="35"/>
                  </a:lnTo>
                  <a:lnTo>
                    <a:pt x="16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68" name="Freeform 843">
              <a:extLst>
                <a:ext uri="{FF2B5EF4-FFF2-40B4-BE49-F238E27FC236}">
                  <a16:creationId xmlns:a16="http://schemas.microsoft.com/office/drawing/2014/main" id="{F5967BB1-8EF1-02DB-70B1-33ED598DDD79}"/>
                </a:ext>
              </a:extLst>
            </p:cNvPr>
            <p:cNvSpPr/>
            <p:nvPr/>
          </p:nvSpPr>
          <p:spPr bwMode="auto">
            <a:xfrm>
              <a:off x="4406837" y="3584664"/>
              <a:ext cx="50110" cy="58004"/>
            </a:xfrm>
            <a:custGeom>
              <a:avLst/>
              <a:gdLst>
                <a:gd name="T0" fmla="*/ 12 w 29"/>
                <a:gd name="T1" fmla="*/ 33 h 35"/>
                <a:gd name="T2" fmla="*/ 10 w 29"/>
                <a:gd name="T3" fmla="*/ 20 h 35"/>
                <a:gd name="T4" fmla="*/ 22 w 29"/>
                <a:gd name="T5" fmla="*/ 18 h 35"/>
                <a:gd name="T6" fmla="*/ 24 w 29"/>
                <a:gd name="T7" fmla="*/ 31 h 35"/>
                <a:gd name="T8" fmla="*/ 29 w 29"/>
                <a:gd name="T9" fmla="*/ 30 h 35"/>
                <a:gd name="T10" fmla="*/ 24 w 29"/>
                <a:gd name="T11" fmla="*/ 0 h 35"/>
                <a:gd name="T12" fmla="*/ 18 w 29"/>
                <a:gd name="T13" fmla="*/ 1 h 35"/>
                <a:gd name="T14" fmla="*/ 20 w 29"/>
                <a:gd name="T15" fmla="*/ 12 h 35"/>
                <a:gd name="T16" fmla="*/ 8 w 29"/>
                <a:gd name="T17" fmla="*/ 14 h 35"/>
                <a:gd name="T18" fmla="*/ 6 w 29"/>
                <a:gd name="T19" fmla="*/ 4 h 35"/>
                <a:gd name="T20" fmla="*/ 0 w 29"/>
                <a:gd name="T21" fmla="*/ 5 h 35"/>
                <a:gd name="T22" fmla="*/ 6 w 29"/>
                <a:gd name="T23" fmla="*/ 35 h 35"/>
                <a:gd name="T24" fmla="*/ 12 w 29"/>
                <a:gd name="T25" fmla="*/ 3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35">
                  <a:moveTo>
                    <a:pt x="12" y="33"/>
                  </a:moveTo>
                  <a:lnTo>
                    <a:pt x="10" y="20"/>
                  </a:lnTo>
                  <a:lnTo>
                    <a:pt x="22" y="18"/>
                  </a:lnTo>
                  <a:lnTo>
                    <a:pt x="24" y="31"/>
                  </a:lnTo>
                  <a:lnTo>
                    <a:pt x="29" y="30"/>
                  </a:lnTo>
                  <a:lnTo>
                    <a:pt x="24" y="0"/>
                  </a:lnTo>
                  <a:lnTo>
                    <a:pt x="18" y="1"/>
                  </a:lnTo>
                  <a:lnTo>
                    <a:pt x="20" y="12"/>
                  </a:lnTo>
                  <a:lnTo>
                    <a:pt x="8" y="14"/>
                  </a:lnTo>
                  <a:lnTo>
                    <a:pt x="6" y="4"/>
                  </a:lnTo>
                  <a:lnTo>
                    <a:pt x="0" y="5"/>
                  </a:lnTo>
                  <a:lnTo>
                    <a:pt x="6" y="35"/>
                  </a:lnTo>
                  <a:lnTo>
                    <a:pt x="12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69" name="Freeform 844">
              <a:extLst>
                <a:ext uri="{FF2B5EF4-FFF2-40B4-BE49-F238E27FC236}">
                  <a16:creationId xmlns:a16="http://schemas.microsoft.com/office/drawing/2014/main" id="{B3997259-3B33-1E1A-8A26-CEA85881DE27}"/>
                </a:ext>
              </a:extLst>
            </p:cNvPr>
            <p:cNvSpPr/>
            <p:nvPr/>
          </p:nvSpPr>
          <p:spPr bwMode="auto">
            <a:xfrm>
              <a:off x="4462134" y="3576379"/>
              <a:ext cx="46654" cy="58002"/>
            </a:xfrm>
            <a:custGeom>
              <a:avLst/>
              <a:gdLst>
                <a:gd name="T0" fmla="*/ 16 w 27"/>
                <a:gd name="T1" fmla="*/ 19 h 35"/>
                <a:gd name="T2" fmla="*/ 8 w 27"/>
                <a:gd name="T3" fmla="*/ 22 h 35"/>
                <a:gd name="T4" fmla="*/ 9 w 27"/>
                <a:gd name="T5" fmla="*/ 7 h 35"/>
                <a:gd name="T6" fmla="*/ 16 w 27"/>
                <a:gd name="T7" fmla="*/ 19 h 35"/>
                <a:gd name="T8" fmla="*/ 0 w 27"/>
                <a:gd name="T9" fmla="*/ 35 h 35"/>
                <a:gd name="T10" fmla="*/ 6 w 27"/>
                <a:gd name="T11" fmla="*/ 34 h 35"/>
                <a:gd name="T12" fmla="*/ 8 w 27"/>
                <a:gd name="T13" fmla="*/ 26 h 35"/>
                <a:gd name="T14" fmla="*/ 18 w 27"/>
                <a:gd name="T15" fmla="*/ 24 h 35"/>
                <a:gd name="T16" fmla="*/ 21 w 27"/>
                <a:gd name="T17" fmla="*/ 30 h 35"/>
                <a:gd name="T18" fmla="*/ 27 w 27"/>
                <a:gd name="T19" fmla="*/ 29 h 35"/>
                <a:gd name="T20" fmla="*/ 11 w 27"/>
                <a:gd name="T21" fmla="*/ 0 h 35"/>
                <a:gd name="T22" fmla="*/ 5 w 27"/>
                <a:gd name="T23" fmla="*/ 3 h 35"/>
                <a:gd name="T24" fmla="*/ 0 w 27"/>
                <a:gd name="T25" fmla="*/ 35 h 35"/>
                <a:gd name="T26" fmla="*/ 16 w 27"/>
                <a:gd name="T27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35">
                  <a:moveTo>
                    <a:pt x="16" y="19"/>
                  </a:moveTo>
                  <a:lnTo>
                    <a:pt x="8" y="22"/>
                  </a:lnTo>
                  <a:lnTo>
                    <a:pt x="9" y="7"/>
                  </a:lnTo>
                  <a:lnTo>
                    <a:pt x="16" y="19"/>
                  </a:lnTo>
                  <a:lnTo>
                    <a:pt x="0" y="35"/>
                  </a:lnTo>
                  <a:lnTo>
                    <a:pt x="6" y="34"/>
                  </a:lnTo>
                  <a:lnTo>
                    <a:pt x="8" y="26"/>
                  </a:lnTo>
                  <a:lnTo>
                    <a:pt x="18" y="24"/>
                  </a:lnTo>
                  <a:lnTo>
                    <a:pt x="21" y="30"/>
                  </a:lnTo>
                  <a:lnTo>
                    <a:pt x="27" y="29"/>
                  </a:lnTo>
                  <a:lnTo>
                    <a:pt x="11" y="0"/>
                  </a:lnTo>
                  <a:lnTo>
                    <a:pt x="5" y="3"/>
                  </a:lnTo>
                  <a:lnTo>
                    <a:pt x="0" y="35"/>
                  </a:lnTo>
                  <a:lnTo>
                    <a:pt x="16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70" name="Freeform 845">
              <a:extLst>
                <a:ext uri="{FF2B5EF4-FFF2-40B4-BE49-F238E27FC236}">
                  <a16:creationId xmlns:a16="http://schemas.microsoft.com/office/drawing/2014/main" id="{E5F40473-70DE-1098-E4B9-F68501F9B441}"/>
                </a:ext>
              </a:extLst>
            </p:cNvPr>
            <p:cNvSpPr/>
            <p:nvPr/>
          </p:nvSpPr>
          <p:spPr bwMode="auto">
            <a:xfrm>
              <a:off x="4503605" y="3563123"/>
              <a:ext cx="58752" cy="61318"/>
            </a:xfrm>
            <a:custGeom>
              <a:avLst/>
              <a:gdLst>
                <a:gd name="T0" fmla="*/ 11 w 34"/>
                <a:gd name="T1" fmla="*/ 36 h 37"/>
                <a:gd name="T2" fmla="*/ 6 w 34"/>
                <a:gd name="T3" fmla="*/ 11 h 37"/>
                <a:gd name="T4" fmla="*/ 17 w 34"/>
                <a:gd name="T5" fmla="*/ 34 h 37"/>
                <a:gd name="T6" fmla="*/ 23 w 34"/>
                <a:gd name="T7" fmla="*/ 33 h 37"/>
                <a:gd name="T8" fmla="*/ 24 w 34"/>
                <a:gd name="T9" fmla="*/ 7 h 37"/>
                <a:gd name="T10" fmla="*/ 29 w 34"/>
                <a:gd name="T11" fmla="*/ 32 h 37"/>
                <a:gd name="T12" fmla="*/ 34 w 34"/>
                <a:gd name="T13" fmla="*/ 31 h 37"/>
                <a:gd name="T14" fmla="*/ 29 w 34"/>
                <a:gd name="T15" fmla="*/ 0 h 37"/>
                <a:gd name="T16" fmla="*/ 20 w 34"/>
                <a:gd name="T17" fmla="*/ 2 h 37"/>
                <a:gd name="T18" fmla="*/ 18 w 34"/>
                <a:gd name="T19" fmla="*/ 26 h 37"/>
                <a:gd name="T20" fmla="*/ 9 w 34"/>
                <a:gd name="T21" fmla="*/ 5 h 37"/>
                <a:gd name="T22" fmla="*/ 0 w 34"/>
                <a:gd name="T23" fmla="*/ 6 h 37"/>
                <a:gd name="T24" fmla="*/ 6 w 34"/>
                <a:gd name="T25" fmla="*/ 37 h 37"/>
                <a:gd name="T26" fmla="*/ 11 w 34"/>
                <a:gd name="T27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" h="37">
                  <a:moveTo>
                    <a:pt x="11" y="36"/>
                  </a:moveTo>
                  <a:lnTo>
                    <a:pt x="6" y="11"/>
                  </a:lnTo>
                  <a:lnTo>
                    <a:pt x="17" y="34"/>
                  </a:lnTo>
                  <a:lnTo>
                    <a:pt x="23" y="33"/>
                  </a:lnTo>
                  <a:lnTo>
                    <a:pt x="24" y="7"/>
                  </a:lnTo>
                  <a:lnTo>
                    <a:pt x="29" y="32"/>
                  </a:lnTo>
                  <a:lnTo>
                    <a:pt x="34" y="31"/>
                  </a:lnTo>
                  <a:lnTo>
                    <a:pt x="29" y="0"/>
                  </a:lnTo>
                  <a:lnTo>
                    <a:pt x="20" y="2"/>
                  </a:lnTo>
                  <a:lnTo>
                    <a:pt x="18" y="26"/>
                  </a:lnTo>
                  <a:lnTo>
                    <a:pt x="9" y="5"/>
                  </a:lnTo>
                  <a:lnTo>
                    <a:pt x="0" y="6"/>
                  </a:lnTo>
                  <a:lnTo>
                    <a:pt x="6" y="37"/>
                  </a:lnTo>
                  <a:lnTo>
                    <a:pt x="11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71" name="Freeform 847">
              <a:extLst>
                <a:ext uri="{FF2B5EF4-FFF2-40B4-BE49-F238E27FC236}">
                  <a16:creationId xmlns:a16="http://schemas.microsoft.com/office/drawing/2014/main" id="{495947AA-50C7-B7D0-A74F-FAFCE626A7C7}"/>
                </a:ext>
              </a:extLst>
            </p:cNvPr>
            <p:cNvSpPr/>
            <p:nvPr/>
          </p:nvSpPr>
          <p:spPr bwMode="auto">
            <a:xfrm>
              <a:off x="3995580" y="3844854"/>
              <a:ext cx="50110" cy="58002"/>
            </a:xfrm>
            <a:custGeom>
              <a:avLst/>
              <a:gdLst>
                <a:gd name="T0" fmla="*/ 11 w 29"/>
                <a:gd name="T1" fmla="*/ 34 h 35"/>
                <a:gd name="T2" fmla="*/ 9 w 29"/>
                <a:gd name="T3" fmla="*/ 20 h 35"/>
                <a:gd name="T4" fmla="*/ 21 w 29"/>
                <a:gd name="T5" fmla="*/ 18 h 35"/>
                <a:gd name="T6" fmla="*/ 23 w 29"/>
                <a:gd name="T7" fmla="*/ 31 h 35"/>
                <a:gd name="T8" fmla="*/ 29 w 29"/>
                <a:gd name="T9" fmla="*/ 30 h 35"/>
                <a:gd name="T10" fmla="*/ 24 w 29"/>
                <a:gd name="T11" fmla="*/ 0 h 35"/>
                <a:gd name="T12" fmla="*/ 18 w 29"/>
                <a:gd name="T13" fmla="*/ 1 h 35"/>
                <a:gd name="T14" fmla="*/ 20 w 29"/>
                <a:gd name="T15" fmla="*/ 12 h 35"/>
                <a:gd name="T16" fmla="*/ 9 w 29"/>
                <a:gd name="T17" fmla="*/ 14 h 35"/>
                <a:gd name="T18" fmla="*/ 6 w 29"/>
                <a:gd name="T19" fmla="*/ 2 h 35"/>
                <a:gd name="T20" fmla="*/ 0 w 29"/>
                <a:gd name="T21" fmla="*/ 4 h 35"/>
                <a:gd name="T22" fmla="*/ 5 w 29"/>
                <a:gd name="T23" fmla="*/ 35 h 35"/>
                <a:gd name="T24" fmla="*/ 11 w 29"/>
                <a:gd name="T25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35">
                  <a:moveTo>
                    <a:pt x="11" y="34"/>
                  </a:moveTo>
                  <a:lnTo>
                    <a:pt x="9" y="20"/>
                  </a:lnTo>
                  <a:lnTo>
                    <a:pt x="21" y="18"/>
                  </a:lnTo>
                  <a:lnTo>
                    <a:pt x="23" y="31"/>
                  </a:lnTo>
                  <a:lnTo>
                    <a:pt x="29" y="30"/>
                  </a:lnTo>
                  <a:lnTo>
                    <a:pt x="24" y="0"/>
                  </a:lnTo>
                  <a:lnTo>
                    <a:pt x="18" y="1"/>
                  </a:lnTo>
                  <a:lnTo>
                    <a:pt x="20" y="12"/>
                  </a:lnTo>
                  <a:lnTo>
                    <a:pt x="9" y="14"/>
                  </a:lnTo>
                  <a:lnTo>
                    <a:pt x="6" y="2"/>
                  </a:lnTo>
                  <a:lnTo>
                    <a:pt x="0" y="4"/>
                  </a:lnTo>
                  <a:lnTo>
                    <a:pt x="5" y="35"/>
                  </a:lnTo>
                  <a:lnTo>
                    <a:pt x="11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72" name="Freeform 848">
              <a:extLst>
                <a:ext uri="{FF2B5EF4-FFF2-40B4-BE49-F238E27FC236}">
                  <a16:creationId xmlns:a16="http://schemas.microsoft.com/office/drawing/2014/main" id="{8830DBC0-9198-A326-AE16-8DE8798EEF80}"/>
                </a:ext>
              </a:extLst>
            </p:cNvPr>
            <p:cNvSpPr/>
            <p:nvPr/>
          </p:nvSpPr>
          <p:spPr bwMode="auto">
            <a:xfrm>
              <a:off x="4047419" y="3836567"/>
              <a:ext cx="44928" cy="56346"/>
            </a:xfrm>
            <a:custGeom>
              <a:avLst/>
              <a:gdLst>
                <a:gd name="T0" fmla="*/ 26 w 26"/>
                <a:gd name="T1" fmla="*/ 30 h 34"/>
                <a:gd name="T2" fmla="*/ 24 w 26"/>
                <a:gd name="T3" fmla="*/ 24 h 34"/>
                <a:gd name="T4" fmla="*/ 10 w 26"/>
                <a:gd name="T5" fmla="*/ 28 h 34"/>
                <a:gd name="T6" fmla="*/ 9 w 26"/>
                <a:gd name="T7" fmla="*/ 19 h 34"/>
                <a:gd name="T8" fmla="*/ 22 w 26"/>
                <a:gd name="T9" fmla="*/ 17 h 34"/>
                <a:gd name="T10" fmla="*/ 21 w 26"/>
                <a:gd name="T11" fmla="*/ 12 h 34"/>
                <a:gd name="T12" fmla="*/ 8 w 26"/>
                <a:gd name="T13" fmla="*/ 15 h 34"/>
                <a:gd name="T14" fmla="*/ 6 w 26"/>
                <a:gd name="T15" fmla="*/ 7 h 34"/>
                <a:gd name="T16" fmla="*/ 21 w 26"/>
                <a:gd name="T17" fmla="*/ 5 h 34"/>
                <a:gd name="T18" fmla="*/ 21 w 26"/>
                <a:gd name="T19" fmla="*/ 0 h 34"/>
                <a:gd name="T20" fmla="*/ 0 w 26"/>
                <a:gd name="T21" fmla="*/ 4 h 34"/>
                <a:gd name="T22" fmla="*/ 5 w 26"/>
                <a:gd name="T23" fmla="*/ 34 h 34"/>
                <a:gd name="T24" fmla="*/ 26 w 26"/>
                <a:gd name="T25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34">
                  <a:moveTo>
                    <a:pt x="26" y="30"/>
                  </a:moveTo>
                  <a:lnTo>
                    <a:pt x="24" y="24"/>
                  </a:lnTo>
                  <a:lnTo>
                    <a:pt x="10" y="28"/>
                  </a:lnTo>
                  <a:lnTo>
                    <a:pt x="9" y="19"/>
                  </a:lnTo>
                  <a:lnTo>
                    <a:pt x="22" y="17"/>
                  </a:lnTo>
                  <a:lnTo>
                    <a:pt x="21" y="12"/>
                  </a:lnTo>
                  <a:lnTo>
                    <a:pt x="8" y="15"/>
                  </a:lnTo>
                  <a:lnTo>
                    <a:pt x="6" y="7"/>
                  </a:lnTo>
                  <a:lnTo>
                    <a:pt x="21" y="5"/>
                  </a:lnTo>
                  <a:lnTo>
                    <a:pt x="21" y="0"/>
                  </a:lnTo>
                  <a:lnTo>
                    <a:pt x="0" y="4"/>
                  </a:lnTo>
                  <a:lnTo>
                    <a:pt x="5" y="34"/>
                  </a:lnTo>
                  <a:lnTo>
                    <a:pt x="2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73" name="Freeform 849">
              <a:extLst>
                <a:ext uri="{FF2B5EF4-FFF2-40B4-BE49-F238E27FC236}">
                  <a16:creationId xmlns:a16="http://schemas.microsoft.com/office/drawing/2014/main" id="{C2E2F931-7F17-3DAE-8FFD-CCF042F53EB4}"/>
                </a:ext>
              </a:extLst>
            </p:cNvPr>
            <p:cNvSpPr/>
            <p:nvPr/>
          </p:nvSpPr>
          <p:spPr bwMode="auto">
            <a:xfrm>
              <a:off x="4092347" y="3831595"/>
              <a:ext cx="46654" cy="53033"/>
            </a:xfrm>
            <a:custGeom>
              <a:avLst/>
              <a:gdLst>
                <a:gd name="T0" fmla="*/ 6 w 27"/>
                <a:gd name="T1" fmla="*/ 6 h 32"/>
                <a:gd name="T2" fmla="*/ 13 w 27"/>
                <a:gd name="T3" fmla="*/ 4 h 32"/>
                <a:gd name="T4" fmla="*/ 16 w 27"/>
                <a:gd name="T5" fmla="*/ 6 h 32"/>
                <a:gd name="T6" fmla="*/ 18 w 27"/>
                <a:gd name="T7" fmla="*/ 8 h 32"/>
                <a:gd name="T8" fmla="*/ 18 w 27"/>
                <a:gd name="T9" fmla="*/ 12 h 32"/>
                <a:gd name="T10" fmla="*/ 14 w 27"/>
                <a:gd name="T11" fmla="*/ 13 h 32"/>
                <a:gd name="T12" fmla="*/ 8 w 27"/>
                <a:gd name="T13" fmla="*/ 14 h 32"/>
                <a:gd name="T14" fmla="*/ 6 w 27"/>
                <a:gd name="T15" fmla="*/ 6 h 32"/>
                <a:gd name="T16" fmla="*/ 10 w 27"/>
                <a:gd name="T17" fmla="*/ 32 h 32"/>
                <a:gd name="T18" fmla="*/ 8 w 27"/>
                <a:gd name="T19" fmla="*/ 20 h 32"/>
                <a:gd name="T20" fmla="*/ 14 w 27"/>
                <a:gd name="T21" fmla="*/ 19 h 32"/>
                <a:gd name="T22" fmla="*/ 18 w 27"/>
                <a:gd name="T23" fmla="*/ 19 h 32"/>
                <a:gd name="T24" fmla="*/ 19 w 27"/>
                <a:gd name="T25" fmla="*/ 22 h 32"/>
                <a:gd name="T26" fmla="*/ 20 w 27"/>
                <a:gd name="T27" fmla="*/ 26 h 32"/>
                <a:gd name="T28" fmla="*/ 20 w 27"/>
                <a:gd name="T29" fmla="*/ 28 h 32"/>
                <a:gd name="T30" fmla="*/ 21 w 27"/>
                <a:gd name="T31" fmla="*/ 30 h 32"/>
                <a:gd name="T32" fmla="*/ 27 w 27"/>
                <a:gd name="T33" fmla="*/ 28 h 32"/>
                <a:gd name="T34" fmla="*/ 27 w 27"/>
                <a:gd name="T35" fmla="*/ 27 h 32"/>
                <a:gd name="T36" fmla="*/ 26 w 27"/>
                <a:gd name="T37" fmla="*/ 26 h 32"/>
                <a:gd name="T38" fmla="*/ 26 w 27"/>
                <a:gd name="T39" fmla="*/ 24 h 32"/>
                <a:gd name="T40" fmla="*/ 25 w 27"/>
                <a:gd name="T41" fmla="*/ 20 h 32"/>
                <a:gd name="T42" fmla="*/ 24 w 27"/>
                <a:gd name="T43" fmla="*/ 16 h 32"/>
                <a:gd name="T44" fmla="*/ 20 w 27"/>
                <a:gd name="T45" fmla="*/ 14 h 32"/>
                <a:gd name="T46" fmla="*/ 22 w 27"/>
                <a:gd name="T47" fmla="*/ 13 h 32"/>
                <a:gd name="T48" fmla="*/ 24 w 27"/>
                <a:gd name="T49" fmla="*/ 12 h 32"/>
                <a:gd name="T50" fmla="*/ 24 w 27"/>
                <a:gd name="T51" fmla="*/ 7 h 32"/>
                <a:gd name="T52" fmla="*/ 22 w 27"/>
                <a:gd name="T53" fmla="*/ 2 h 32"/>
                <a:gd name="T54" fmla="*/ 20 w 27"/>
                <a:gd name="T55" fmla="*/ 0 h 32"/>
                <a:gd name="T56" fmla="*/ 18 w 27"/>
                <a:gd name="T57" fmla="*/ 0 h 32"/>
                <a:gd name="T58" fmla="*/ 13 w 27"/>
                <a:gd name="T59" fmla="*/ 0 h 32"/>
                <a:gd name="T60" fmla="*/ 0 w 27"/>
                <a:gd name="T61" fmla="*/ 2 h 32"/>
                <a:gd name="T62" fmla="*/ 4 w 27"/>
                <a:gd name="T63" fmla="*/ 32 h 32"/>
                <a:gd name="T64" fmla="*/ 10 w 27"/>
                <a:gd name="T65" fmla="*/ 32 h 32"/>
                <a:gd name="T66" fmla="*/ 6 w 27"/>
                <a:gd name="T67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" h="32">
                  <a:moveTo>
                    <a:pt x="6" y="6"/>
                  </a:moveTo>
                  <a:lnTo>
                    <a:pt x="13" y="4"/>
                  </a:lnTo>
                  <a:lnTo>
                    <a:pt x="16" y="6"/>
                  </a:lnTo>
                  <a:lnTo>
                    <a:pt x="18" y="8"/>
                  </a:lnTo>
                  <a:lnTo>
                    <a:pt x="18" y="12"/>
                  </a:lnTo>
                  <a:lnTo>
                    <a:pt x="14" y="13"/>
                  </a:lnTo>
                  <a:lnTo>
                    <a:pt x="8" y="14"/>
                  </a:lnTo>
                  <a:lnTo>
                    <a:pt x="6" y="6"/>
                  </a:lnTo>
                  <a:lnTo>
                    <a:pt x="10" y="32"/>
                  </a:lnTo>
                  <a:lnTo>
                    <a:pt x="8" y="20"/>
                  </a:lnTo>
                  <a:lnTo>
                    <a:pt x="14" y="19"/>
                  </a:lnTo>
                  <a:lnTo>
                    <a:pt x="18" y="19"/>
                  </a:lnTo>
                  <a:lnTo>
                    <a:pt x="19" y="22"/>
                  </a:lnTo>
                  <a:lnTo>
                    <a:pt x="20" y="26"/>
                  </a:lnTo>
                  <a:lnTo>
                    <a:pt x="20" y="28"/>
                  </a:lnTo>
                  <a:lnTo>
                    <a:pt x="21" y="30"/>
                  </a:lnTo>
                  <a:lnTo>
                    <a:pt x="27" y="28"/>
                  </a:lnTo>
                  <a:lnTo>
                    <a:pt x="27" y="27"/>
                  </a:lnTo>
                  <a:lnTo>
                    <a:pt x="26" y="26"/>
                  </a:lnTo>
                  <a:lnTo>
                    <a:pt x="26" y="24"/>
                  </a:lnTo>
                  <a:lnTo>
                    <a:pt x="25" y="20"/>
                  </a:lnTo>
                  <a:lnTo>
                    <a:pt x="24" y="16"/>
                  </a:lnTo>
                  <a:lnTo>
                    <a:pt x="20" y="14"/>
                  </a:lnTo>
                  <a:lnTo>
                    <a:pt x="22" y="13"/>
                  </a:lnTo>
                  <a:lnTo>
                    <a:pt x="24" y="12"/>
                  </a:lnTo>
                  <a:lnTo>
                    <a:pt x="24" y="7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0" y="2"/>
                  </a:lnTo>
                  <a:lnTo>
                    <a:pt x="4" y="32"/>
                  </a:lnTo>
                  <a:lnTo>
                    <a:pt x="10" y="32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74" name="Freeform 850">
              <a:extLst>
                <a:ext uri="{FF2B5EF4-FFF2-40B4-BE49-F238E27FC236}">
                  <a16:creationId xmlns:a16="http://schemas.microsoft.com/office/drawing/2014/main" id="{14C7D1CE-49A1-CCE7-67D4-C90C874DC12B}"/>
                </a:ext>
              </a:extLst>
            </p:cNvPr>
            <p:cNvSpPr/>
            <p:nvPr/>
          </p:nvSpPr>
          <p:spPr bwMode="auto">
            <a:xfrm>
              <a:off x="4140729" y="3821651"/>
              <a:ext cx="48383" cy="53033"/>
            </a:xfrm>
            <a:custGeom>
              <a:avLst/>
              <a:gdLst>
                <a:gd name="T0" fmla="*/ 8 w 28"/>
                <a:gd name="T1" fmla="*/ 9 h 32"/>
                <a:gd name="T2" fmla="*/ 10 w 28"/>
                <a:gd name="T3" fmla="*/ 7 h 32"/>
                <a:gd name="T4" fmla="*/ 12 w 28"/>
                <a:gd name="T5" fmla="*/ 4 h 32"/>
                <a:gd name="T6" fmla="*/ 16 w 28"/>
                <a:gd name="T7" fmla="*/ 6 h 32"/>
                <a:gd name="T8" fmla="*/ 20 w 28"/>
                <a:gd name="T9" fmla="*/ 7 h 32"/>
                <a:gd name="T10" fmla="*/ 21 w 28"/>
                <a:gd name="T11" fmla="*/ 9 h 32"/>
                <a:gd name="T12" fmla="*/ 22 w 28"/>
                <a:gd name="T13" fmla="*/ 14 h 32"/>
                <a:gd name="T14" fmla="*/ 23 w 28"/>
                <a:gd name="T15" fmla="*/ 19 h 32"/>
                <a:gd name="T16" fmla="*/ 22 w 28"/>
                <a:gd name="T17" fmla="*/ 22 h 32"/>
                <a:gd name="T18" fmla="*/ 20 w 28"/>
                <a:gd name="T19" fmla="*/ 25 h 32"/>
                <a:gd name="T20" fmla="*/ 16 w 28"/>
                <a:gd name="T21" fmla="*/ 26 h 32"/>
                <a:gd name="T22" fmla="*/ 12 w 28"/>
                <a:gd name="T23" fmla="*/ 26 h 32"/>
                <a:gd name="T24" fmla="*/ 10 w 28"/>
                <a:gd name="T25" fmla="*/ 25 h 32"/>
                <a:gd name="T26" fmla="*/ 8 w 28"/>
                <a:gd name="T27" fmla="*/ 21 h 32"/>
                <a:gd name="T28" fmla="*/ 6 w 28"/>
                <a:gd name="T29" fmla="*/ 18 h 32"/>
                <a:gd name="T30" fmla="*/ 6 w 28"/>
                <a:gd name="T31" fmla="*/ 13 h 32"/>
                <a:gd name="T32" fmla="*/ 8 w 28"/>
                <a:gd name="T33" fmla="*/ 9 h 32"/>
                <a:gd name="T34" fmla="*/ 6 w 28"/>
                <a:gd name="T35" fmla="*/ 30 h 32"/>
                <a:gd name="T36" fmla="*/ 11 w 28"/>
                <a:gd name="T37" fmla="*/ 32 h 32"/>
                <a:gd name="T38" fmla="*/ 17 w 28"/>
                <a:gd name="T39" fmla="*/ 32 h 32"/>
                <a:gd name="T40" fmla="*/ 22 w 28"/>
                <a:gd name="T41" fmla="*/ 30 h 32"/>
                <a:gd name="T42" fmla="*/ 27 w 28"/>
                <a:gd name="T43" fmla="*/ 26 h 32"/>
                <a:gd name="T44" fmla="*/ 28 w 28"/>
                <a:gd name="T45" fmla="*/ 20 h 32"/>
                <a:gd name="T46" fmla="*/ 28 w 28"/>
                <a:gd name="T47" fmla="*/ 13 h 32"/>
                <a:gd name="T48" fmla="*/ 27 w 28"/>
                <a:gd name="T49" fmla="*/ 7 h 32"/>
                <a:gd name="T50" fmla="*/ 23 w 28"/>
                <a:gd name="T51" fmla="*/ 2 h 32"/>
                <a:gd name="T52" fmla="*/ 18 w 28"/>
                <a:gd name="T53" fmla="*/ 0 h 32"/>
                <a:gd name="T54" fmla="*/ 12 w 28"/>
                <a:gd name="T55" fmla="*/ 0 h 32"/>
                <a:gd name="T56" fmla="*/ 6 w 28"/>
                <a:gd name="T57" fmla="*/ 2 h 32"/>
                <a:gd name="T58" fmla="*/ 3 w 28"/>
                <a:gd name="T59" fmla="*/ 6 h 32"/>
                <a:gd name="T60" fmla="*/ 0 w 28"/>
                <a:gd name="T61" fmla="*/ 12 h 32"/>
                <a:gd name="T62" fmla="*/ 0 w 28"/>
                <a:gd name="T63" fmla="*/ 19 h 32"/>
                <a:gd name="T64" fmla="*/ 3 w 28"/>
                <a:gd name="T65" fmla="*/ 25 h 32"/>
                <a:gd name="T66" fmla="*/ 6 w 28"/>
                <a:gd name="T67" fmla="*/ 30 h 32"/>
                <a:gd name="T68" fmla="*/ 8 w 28"/>
                <a:gd name="T69" fmla="*/ 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" h="32">
                  <a:moveTo>
                    <a:pt x="8" y="9"/>
                  </a:moveTo>
                  <a:lnTo>
                    <a:pt x="10" y="7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7"/>
                  </a:lnTo>
                  <a:lnTo>
                    <a:pt x="21" y="9"/>
                  </a:lnTo>
                  <a:lnTo>
                    <a:pt x="22" y="14"/>
                  </a:lnTo>
                  <a:lnTo>
                    <a:pt x="23" y="19"/>
                  </a:lnTo>
                  <a:lnTo>
                    <a:pt x="22" y="22"/>
                  </a:lnTo>
                  <a:lnTo>
                    <a:pt x="20" y="25"/>
                  </a:lnTo>
                  <a:lnTo>
                    <a:pt x="16" y="26"/>
                  </a:lnTo>
                  <a:lnTo>
                    <a:pt x="12" y="26"/>
                  </a:lnTo>
                  <a:lnTo>
                    <a:pt x="10" y="25"/>
                  </a:lnTo>
                  <a:lnTo>
                    <a:pt x="8" y="21"/>
                  </a:lnTo>
                  <a:lnTo>
                    <a:pt x="6" y="18"/>
                  </a:lnTo>
                  <a:lnTo>
                    <a:pt x="6" y="13"/>
                  </a:lnTo>
                  <a:lnTo>
                    <a:pt x="8" y="9"/>
                  </a:lnTo>
                  <a:lnTo>
                    <a:pt x="6" y="30"/>
                  </a:lnTo>
                  <a:lnTo>
                    <a:pt x="11" y="32"/>
                  </a:lnTo>
                  <a:lnTo>
                    <a:pt x="17" y="32"/>
                  </a:lnTo>
                  <a:lnTo>
                    <a:pt x="22" y="30"/>
                  </a:lnTo>
                  <a:lnTo>
                    <a:pt x="27" y="26"/>
                  </a:lnTo>
                  <a:lnTo>
                    <a:pt x="28" y="20"/>
                  </a:lnTo>
                  <a:lnTo>
                    <a:pt x="28" y="13"/>
                  </a:lnTo>
                  <a:lnTo>
                    <a:pt x="27" y="7"/>
                  </a:lnTo>
                  <a:lnTo>
                    <a:pt x="23" y="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2"/>
                  </a:lnTo>
                  <a:lnTo>
                    <a:pt x="3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3" y="25"/>
                  </a:lnTo>
                  <a:lnTo>
                    <a:pt x="6" y="30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75" name="Freeform 851">
              <a:extLst>
                <a:ext uri="{FF2B5EF4-FFF2-40B4-BE49-F238E27FC236}">
                  <a16:creationId xmlns:a16="http://schemas.microsoft.com/office/drawing/2014/main" id="{7605C655-7616-4D54-91C2-A065A2B02341}"/>
                </a:ext>
              </a:extLst>
            </p:cNvPr>
            <p:cNvSpPr/>
            <p:nvPr/>
          </p:nvSpPr>
          <p:spPr bwMode="auto">
            <a:xfrm>
              <a:off x="4192568" y="3808393"/>
              <a:ext cx="51839" cy="58002"/>
            </a:xfrm>
            <a:custGeom>
              <a:avLst/>
              <a:gdLst>
                <a:gd name="T0" fmla="*/ 11 w 30"/>
                <a:gd name="T1" fmla="*/ 34 h 35"/>
                <a:gd name="T2" fmla="*/ 10 w 30"/>
                <a:gd name="T3" fmla="*/ 23 h 35"/>
                <a:gd name="T4" fmla="*/ 12 w 30"/>
                <a:gd name="T5" fmla="*/ 20 h 35"/>
                <a:gd name="T6" fmla="*/ 23 w 30"/>
                <a:gd name="T7" fmla="*/ 32 h 35"/>
                <a:gd name="T8" fmla="*/ 30 w 30"/>
                <a:gd name="T9" fmla="*/ 30 h 35"/>
                <a:gd name="T10" fmla="*/ 15 w 30"/>
                <a:gd name="T11" fmla="*/ 15 h 35"/>
                <a:gd name="T12" fmla="*/ 24 w 30"/>
                <a:gd name="T13" fmla="*/ 0 h 35"/>
                <a:gd name="T14" fmla="*/ 17 w 30"/>
                <a:gd name="T15" fmla="*/ 2 h 35"/>
                <a:gd name="T16" fmla="*/ 9 w 30"/>
                <a:gd name="T17" fmla="*/ 16 h 35"/>
                <a:gd name="T18" fmla="*/ 6 w 30"/>
                <a:gd name="T19" fmla="*/ 4 h 35"/>
                <a:gd name="T20" fmla="*/ 0 w 30"/>
                <a:gd name="T21" fmla="*/ 5 h 35"/>
                <a:gd name="T22" fmla="*/ 5 w 30"/>
                <a:gd name="T23" fmla="*/ 35 h 35"/>
                <a:gd name="T24" fmla="*/ 11 w 30"/>
                <a:gd name="T25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5">
                  <a:moveTo>
                    <a:pt x="11" y="34"/>
                  </a:moveTo>
                  <a:lnTo>
                    <a:pt x="10" y="23"/>
                  </a:lnTo>
                  <a:lnTo>
                    <a:pt x="12" y="20"/>
                  </a:lnTo>
                  <a:lnTo>
                    <a:pt x="23" y="32"/>
                  </a:lnTo>
                  <a:lnTo>
                    <a:pt x="30" y="30"/>
                  </a:lnTo>
                  <a:lnTo>
                    <a:pt x="15" y="15"/>
                  </a:lnTo>
                  <a:lnTo>
                    <a:pt x="24" y="0"/>
                  </a:lnTo>
                  <a:lnTo>
                    <a:pt x="17" y="2"/>
                  </a:lnTo>
                  <a:lnTo>
                    <a:pt x="9" y="16"/>
                  </a:lnTo>
                  <a:lnTo>
                    <a:pt x="6" y="4"/>
                  </a:lnTo>
                  <a:lnTo>
                    <a:pt x="0" y="5"/>
                  </a:lnTo>
                  <a:lnTo>
                    <a:pt x="5" y="35"/>
                  </a:lnTo>
                  <a:lnTo>
                    <a:pt x="11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76" name="Freeform 852">
              <a:extLst>
                <a:ext uri="{FF2B5EF4-FFF2-40B4-BE49-F238E27FC236}">
                  <a16:creationId xmlns:a16="http://schemas.microsoft.com/office/drawing/2014/main" id="{3EC0539C-71BF-E123-384C-8C01C8501CAB}"/>
                </a:ext>
              </a:extLst>
            </p:cNvPr>
            <p:cNvSpPr/>
            <p:nvPr/>
          </p:nvSpPr>
          <p:spPr bwMode="auto">
            <a:xfrm>
              <a:off x="4240951" y="3801767"/>
              <a:ext cx="44928" cy="56346"/>
            </a:xfrm>
            <a:custGeom>
              <a:avLst/>
              <a:gdLst>
                <a:gd name="T0" fmla="*/ 26 w 26"/>
                <a:gd name="T1" fmla="*/ 31 h 34"/>
                <a:gd name="T2" fmla="*/ 25 w 26"/>
                <a:gd name="T3" fmla="*/ 25 h 34"/>
                <a:gd name="T4" fmla="*/ 10 w 26"/>
                <a:gd name="T5" fmla="*/ 27 h 34"/>
                <a:gd name="T6" fmla="*/ 8 w 26"/>
                <a:gd name="T7" fmla="*/ 20 h 34"/>
                <a:gd name="T8" fmla="*/ 22 w 26"/>
                <a:gd name="T9" fmla="*/ 18 h 34"/>
                <a:gd name="T10" fmla="*/ 22 w 26"/>
                <a:gd name="T11" fmla="*/ 12 h 34"/>
                <a:gd name="T12" fmla="*/ 7 w 26"/>
                <a:gd name="T13" fmla="*/ 14 h 34"/>
                <a:gd name="T14" fmla="*/ 7 w 26"/>
                <a:gd name="T15" fmla="*/ 8 h 34"/>
                <a:gd name="T16" fmla="*/ 22 w 26"/>
                <a:gd name="T17" fmla="*/ 6 h 34"/>
                <a:gd name="T18" fmla="*/ 20 w 26"/>
                <a:gd name="T19" fmla="*/ 0 h 34"/>
                <a:gd name="T20" fmla="*/ 0 w 26"/>
                <a:gd name="T21" fmla="*/ 3 h 34"/>
                <a:gd name="T22" fmla="*/ 5 w 26"/>
                <a:gd name="T23" fmla="*/ 34 h 34"/>
                <a:gd name="T24" fmla="*/ 26 w 26"/>
                <a:gd name="T25" fmla="*/ 3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34">
                  <a:moveTo>
                    <a:pt x="26" y="31"/>
                  </a:moveTo>
                  <a:lnTo>
                    <a:pt x="25" y="25"/>
                  </a:lnTo>
                  <a:lnTo>
                    <a:pt x="10" y="27"/>
                  </a:lnTo>
                  <a:lnTo>
                    <a:pt x="8" y="20"/>
                  </a:lnTo>
                  <a:lnTo>
                    <a:pt x="22" y="18"/>
                  </a:lnTo>
                  <a:lnTo>
                    <a:pt x="22" y="12"/>
                  </a:lnTo>
                  <a:lnTo>
                    <a:pt x="7" y="14"/>
                  </a:lnTo>
                  <a:lnTo>
                    <a:pt x="7" y="8"/>
                  </a:lnTo>
                  <a:lnTo>
                    <a:pt x="22" y="6"/>
                  </a:lnTo>
                  <a:lnTo>
                    <a:pt x="20" y="0"/>
                  </a:lnTo>
                  <a:lnTo>
                    <a:pt x="0" y="3"/>
                  </a:lnTo>
                  <a:lnTo>
                    <a:pt x="5" y="34"/>
                  </a:lnTo>
                  <a:lnTo>
                    <a:pt x="2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77" name="Freeform 853">
              <a:extLst>
                <a:ext uri="{FF2B5EF4-FFF2-40B4-BE49-F238E27FC236}">
                  <a16:creationId xmlns:a16="http://schemas.microsoft.com/office/drawing/2014/main" id="{225BEB5A-36ED-A1B5-2537-63FF16E0D361}"/>
                </a:ext>
              </a:extLst>
            </p:cNvPr>
            <p:cNvSpPr/>
            <p:nvPr/>
          </p:nvSpPr>
          <p:spPr bwMode="auto">
            <a:xfrm>
              <a:off x="4284151" y="3793477"/>
              <a:ext cx="46655" cy="58004"/>
            </a:xfrm>
            <a:custGeom>
              <a:avLst/>
              <a:gdLst>
                <a:gd name="T0" fmla="*/ 27 w 27"/>
                <a:gd name="T1" fmla="*/ 31 h 35"/>
                <a:gd name="T2" fmla="*/ 25 w 27"/>
                <a:gd name="T3" fmla="*/ 25 h 35"/>
                <a:gd name="T4" fmla="*/ 11 w 27"/>
                <a:gd name="T5" fmla="*/ 27 h 35"/>
                <a:gd name="T6" fmla="*/ 9 w 27"/>
                <a:gd name="T7" fmla="*/ 20 h 35"/>
                <a:gd name="T8" fmla="*/ 23 w 27"/>
                <a:gd name="T9" fmla="*/ 18 h 35"/>
                <a:gd name="T10" fmla="*/ 22 w 27"/>
                <a:gd name="T11" fmla="*/ 12 h 35"/>
                <a:gd name="T12" fmla="*/ 9 w 27"/>
                <a:gd name="T13" fmla="*/ 14 h 35"/>
                <a:gd name="T14" fmla="*/ 7 w 27"/>
                <a:gd name="T15" fmla="*/ 8 h 35"/>
                <a:gd name="T16" fmla="*/ 22 w 27"/>
                <a:gd name="T17" fmla="*/ 6 h 35"/>
                <a:gd name="T18" fmla="*/ 22 w 27"/>
                <a:gd name="T19" fmla="*/ 0 h 35"/>
                <a:gd name="T20" fmla="*/ 0 w 27"/>
                <a:gd name="T21" fmla="*/ 3 h 35"/>
                <a:gd name="T22" fmla="*/ 5 w 27"/>
                <a:gd name="T23" fmla="*/ 35 h 35"/>
                <a:gd name="T24" fmla="*/ 27 w 27"/>
                <a:gd name="T25" fmla="*/ 3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" h="35">
                  <a:moveTo>
                    <a:pt x="27" y="31"/>
                  </a:moveTo>
                  <a:lnTo>
                    <a:pt x="25" y="25"/>
                  </a:lnTo>
                  <a:lnTo>
                    <a:pt x="11" y="27"/>
                  </a:lnTo>
                  <a:lnTo>
                    <a:pt x="9" y="20"/>
                  </a:lnTo>
                  <a:lnTo>
                    <a:pt x="23" y="18"/>
                  </a:lnTo>
                  <a:lnTo>
                    <a:pt x="22" y="12"/>
                  </a:lnTo>
                  <a:lnTo>
                    <a:pt x="9" y="14"/>
                  </a:lnTo>
                  <a:lnTo>
                    <a:pt x="7" y="8"/>
                  </a:lnTo>
                  <a:lnTo>
                    <a:pt x="22" y="6"/>
                  </a:lnTo>
                  <a:lnTo>
                    <a:pt x="22" y="0"/>
                  </a:lnTo>
                  <a:lnTo>
                    <a:pt x="0" y="3"/>
                  </a:lnTo>
                  <a:lnTo>
                    <a:pt x="5" y="35"/>
                  </a:lnTo>
                  <a:lnTo>
                    <a:pt x="27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78" name="Freeform 854">
              <a:extLst>
                <a:ext uri="{FF2B5EF4-FFF2-40B4-BE49-F238E27FC236}">
                  <a16:creationId xmlns:a16="http://schemas.microsoft.com/office/drawing/2014/main" id="{48D30E0F-E8AF-292A-FD38-0F0713C14B7C}"/>
                </a:ext>
              </a:extLst>
            </p:cNvPr>
            <p:cNvSpPr/>
            <p:nvPr/>
          </p:nvSpPr>
          <p:spPr bwMode="auto">
            <a:xfrm>
              <a:off x="10869456" y="3344365"/>
              <a:ext cx="48383" cy="59660"/>
            </a:xfrm>
            <a:custGeom>
              <a:avLst/>
              <a:gdLst>
                <a:gd name="T0" fmla="*/ 18 w 28"/>
                <a:gd name="T1" fmla="*/ 35 h 36"/>
                <a:gd name="T2" fmla="*/ 22 w 28"/>
                <a:gd name="T3" fmla="*/ 36 h 36"/>
                <a:gd name="T4" fmla="*/ 27 w 28"/>
                <a:gd name="T5" fmla="*/ 19 h 36"/>
                <a:gd name="T6" fmla="*/ 15 w 28"/>
                <a:gd name="T7" fmla="*/ 15 h 36"/>
                <a:gd name="T8" fmla="*/ 13 w 28"/>
                <a:gd name="T9" fmla="*/ 20 h 36"/>
                <a:gd name="T10" fmla="*/ 19 w 28"/>
                <a:gd name="T11" fmla="*/ 23 h 36"/>
                <a:gd name="T12" fmla="*/ 18 w 28"/>
                <a:gd name="T13" fmla="*/ 25 h 36"/>
                <a:gd name="T14" fmla="*/ 17 w 28"/>
                <a:gd name="T15" fmla="*/ 26 h 36"/>
                <a:gd name="T16" fmla="*/ 15 w 28"/>
                <a:gd name="T17" fmla="*/ 27 h 36"/>
                <a:gd name="T18" fmla="*/ 11 w 28"/>
                <a:gd name="T19" fmla="*/ 27 h 36"/>
                <a:gd name="T20" fmla="*/ 9 w 28"/>
                <a:gd name="T21" fmla="*/ 25 h 36"/>
                <a:gd name="T22" fmla="*/ 6 w 28"/>
                <a:gd name="T23" fmla="*/ 23 h 36"/>
                <a:gd name="T24" fmla="*/ 6 w 28"/>
                <a:gd name="T25" fmla="*/ 19 h 36"/>
                <a:gd name="T26" fmla="*/ 6 w 28"/>
                <a:gd name="T27" fmla="*/ 14 h 36"/>
                <a:gd name="T28" fmla="*/ 9 w 28"/>
                <a:gd name="T29" fmla="*/ 9 h 36"/>
                <a:gd name="T30" fmla="*/ 11 w 28"/>
                <a:gd name="T31" fmla="*/ 7 h 36"/>
                <a:gd name="T32" fmla="*/ 13 w 28"/>
                <a:gd name="T33" fmla="*/ 6 h 36"/>
                <a:gd name="T34" fmla="*/ 17 w 28"/>
                <a:gd name="T35" fmla="*/ 6 h 36"/>
                <a:gd name="T36" fmla="*/ 19 w 28"/>
                <a:gd name="T37" fmla="*/ 7 h 36"/>
                <a:gd name="T38" fmla="*/ 21 w 28"/>
                <a:gd name="T39" fmla="*/ 8 h 36"/>
                <a:gd name="T40" fmla="*/ 22 w 28"/>
                <a:gd name="T41" fmla="*/ 11 h 36"/>
                <a:gd name="T42" fmla="*/ 22 w 28"/>
                <a:gd name="T43" fmla="*/ 13 h 36"/>
                <a:gd name="T44" fmla="*/ 28 w 28"/>
                <a:gd name="T45" fmla="*/ 14 h 36"/>
                <a:gd name="T46" fmla="*/ 28 w 28"/>
                <a:gd name="T47" fmla="*/ 9 h 36"/>
                <a:gd name="T48" fmla="*/ 25 w 28"/>
                <a:gd name="T49" fmla="*/ 6 h 36"/>
                <a:gd name="T50" fmla="*/ 22 w 28"/>
                <a:gd name="T51" fmla="*/ 2 h 36"/>
                <a:gd name="T52" fmla="*/ 18 w 28"/>
                <a:gd name="T53" fmla="*/ 1 h 36"/>
                <a:gd name="T54" fmla="*/ 12 w 28"/>
                <a:gd name="T55" fmla="*/ 0 h 36"/>
                <a:gd name="T56" fmla="*/ 7 w 28"/>
                <a:gd name="T57" fmla="*/ 2 h 36"/>
                <a:gd name="T58" fmla="*/ 3 w 28"/>
                <a:gd name="T59" fmla="*/ 6 h 36"/>
                <a:gd name="T60" fmla="*/ 0 w 28"/>
                <a:gd name="T61" fmla="*/ 12 h 36"/>
                <a:gd name="T62" fmla="*/ 0 w 28"/>
                <a:gd name="T63" fmla="*/ 19 h 36"/>
                <a:gd name="T64" fmla="*/ 1 w 28"/>
                <a:gd name="T65" fmla="*/ 25 h 36"/>
                <a:gd name="T66" fmla="*/ 4 w 28"/>
                <a:gd name="T67" fmla="*/ 30 h 36"/>
                <a:gd name="T68" fmla="*/ 10 w 28"/>
                <a:gd name="T69" fmla="*/ 32 h 36"/>
                <a:gd name="T70" fmla="*/ 15 w 28"/>
                <a:gd name="T71" fmla="*/ 32 h 36"/>
                <a:gd name="T72" fmla="*/ 18 w 28"/>
                <a:gd name="T73" fmla="*/ 30 h 36"/>
                <a:gd name="T74" fmla="*/ 18 w 28"/>
                <a:gd name="T75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" h="36">
                  <a:moveTo>
                    <a:pt x="18" y="35"/>
                  </a:moveTo>
                  <a:lnTo>
                    <a:pt x="22" y="36"/>
                  </a:lnTo>
                  <a:lnTo>
                    <a:pt x="27" y="19"/>
                  </a:lnTo>
                  <a:lnTo>
                    <a:pt x="15" y="15"/>
                  </a:lnTo>
                  <a:lnTo>
                    <a:pt x="13" y="20"/>
                  </a:lnTo>
                  <a:lnTo>
                    <a:pt x="19" y="23"/>
                  </a:lnTo>
                  <a:lnTo>
                    <a:pt x="18" y="25"/>
                  </a:lnTo>
                  <a:lnTo>
                    <a:pt x="17" y="26"/>
                  </a:lnTo>
                  <a:lnTo>
                    <a:pt x="15" y="27"/>
                  </a:lnTo>
                  <a:lnTo>
                    <a:pt x="11" y="27"/>
                  </a:lnTo>
                  <a:lnTo>
                    <a:pt x="9" y="25"/>
                  </a:lnTo>
                  <a:lnTo>
                    <a:pt x="6" y="23"/>
                  </a:lnTo>
                  <a:lnTo>
                    <a:pt x="6" y="19"/>
                  </a:lnTo>
                  <a:lnTo>
                    <a:pt x="6" y="14"/>
                  </a:lnTo>
                  <a:lnTo>
                    <a:pt x="9" y="9"/>
                  </a:lnTo>
                  <a:lnTo>
                    <a:pt x="11" y="7"/>
                  </a:lnTo>
                  <a:lnTo>
                    <a:pt x="13" y="6"/>
                  </a:lnTo>
                  <a:lnTo>
                    <a:pt x="17" y="6"/>
                  </a:lnTo>
                  <a:lnTo>
                    <a:pt x="19" y="7"/>
                  </a:lnTo>
                  <a:lnTo>
                    <a:pt x="21" y="8"/>
                  </a:lnTo>
                  <a:lnTo>
                    <a:pt x="22" y="11"/>
                  </a:lnTo>
                  <a:lnTo>
                    <a:pt x="22" y="13"/>
                  </a:lnTo>
                  <a:lnTo>
                    <a:pt x="28" y="14"/>
                  </a:lnTo>
                  <a:lnTo>
                    <a:pt x="28" y="9"/>
                  </a:lnTo>
                  <a:lnTo>
                    <a:pt x="25" y="6"/>
                  </a:lnTo>
                  <a:lnTo>
                    <a:pt x="22" y="2"/>
                  </a:lnTo>
                  <a:lnTo>
                    <a:pt x="18" y="1"/>
                  </a:lnTo>
                  <a:lnTo>
                    <a:pt x="12" y="0"/>
                  </a:lnTo>
                  <a:lnTo>
                    <a:pt x="7" y="2"/>
                  </a:lnTo>
                  <a:lnTo>
                    <a:pt x="3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" y="25"/>
                  </a:lnTo>
                  <a:lnTo>
                    <a:pt x="4" y="30"/>
                  </a:lnTo>
                  <a:lnTo>
                    <a:pt x="10" y="32"/>
                  </a:lnTo>
                  <a:lnTo>
                    <a:pt x="15" y="32"/>
                  </a:lnTo>
                  <a:lnTo>
                    <a:pt x="18" y="30"/>
                  </a:lnTo>
                  <a:lnTo>
                    <a:pt x="18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79" name="Freeform 855">
              <a:extLst>
                <a:ext uri="{FF2B5EF4-FFF2-40B4-BE49-F238E27FC236}">
                  <a16:creationId xmlns:a16="http://schemas.microsoft.com/office/drawing/2014/main" id="{5139A393-370B-AD0C-852B-FA0F19E54B38}"/>
                </a:ext>
              </a:extLst>
            </p:cNvPr>
            <p:cNvSpPr/>
            <p:nvPr/>
          </p:nvSpPr>
          <p:spPr bwMode="auto">
            <a:xfrm>
              <a:off x="10917839" y="3355964"/>
              <a:ext cx="50110" cy="61320"/>
            </a:xfrm>
            <a:custGeom>
              <a:avLst/>
              <a:gdLst>
                <a:gd name="T0" fmla="*/ 12 w 29"/>
                <a:gd name="T1" fmla="*/ 7 h 37"/>
                <a:gd name="T2" fmla="*/ 19 w 29"/>
                <a:gd name="T3" fmla="*/ 10 h 37"/>
                <a:gd name="T4" fmla="*/ 21 w 29"/>
                <a:gd name="T5" fmla="*/ 11 h 37"/>
                <a:gd name="T6" fmla="*/ 21 w 29"/>
                <a:gd name="T7" fmla="*/ 14 h 37"/>
                <a:gd name="T8" fmla="*/ 20 w 29"/>
                <a:gd name="T9" fmla="*/ 17 h 37"/>
                <a:gd name="T10" fmla="*/ 17 w 29"/>
                <a:gd name="T11" fmla="*/ 17 h 37"/>
                <a:gd name="T12" fmla="*/ 9 w 29"/>
                <a:gd name="T13" fmla="*/ 14 h 37"/>
                <a:gd name="T14" fmla="*/ 12 w 29"/>
                <a:gd name="T15" fmla="*/ 7 h 37"/>
                <a:gd name="T16" fmla="*/ 6 w 29"/>
                <a:gd name="T17" fmla="*/ 31 h 37"/>
                <a:gd name="T18" fmla="*/ 8 w 29"/>
                <a:gd name="T19" fmla="*/ 20 h 37"/>
                <a:gd name="T20" fmla="*/ 14 w 29"/>
                <a:gd name="T21" fmla="*/ 22 h 37"/>
                <a:gd name="T22" fmla="*/ 18 w 29"/>
                <a:gd name="T23" fmla="*/ 24 h 37"/>
                <a:gd name="T24" fmla="*/ 18 w 29"/>
                <a:gd name="T25" fmla="*/ 28 h 37"/>
                <a:gd name="T26" fmla="*/ 17 w 29"/>
                <a:gd name="T27" fmla="*/ 31 h 37"/>
                <a:gd name="T28" fmla="*/ 17 w 29"/>
                <a:gd name="T29" fmla="*/ 34 h 37"/>
                <a:gd name="T30" fmla="*/ 17 w 29"/>
                <a:gd name="T31" fmla="*/ 35 h 37"/>
                <a:gd name="T32" fmla="*/ 23 w 29"/>
                <a:gd name="T33" fmla="*/ 37 h 37"/>
                <a:gd name="T34" fmla="*/ 23 w 29"/>
                <a:gd name="T35" fmla="*/ 36 h 37"/>
                <a:gd name="T36" fmla="*/ 23 w 29"/>
                <a:gd name="T37" fmla="*/ 35 h 37"/>
                <a:gd name="T38" fmla="*/ 23 w 29"/>
                <a:gd name="T39" fmla="*/ 32 h 37"/>
                <a:gd name="T40" fmla="*/ 24 w 29"/>
                <a:gd name="T41" fmla="*/ 29 h 37"/>
                <a:gd name="T42" fmla="*/ 24 w 29"/>
                <a:gd name="T43" fmla="*/ 24 h 37"/>
                <a:gd name="T44" fmla="*/ 21 w 29"/>
                <a:gd name="T45" fmla="*/ 22 h 37"/>
                <a:gd name="T46" fmla="*/ 24 w 29"/>
                <a:gd name="T47" fmla="*/ 20 h 37"/>
                <a:gd name="T48" fmla="*/ 25 w 29"/>
                <a:gd name="T49" fmla="*/ 19 h 37"/>
                <a:gd name="T50" fmla="*/ 27 w 29"/>
                <a:gd name="T51" fmla="*/ 16 h 37"/>
                <a:gd name="T52" fmla="*/ 29 w 29"/>
                <a:gd name="T53" fmla="*/ 12 h 37"/>
                <a:gd name="T54" fmla="*/ 27 w 29"/>
                <a:gd name="T55" fmla="*/ 8 h 37"/>
                <a:gd name="T56" fmla="*/ 25 w 29"/>
                <a:gd name="T57" fmla="*/ 6 h 37"/>
                <a:gd name="T58" fmla="*/ 21 w 29"/>
                <a:gd name="T59" fmla="*/ 4 h 37"/>
                <a:gd name="T60" fmla="*/ 7 w 29"/>
                <a:gd name="T61" fmla="*/ 0 h 37"/>
                <a:gd name="T62" fmla="*/ 0 w 29"/>
                <a:gd name="T63" fmla="*/ 30 h 37"/>
                <a:gd name="T64" fmla="*/ 6 w 29"/>
                <a:gd name="T65" fmla="*/ 31 h 37"/>
                <a:gd name="T66" fmla="*/ 12 w 29"/>
                <a:gd name="T67" fmla="*/ 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" h="37">
                  <a:moveTo>
                    <a:pt x="12" y="7"/>
                  </a:moveTo>
                  <a:lnTo>
                    <a:pt x="19" y="10"/>
                  </a:lnTo>
                  <a:lnTo>
                    <a:pt x="21" y="11"/>
                  </a:lnTo>
                  <a:lnTo>
                    <a:pt x="21" y="14"/>
                  </a:lnTo>
                  <a:lnTo>
                    <a:pt x="20" y="17"/>
                  </a:lnTo>
                  <a:lnTo>
                    <a:pt x="17" y="17"/>
                  </a:lnTo>
                  <a:lnTo>
                    <a:pt x="9" y="14"/>
                  </a:lnTo>
                  <a:lnTo>
                    <a:pt x="12" y="7"/>
                  </a:lnTo>
                  <a:lnTo>
                    <a:pt x="6" y="31"/>
                  </a:lnTo>
                  <a:lnTo>
                    <a:pt x="8" y="20"/>
                  </a:lnTo>
                  <a:lnTo>
                    <a:pt x="14" y="22"/>
                  </a:lnTo>
                  <a:lnTo>
                    <a:pt x="18" y="24"/>
                  </a:lnTo>
                  <a:lnTo>
                    <a:pt x="18" y="28"/>
                  </a:lnTo>
                  <a:lnTo>
                    <a:pt x="17" y="31"/>
                  </a:lnTo>
                  <a:lnTo>
                    <a:pt x="17" y="34"/>
                  </a:lnTo>
                  <a:lnTo>
                    <a:pt x="17" y="35"/>
                  </a:lnTo>
                  <a:lnTo>
                    <a:pt x="23" y="37"/>
                  </a:lnTo>
                  <a:lnTo>
                    <a:pt x="23" y="36"/>
                  </a:lnTo>
                  <a:lnTo>
                    <a:pt x="23" y="35"/>
                  </a:lnTo>
                  <a:lnTo>
                    <a:pt x="23" y="32"/>
                  </a:lnTo>
                  <a:lnTo>
                    <a:pt x="24" y="29"/>
                  </a:lnTo>
                  <a:lnTo>
                    <a:pt x="24" y="24"/>
                  </a:lnTo>
                  <a:lnTo>
                    <a:pt x="21" y="22"/>
                  </a:lnTo>
                  <a:lnTo>
                    <a:pt x="24" y="20"/>
                  </a:lnTo>
                  <a:lnTo>
                    <a:pt x="25" y="19"/>
                  </a:lnTo>
                  <a:lnTo>
                    <a:pt x="27" y="16"/>
                  </a:lnTo>
                  <a:lnTo>
                    <a:pt x="29" y="12"/>
                  </a:lnTo>
                  <a:lnTo>
                    <a:pt x="27" y="8"/>
                  </a:lnTo>
                  <a:lnTo>
                    <a:pt x="25" y="6"/>
                  </a:lnTo>
                  <a:lnTo>
                    <a:pt x="21" y="4"/>
                  </a:lnTo>
                  <a:lnTo>
                    <a:pt x="7" y="0"/>
                  </a:lnTo>
                  <a:lnTo>
                    <a:pt x="0" y="30"/>
                  </a:lnTo>
                  <a:lnTo>
                    <a:pt x="6" y="31"/>
                  </a:lnTo>
                  <a:lnTo>
                    <a:pt x="1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80" name="Freeform 856">
              <a:extLst>
                <a:ext uri="{FF2B5EF4-FFF2-40B4-BE49-F238E27FC236}">
                  <a16:creationId xmlns:a16="http://schemas.microsoft.com/office/drawing/2014/main" id="{756E67EB-D27C-0F35-5C10-0407A1D4A0E9}"/>
                </a:ext>
              </a:extLst>
            </p:cNvPr>
            <p:cNvSpPr/>
            <p:nvPr/>
          </p:nvSpPr>
          <p:spPr bwMode="auto">
            <a:xfrm>
              <a:off x="10964494" y="3369224"/>
              <a:ext cx="48383" cy="62975"/>
            </a:xfrm>
            <a:custGeom>
              <a:avLst/>
              <a:gdLst>
                <a:gd name="T0" fmla="*/ 21 w 28"/>
                <a:gd name="T1" fmla="*/ 38 h 38"/>
                <a:gd name="T2" fmla="*/ 22 w 28"/>
                <a:gd name="T3" fmla="*/ 32 h 38"/>
                <a:gd name="T4" fmla="*/ 8 w 28"/>
                <a:gd name="T5" fmla="*/ 27 h 38"/>
                <a:gd name="T6" fmla="*/ 9 w 28"/>
                <a:gd name="T7" fmla="*/ 20 h 38"/>
                <a:gd name="T8" fmla="*/ 22 w 28"/>
                <a:gd name="T9" fmla="*/ 23 h 38"/>
                <a:gd name="T10" fmla="*/ 23 w 28"/>
                <a:gd name="T11" fmla="*/ 18 h 38"/>
                <a:gd name="T12" fmla="*/ 10 w 28"/>
                <a:gd name="T13" fmla="*/ 14 h 38"/>
                <a:gd name="T14" fmla="*/ 12 w 28"/>
                <a:gd name="T15" fmla="*/ 8 h 38"/>
                <a:gd name="T16" fmla="*/ 27 w 28"/>
                <a:gd name="T17" fmla="*/ 12 h 38"/>
                <a:gd name="T18" fmla="*/ 28 w 28"/>
                <a:gd name="T19" fmla="*/ 6 h 38"/>
                <a:gd name="T20" fmla="*/ 8 w 28"/>
                <a:gd name="T21" fmla="*/ 0 h 38"/>
                <a:gd name="T22" fmla="*/ 0 w 28"/>
                <a:gd name="T23" fmla="*/ 30 h 38"/>
                <a:gd name="T24" fmla="*/ 21 w 28"/>
                <a:gd name="T2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38">
                  <a:moveTo>
                    <a:pt x="21" y="38"/>
                  </a:moveTo>
                  <a:lnTo>
                    <a:pt x="22" y="32"/>
                  </a:lnTo>
                  <a:lnTo>
                    <a:pt x="8" y="27"/>
                  </a:lnTo>
                  <a:lnTo>
                    <a:pt x="9" y="20"/>
                  </a:lnTo>
                  <a:lnTo>
                    <a:pt x="22" y="23"/>
                  </a:lnTo>
                  <a:lnTo>
                    <a:pt x="23" y="18"/>
                  </a:lnTo>
                  <a:lnTo>
                    <a:pt x="10" y="14"/>
                  </a:lnTo>
                  <a:lnTo>
                    <a:pt x="12" y="8"/>
                  </a:lnTo>
                  <a:lnTo>
                    <a:pt x="27" y="12"/>
                  </a:lnTo>
                  <a:lnTo>
                    <a:pt x="28" y="6"/>
                  </a:lnTo>
                  <a:lnTo>
                    <a:pt x="8" y="0"/>
                  </a:lnTo>
                  <a:lnTo>
                    <a:pt x="0" y="30"/>
                  </a:lnTo>
                  <a:lnTo>
                    <a:pt x="21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81" name="Freeform 857">
              <a:extLst>
                <a:ext uri="{FF2B5EF4-FFF2-40B4-BE49-F238E27FC236}">
                  <a16:creationId xmlns:a16="http://schemas.microsoft.com/office/drawing/2014/main" id="{EA786102-3726-44E2-1505-AA66F53EF8F2}"/>
                </a:ext>
              </a:extLst>
            </p:cNvPr>
            <p:cNvSpPr/>
            <p:nvPr/>
          </p:nvSpPr>
          <p:spPr bwMode="auto">
            <a:xfrm>
              <a:off x="11009421" y="3384138"/>
              <a:ext cx="46655" cy="59660"/>
            </a:xfrm>
            <a:custGeom>
              <a:avLst/>
              <a:gdLst>
                <a:gd name="T0" fmla="*/ 20 w 27"/>
                <a:gd name="T1" fmla="*/ 36 h 36"/>
                <a:gd name="T2" fmla="*/ 21 w 27"/>
                <a:gd name="T3" fmla="*/ 30 h 36"/>
                <a:gd name="T4" fmla="*/ 7 w 27"/>
                <a:gd name="T5" fmla="*/ 25 h 36"/>
                <a:gd name="T6" fmla="*/ 8 w 27"/>
                <a:gd name="T7" fmla="*/ 18 h 36"/>
                <a:gd name="T8" fmla="*/ 21 w 27"/>
                <a:gd name="T9" fmla="*/ 21 h 36"/>
                <a:gd name="T10" fmla="*/ 22 w 27"/>
                <a:gd name="T11" fmla="*/ 17 h 36"/>
                <a:gd name="T12" fmla="*/ 9 w 27"/>
                <a:gd name="T13" fmla="*/ 13 h 36"/>
                <a:gd name="T14" fmla="*/ 12 w 27"/>
                <a:gd name="T15" fmla="*/ 6 h 36"/>
                <a:gd name="T16" fmla="*/ 26 w 27"/>
                <a:gd name="T17" fmla="*/ 11 h 36"/>
                <a:gd name="T18" fmla="*/ 27 w 27"/>
                <a:gd name="T19" fmla="*/ 6 h 36"/>
                <a:gd name="T20" fmla="*/ 7 w 27"/>
                <a:gd name="T21" fmla="*/ 0 h 36"/>
                <a:gd name="T22" fmla="*/ 0 w 27"/>
                <a:gd name="T23" fmla="*/ 30 h 36"/>
                <a:gd name="T24" fmla="*/ 20 w 27"/>
                <a:gd name="T2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" h="36">
                  <a:moveTo>
                    <a:pt x="20" y="36"/>
                  </a:moveTo>
                  <a:lnTo>
                    <a:pt x="21" y="30"/>
                  </a:lnTo>
                  <a:lnTo>
                    <a:pt x="7" y="25"/>
                  </a:lnTo>
                  <a:lnTo>
                    <a:pt x="8" y="18"/>
                  </a:lnTo>
                  <a:lnTo>
                    <a:pt x="21" y="21"/>
                  </a:lnTo>
                  <a:lnTo>
                    <a:pt x="22" y="17"/>
                  </a:lnTo>
                  <a:lnTo>
                    <a:pt x="9" y="13"/>
                  </a:lnTo>
                  <a:lnTo>
                    <a:pt x="12" y="6"/>
                  </a:lnTo>
                  <a:lnTo>
                    <a:pt x="26" y="11"/>
                  </a:lnTo>
                  <a:lnTo>
                    <a:pt x="27" y="6"/>
                  </a:lnTo>
                  <a:lnTo>
                    <a:pt x="7" y="0"/>
                  </a:lnTo>
                  <a:lnTo>
                    <a:pt x="0" y="30"/>
                  </a:lnTo>
                  <a:lnTo>
                    <a:pt x="2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82" name="Freeform 858">
              <a:extLst>
                <a:ext uri="{FF2B5EF4-FFF2-40B4-BE49-F238E27FC236}">
                  <a16:creationId xmlns:a16="http://schemas.microsoft.com/office/drawing/2014/main" id="{84088B33-81E0-D8B9-9BA3-255CE435F3BD}"/>
                </a:ext>
              </a:extLst>
            </p:cNvPr>
            <p:cNvSpPr/>
            <p:nvPr/>
          </p:nvSpPr>
          <p:spPr bwMode="auto">
            <a:xfrm>
              <a:off x="11052620" y="3395738"/>
              <a:ext cx="51839" cy="61320"/>
            </a:xfrm>
            <a:custGeom>
              <a:avLst/>
              <a:gdLst>
                <a:gd name="T0" fmla="*/ 5 w 30"/>
                <a:gd name="T1" fmla="*/ 32 h 37"/>
                <a:gd name="T2" fmla="*/ 11 w 30"/>
                <a:gd name="T3" fmla="*/ 11 h 37"/>
                <a:gd name="T4" fmla="*/ 17 w 30"/>
                <a:gd name="T5" fmla="*/ 36 h 37"/>
                <a:gd name="T6" fmla="*/ 23 w 30"/>
                <a:gd name="T7" fmla="*/ 37 h 37"/>
                <a:gd name="T8" fmla="*/ 30 w 30"/>
                <a:gd name="T9" fmla="*/ 7 h 37"/>
                <a:gd name="T10" fmla="*/ 24 w 30"/>
                <a:gd name="T11" fmla="*/ 6 h 37"/>
                <a:gd name="T12" fmla="*/ 19 w 30"/>
                <a:gd name="T13" fmla="*/ 26 h 37"/>
                <a:gd name="T14" fmla="*/ 13 w 30"/>
                <a:gd name="T15" fmla="*/ 2 h 37"/>
                <a:gd name="T16" fmla="*/ 7 w 30"/>
                <a:gd name="T17" fmla="*/ 0 h 37"/>
                <a:gd name="T18" fmla="*/ 0 w 30"/>
                <a:gd name="T19" fmla="*/ 30 h 37"/>
                <a:gd name="T20" fmla="*/ 5 w 30"/>
                <a:gd name="T21" fmla="*/ 3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7">
                  <a:moveTo>
                    <a:pt x="5" y="32"/>
                  </a:moveTo>
                  <a:lnTo>
                    <a:pt x="11" y="11"/>
                  </a:lnTo>
                  <a:lnTo>
                    <a:pt x="17" y="36"/>
                  </a:lnTo>
                  <a:lnTo>
                    <a:pt x="23" y="37"/>
                  </a:lnTo>
                  <a:lnTo>
                    <a:pt x="30" y="7"/>
                  </a:lnTo>
                  <a:lnTo>
                    <a:pt x="24" y="6"/>
                  </a:lnTo>
                  <a:lnTo>
                    <a:pt x="19" y="26"/>
                  </a:lnTo>
                  <a:lnTo>
                    <a:pt x="13" y="2"/>
                  </a:lnTo>
                  <a:lnTo>
                    <a:pt x="7" y="0"/>
                  </a:lnTo>
                  <a:lnTo>
                    <a:pt x="0" y="30"/>
                  </a:lnTo>
                  <a:lnTo>
                    <a:pt x="5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83" name="Freeform 859">
              <a:extLst>
                <a:ext uri="{FF2B5EF4-FFF2-40B4-BE49-F238E27FC236}">
                  <a16:creationId xmlns:a16="http://schemas.microsoft.com/office/drawing/2014/main" id="{206A5052-30A2-5FDF-38BB-8F3C7B1F3D34}"/>
                </a:ext>
              </a:extLst>
            </p:cNvPr>
            <p:cNvSpPr/>
            <p:nvPr/>
          </p:nvSpPr>
          <p:spPr bwMode="auto">
            <a:xfrm>
              <a:off x="11099277" y="3412311"/>
              <a:ext cx="50113" cy="59660"/>
            </a:xfrm>
            <a:custGeom>
              <a:avLst/>
              <a:gdLst>
                <a:gd name="T0" fmla="*/ 22 w 29"/>
                <a:gd name="T1" fmla="*/ 36 h 36"/>
                <a:gd name="T2" fmla="*/ 23 w 29"/>
                <a:gd name="T3" fmla="*/ 30 h 36"/>
                <a:gd name="T4" fmla="*/ 8 w 29"/>
                <a:gd name="T5" fmla="*/ 25 h 36"/>
                <a:gd name="T6" fmla="*/ 10 w 29"/>
                <a:gd name="T7" fmla="*/ 18 h 36"/>
                <a:gd name="T8" fmla="*/ 23 w 29"/>
                <a:gd name="T9" fmla="*/ 21 h 36"/>
                <a:gd name="T10" fmla="*/ 24 w 29"/>
                <a:gd name="T11" fmla="*/ 16 h 36"/>
                <a:gd name="T12" fmla="*/ 11 w 29"/>
                <a:gd name="T13" fmla="*/ 13 h 36"/>
                <a:gd name="T14" fmla="*/ 12 w 29"/>
                <a:gd name="T15" fmla="*/ 6 h 36"/>
                <a:gd name="T16" fmla="*/ 27 w 29"/>
                <a:gd name="T17" fmla="*/ 10 h 36"/>
                <a:gd name="T18" fmla="*/ 29 w 29"/>
                <a:gd name="T19" fmla="*/ 6 h 36"/>
                <a:gd name="T20" fmla="*/ 9 w 29"/>
                <a:gd name="T21" fmla="*/ 0 h 36"/>
                <a:gd name="T22" fmla="*/ 0 w 29"/>
                <a:gd name="T23" fmla="*/ 30 h 36"/>
                <a:gd name="T24" fmla="*/ 22 w 29"/>
                <a:gd name="T2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36">
                  <a:moveTo>
                    <a:pt x="22" y="36"/>
                  </a:moveTo>
                  <a:lnTo>
                    <a:pt x="23" y="30"/>
                  </a:lnTo>
                  <a:lnTo>
                    <a:pt x="8" y="25"/>
                  </a:lnTo>
                  <a:lnTo>
                    <a:pt x="10" y="18"/>
                  </a:lnTo>
                  <a:lnTo>
                    <a:pt x="23" y="21"/>
                  </a:lnTo>
                  <a:lnTo>
                    <a:pt x="24" y="16"/>
                  </a:lnTo>
                  <a:lnTo>
                    <a:pt x="11" y="13"/>
                  </a:lnTo>
                  <a:lnTo>
                    <a:pt x="12" y="6"/>
                  </a:lnTo>
                  <a:lnTo>
                    <a:pt x="27" y="10"/>
                  </a:lnTo>
                  <a:lnTo>
                    <a:pt x="29" y="6"/>
                  </a:lnTo>
                  <a:lnTo>
                    <a:pt x="9" y="0"/>
                  </a:lnTo>
                  <a:lnTo>
                    <a:pt x="0" y="30"/>
                  </a:lnTo>
                  <a:lnTo>
                    <a:pt x="22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84" name="Freeform 860">
              <a:extLst>
                <a:ext uri="{FF2B5EF4-FFF2-40B4-BE49-F238E27FC236}">
                  <a16:creationId xmlns:a16="http://schemas.microsoft.com/office/drawing/2014/main" id="{C767B12B-D9E2-ACE8-ADB5-5C7FD521AE46}"/>
                </a:ext>
              </a:extLst>
            </p:cNvPr>
            <p:cNvSpPr/>
            <p:nvPr/>
          </p:nvSpPr>
          <p:spPr bwMode="auto">
            <a:xfrm>
              <a:off x="10898834" y="2981431"/>
              <a:ext cx="32830" cy="46404"/>
            </a:xfrm>
            <a:custGeom>
              <a:avLst/>
              <a:gdLst>
                <a:gd name="T0" fmla="*/ 19 w 19"/>
                <a:gd name="T1" fmla="*/ 28 h 28"/>
                <a:gd name="T2" fmla="*/ 19 w 19"/>
                <a:gd name="T3" fmla="*/ 22 h 28"/>
                <a:gd name="T4" fmla="*/ 5 w 19"/>
                <a:gd name="T5" fmla="*/ 23 h 28"/>
                <a:gd name="T6" fmla="*/ 5 w 19"/>
                <a:gd name="T7" fmla="*/ 16 h 28"/>
                <a:gd name="T8" fmla="*/ 17 w 19"/>
                <a:gd name="T9" fmla="*/ 15 h 28"/>
                <a:gd name="T10" fmla="*/ 17 w 19"/>
                <a:gd name="T11" fmla="*/ 11 h 28"/>
                <a:gd name="T12" fmla="*/ 5 w 19"/>
                <a:gd name="T13" fmla="*/ 11 h 28"/>
                <a:gd name="T14" fmla="*/ 5 w 19"/>
                <a:gd name="T15" fmla="*/ 5 h 28"/>
                <a:gd name="T16" fmla="*/ 18 w 19"/>
                <a:gd name="T17" fmla="*/ 5 h 28"/>
                <a:gd name="T18" fmla="*/ 18 w 19"/>
                <a:gd name="T19" fmla="*/ 0 h 28"/>
                <a:gd name="T20" fmla="*/ 0 w 19"/>
                <a:gd name="T21" fmla="*/ 0 h 28"/>
                <a:gd name="T22" fmla="*/ 0 w 19"/>
                <a:gd name="T23" fmla="*/ 28 h 28"/>
                <a:gd name="T24" fmla="*/ 19 w 19"/>
                <a:gd name="T2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" h="28">
                  <a:moveTo>
                    <a:pt x="19" y="28"/>
                  </a:moveTo>
                  <a:lnTo>
                    <a:pt x="19" y="22"/>
                  </a:lnTo>
                  <a:lnTo>
                    <a:pt x="5" y="23"/>
                  </a:lnTo>
                  <a:lnTo>
                    <a:pt x="5" y="16"/>
                  </a:lnTo>
                  <a:lnTo>
                    <a:pt x="17" y="15"/>
                  </a:lnTo>
                  <a:lnTo>
                    <a:pt x="17" y="11"/>
                  </a:lnTo>
                  <a:lnTo>
                    <a:pt x="5" y="11"/>
                  </a:lnTo>
                  <a:lnTo>
                    <a:pt x="5" y="5"/>
                  </a:lnTo>
                  <a:lnTo>
                    <a:pt x="18" y="5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28"/>
                  </a:lnTo>
                  <a:lnTo>
                    <a:pt x="19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85" name="Freeform 861">
              <a:extLst>
                <a:ext uri="{FF2B5EF4-FFF2-40B4-BE49-F238E27FC236}">
                  <a16:creationId xmlns:a16="http://schemas.microsoft.com/office/drawing/2014/main" id="{77804EF0-107E-A4BF-DDCF-067FA5714C9D}"/>
                </a:ext>
              </a:extLst>
            </p:cNvPr>
            <p:cNvSpPr/>
            <p:nvPr/>
          </p:nvSpPr>
          <p:spPr bwMode="auto">
            <a:xfrm>
              <a:off x="10938577" y="2979774"/>
              <a:ext cx="36286" cy="48060"/>
            </a:xfrm>
            <a:custGeom>
              <a:avLst/>
              <a:gdLst>
                <a:gd name="T0" fmla="*/ 5 w 21"/>
                <a:gd name="T1" fmla="*/ 6 h 29"/>
                <a:gd name="T2" fmla="*/ 9 w 21"/>
                <a:gd name="T3" fmla="*/ 6 h 29"/>
                <a:gd name="T4" fmla="*/ 13 w 21"/>
                <a:gd name="T5" fmla="*/ 6 h 29"/>
                <a:gd name="T6" fmla="*/ 14 w 21"/>
                <a:gd name="T7" fmla="*/ 7 h 29"/>
                <a:gd name="T8" fmla="*/ 15 w 21"/>
                <a:gd name="T9" fmla="*/ 11 h 29"/>
                <a:gd name="T10" fmla="*/ 17 w 21"/>
                <a:gd name="T11" fmla="*/ 15 h 29"/>
                <a:gd name="T12" fmla="*/ 15 w 21"/>
                <a:gd name="T13" fmla="*/ 18 h 29"/>
                <a:gd name="T14" fmla="*/ 14 w 21"/>
                <a:gd name="T15" fmla="*/ 22 h 29"/>
                <a:gd name="T16" fmla="*/ 13 w 21"/>
                <a:gd name="T17" fmla="*/ 23 h 29"/>
                <a:gd name="T18" fmla="*/ 9 w 21"/>
                <a:gd name="T19" fmla="*/ 23 h 29"/>
                <a:gd name="T20" fmla="*/ 6 w 21"/>
                <a:gd name="T21" fmla="*/ 23 h 29"/>
                <a:gd name="T22" fmla="*/ 5 w 21"/>
                <a:gd name="T23" fmla="*/ 6 h 29"/>
                <a:gd name="T24" fmla="*/ 8 w 21"/>
                <a:gd name="T25" fmla="*/ 28 h 29"/>
                <a:gd name="T26" fmla="*/ 14 w 21"/>
                <a:gd name="T27" fmla="*/ 28 h 29"/>
                <a:gd name="T28" fmla="*/ 18 w 21"/>
                <a:gd name="T29" fmla="*/ 25 h 29"/>
                <a:gd name="T30" fmla="*/ 20 w 21"/>
                <a:gd name="T31" fmla="*/ 21 h 29"/>
                <a:gd name="T32" fmla="*/ 21 w 21"/>
                <a:gd name="T33" fmla="*/ 15 h 29"/>
                <a:gd name="T34" fmla="*/ 21 w 21"/>
                <a:gd name="T35" fmla="*/ 9 h 29"/>
                <a:gd name="T36" fmla="*/ 19 w 21"/>
                <a:gd name="T37" fmla="*/ 4 h 29"/>
                <a:gd name="T38" fmla="*/ 15 w 21"/>
                <a:gd name="T39" fmla="*/ 1 h 29"/>
                <a:gd name="T40" fmla="*/ 9 w 21"/>
                <a:gd name="T41" fmla="*/ 0 h 29"/>
                <a:gd name="T42" fmla="*/ 0 w 21"/>
                <a:gd name="T43" fmla="*/ 1 h 29"/>
                <a:gd name="T44" fmla="*/ 0 w 21"/>
                <a:gd name="T45" fmla="*/ 29 h 29"/>
                <a:gd name="T46" fmla="*/ 8 w 21"/>
                <a:gd name="T47" fmla="*/ 28 h 29"/>
                <a:gd name="T48" fmla="*/ 5 w 21"/>
                <a:gd name="T49" fmla="*/ 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" h="28">
                  <a:moveTo>
                    <a:pt x="5" y="6"/>
                  </a:moveTo>
                  <a:lnTo>
                    <a:pt x="9" y="6"/>
                  </a:lnTo>
                  <a:lnTo>
                    <a:pt x="13" y="6"/>
                  </a:lnTo>
                  <a:lnTo>
                    <a:pt x="14" y="7"/>
                  </a:lnTo>
                  <a:lnTo>
                    <a:pt x="15" y="11"/>
                  </a:lnTo>
                  <a:lnTo>
                    <a:pt x="17" y="15"/>
                  </a:lnTo>
                  <a:lnTo>
                    <a:pt x="15" y="18"/>
                  </a:lnTo>
                  <a:lnTo>
                    <a:pt x="14" y="22"/>
                  </a:lnTo>
                  <a:lnTo>
                    <a:pt x="13" y="23"/>
                  </a:lnTo>
                  <a:lnTo>
                    <a:pt x="9" y="23"/>
                  </a:lnTo>
                  <a:lnTo>
                    <a:pt x="6" y="23"/>
                  </a:lnTo>
                  <a:lnTo>
                    <a:pt x="5" y="6"/>
                  </a:lnTo>
                  <a:lnTo>
                    <a:pt x="8" y="28"/>
                  </a:lnTo>
                  <a:lnTo>
                    <a:pt x="14" y="28"/>
                  </a:lnTo>
                  <a:lnTo>
                    <a:pt x="18" y="25"/>
                  </a:lnTo>
                  <a:lnTo>
                    <a:pt x="20" y="21"/>
                  </a:lnTo>
                  <a:lnTo>
                    <a:pt x="21" y="15"/>
                  </a:lnTo>
                  <a:lnTo>
                    <a:pt x="21" y="9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9" y="0"/>
                  </a:lnTo>
                  <a:lnTo>
                    <a:pt x="0" y="1"/>
                  </a:lnTo>
                  <a:lnTo>
                    <a:pt x="0" y="29"/>
                  </a:lnTo>
                  <a:lnTo>
                    <a:pt x="8" y="28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86" name="Freeform 862">
              <a:extLst>
                <a:ext uri="{FF2B5EF4-FFF2-40B4-BE49-F238E27FC236}">
                  <a16:creationId xmlns:a16="http://schemas.microsoft.com/office/drawing/2014/main" id="{F5D8BF87-4D9A-F89A-D212-728E3FBC5DA8}"/>
                </a:ext>
              </a:extLst>
            </p:cNvPr>
            <p:cNvSpPr/>
            <p:nvPr/>
          </p:nvSpPr>
          <p:spPr bwMode="auto">
            <a:xfrm>
              <a:off x="10981774" y="2979774"/>
              <a:ext cx="39744" cy="48060"/>
            </a:xfrm>
            <a:custGeom>
              <a:avLst/>
              <a:gdLst>
                <a:gd name="T0" fmla="*/ 20 w 23"/>
                <a:gd name="T1" fmla="*/ 28 h 29"/>
                <a:gd name="T2" fmla="*/ 23 w 23"/>
                <a:gd name="T3" fmla="*/ 28 h 29"/>
                <a:gd name="T4" fmla="*/ 23 w 23"/>
                <a:gd name="T5" fmla="*/ 13 h 29"/>
                <a:gd name="T6" fmla="*/ 13 w 23"/>
                <a:gd name="T7" fmla="*/ 13 h 29"/>
                <a:gd name="T8" fmla="*/ 13 w 23"/>
                <a:gd name="T9" fmla="*/ 18 h 29"/>
                <a:gd name="T10" fmla="*/ 18 w 23"/>
                <a:gd name="T11" fmla="*/ 18 h 29"/>
                <a:gd name="T12" fmla="*/ 18 w 23"/>
                <a:gd name="T13" fmla="*/ 21 h 29"/>
                <a:gd name="T14" fmla="*/ 17 w 23"/>
                <a:gd name="T15" fmla="*/ 22 h 29"/>
                <a:gd name="T16" fmla="*/ 14 w 23"/>
                <a:gd name="T17" fmla="*/ 23 h 29"/>
                <a:gd name="T18" fmla="*/ 12 w 23"/>
                <a:gd name="T19" fmla="*/ 24 h 29"/>
                <a:gd name="T20" fmla="*/ 10 w 23"/>
                <a:gd name="T21" fmla="*/ 23 h 29"/>
                <a:gd name="T22" fmla="*/ 7 w 23"/>
                <a:gd name="T23" fmla="*/ 22 h 29"/>
                <a:gd name="T24" fmla="*/ 6 w 23"/>
                <a:gd name="T25" fmla="*/ 18 h 29"/>
                <a:gd name="T26" fmla="*/ 5 w 23"/>
                <a:gd name="T27" fmla="*/ 15 h 29"/>
                <a:gd name="T28" fmla="*/ 6 w 23"/>
                <a:gd name="T29" fmla="*/ 10 h 29"/>
                <a:gd name="T30" fmla="*/ 7 w 23"/>
                <a:gd name="T31" fmla="*/ 7 h 29"/>
                <a:gd name="T32" fmla="*/ 8 w 23"/>
                <a:gd name="T33" fmla="*/ 5 h 29"/>
                <a:gd name="T34" fmla="*/ 12 w 23"/>
                <a:gd name="T35" fmla="*/ 5 h 29"/>
                <a:gd name="T36" fmla="*/ 16 w 23"/>
                <a:gd name="T37" fmla="*/ 6 h 29"/>
                <a:gd name="T38" fmla="*/ 18 w 23"/>
                <a:gd name="T39" fmla="*/ 9 h 29"/>
                <a:gd name="T40" fmla="*/ 23 w 23"/>
                <a:gd name="T41" fmla="*/ 9 h 29"/>
                <a:gd name="T42" fmla="*/ 22 w 23"/>
                <a:gd name="T43" fmla="*/ 5 h 29"/>
                <a:gd name="T44" fmla="*/ 19 w 23"/>
                <a:gd name="T45" fmla="*/ 3 h 29"/>
                <a:gd name="T46" fmla="*/ 16 w 23"/>
                <a:gd name="T47" fmla="*/ 0 h 29"/>
                <a:gd name="T48" fmla="*/ 12 w 23"/>
                <a:gd name="T49" fmla="*/ 0 h 29"/>
                <a:gd name="T50" fmla="*/ 7 w 23"/>
                <a:gd name="T51" fmla="*/ 0 h 29"/>
                <a:gd name="T52" fmla="*/ 2 w 23"/>
                <a:gd name="T53" fmla="*/ 4 h 29"/>
                <a:gd name="T54" fmla="*/ 0 w 23"/>
                <a:gd name="T55" fmla="*/ 9 h 29"/>
                <a:gd name="T56" fmla="*/ 0 w 23"/>
                <a:gd name="T57" fmla="*/ 15 h 29"/>
                <a:gd name="T58" fmla="*/ 0 w 23"/>
                <a:gd name="T59" fmla="*/ 21 h 29"/>
                <a:gd name="T60" fmla="*/ 4 w 23"/>
                <a:gd name="T61" fmla="*/ 25 h 29"/>
                <a:gd name="T62" fmla="*/ 7 w 23"/>
                <a:gd name="T63" fmla="*/ 28 h 29"/>
                <a:gd name="T64" fmla="*/ 12 w 23"/>
                <a:gd name="T65" fmla="*/ 29 h 29"/>
                <a:gd name="T66" fmla="*/ 16 w 23"/>
                <a:gd name="T67" fmla="*/ 28 h 29"/>
                <a:gd name="T68" fmla="*/ 19 w 23"/>
                <a:gd name="T69" fmla="*/ 24 h 29"/>
                <a:gd name="T70" fmla="*/ 20 w 23"/>
                <a:gd name="T71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" h="28">
                  <a:moveTo>
                    <a:pt x="20" y="28"/>
                  </a:moveTo>
                  <a:lnTo>
                    <a:pt x="23" y="28"/>
                  </a:lnTo>
                  <a:lnTo>
                    <a:pt x="23" y="13"/>
                  </a:lnTo>
                  <a:lnTo>
                    <a:pt x="13" y="13"/>
                  </a:lnTo>
                  <a:lnTo>
                    <a:pt x="13" y="18"/>
                  </a:lnTo>
                  <a:lnTo>
                    <a:pt x="18" y="18"/>
                  </a:lnTo>
                  <a:lnTo>
                    <a:pt x="18" y="21"/>
                  </a:lnTo>
                  <a:lnTo>
                    <a:pt x="17" y="22"/>
                  </a:lnTo>
                  <a:lnTo>
                    <a:pt x="14" y="23"/>
                  </a:lnTo>
                  <a:lnTo>
                    <a:pt x="12" y="24"/>
                  </a:lnTo>
                  <a:lnTo>
                    <a:pt x="10" y="23"/>
                  </a:lnTo>
                  <a:lnTo>
                    <a:pt x="7" y="22"/>
                  </a:lnTo>
                  <a:lnTo>
                    <a:pt x="6" y="18"/>
                  </a:lnTo>
                  <a:lnTo>
                    <a:pt x="5" y="15"/>
                  </a:lnTo>
                  <a:lnTo>
                    <a:pt x="6" y="10"/>
                  </a:lnTo>
                  <a:lnTo>
                    <a:pt x="7" y="7"/>
                  </a:lnTo>
                  <a:lnTo>
                    <a:pt x="8" y="5"/>
                  </a:lnTo>
                  <a:lnTo>
                    <a:pt x="12" y="5"/>
                  </a:lnTo>
                  <a:lnTo>
                    <a:pt x="16" y="6"/>
                  </a:lnTo>
                  <a:lnTo>
                    <a:pt x="18" y="9"/>
                  </a:lnTo>
                  <a:lnTo>
                    <a:pt x="23" y="9"/>
                  </a:lnTo>
                  <a:lnTo>
                    <a:pt x="22" y="5"/>
                  </a:lnTo>
                  <a:lnTo>
                    <a:pt x="19" y="3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7" y="0"/>
                  </a:lnTo>
                  <a:lnTo>
                    <a:pt x="2" y="4"/>
                  </a:lnTo>
                  <a:lnTo>
                    <a:pt x="0" y="9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4" y="25"/>
                  </a:lnTo>
                  <a:lnTo>
                    <a:pt x="7" y="28"/>
                  </a:lnTo>
                  <a:lnTo>
                    <a:pt x="12" y="29"/>
                  </a:lnTo>
                  <a:lnTo>
                    <a:pt x="16" y="28"/>
                  </a:lnTo>
                  <a:lnTo>
                    <a:pt x="19" y="24"/>
                  </a:lnTo>
                  <a:lnTo>
                    <a:pt x="2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87" name="Freeform 863">
              <a:extLst>
                <a:ext uri="{FF2B5EF4-FFF2-40B4-BE49-F238E27FC236}">
                  <a16:creationId xmlns:a16="http://schemas.microsoft.com/office/drawing/2014/main" id="{0F29DEC6-74BD-6255-EFD6-5A088F01EFC9}"/>
                </a:ext>
              </a:extLst>
            </p:cNvPr>
            <p:cNvSpPr/>
            <p:nvPr/>
          </p:nvSpPr>
          <p:spPr bwMode="auto">
            <a:xfrm>
              <a:off x="11030156" y="2979773"/>
              <a:ext cx="34560" cy="46404"/>
            </a:xfrm>
            <a:custGeom>
              <a:avLst/>
              <a:gdLst>
                <a:gd name="T0" fmla="*/ 20 w 20"/>
                <a:gd name="T1" fmla="*/ 28 h 28"/>
                <a:gd name="T2" fmla="*/ 20 w 20"/>
                <a:gd name="T3" fmla="*/ 23 h 28"/>
                <a:gd name="T4" fmla="*/ 6 w 20"/>
                <a:gd name="T5" fmla="*/ 23 h 28"/>
                <a:gd name="T6" fmla="*/ 6 w 20"/>
                <a:gd name="T7" fmla="*/ 16 h 28"/>
                <a:gd name="T8" fmla="*/ 18 w 20"/>
                <a:gd name="T9" fmla="*/ 16 h 28"/>
                <a:gd name="T10" fmla="*/ 18 w 20"/>
                <a:gd name="T11" fmla="*/ 11 h 28"/>
                <a:gd name="T12" fmla="*/ 6 w 20"/>
                <a:gd name="T13" fmla="*/ 11 h 28"/>
                <a:gd name="T14" fmla="*/ 6 w 20"/>
                <a:gd name="T15" fmla="*/ 5 h 28"/>
                <a:gd name="T16" fmla="*/ 19 w 20"/>
                <a:gd name="T17" fmla="*/ 5 h 28"/>
                <a:gd name="T18" fmla="*/ 19 w 20"/>
                <a:gd name="T19" fmla="*/ 0 h 28"/>
                <a:gd name="T20" fmla="*/ 0 w 20"/>
                <a:gd name="T21" fmla="*/ 0 h 28"/>
                <a:gd name="T22" fmla="*/ 1 w 20"/>
                <a:gd name="T23" fmla="*/ 28 h 28"/>
                <a:gd name="T24" fmla="*/ 20 w 20"/>
                <a:gd name="T2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8">
                  <a:moveTo>
                    <a:pt x="20" y="28"/>
                  </a:moveTo>
                  <a:lnTo>
                    <a:pt x="20" y="23"/>
                  </a:lnTo>
                  <a:lnTo>
                    <a:pt x="6" y="23"/>
                  </a:lnTo>
                  <a:lnTo>
                    <a:pt x="6" y="16"/>
                  </a:lnTo>
                  <a:lnTo>
                    <a:pt x="18" y="16"/>
                  </a:lnTo>
                  <a:lnTo>
                    <a:pt x="18" y="11"/>
                  </a:lnTo>
                  <a:lnTo>
                    <a:pt x="6" y="11"/>
                  </a:lnTo>
                  <a:lnTo>
                    <a:pt x="6" y="5"/>
                  </a:lnTo>
                  <a:lnTo>
                    <a:pt x="19" y="5"/>
                  </a:lnTo>
                  <a:lnTo>
                    <a:pt x="19" y="0"/>
                  </a:lnTo>
                  <a:lnTo>
                    <a:pt x="0" y="0"/>
                  </a:lnTo>
                  <a:lnTo>
                    <a:pt x="1" y="28"/>
                  </a:lnTo>
                  <a:lnTo>
                    <a:pt x="2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88" name="Freeform 864">
              <a:extLst>
                <a:ext uri="{FF2B5EF4-FFF2-40B4-BE49-F238E27FC236}">
                  <a16:creationId xmlns:a16="http://schemas.microsoft.com/office/drawing/2014/main" id="{A30D2677-91E5-2F75-01EE-BD00817A3622}"/>
                </a:ext>
              </a:extLst>
            </p:cNvPr>
            <p:cNvSpPr/>
            <p:nvPr/>
          </p:nvSpPr>
          <p:spPr bwMode="auto">
            <a:xfrm>
              <a:off x="11068173" y="2978114"/>
              <a:ext cx="39744" cy="48060"/>
            </a:xfrm>
            <a:custGeom>
              <a:avLst/>
              <a:gdLst>
                <a:gd name="T0" fmla="*/ 18 w 23"/>
                <a:gd name="T1" fmla="*/ 19 h 29"/>
                <a:gd name="T2" fmla="*/ 17 w 23"/>
                <a:gd name="T3" fmla="*/ 20 h 29"/>
                <a:gd name="T4" fmla="*/ 16 w 23"/>
                <a:gd name="T5" fmla="*/ 23 h 29"/>
                <a:gd name="T6" fmla="*/ 15 w 23"/>
                <a:gd name="T7" fmla="*/ 24 h 29"/>
                <a:gd name="T8" fmla="*/ 12 w 23"/>
                <a:gd name="T9" fmla="*/ 24 h 29"/>
                <a:gd name="T10" fmla="*/ 10 w 23"/>
                <a:gd name="T11" fmla="*/ 23 h 29"/>
                <a:gd name="T12" fmla="*/ 8 w 23"/>
                <a:gd name="T13" fmla="*/ 22 h 29"/>
                <a:gd name="T14" fmla="*/ 6 w 23"/>
                <a:gd name="T15" fmla="*/ 19 h 29"/>
                <a:gd name="T16" fmla="*/ 5 w 23"/>
                <a:gd name="T17" fmla="*/ 14 h 29"/>
                <a:gd name="T18" fmla="*/ 6 w 23"/>
                <a:gd name="T19" fmla="*/ 11 h 29"/>
                <a:gd name="T20" fmla="*/ 8 w 23"/>
                <a:gd name="T21" fmla="*/ 7 h 29"/>
                <a:gd name="T22" fmla="*/ 10 w 23"/>
                <a:gd name="T23" fmla="*/ 6 h 29"/>
                <a:gd name="T24" fmla="*/ 12 w 23"/>
                <a:gd name="T25" fmla="*/ 5 h 29"/>
                <a:gd name="T26" fmla="*/ 15 w 23"/>
                <a:gd name="T27" fmla="*/ 5 h 29"/>
                <a:gd name="T28" fmla="*/ 16 w 23"/>
                <a:gd name="T29" fmla="*/ 6 h 29"/>
                <a:gd name="T30" fmla="*/ 17 w 23"/>
                <a:gd name="T31" fmla="*/ 7 h 29"/>
                <a:gd name="T32" fmla="*/ 18 w 23"/>
                <a:gd name="T33" fmla="*/ 10 h 29"/>
                <a:gd name="T34" fmla="*/ 23 w 23"/>
                <a:gd name="T35" fmla="*/ 10 h 29"/>
                <a:gd name="T36" fmla="*/ 22 w 23"/>
                <a:gd name="T37" fmla="*/ 6 h 29"/>
                <a:gd name="T38" fmla="*/ 20 w 23"/>
                <a:gd name="T39" fmla="*/ 2 h 29"/>
                <a:gd name="T40" fmla="*/ 17 w 23"/>
                <a:gd name="T41" fmla="*/ 0 h 29"/>
                <a:gd name="T42" fmla="*/ 12 w 23"/>
                <a:gd name="T43" fmla="*/ 0 h 29"/>
                <a:gd name="T44" fmla="*/ 8 w 23"/>
                <a:gd name="T45" fmla="*/ 1 h 29"/>
                <a:gd name="T46" fmla="*/ 3 w 23"/>
                <a:gd name="T47" fmla="*/ 4 h 29"/>
                <a:gd name="T48" fmla="*/ 0 w 23"/>
                <a:gd name="T49" fmla="*/ 8 h 29"/>
                <a:gd name="T50" fmla="*/ 0 w 23"/>
                <a:gd name="T51" fmla="*/ 14 h 29"/>
                <a:gd name="T52" fmla="*/ 2 w 23"/>
                <a:gd name="T53" fmla="*/ 20 h 29"/>
                <a:gd name="T54" fmla="*/ 4 w 23"/>
                <a:gd name="T55" fmla="*/ 25 h 29"/>
                <a:gd name="T56" fmla="*/ 8 w 23"/>
                <a:gd name="T57" fmla="*/ 29 h 29"/>
                <a:gd name="T58" fmla="*/ 12 w 23"/>
                <a:gd name="T59" fmla="*/ 29 h 29"/>
                <a:gd name="T60" fmla="*/ 17 w 23"/>
                <a:gd name="T61" fmla="*/ 29 h 29"/>
                <a:gd name="T62" fmla="*/ 21 w 23"/>
                <a:gd name="T63" fmla="*/ 26 h 29"/>
                <a:gd name="T64" fmla="*/ 22 w 23"/>
                <a:gd name="T65" fmla="*/ 23 h 29"/>
                <a:gd name="T66" fmla="*/ 23 w 23"/>
                <a:gd name="T67" fmla="*/ 19 h 29"/>
                <a:gd name="T68" fmla="*/ 18 w 23"/>
                <a:gd name="T69" fmla="*/ 1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" h="28">
                  <a:moveTo>
                    <a:pt x="18" y="19"/>
                  </a:moveTo>
                  <a:lnTo>
                    <a:pt x="17" y="20"/>
                  </a:lnTo>
                  <a:lnTo>
                    <a:pt x="16" y="23"/>
                  </a:lnTo>
                  <a:lnTo>
                    <a:pt x="15" y="24"/>
                  </a:lnTo>
                  <a:lnTo>
                    <a:pt x="12" y="24"/>
                  </a:lnTo>
                  <a:lnTo>
                    <a:pt x="10" y="23"/>
                  </a:lnTo>
                  <a:lnTo>
                    <a:pt x="8" y="22"/>
                  </a:lnTo>
                  <a:lnTo>
                    <a:pt x="6" y="19"/>
                  </a:lnTo>
                  <a:lnTo>
                    <a:pt x="5" y="14"/>
                  </a:lnTo>
                  <a:lnTo>
                    <a:pt x="6" y="11"/>
                  </a:lnTo>
                  <a:lnTo>
                    <a:pt x="8" y="7"/>
                  </a:lnTo>
                  <a:lnTo>
                    <a:pt x="10" y="6"/>
                  </a:lnTo>
                  <a:lnTo>
                    <a:pt x="12" y="5"/>
                  </a:lnTo>
                  <a:lnTo>
                    <a:pt x="15" y="5"/>
                  </a:lnTo>
                  <a:lnTo>
                    <a:pt x="16" y="6"/>
                  </a:lnTo>
                  <a:lnTo>
                    <a:pt x="17" y="7"/>
                  </a:lnTo>
                  <a:lnTo>
                    <a:pt x="18" y="10"/>
                  </a:lnTo>
                  <a:lnTo>
                    <a:pt x="23" y="10"/>
                  </a:lnTo>
                  <a:lnTo>
                    <a:pt x="22" y="6"/>
                  </a:lnTo>
                  <a:lnTo>
                    <a:pt x="20" y="2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8" y="1"/>
                  </a:lnTo>
                  <a:lnTo>
                    <a:pt x="3" y="4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5"/>
                  </a:lnTo>
                  <a:lnTo>
                    <a:pt x="8" y="29"/>
                  </a:lnTo>
                  <a:lnTo>
                    <a:pt x="12" y="29"/>
                  </a:lnTo>
                  <a:lnTo>
                    <a:pt x="17" y="29"/>
                  </a:lnTo>
                  <a:lnTo>
                    <a:pt x="21" y="26"/>
                  </a:lnTo>
                  <a:lnTo>
                    <a:pt x="22" y="23"/>
                  </a:lnTo>
                  <a:lnTo>
                    <a:pt x="23" y="19"/>
                  </a:lnTo>
                  <a:lnTo>
                    <a:pt x="18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89" name="Freeform 865">
              <a:extLst>
                <a:ext uri="{FF2B5EF4-FFF2-40B4-BE49-F238E27FC236}">
                  <a16:creationId xmlns:a16="http://schemas.microsoft.com/office/drawing/2014/main" id="{02DD63D8-190E-56D7-7913-716168C9918E}"/>
                </a:ext>
              </a:extLst>
            </p:cNvPr>
            <p:cNvSpPr/>
            <p:nvPr/>
          </p:nvSpPr>
          <p:spPr bwMode="auto">
            <a:xfrm>
              <a:off x="11114827" y="2978114"/>
              <a:ext cx="41472" cy="48060"/>
            </a:xfrm>
            <a:custGeom>
              <a:avLst/>
              <a:gdLst>
                <a:gd name="T0" fmla="*/ 7 w 24"/>
                <a:gd name="T1" fmla="*/ 7 h 29"/>
                <a:gd name="T2" fmla="*/ 9 w 24"/>
                <a:gd name="T3" fmla="*/ 5 h 29"/>
                <a:gd name="T4" fmla="*/ 12 w 24"/>
                <a:gd name="T5" fmla="*/ 5 h 29"/>
                <a:gd name="T6" fmla="*/ 14 w 24"/>
                <a:gd name="T7" fmla="*/ 5 h 29"/>
                <a:gd name="T8" fmla="*/ 17 w 24"/>
                <a:gd name="T9" fmla="*/ 7 h 29"/>
                <a:gd name="T10" fmla="*/ 19 w 24"/>
                <a:gd name="T11" fmla="*/ 10 h 29"/>
                <a:gd name="T12" fmla="*/ 19 w 24"/>
                <a:gd name="T13" fmla="*/ 14 h 29"/>
                <a:gd name="T14" fmla="*/ 19 w 24"/>
                <a:gd name="T15" fmla="*/ 18 h 29"/>
                <a:gd name="T16" fmla="*/ 18 w 24"/>
                <a:gd name="T17" fmla="*/ 22 h 29"/>
                <a:gd name="T18" fmla="*/ 15 w 24"/>
                <a:gd name="T19" fmla="*/ 23 h 29"/>
                <a:gd name="T20" fmla="*/ 12 w 24"/>
                <a:gd name="T21" fmla="*/ 24 h 29"/>
                <a:gd name="T22" fmla="*/ 9 w 24"/>
                <a:gd name="T23" fmla="*/ 23 h 29"/>
                <a:gd name="T24" fmla="*/ 7 w 24"/>
                <a:gd name="T25" fmla="*/ 22 h 29"/>
                <a:gd name="T26" fmla="*/ 6 w 24"/>
                <a:gd name="T27" fmla="*/ 18 h 29"/>
                <a:gd name="T28" fmla="*/ 5 w 24"/>
                <a:gd name="T29" fmla="*/ 14 h 29"/>
                <a:gd name="T30" fmla="*/ 6 w 24"/>
                <a:gd name="T31" fmla="*/ 11 h 29"/>
                <a:gd name="T32" fmla="*/ 7 w 24"/>
                <a:gd name="T33" fmla="*/ 7 h 29"/>
                <a:gd name="T34" fmla="*/ 3 w 24"/>
                <a:gd name="T35" fmla="*/ 25 h 29"/>
                <a:gd name="T36" fmla="*/ 7 w 24"/>
                <a:gd name="T37" fmla="*/ 28 h 29"/>
                <a:gd name="T38" fmla="*/ 12 w 24"/>
                <a:gd name="T39" fmla="*/ 29 h 29"/>
                <a:gd name="T40" fmla="*/ 17 w 24"/>
                <a:gd name="T41" fmla="*/ 28 h 29"/>
                <a:gd name="T42" fmla="*/ 21 w 24"/>
                <a:gd name="T43" fmla="*/ 25 h 29"/>
                <a:gd name="T44" fmla="*/ 24 w 24"/>
                <a:gd name="T45" fmla="*/ 20 h 29"/>
                <a:gd name="T46" fmla="*/ 24 w 24"/>
                <a:gd name="T47" fmla="*/ 14 h 29"/>
                <a:gd name="T48" fmla="*/ 24 w 24"/>
                <a:gd name="T49" fmla="*/ 8 h 29"/>
                <a:gd name="T50" fmla="*/ 21 w 24"/>
                <a:gd name="T51" fmla="*/ 4 h 29"/>
                <a:gd name="T52" fmla="*/ 17 w 24"/>
                <a:gd name="T53" fmla="*/ 0 h 29"/>
                <a:gd name="T54" fmla="*/ 12 w 24"/>
                <a:gd name="T55" fmla="*/ 0 h 29"/>
                <a:gd name="T56" fmla="*/ 7 w 24"/>
                <a:gd name="T57" fmla="*/ 1 h 29"/>
                <a:gd name="T58" fmla="*/ 2 w 24"/>
                <a:gd name="T59" fmla="*/ 4 h 29"/>
                <a:gd name="T60" fmla="*/ 0 w 24"/>
                <a:gd name="T61" fmla="*/ 8 h 29"/>
                <a:gd name="T62" fmla="*/ 0 w 24"/>
                <a:gd name="T63" fmla="*/ 14 h 29"/>
                <a:gd name="T64" fmla="*/ 0 w 24"/>
                <a:gd name="T65" fmla="*/ 20 h 29"/>
                <a:gd name="T66" fmla="*/ 3 w 24"/>
                <a:gd name="T67" fmla="*/ 25 h 29"/>
                <a:gd name="T68" fmla="*/ 7 w 24"/>
                <a:gd name="T69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" h="28">
                  <a:moveTo>
                    <a:pt x="7" y="7"/>
                  </a:moveTo>
                  <a:lnTo>
                    <a:pt x="9" y="5"/>
                  </a:lnTo>
                  <a:lnTo>
                    <a:pt x="12" y="5"/>
                  </a:lnTo>
                  <a:lnTo>
                    <a:pt x="14" y="5"/>
                  </a:lnTo>
                  <a:lnTo>
                    <a:pt x="17" y="7"/>
                  </a:lnTo>
                  <a:lnTo>
                    <a:pt x="19" y="10"/>
                  </a:lnTo>
                  <a:lnTo>
                    <a:pt x="19" y="14"/>
                  </a:lnTo>
                  <a:lnTo>
                    <a:pt x="19" y="18"/>
                  </a:lnTo>
                  <a:lnTo>
                    <a:pt x="18" y="22"/>
                  </a:lnTo>
                  <a:lnTo>
                    <a:pt x="15" y="23"/>
                  </a:lnTo>
                  <a:lnTo>
                    <a:pt x="12" y="24"/>
                  </a:lnTo>
                  <a:lnTo>
                    <a:pt x="9" y="23"/>
                  </a:lnTo>
                  <a:lnTo>
                    <a:pt x="7" y="22"/>
                  </a:lnTo>
                  <a:lnTo>
                    <a:pt x="6" y="18"/>
                  </a:lnTo>
                  <a:lnTo>
                    <a:pt x="5" y="14"/>
                  </a:lnTo>
                  <a:lnTo>
                    <a:pt x="6" y="11"/>
                  </a:lnTo>
                  <a:lnTo>
                    <a:pt x="7" y="7"/>
                  </a:lnTo>
                  <a:lnTo>
                    <a:pt x="3" y="25"/>
                  </a:lnTo>
                  <a:lnTo>
                    <a:pt x="7" y="28"/>
                  </a:lnTo>
                  <a:lnTo>
                    <a:pt x="12" y="29"/>
                  </a:lnTo>
                  <a:lnTo>
                    <a:pt x="17" y="28"/>
                  </a:lnTo>
                  <a:lnTo>
                    <a:pt x="21" y="25"/>
                  </a:lnTo>
                  <a:lnTo>
                    <a:pt x="24" y="20"/>
                  </a:lnTo>
                  <a:lnTo>
                    <a:pt x="24" y="14"/>
                  </a:lnTo>
                  <a:lnTo>
                    <a:pt x="24" y="8"/>
                  </a:lnTo>
                  <a:lnTo>
                    <a:pt x="21" y="4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7" y="1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3" y="25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90" name="Freeform 866">
              <a:extLst>
                <a:ext uri="{FF2B5EF4-FFF2-40B4-BE49-F238E27FC236}">
                  <a16:creationId xmlns:a16="http://schemas.microsoft.com/office/drawing/2014/main" id="{266D8A29-6F13-5785-C2B7-E1EA9E257311}"/>
                </a:ext>
              </a:extLst>
            </p:cNvPr>
            <p:cNvSpPr/>
            <p:nvPr/>
          </p:nvSpPr>
          <p:spPr bwMode="auto">
            <a:xfrm>
              <a:off x="11164938" y="2978115"/>
              <a:ext cx="43199" cy="46404"/>
            </a:xfrm>
            <a:custGeom>
              <a:avLst/>
              <a:gdLst>
                <a:gd name="T0" fmla="*/ 4 w 25"/>
                <a:gd name="T1" fmla="*/ 28 h 28"/>
                <a:gd name="T2" fmla="*/ 4 w 25"/>
                <a:gd name="T3" fmla="*/ 6 h 28"/>
                <a:gd name="T4" fmla="*/ 9 w 25"/>
                <a:gd name="T5" fmla="*/ 28 h 28"/>
                <a:gd name="T6" fmla="*/ 15 w 25"/>
                <a:gd name="T7" fmla="*/ 28 h 28"/>
                <a:gd name="T8" fmla="*/ 20 w 25"/>
                <a:gd name="T9" fmla="*/ 5 h 28"/>
                <a:gd name="T10" fmla="*/ 20 w 25"/>
                <a:gd name="T11" fmla="*/ 28 h 28"/>
                <a:gd name="T12" fmla="*/ 25 w 25"/>
                <a:gd name="T13" fmla="*/ 28 h 28"/>
                <a:gd name="T14" fmla="*/ 25 w 25"/>
                <a:gd name="T15" fmla="*/ 0 h 28"/>
                <a:gd name="T16" fmla="*/ 18 w 25"/>
                <a:gd name="T17" fmla="*/ 0 h 28"/>
                <a:gd name="T18" fmla="*/ 13 w 25"/>
                <a:gd name="T19" fmla="*/ 22 h 28"/>
                <a:gd name="T20" fmla="*/ 7 w 25"/>
                <a:gd name="T21" fmla="*/ 0 h 28"/>
                <a:gd name="T22" fmla="*/ 0 w 25"/>
                <a:gd name="T23" fmla="*/ 0 h 28"/>
                <a:gd name="T24" fmla="*/ 0 w 25"/>
                <a:gd name="T25" fmla="*/ 28 h 28"/>
                <a:gd name="T26" fmla="*/ 4 w 25"/>
                <a:gd name="T2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28">
                  <a:moveTo>
                    <a:pt x="4" y="28"/>
                  </a:moveTo>
                  <a:lnTo>
                    <a:pt x="4" y="6"/>
                  </a:lnTo>
                  <a:lnTo>
                    <a:pt x="9" y="28"/>
                  </a:lnTo>
                  <a:lnTo>
                    <a:pt x="15" y="28"/>
                  </a:lnTo>
                  <a:lnTo>
                    <a:pt x="20" y="5"/>
                  </a:lnTo>
                  <a:lnTo>
                    <a:pt x="20" y="28"/>
                  </a:lnTo>
                  <a:lnTo>
                    <a:pt x="25" y="28"/>
                  </a:lnTo>
                  <a:lnTo>
                    <a:pt x="25" y="0"/>
                  </a:lnTo>
                  <a:lnTo>
                    <a:pt x="18" y="0"/>
                  </a:lnTo>
                  <a:lnTo>
                    <a:pt x="13" y="2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28"/>
                  </a:lnTo>
                  <a:lnTo>
                    <a:pt x="4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91" name="Freeform 867">
              <a:extLst>
                <a:ext uri="{FF2B5EF4-FFF2-40B4-BE49-F238E27FC236}">
                  <a16:creationId xmlns:a16="http://schemas.microsoft.com/office/drawing/2014/main" id="{CF845EC2-CA7D-CDDF-4748-80685CB39BB6}"/>
                </a:ext>
              </a:extLst>
            </p:cNvPr>
            <p:cNvSpPr/>
            <p:nvPr/>
          </p:nvSpPr>
          <p:spPr bwMode="auto">
            <a:xfrm>
              <a:off x="11216779" y="2978115"/>
              <a:ext cx="36288" cy="46404"/>
            </a:xfrm>
            <a:custGeom>
              <a:avLst/>
              <a:gdLst>
                <a:gd name="T0" fmla="*/ 6 w 21"/>
                <a:gd name="T1" fmla="*/ 16 h 28"/>
                <a:gd name="T2" fmla="*/ 12 w 21"/>
                <a:gd name="T3" fmla="*/ 16 h 28"/>
                <a:gd name="T4" fmla="*/ 15 w 21"/>
                <a:gd name="T5" fmla="*/ 16 h 28"/>
                <a:gd name="T6" fmla="*/ 15 w 21"/>
                <a:gd name="T7" fmla="*/ 18 h 28"/>
                <a:gd name="T8" fmla="*/ 15 w 21"/>
                <a:gd name="T9" fmla="*/ 22 h 28"/>
                <a:gd name="T10" fmla="*/ 12 w 21"/>
                <a:gd name="T11" fmla="*/ 23 h 28"/>
                <a:gd name="T12" fmla="*/ 6 w 21"/>
                <a:gd name="T13" fmla="*/ 23 h 28"/>
                <a:gd name="T14" fmla="*/ 6 w 21"/>
                <a:gd name="T15" fmla="*/ 16 h 28"/>
                <a:gd name="T16" fmla="*/ 6 w 21"/>
                <a:gd name="T17" fmla="*/ 5 h 28"/>
                <a:gd name="T18" fmla="*/ 12 w 21"/>
                <a:gd name="T19" fmla="*/ 5 h 28"/>
                <a:gd name="T20" fmla="*/ 14 w 21"/>
                <a:gd name="T21" fmla="*/ 5 h 28"/>
                <a:gd name="T22" fmla="*/ 15 w 21"/>
                <a:gd name="T23" fmla="*/ 7 h 28"/>
                <a:gd name="T24" fmla="*/ 14 w 21"/>
                <a:gd name="T25" fmla="*/ 10 h 28"/>
                <a:gd name="T26" fmla="*/ 12 w 21"/>
                <a:gd name="T27" fmla="*/ 11 h 28"/>
                <a:gd name="T28" fmla="*/ 6 w 21"/>
                <a:gd name="T29" fmla="*/ 11 h 28"/>
                <a:gd name="T30" fmla="*/ 6 w 21"/>
                <a:gd name="T31" fmla="*/ 5 h 28"/>
                <a:gd name="T32" fmla="*/ 6 w 21"/>
                <a:gd name="T33" fmla="*/ 16 h 28"/>
                <a:gd name="T34" fmla="*/ 12 w 21"/>
                <a:gd name="T35" fmla="*/ 28 h 28"/>
                <a:gd name="T36" fmla="*/ 16 w 21"/>
                <a:gd name="T37" fmla="*/ 26 h 28"/>
                <a:gd name="T38" fmla="*/ 19 w 21"/>
                <a:gd name="T39" fmla="*/ 25 h 28"/>
                <a:gd name="T40" fmla="*/ 21 w 21"/>
                <a:gd name="T41" fmla="*/ 23 h 28"/>
                <a:gd name="T42" fmla="*/ 21 w 21"/>
                <a:gd name="T43" fmla="*/ 19 h 28"/>
                <a:gd name="T44" fmla="*/ 20 w 21"/>
                <a:gd name="T45" fmla="*/ 14 h 28"/>
                <a:gd name="T46" fmla="*/ 18 w 21"/>
                <a:gd name="T47" fmla="*/ 12 h 28"/>
                <a:gd name="T48" fmla="*/ 20 w 21"/>
                <a:gd name="T49" fmla="*/ 10 h 28"/>
                <a:gd name="T50" fmla="*/ 20 w 21"/>
                <a:gd name="T51" fmla="*/ 6 h 28"/>
                <a:gd name="T52" fmla="*/ 20 w 21"/>
                <a:gd name="T53" fmla="*/ 4 h 28"/>
                <a:gd name="T54" fmla="*/ 18 w 21"/>
                <a:gd name="T55" fmla="*/ 1 h 28"/>
                <a:gd name="T56" fmla="*/ 15 w 21"/>
                <a:gd name="T57" fmla="*/ 0 h 28"/>
                <a:gd name="T58" fmla="*/ 12 w 21"/>
                <a:gd name="T59" fmla="*/ 0 h 28"/>
                <a:gd name="T60" fmla="*/ 0 w 21"/>
                <a:gd name="T61" fmla="*/ 0 h 28"/>
                <a:gd name="T62" fmla="*/ 1 w 21"/>
                <a:gd name="T63" fmla="*/ 28 h 28"/>
                <a:gd name="T64" fmla="*/ 12 w 21"/>
                <a:gd name="T65" fmla="*/ 28 h 28"/>
                <a:gd name="T66" fmla="*/ 6 w 21"/>
                <a:gd name="T67" fmla="*/ 1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" h="28">
                  <a:moveTo>
                    <a:pt x="6" y="16"/>
                  </a:moveTo>
                  <a:lnTo>
                    <a:pt x="12" y="16"/>
                  </a:lnTo>
                  <a:lnTo>
                    <a:pt x="15" y="16"/>
                  </a:lnTo>
                  <a:lnTo>
                    <a:pt x="15" y="18"/>
                  </a:lnTo>
                  <a:lnTo>
                    <a:pt x="15" y="22"/>
                  </a:lnTo>
                  <a:lnTo>
                    <a:pt x="12" y="23"/>
                  </a:lnTo>
                  <a:lnTo>
                    <a:pt x="6" y="23"/>
                  </a:lnTo>
                  <a:lnTo>
                    <a:pt x="6" y="16"/>
                  </a:lnTo>
                  <a:lnTo>
                    <a:pt x="6" y="5"/>
                  </a:lnTo>
                  <a:lnTo>
                    <a:pt x="12" y="5"/>
                  </a:lnTo>
                  <a:lnTo>
                    <a:pt x="14" y="5"/>
                  </a:lnTo>
                  <a:lnTo>
                    <a:pt x="15" y="7"/>
                  </a:lnTo>
                  <a:lnTo>
                    <a:pt x="14" y="10"/>
                  </a:lnTo>
                  <a:lnTo>
                    <a:pt x="12" y="11"/>
                  </a:lnTo>
                  <a:lnTo>
                    <a:pt x="6" y="11"/>
                  </a:lnTo>
                  <a:lnTo>
                    <a:pt x="6" y="5"/>
                  </a:lnTo>
                  <a:lnTo>
                    <a:pt x="6" y="16"/>
                  </a:lnTo>
                  <a:lnTo>
                    <a:pt x="12" y="28"/>
                  </a:lnTo>
                  <a:lnTo>
                    <a:pt x="16" y="26"/>
                  </a:lnTo>
                  <a:lnTo>
                    <a:pt x="19" y="25"/>
                  </a:lnTo>
                  <a:lnTo>
                    <a:pt x="21" y="23"/>
                  </a:lnTo>
                  <a:lnTo>
                    <a:pt x="21" y="19"/>
                  </a:lnTo>
                  <a:lnTo>
                    <a:pt x="20" y="14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18" y="1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" y="28"/>
                  </a:lnTo>
                  <a:lnTo>
                    <a:pt x="12" y="28"/>
                  </a:lnTo>
                  <a:lnTo>
                    <a:pt x="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92" name="Freeform 868">
              <a:extLst>
                <a:ext uri="{FF2B5EF4-FFF2-40B4-BE49-F238E27FC236}">
                  <a16:creationId xmlns:a16="http://schemas.microsoft.com/office/drawing/2014/main" id="{42A67C52-FB72-8454-65C6-F14E9782B3D1}"/>
                </a:ext>
              </a:extLst>
            </p:cNvPr>
            <p:cNvSpPr/>
            <p:nvPr/>
          </p:nvSpPr>
          <p:spPr bwMode="auto">
            <a:xfrm>
              <a:off x="11259979" y="2976458"/>
              <a:ext cx="32830" cy="48060"/>
            </a:xfrm>
            <a:custGeom>
              <a:avLst/>
              <a:gdLst>
                <a:gd name="T0" fmla="*/ 19 w 19"/>
                <a:gd name="T1" fmla="*/ 27 h 29"/>
                <a:gd name="T2" fmla="*/ 19 w 19"/>
                <a:gd name="T3" fmla="*/ 23 h 29"/>
                <a:gd name="T4" fmla="*/ 6 w 19"/>
                <a:gd name="T5" fmla="*/ 23 h 29"/>
                <a:gd name="T6" fmla="*/ 6 w 19"/>
                <a:gd name="T7" fmla="*/ 15 h 29"/>
                <a:gd name="T8" fmla="*/ 18 w 19"/>
                <a:gd name="T9" fmla="*/ 15 h 29"/>
                <a:gd name="T10" fmla="*/ 18 w 19"/>
                <a:gd name="T11" fmla="*/ 11 h 29"/>
                <a:gd name="T12" fmla="*/ 6 w 19"/>
                <a:gd name="T13" fmla="*/ 11 h 29"/>
                <a:gd name="T14" fmla="*/ 6 w 19"/>
                <a:gd name="T15" fmla="*/ 5 h 29"/>
                <a:gd name="T16" fmla="*/ 19 w 19"/>
                <a:gd name="T17" fmla="*/ 5 h 29"/>
                <a:gd name="T18" fmla="*/ 19 w 19"/>
                <a:gd name="T19" fmla="*/ 0 h 29"/>
                <a:gd name="T20" fmla="*/ 0 w 19"/>
                <a:gd name="T21" fmla="*/ 1 h 29"/>
                <a:gd name="T22" fmla="*/ 0 w 19"/>
                <a:gd name="T23" fmla="*/ 29 h 29"/>
                <a:gd name="T24" fmla="*/ 19 w 19"/>
                <a:gd name="T25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" h="28">
                  <a:moveTo>
                    <a:pt x="19" y="27"/>
                  </a:moveTo>
                  <a:lnTo>
                    <a:pt x="19" y="23"/>
                  </a:lnTo>
                  <a:lnTo>
                    <a:pt x="6" y="23"/>
                  </a:lnTo>
                  <a:lnTo>
                    <a:pt x="6" y="15"/>
                  </a:lnTo>
                  <a:lnTo>
                    <a:pt x="18" y="15"/>
                  </a:lnTo>
                  <a:lnTo>
                    <a:pt x="18" y="11"/>
                  </a:lnTo>
                  <a:lnTo>
                    <a:pt x="6" y="11"/>
                  </a:lnTo>
                  <a:lnTo>
                    <a:pt x="6" y="5"/>
                  </a:lnTo>
                  <a:lnTo>
                    <a:pt x="19" y="5"/>
                  </a:lnTo>
                  <a:lnTo>
                    <a:pt x="19" y="0"/>
                  </a:lnTo>
                  <a:lnTo>
                    <a:pt x="0" y="1"/>
                  </a:lnTo>
                  <a:lnTo>
                    <a:pt x="0" y="29"/>
                  </a:lnTo>
                  <a:lnTo>
                    <a:pt x="19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93" name="Freeform 869">
              <a:extLst>
                <a:ext uri="{FF2B5EF4-FFF2-40B4-BE49-F238E27FC236}">
                  <a16:creationId xmlns:a16="http://schemas.microsoft.com/office/drawing/2014/main" id="{73B3DD9C-9745-15CD-FABD-277C101F8B40}"/>
                </a:ext>
              </a:extLst>
            </p:cNvPr>
            <p:cNvSpPr/>
            <p:nvPr/>
          </p:nvSpPr>
          <p:spPr bwMode="auto">
            <a:xfrm>
              <a:off x="5587042" y="3296305"/>
              <a:ext cx="39744" cy="51375"/>
            </a:xfrm>
            <a:custGeom>
              <a:avLst/>
              <a:gdLst>
                <a:gd name="T0" fmla="*/ 5 w 23"/>
                <a:gd name="T1" fmla="*/ 18 h 31"/>
                <a:gd name="T2" fmla="*/ 13 w 23"/>
                <a:gd name="T3" fmla="*/ 18 h 31"/>
                <a:gd name="T4" fmla="*/ 16 w 23"/>
                <a:gd name="T5" fmla="*/ 19 h 31"/>
                <a:gd name="T6" fmla="*/ 16 w 23"/>
                <a:gd name="T7" fmla="*/ 20 h 31"/>
                <a:gd name="T8" fmla="*/ 17 w 23"/>
                <a:gd name="T9" fmla="*/ 22 h 31"/>
                <a:gd name="T10" fmla="*/ 16 w 23"/>
                <a:gd name="T11" fmla="*/ 24 h 31"/>
                <a:gd name="T12" fmla="*/ 16 w 23"/>
                <a:gd name="T13" fmla="*/ 25 h 31"/>
                <a:gd name="T14" fmla="*/ 13 w 23"/>
                <a:gd name="T15" fmla="*/ 26 h 31"/>
                <a:gd name="T16" fmla="*/ 5 w 23"/>
                <a:gd name="T17" fmla="*/ 26 h 31"/>
                <a:gd name="T18" fmla="*/ 5 w 23"/>
                <a:gd name="T19" fmla="*/ 18 h 31"/>
                <a:gd name="T20" fmla="*/ 5 w 23"/>
                <a:gd name="T21" fmla="*/ 6 h 31"/>
                <a:gd name="T22" fmla="*/ 11 w 23"/>
                <a:gd name="T23" fmla="*/ 6 h 31"/>
                <a:gd name="T24" fmla="*/ 15 w 23"/>
                <a:gd name="T25" fmla="*/ 7 h 31"/>
                <a:gd name="T26" fmla="*/ 16 w 23"/>
                <a:gd name="T27" fmla="*/ 10 h 31"/>
                <a:gd name="T28" fmla="*/ 15 w 23"/>
                <a:gd name="T29" fmla="*/ 12 h 31"/>
                <a:gd name="T30" fmla="*/ 13 w 23"/>
                <a:gd name="T31" fmla="*/ 12 h 31"/>
                <a:gd name="T32" fmla="*/ 5 w 23"/>
                <a:gd name="T33" fmla="*/ 12 h 31"/>
                <a:gd name="T34" fmla="*/ 5 w 23"/>
                <a:gd name="T35" fmla="*/ 6 h 31"/>
                <a:gd name="T36" fmla="*/ 5 w 23"/>
                <a:gd name="T37" fmla="*/ 18 h 31"/>
                <a:gd name="T38" fmla="*/ 13 w 23"/>
                <a:gd name="T39" fmla="*/ 31 h 31"/>
                <a:gd name="T40" fmla="*/ 17 w 23"/>
                <a:gd name="T41" fmla="*/ 31 h 31"/>
                <a:gd name="T42" fmla="*/ 20 w 23"/>
                <a:gd name="T43" fmla="*/ 29 h 31"/>
                <a:gd name="T44" fmla="*/ 22 w 23"/>
                <a:gd name="T45" fmla="*/ 26 h 31"/>
                <a:gd name="T46" fmla="*/ 23 w 23"/>
                <a:gd name="T47" fmla="*/ 22 h 31"/>
                <a:gd name="T48" fmla="*/ 22 w 23"/>
                <a:gd name="T49" fmla="*/ 18 h 31"/>
                <a:gd name="T50" fmla="*/ 19 w 23"/>
                <a:gd name="T51" fmla="*/ 14 h 31"/>
                <a:gd name="T52" fmla="*/ 21 w 23"/>
                <a:gd name="T53" fmla="*/ 12 h 31"/>
                <a:gd name="T54" fmla="*/ 22 w 23"/>
                <a:gd name="T55" fmla="*/ 8 h 31"/>
                <a:gd name="T56" fmla="*/ 21 w 23"/>
                <a:gd name="T57" fmla="*/ 5 h 31"/>
                <a:gd name="T58" fmla="*/ 20 w 23"/>
                <a:gd name="T59" fmla="*/ 2 h 31"/>
                <a:gd name="T60" fmla="*/ 17 w 23"/>
                <a:gd name="T61" fmla="*/ 1 h 31"/>
                <a:gd name="T62" fmla="*/ 13 w 23"/>
                <a:gd name="T63" fmla="*/ 0 h 31"/>
                <a:gd name="T64" fmla="*/ 0 w 23"/>
                <a:gd name="T65" fmla="*/ 0 h 31"/>
                <a:gd name="T66" fmla="*/ 0 w 23"/>
                <a:gd name="T67" fmla="*/ 31 h 31"/>
                <a:gd name="T68" fmla="*/ 13 w 23"/>
                <a:gd name="T69" fmla="*/ 31 h 31"/>
                <a:gd name="T70" fmla="*/ 5 w 23"/>
                <a:gd name="T71" fmla="*/ 1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" h="31">
                  <a:moveTo>
                    <a:pt x="5" y="18"/>
                  </a:moveTo>
                  <a:lnTo>
                    <a:pt x="13" y="18"/>
                  </a:lnTo>
                  <a:lnTo>
                    <a:pt x="16" y="19"/>
                  </a:lnTo>
                  <a:lnTo>
                    <a:pt x="16" y="20"/>
                  </a:lnTo>
                  <a:lnTo>
                    <a:pt x="17" y="22"/>
                  </a:lnTo>
                  <a:lnTo>
                    <a:pt x="16" y="24"/>
                  </a:lnTo>
                  <a:lnTo>
                    <a:pt x="16" y="25"/>
                  </a:lnTo>
                  <a:lnTo>
                    <a:pt x="13" y="26"/>
                  </a:lnTo>
                  <a:lnTo>
                    <a:pt x="5" y="26"/>
                  </a:lnTo>
                  <a:lnTo>
                    <a:pt x="5" y="18"/>
                  </a:lnTo>
                  <a:lnTo>
                    <a:pt x="5" y="6"/>
                  </a:lnTo>
                  <a:lnTo>
                    <a:pt x="11" y="6"/>
                  </a:lnTo>
                  <a:lnTo>
                    <a:pt x="15" y="7"/>
                  </a:lnTo>
                  <a:lnTo>
                    <a:pt x="16" y="10"/>
                  </a:lnTo>
                  <a:lnTo>
                    <a:pt x="15" y="12"/>
                  </a:lnTo>
                  <a:lnTo>
                    <a:pt x="13" y="12"/>
                  </a:lnTo>
                  <a:lnTo>
                    <a:pt x="5" y="12"/>
                  </a:lnTo>
                  <a:lnTo>
                    <a:pt x="5" y="6"/>
                  </a:lnTo>
                  <a:lnTo>
                    <a:pt x="5" y="18"/>
                  </a:lnTo>
                  <a:lnTo>
                    <a:pt x="13" y="31"/>
                  </a:lnTo>
                  <a:lnTo>
                    <a:pt x="17" y="31"/>
                  </a:lnTo>
                  <a:lnTo>
                    <a:pt x="20" y="29"/>
                  </a:lnTo>
                  <a:lnTo>
                    <a:pt x="22" y="26"/>
                  </a:lnTo>
                  <a:lnTo>
                    <a:pt x="23" y="22"/>
                  </a:lnTo>
                  <a:lnTo>
                    <a:pt x="22" y="18"/>
                  </a:lnTo>
                  <a:lnTo>
                    <a:pt x="19" y="14"/>
                  </a:lnTo>
                  <a:lnTo>
                    <a:pt x="21" y="12"/>
                  </a:lnTo>
                  <a:lnTo>
                    <a:pt x="22" y="8"/>
                  </a:lnTo>
                  <a:lnTo>
                    <a:pt x="21" y="5"/>
                  </a:lnTo>
                  <a:lnTo>
                    <a:pt x="20" y="2"/>
                  </a:lnTo>
                  <a:lnTo>
                    <a:pt x="17" y="1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94" name="Freeform 870">
              <a:extLst>
                <a:ext uri="{FF2B5EF4-FFF2-40B4-BE49-F238E27FC236}">
                  <a16:creationId xmlns:a16="http://schemas.microsoft.com/office/drawing/2014/main" id="{4B7A47F6-8531-7EC8-BEB5-101285E282CE}"/>
                </a:ext>
              </a:extLst>
            </p:cNvPr>
            <p:cNvSpPr/>
            <p:nvPr/>
          </p:nvSpPr>
          <p:spPr bwMode="auto">
            <a:xfrm>
              <a:off x="5633700" y="3296305"/>
              <a:ext cx="39743" cy="53033"/>
            </a:xfrm>
            <a:custGeom>
              <a:avLst/>
              <a:gdLst>
                <a:gd name="T0" fmla="*/ 0 w 23"/>
                <a:gd name="T1" fmla="*/ 20 h 32"/>
                <a:gd name="T2" fmla="*/ 1 w 23"/>
                <a:gd name="T3" fmla="*/ 25 h 32"/>
                <a:gd name="T4" fmla="*/ 4 w 23"/>
                <a:gd name="T5" fmla="*/ 30 h 32"/>
                <a:gd name="T6" fmla="*/ 7 w 23"/>
                <a:gd name="T7" fmla="*/ 31 h 32"/>
                <a:gd name="T8" fmla="*/ 12 w 23"/>
                <a:gd name="T9" fmla="*/ 32 h 32"/>
                <a:gd name="T10" fmla="*/ 17 w 23"/>
                <a:gd name="T11" fmla="*/ 31 h 32"/>
                <a:gd name="T12" fmla="*/ 20 w 23"/>
                <a:gd name="T13" fmla="*/ 30 h 32"/>
                <a:gd name="T14" fmla="*/ 23 w 23"/>
                <a:gd name="T15" fmla="*/ 25 h 32"/>
                <a:gd name="T16" fmla="*/ 23 w 23"/>
                <a:gd name="T17" fmla="*/ 20 h 32"/>
                <a:gd name="T18" fmla="*/ 23 w 23"/>
                <a:gd name="T19" fmla="*/ 0 h 32"/>
                <a:gd name="T20" fmla="*/ 18 w 23"/>
                <a:gd name="T21" fmla="*/ 0 h 32"/>
                <a:gd name="T22" fmla="*/ 18 w 23"/>
                <a:gd name="T23" fmla="*/ 20 h 32"/>
                <a:gd name="T24" fmla="*/ 17 w 23"/>
                <a:gd name="T25" fmla="*/ 23 h 32"/>
                <a:gd name="T26" fmla="*/ 16 w 23"/>
                <a:gd name="T27" fmla="*/ 25 h 32"/>
                <a:gd name="T28" fmla="*/ 14 w 23"/>
                <a:gd name="T29" fmla="*/ 26 h 32"/>
                <a:gd name="T30" fmla="*/ 12 w 23"/>
                <a:gd name="T31" fmla="*/ 26 h 32"/>
                <a:gd name="T32" fmla="*/ 10 w 23"/>
                <a:gd name="T33" fmla="*/ 26 h 32"/>
                <a:gd name="T34" fmla="*/ 7 w 23"/>
                <a:gd name="T35" fmla="*/ 25 h 32"/>
                <a:gd name="T36" fmla="*/ 7 w 23"/>
                <a:gd name="T37" fmla="*/ 23 h 32"/>
                <a:gd name="T38" fmla="*/ 6 w 23"/>
                <a:gd name="T39" fmla="*/ 20 h 32"/>
                <a:gd name="T40" fmla="*/ 6 w 23"/>
                <a:gd name="T41" fmla="*/ 0 h 32"/>
                <a:gd name="T42" fmla="*/ 0 w 23"/>
                <a:gd name="T43" fmla="*/ 0 h 32"/>
                <a:gd name="T44" fmla="*/ 0 w 23"/>
                <a:gd name="T45" fmla="*/ 2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" h="32">
                  <a:moveTo>
                    <a:pt x="0" y="20"/>
                  </a:moveTo>
                  <a:lnTo>
                    <a:pt x="1" y="25"/>
                  </a:lnTo>
                  <a:lnTo>
                    <a:pt x="4" y="30"/>
                  </a:lnTo>
                  <a:lnTo>
                    <a:pt x="7" y="31"/>
                  </a:lnTo>
                  <a:lnTo>
                    <a:pt x="12" y="32"/>
                  </a:lnTo>
                  <a:lnTo>
                    <a:pt x="17" y="31"/>
                  </a:lnTo>
                  <a:lnTo>
                    <a:pt x="20" y="30"/>
                  </a:lnTo>
                  <a:lnTo>
                    <a:pt x="23" y="25"/>
                  </a:lnTo>
                  <a:lnTo>
                    <a:pt x="23" y="2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8" y="20"/>
                  </a:lnTo>
                  <a:lnTo>
                    <a:pt x="17" y="23"/>
                  </a:lnTo>
                  <a:lnTo>
                    <a:pt x="16" y="25"/>
                  </a:lnTo>
                  <a:lnTo>
                    <a:pt x="14" y="26"/>
                  </a:lnTo>
                  <a:lnTo>
                    <a:pt x="12" y="26"/>
                  </a:lnTo>
                  <a:lnTo>
                    <a:pt x="10" y="26"/>
                  </a:lnTo>
                  <a:lnTo>
                    <a:pt x="7" y="25"/>
                  </a:lnTo>
                  <a:lnTo>
                    <a:pt x="7" y="23"/>
                  </a:lnTo>
                  <a:lnTo>
                    <a:pt x="6" y="2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95" name="Freeform 871">
              <a:extLst>
                <a:ext uri="{FF2B5EF4-FFF2-40B4-BE49-F238E27FC236}">
                  <a16:creationId xmlns:a16="http://schemas.microsoft.com/office/drawing/2014/main" id="{F00C1E2C-88D7-49E4-FD79-AC9AD510DE7F}"/>
                </a:ext>
              </a:extLst>
            </p:cNvPr>
            <p:cNvSpPr/>
            <p:nvPr/>
          </p:nvSpPr>
          <p:spPr bwMode="auto">
            <a:xfrm>
              <a:off x="5683809" y="3296305"/>
              <a:ext cx="41472" cy="51375"/>
            </a:xfrm>
            <a:custGeom>
              <a:avLst/>
              <a:gdLst>
                <a:gd name="T0" fmla="*/ 6 w 24"/>
                <a:gd name="T1" fmla="*/ 31 h 31"/>
                <a:gd name="T2" fmla="*/ 6 w 24"/>
                <a:gd name="T3" fmla="*/ 11 h 31"/>
                <a:gd name="T4" fmla="*/ 18 w 24"/>
                <a:gd name="T5" fmla="*/ 31 h 31"/>
                <a:gd name="T6" fmla="*/ 24 w 24"/>
                <a:gd name="T7" fmla="*/ 31 h 31"/>
                <a:gd name="T8" fmla="*/ 24 w 24"/>
                <a:gd name="T9" fmla="*/ 0 h 31"/>
                <a:gd name="T10" fmla="*/ 18 w 24"/>
                <a:gd name="T11" fmla="*/ 0 h 31"/>
                <a:gd name="T12" fmla="*/ 18 w 24"/>
                <a:gd name="T13" fmla="*/ 22 h 31"/>
                <a:gd name="T14" fmla="*/ 6 w 24"/>
                <a:gd name="T15" fmla="*/ 0 h 31"/>
                <a:gd name="T16" fmla="*/ 0 w 24"/>
                <a:gd name="T17" fmla="*/ 0 h 31"/>
                <a:gd name="T18" fmla="*/ 0 w 24"/>
                <a:gd name="T19" fmla="*/ 31 h 31"/>
                <a:gd name="T20" fmla="*/ 6 w 24"/>
                <a:gd name="T2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31">
                  <a:moveTo>
                    <a:pt x="6" y="31"/>
                  </a:moveTo>
                  <a:lnTo>
                    <a:pt x="6" y="11"/>
                  </a:lnTo>
                  <a:lnTo>
                    <a:pt x="18" y="31"/>
                  </a:lnTo>
                  <a:lnTo>
                    <a:pt x="24" y="31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2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96" name="Freeform 872">
              <a:extLst>
                <a:ext uri="{FF2B5EF4-FFF2-40B4-BE49-F238E27FC236}">
                  <a16:creationId xmlns:a16="http://schemas.microsoft.com/office/drawing/2014/main" id="{CCB68FFF-77A5-0F91-5B88-CDB5BCABAC91}"/>
                </a:ext>
              </a:extLst>
            </p:cNvPr>
            <p:cNvSpPr/>
            <p:nvPr/>
          </p:nvSpPr>
          <p:spPr bwMode="auto">
            <a:xfrm>
              <a:off x="5733921" y="3296305"/>
              <a:ext cx="44928" cy="53033"/>
            </a:xfrm>
            <a:custGeom>
              <a:avLst/>
              <a:gdLst>
                <a:gd name="T0" fmla="*/ 20 w 26"/>
                <a:gd name="T1" fmla="*/ 20 h 32"/>
                <a:gd name="T2" fmla="*/ 19 w 26"/>
                <a:gd name="T3" fmla="*/ 23 h 32"/>
                <a:gd name="T4" fmla="*/ 18 w 26"/>
                <a:gd name="T5" fmla="*/ 25 h 32"/>
                <a:gd name="T6" fmla="*/ 15 w 26"/>
                <a:gd name="T7" fmla="*/ 26 h 32"/>
                <a:gd name="T8" fmla="*/ 13 w 26"/>
                <a:gd name="T9" fmla="*/ 26 h 32"/>
                <a:gd name="T10" fmla="*/ 10 w 26"/>
                <a:gd name="T11" fmla="*/ 26 h 32"/>
                <a:gd name="T12" fmla="*/ 8 w 26"/>
                <a:gd name="T13" fmla="*/ 24 h 32"/>
                <a:gd name="T14" fmla="*/ 6 w 26"/>
                <a:gd name="T15" fmla="*/ 20 h 32"/>
                <a:gd name="T16" fmla="*/ 6 w 26"/>
                <a:gd name="T17" fmla="*/ 16 h 32"/>
                <a:gd name="T18" fmla="*/ 6 w 26"/>
                <a:gd name="T19" fmla="*/ 12 h 32"/>
                <a:gd name="T20" fmla="*/ 8 w 26"/>
                <a:gd name="T21" fmla="*/ 8 h 32"/>
                <a:gd name="T22" fmla="*/ 10 w 26"/>
                <a:gd name="T23" fmla="*/ 6 h 32"/>
                <a:gd name="T24" fmla="*/ 13 w 26"/>
                <a:gd name="T25" fmla="*/ 6 h 32"/>
                <a:gd name="T26" fmla="*/ 15 w 26"/>
                <a:gd name="T27" fmla="*/ 6 h 32"/>
                <a:gd name="T28" fmla="*/ 18 w 26"/>
                <a:gd name="T29" fmla="*/ 7 h 32"/>
                <a:gd name="T30" fmla="*/ 19 w 26"/>
                <a:gd name="T31" fmla="*/ 8 h 32"/>
                <a:gd name="T32" fmla="*/ 20 w 26"/>
                <a:gd name="T33" fmla="*/ 11 h 32"/>
                <a:gd name="T34" fmla="*/ 26 w 26"/>
                <a:gd name="T35" fmla="*/ 11 h 32"/>
                <a:gd name="T36" fmla="*/ 25 w 26"/>
                <a:gd name="T37" fmla="*/ 6 h 32"/>
                <a:gd name="T38" fmla="*/ 22 w 26"/>
                <a:gd name="T39" fmla="*/ 2 h 32"/>
                <a:gd name="T40" fmla="*/ 19 w 26"/>
                <a:gd name="T41" fmla="*/ 0 h 32"/>
                <a:gd name="T42" fmla="*/ 13 w 26"/>
                <a:gd name="T43" fmla="*/ 0 h 32"/>
                <a:gd name="T44" fmla="*/ 7 w 26"/>
                <a:gd name="T45" fmla="*/ 1 h 32"/>
                <a:gd name="T46" fmla="*/ 3 w 26"/>
                <a:gd name="T47" fmla="*/ 4 h 32"/>
                <a:gd name="T48" fmla="*/ 1 w 26"/>
                <a:gd name="T49" fmla="*/ 10 h 32"/>
                <a:gd name="T50" fmla="*/ 0 w 26"/>
                <a:gd name="T51" fmla="*/ 16 h 32"/>
                <a:gd name="T52" fmla="*/ 1 w 26"/>
                <a:gd name="T53" fmla="*/ 23 h 32"/>
                <a:gd name="T54" fmla="*/ 3 w 26"/>
                <a:gd name="T55" fmla="*/ 28 h 32"/>
                <a:gd name="T56" fmla="*/ 7 w 26"/>
                <a:gd name="T57" fmla="*/ 31 h 32"/>
                <a:gd name="T58" fmla="*/ 13 w 26"/>
                <a:gd name="T59" fmla="*/ 32 h 32"/>
                <a:gd name="T60" fmla="*/ 18 w 26"/>
                <a:gd name="T61" fmla="*/ 31 h 32"/>
                <a:gd name="T62" fmla="*/ 21 w 26"/>
                <a:gd name="T63" fmla="*/ 29 h 32"/>
                <a:gd name="T64" fmla="*/ 25 w 26"/>
                <a:gd name="T65" fmla="*/ 25 h 32"/>
                <a:gd name="T66" fmla="*/ 26 w 26"/>
                <a:gd name="T67" fmla="*/ 20 h 32"/>
                <a:gd name="T68" fmla="*/ 20 w 26"/>
                <a:gd name="T69" fmla="*/ 2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6" h="32">
                  <a:moveTo>
                    <a:pt x="20" y="20"/>
                  </a:moveTo>
                  <a:lnTo>
                    <a:pt x="19" y="23"/>
                  </a:lnTo>
                  <a:lnTo>
                    <a:pt x="18" y="25"/>
                  </a:lnTo>
                  <a:lnTo>
                    <a:pt x="15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8" y="24"/>
                  </a:lnTo>
                  <a:lnTo>
                    <a:pt x="6" y="20"/>
                  </a:lnTo>
                  <a:lnTo>
                    <a:pt x="6" y="16"/>
                  </a:lnTo>
                  <a:lnTo>
                    <a:pt x="6" y="12"/>
                  </a:lnTo>
                  <a:lnTo>
                    <a:pt x="8" y="8"/>
                  </a:lnTo>
                  <a:lnTo>
                    <a:pt x="10" y="6"/>
                  </a:lnTo>
                  <a:lnTo>
                    <a:pt x="13" y="6"/>
                  </a:lnTo>
                  <a:lnTo>
                    <a:pt x="15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20" y="11"/>
                  </a:lnTo>
                  <a:lnTo>
                    <a:pt x="26" y="11"/>
                  </a:lnTo>
                  <a:lnTo>
                    <a:pt x="25" y="6"/>
                  </a:lnTo>
                  <a:lnTo>
                    <a:pt x="22" y="2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1"/>
                  </a:lnTo>
                  <a:lnTo>
                    <a:pt x="3" y="4"/>
                  </a:lnTo>
                  <a:lnTo>
                    <a:pt x="1" y="10"/>
                  </a:lnTo>
                  <a:lnTo>
                    <a:pt x="0" y="16"/>
                  </a:lnTo>
                  <a:lnTo>
                    <a:pt x="1" y="23"/>
                  </a:lnTo>
                  <a:lnTo>
                    <a:pt x="3" y="28"/>
                  </a:lnTo>
                  <a:lnTo>
                    <a:pt x="7" y="31"/>
                  </a:lnTo>
                  <a:lnTo>
                    <a:pt x="13" y="32"/>
                  </a:lnTo>
                  <a:lnTo>
                    <a:pt x="18" y="31"/>
                  </a:lnTo>
                  <a:lnTo>
                    <a:pt x="21" y="29"/>
                  </a:lnTo>
                  <a:lnTo>
                    <a:pt x="25" y="25"/>
                  </a:lnTo>
                  <a:lnTo>
                    <a:pt x="26" y="20"/>
                  </a:lnTo>
                  <a:lnTo>
                    <a:pt x="2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97" name="Freeform 873">
              <a:extLst>
                <a:ext uri="{FF2B5EF4-FFF2-40B4-BE49-F238E27FC236}">
                  <a16:creationId xmlns:a16="http://schemas.microsoft.com/office/drawing/2014/main" id="{54D1EABD-B793-32B2-1865-E0D790BE1E7C}"/>
                </a:ext>
              </a:extLst>
            </p:cNvPr>
            <p:cNvSpPr/>
            <p:nvPr/>
          </p:nvSpPr>
          <p:spPr bwMode="auto">
            <a:xfrm>
              <a:off x="5782304" y="3296305"/>
              <a:ext cx="50110" cy="53033"/>
            </a:xfrm>
            <a:custGeom>
              <a:avLst/>
              <a:gdLst>
                <a:gd name="T0" fmla="*/ 9 w 29"/>
                <a:gd name="T1" fmla="*/ 8 h 32"/>
                <a:gd name="T2" fmla="*/ 11 w 29"/>
                <a:gd name="T3" fmla="*/ 6 h 32"/>
                <a:gd name="T4" fmla="*/ 15 w 29"/>
                <a:gd name="T5" fmla="*/ 5 h 32"/>
                <a:gd name="T6" fmla="*/ 18 w 29"/>
                <a:gd name="T7" fmla="*/ 6 h 32"/>
                <a:gd name="T8" fmla="*/ 21 w 29"/>
                <a:gd name="T9" fmla="*/ 8 h 32"/>
                <a:gd name="T10" fmla="*/ 22 w 29"/>
                <a:gd name="T11" fmla="*/ 12 h 32"/>
                <a:gd name="T12" fmla="*/ 23 w 29"/>
                <a:gd name="T13" fmla="*/ 16 h 32"/>
                <a:gd name="T14" fmla="*/ 22 w 29"/>
                <a:gd name="T15" fmla="*/ 20 h 32"/>
                <a:gd name="T16" fmla="*/ 21 w 29"/>
                <a:gd name="T17" fmla="*/ 24 h 32"/>
                <a:gd name="T18" fmla="*/ 18 w 29"/>
                <a:gd name="T19" fmla="*/ 26 h 32"/>
                <a:gd name="T20" fmla="*/ 15 w 29"/>
                <a:gd name="T21" fmla="*/ 26 h 32"/>
                <a:gd name="T22" fmla="*/ 11 w 29"/>
                <a:gd name="T23" fmla="*/ 26 h 32"/>
                <a:gd name="T24" fmla="*/ 9 w 29"/>
                <a:gd name="T25" fmla="*/ 24 h 32"/>
                <a:gd name="T26" fmla="*/ 8 w 29"/>
                <a:gd name="T27" fmla="*/ 20 h 32"/>
                <a:gd name="T28" fmla="*/ 6 w 29"/>
                <a:gd name="T29" fmla="*/ 16 h 32"/>
                <a:gd name="T30" fmla="*/ 8 w 29"/>
                <a:gd name="T31" fmla="*/ 12 h 32"/>
                <a:gd name="T32" fmla="*/ 9 w 29"/>
                <a:gd name="T33" fmla="*/ 8 h 32"/>
                <a:gd name="T34" fmla="*/ 5 w 29"/>
                <a:gd name="T35" fmla="*/ 28 h 32"/>
                <a:gd name="T36" fmla="*/ 9 w 29"/>
                <a:gd name="T37" fmla="*/ 31 h 32"/>
                <a:gd name="T38" fmla="*/ 15 w 29"/>
                <a:gd name="T39" fmla="*/ 32 h 32"/>
                <a:gd name="T40" fmla="*/ 21 w 29"/>
                <a:gd name="T41" fmla="*/ 31 h 32"/>
                <a:gd name="T42" fmla="*/ 26 w 29"/>
                <a:gd name="T43" fmla="*/ 28 h 32"/>
                <a:gd name="T44" fmla="*/ 28 w 29"/>
                <a:gd name="T45" fmla="*/ 23 h 32"/>
                <a:gd name="T46" fmla="*/ 29 w 29"/>
                <a:gd name="T47" fmla="*/ 16 h 32"/>
                <a:gd name="T48" fmla="*/ 28 w 29"/>
                <a:gd name="T49" fmla="*/ 10 h 32"/>
                <a:gd name="T50" fmla="*/ 26 w 29"/>
                <a:gd name="T51" fmla="*/ 4 h 32"/>
                <a:gd name="T52" fmla="*/ 21 w 29"/>
                <a:gd name="T53" fmla="*/ 1 h 32"/>
                <a:gd name="T54" fmla="*/ 15 w 29"/>
                <a:gd name="T55" fmla="*/ 0 h 32"/>
                <a:gd name="T56" fmla="*/ 9 w 29"/>
                <a:gd name="T57" fmla="*/ 1 h 32"/>
                <a:gd name="T58" fmla="*/ 5 w 29"/>
                <a:gd name="T59" fmla="*/ 4 h 32"/>
                <a:gd name="T60" fmla="*/ 2 w 29"/>
                <a:gd name="T61" fmla="*/ 10 h 32"/>
                <a:gd name="T62" fmla="*/ 0 w 29"/>
                <a:gd name="T63" fmla="*/ 16 h 32"/>
                <a:gd name="T64" fmla="*/ 2 w 29"/>
                <a:gd name="T65" fmla="*/ 23 h 32"/>
                <a:gd name="T66" fmla="*/ 5 w 29"/>
                <a:gd name="T67" fmla="*/ 28 h 32"/>
                <a:gd name="T68" fmla="*/ 9 w 29"/>
                <a:gd name="T69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" h="32">
                  <a:moveTo>
                    <a:pt x="9" y="8"/>
                  </a:moveTo>
                  <a:lnTo>
                    <a:pt x="11" y="6"/>
                  </a:lnTo>
                  <a:lnTo>
                    <a:pt x="15" y="5"/>
                  </a:lnTo>
                  <a:lnTo>
                    <a:pt x="18" y="6"/>
                  </a:lnTo>
                  <a:lnTo>
                    <a:pt x="21" y="8"/>
                  </a:lnTo>
                  <a:lnTo>
                    <a:pt x="22" y="12"/>
                  </a:lnTo>
                  <a:lnTo>
                    <a:pt x="23" y="16"/>
                  </a:lnTo>
                  <a:lnTo>
                    <a:pt x="22" y="20"/>
                  </a:lnTo>
                  <a:lnTo>
                    <a:pt x="21" y="24"/>
                  </a:lnTo>
                  <a:lnTo>
                    <a:pt x="18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9" y="24"/>
                  </a:lnTo>
                  <a:lnTo>
                    <a:pt x="8" y="20"/>
                  </a:lnTo>
                  <a:lnTo>
                    <a:pt x="6" y="16"/>
                  </a:lnTo>
                  <a:lnTo>
                    <a:pt x="8" y="12"/>
                  </a:lnTo>
                  <a:lnTo>
                    <a:pt x="9" y="8"/>
                  </a:lnTo>
                  <a:lnTo>
                    <a:pt x="5" y="28"/>
                  </a:lnTo>
                  <a:lnTo>
                    <a:pt x="9" y="31"/>
                  </a:lnTo>
                  <a:lnTo>
                    <a:pt x="15" y="32"/>
                  </a:lnTo>
                  <a:lnTo>
                    <a:pt x="21" y="31"/>
                  </a:lnTo>
                  <a:lnTo>
                    <a:pt x="26" y="28"/>
                  </a:lnTo>
                  <a:lnTo>
                    <a:pt x="28" y="23"/>
                  </a:lnTo>
                  <a:lnTo>
                    <a:pt x="29" y="16"/>
                  </a:lnTo>
                  <a:lnTo>
                    <a:pt x="28" y="10"/>
                  </a:lnTo>
                  <a:lnTo>
                    <a:pt x="26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5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" y="23"/>
                  </a:lnTo>
                  <a:lnTo>
                    <a:pt x="5" y="28"/>
                  </a:lnTo>
                  <a:lnTo>
                    <a:pt x="9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98" name="Freeform 874">
              <a:extLst>
                <a:ext uri="{FF2B5EF4-FFF2-40B4-BE49-F238E27FC236}">
                  <a16:creationId xmlns:a16="http://schemas.microsoft.com/office/drawing/2014/main" id="{32F42DFE-C356-1B8C-9F6E-50262B4AE9BD}"/>
                </a:ext>
              </a:extLst>
            </p:cNvPr>
            <p:cNvSpPr/>
            <p:nvPr/>
          </p:nvSpPr>
          <p:spPr bwMode="auto">
            <a:xfrm>
              <a:off x="5841056" y="3296305"/>
              <a:ext cx="50110" cy="51375"/>
            </a:xfrm>
            <a:custGeom>
              <a:avLst/>
              <a:gdLst>
                <a:gd name="T0" fmla="*/ 5 w 29"/>
                <a:gd name="T1" fmla="*/ 31 h 31"/>
                <a:gd name="T2" fmla="*/ 5 w 29"/>
                <a:gd name="T3" fmla="*/ 6 h 31"/>
                <a:gd name="T4" fmla="*/ 11 w 29"/>
                <a:gd name="T5" fmla="*/ 31 h 31"/>
                <a:gd name="T6" fmla="*/ 17 w 29"/>
                <a:gd name="T7" fmla="*/ 31 h 31"/>
                <a:gd name="T8" fmla="*/ 23 w 29"/>
                <a:gd name="T9" fmla="*/ 6 h 31"/>
                <a:gd name="T10" fmla="*/ 23 w 29"/>
                <a:gd name="T11" fmla="*/ 31 h 31"/>
                <a:gd name="T12" fmla="*/ 29 w 29"/>
                <a:gd name="T13" fmla="*/ 31 h 31"/>
                <a:gd name="T14" fmla="*/ 29 w 29"/>
                <a:gd name="T15" fmla="*/ 0 h 31"/>
                <a:gd name="T16" fmla="*/ 19 w 29"/>
                <a:gd name="T17" fmla="*/ 0 h 31"/>
                <a:gd name="T18" fmla="*/ 14 w 29"/>
                <a:gd name="T19" fmla="*/ 24 h 31"/>
                <a:gd name="T20" fmla="*/ 8 w 29"/>
                <a:gd name="T21" fmla="*/ 0 h 31"/>
                <a:gd name="T22" fmla="*/ 0 w 29"/>
                <a:gd name="T23" fmla="*/ 0 h 31"/>
                <a:gd name="T24" fmla="*/ 0 w 29"/>
                <a:gd name="T25" fmla="*/ 31 h 31"/>
                <a:gd name="T26" fmla="*/ 5 w 29"/>
                <a:gd name="T2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5" y="31"/>
                  </a:moveTo>
                  <a:lnTo>
                    <a:pt x="5" y="6"/>
                  </a:lnTo>
                  <a:lnTo>
                    <a:pt x="11" y="31"/>
                  </a:lnTo>
                  <a:lnTo>
                    <a:pt x="17" y="31"/>
                  </a:lnTo>
                  <a:lnTo>
                    <a:pt x="23" y="6"/>
                  </a:lnTo>
                  <a:lnTo>
                    <a:pt x="23" y="31"/>
                  </a:lnTo>
                  <a:lnTo>
                    <a:pt x="29" y="31"/>
                  </a:lnTo>
                  <a:lnTo>
                    <a:pt x="29" y="0"/>
                  </a:lnTo>
                  <a:lnTo>
                    <a:pt x="19" y="0"/>
                  </a:lnTo>
                  <a:lnTo>
                    <a:pt x="14" y="24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5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199" name="Freeform 875">
              <a:extLst>
                <a:ext uri="{FF2B5EF4-FFF2-40B4-BE49-F238E27FC236}">
                  <a16:creationId xmlns:a16="http://schemas.microsoft.com/office/drawing/2014/main" id="{9575BC35-6656-72AA-8AD8-7A7FE5B4C7AC}"/>
                </a:ext>
              </a:extLst>
            </p:cNvPr>
            <p:cNvSpPr/>
            <p:nvPr/>
          </p:nvSpPr>
          <p:spPr bwMode="auto">
            <a:xfrm>
              <a:off x="5901533" y="3296305"/>
              <a:ext cx="39744" cy="51375"/>
            </a:xfrm>
            <a:custGeom>
              <a:avLst/>
              <a:gdLst>
                <a:gd name="T0" fmla="*/ 5 w 23"/>
                <a:gd name="T1" fmla="*/ 18 h 31"/>
                <a:gd name="T2" fmla="*/ 12 w 23"/>
                <a:gd name="T3" fmla="*/ 18 h 31"/>
                <a:gd name="T4" fmla="*/ 15 w 23"/>
                <a:gd name="T5" fmla="*/ 19 h 31"/>
                <a:gd name="T6" fmla="*/ 17 w 23"/>
                <a:gd name="T7" fmla="*/ 20 h 31"/>
                <a:gd name="T8" fmla="*/ 17 w 23"/>
                <a:gd name="T9" fmla="*/ 22 h 31"/>
                <a:gd name="T10" fmla="*/ 17 w 23"/>
                <a:gd name="T11" fmla="*/ 24 h 31"/>
                <a:gd name="T12" fmla="*/ 15 w 23"/>
                <a:gd name="T13" fmla="*/ 25 h 31"/>
                <a:gd name="T14" fmla="*/ 12 w 23"/>
                <a:gd name="T15" fmla="*/ 26 h 31"/>
                <a:gd name="T16" fmla="*/ 5 w 23"/>
                <a:gd name="T17" fmla="*/ 26 h 31"/>
                <a:gd name="T18" fmla="*/ 5 w 23"/>
                <a:gd name="T19" fmla="*/ 18 h 31"/>
                <a:gd name="T20" fmla="*/ 5 w 23"/>
                <a:gd name="T21" fmla="*/ 6 h 31"/>
                <a:gd name="T22" fmla="*/ 12 w 23"/>
                <a:gd name="T23" fmla="*/ 6 h 31"/>
                <a:gd name="T24" fmla="*/ 14 w 23"/>
                <a:gd name="T25" fmla="*/ 7 h 31"/>
                <a:gd name="T26" fmla="*/ 15 w 23"/>
                <a:gd name="T27" fmla="*/ 10 h 31"/>
                <a:gd name="T28" fmla="*/ 14 w 23"/>
                <a:gd name="T29" fmla="*/ 12 h 31"/>
                <a:gd name="T30" fmla="*/ 12 w 23"/>
                <a:gd name="T31" fmla="*/ 12 h 31"/>
                <a:gd name="T32" fmla="*/ 5 w 23"/>
                <a:gd name="T33" fmla="*/ 12 h 31"/>
                <a:gd name="T34" fmla="*/ 5 w 23"/>
                <a:gd name="T35" fmla="*/ 6 h 31"/>
                <a:gd name="T36" fmla="*/ 5 w 23"/>
                <a:gd name="T37" fmla="*/ 18 h 31"/>
                <a:gd name="T38" fmla="*/ 12 w 23"/>
                <a:gd name="T39" fmla="*/ 31 h 31"/>
                <a:gd name="T40" fmla="*/ 17 w 23"/>
                <a:gd name="T41" fmla="*/ 31 h 31"/>
                <a:gd name="T42" fmla="*/ 20 w 23"/>
                <a:gd name="T43" fmla="*/ 29 h 31"/>
                <a:gd name="T44" fmla="*/ 21 w 23"/>
                <a:gd name="T45" fmla="*/ 26 h 31"/>
                <a:gd name="T46" fmla="*/ 23 w 23"/>
                <a:gd name="T47" fmla="*/ 22 h 31"/>
                <a:gd name="T48" fmla="*/ 21 w 23"/>
                <a:gd name="T49" fmla="*/ 18 h 31"/>
                <a:gd name="T50" fmla="*/ 18 w 23"/>
                <a:gd name="T51" fmla="*/ 14 h 31"/>
                <a:gd name="T52" fmla="*/ 21 w 23"/>
                <a:gd name="T53" fmla="*/ 12 h 31"/>
                <a:gd name="T54" fmla="*/ 21 w 23"/>
                <a:gd name="T55" fmla="*/ 8 h 31"/>
                <a:gd name="T56" fmla="*/ 21 w 23"/>
                <a:gd name="T57" fmla="*/ 5 h 31"/>
                <a:gd name="T58" fmla="*/ 19 w 23"/>
                <a:gd name="T59" fmla="*/ 2 h 31"/>
                <a:gd name="T60" fmla="*/ 17 w 23"/>
                <a:gd name="T61" fmla="*/ 1 h 31"/>
                <a:gd name="T62" fmla="*/ 13 w 23"/>
                <a:gd name="T63" fmla="*/ 0 h 31"/>
                <a:gd name="T64" fmla="*/ 0 w 23"/>
                <a:gd name="T65" fmla="*/ 0 h 31"/>
                <a:gd name="T66" fmla="*/ 0 w 23"/>
                <a:gd name="T67" fmla="*/ 31 h 31"/>
                <a:gd name="T68" fmla="*/ 12 w 23"/>
                <a:gd name="T69" fmla="*/ 31 h 31"/>
                <a:gd name="T70" fmla="*/ 5 w 23"/>
                <a:gd name="T71" fmla="*/ 1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" h="31">
                  <a:moveTo>
                    <a:pt x="5" y="18"/>
                  </a:moveTo>
                  <a:lnTo>
                    <a:pt x="12" y="18"/>
                  </a:lnTo>
                  <a:lnTo>
                    <a:pt x="15" y="19"/>
                  </a:lnTo>
                  <a:lnTo>
                    <a:pt x="17" y="20"/>
                  </a:lnTo>
                  <a:lnTo>
                    <a:pt x="17" y="22"/>
                  </a:lnTo>
                  <a:lnTo>
                    <a:pt x="17" y="24"/>
                  </a:lnTo>
                  <a:lnTo>
                    <a:pt x="15" y="25"/>
                  </a:lnTo>
                  <a:lnTo>
                    <a:pt x="12" y="26"/>
                  </a:lnTo>
                  <a:lnTo>
                    <a:pt x="5" y="26"/>
                  </a:lnTo>
                  <a:lnTo>
                    <a:pt x="5" y="18"/>
                  </a:lnTo>
                  <a:lnTo>
                    <a:pt x="5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5" y="10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5" y="12"/>
                  </a:lnTo>
                  <a:lnTo>
                    <a:pt x="5" y="6"/>
                  </a:lnTo>
                  <a:lnTo>
                    <a:pt x="5" y="18"/>
                  </a:lnTo>
                  <a:lnTo>
                    <a:pt x="12" y="31"/>
                  </a:lnTo>
                  <a:lnTo>
                    <a:pt x="17" y="31"/>
                  </a:lnTo>
                  <a:lnTo>
                    <a:pt x="20" y="29"/>
                  </a:lnTo>
                  <a:lnTo>
                    <a:pt x="21" y="26"/>
                  </a:lnTo>
                  <a:lnTo>
                    <a:pt x="23" y="22"/>
                  </a:lnTo>
                  <a:lnTo>
                    <a:pt x="21" y="18"/>
                  </a:lnTo>
                  <a:lnTo>
                    <a:pt x="18" y="14"/>
                  </a:lnTo>
                  <a:lnTo>
                    <a:pt x="21" y="12"/>
                  </a:lnTo>
                  <a:lnTo>
                    <a:pt x="21" y="8"/>
                  </a:lnTo>
                  <a:lnTo>
                    <a:pt x="21" y="5"/>
                  </a:lnTo>
                  <a:lnTo>
                    <a:pt x="19" y="2"/>
                  </a:lnTo>
                  <a:lnTo>
                    <a:pt x="17" y="1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12" y="31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00" name="Freeform 876">
              <a:extLst>
                <a:ext uri="{FF2B5EF4-FFF2-40B4-BE49-F238E27FC236}">
                  <a16:creationId xmlns:a16="http://schemas.microsoft.com/office/drawing/2014/main" id="{449FBE20-8CC2-CD03-8136-65D5DDA261FB}"/>
                </a:ext>
              </a:extLst>
            </p:cNvPr>
            <p:cNvSpPr/>
            <p:nvPr/>
          </p:nvSpPr>
          <p:spPr bwMode="auto">
            <a:xfrm>
              <a:off x="5948189" y="3296305"/>
              <a:ext cx="38015" cy="51375"/>
            </a:xfrm>
            <a:custGeom>
              <a:avLst/>
              <a:gdLst>
                <a:gd name="T0" fmla="*/ 22 w 22"/>
                <a:gd name="T1" fmla="*/ 31 h 31"/>
                <a:gd name="T2" fmla="*/ 22 w 22"/>
                <a:gd name="T3" fmla="*/ 26 h 31"/>
                <a:gd name="T4" fmla="*/ 6 w 22"/>
                <a:gd name="T5" fmla="*/ 26 h 31"/>
                <a:gd name="T6" fmla="*/ 6 w 22"/>
                <a:gd name="T7" fmla="*/ 18 h 31"/>
                <a:gd name="T8" fmla="*/ 20 w 22"/>
                <a:gd name="T9" fmla="*/ 18 h 31"/>
                <a:gd name="T10" fmla="*/ 20 w 22"/>
                <a:gd name="T11" fmla="*/ 12 h 31"/>
                <a:gd name="T12" fmla="*/ 6 w 22"/>
                <a:gd name="T13" fmla="*/ 12 h 31"/>
                <a:gd name="T14" fmla="*/ 6 w 22"/>
                <a:gd name="T15" fmla="*/ 6 h 31"/>
                <a:gd name="T16" fmla="*/ 21 w 22"/>
                <a:gd name="T17" fmla="*/ 6 h 31"/>
                <a:gd name="T18" fmla="*/ 21 w 22"/>
                <a:gd name="T19" fmla="*/ 0 h 31"/>
                <a:gd name="T20" fmla="*/ 0 w 22"/>
                <a:gd name="T21" fmla="*/ 0 h 31"/>
                <a:gd name="T22" fmla="*/ 0 w 22"/>
                <a:gd name="T23" fmla="*/ 31 h 31"/>
                <a:gd name="T24" fmla="*/ 22 w 22"/>
                <a:gd name="T2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31">
                  <a:moveTo>
                    <a:pt x="22" y="31"/>
                  </a:moveTo>
                  <a:lnTo>
                    <a:pt x="22" y="26"/>
                  </a:lnTo>
                  <a:lnTo>
                    <a:pt x="6" y="26"/>
                  </a:lnTo>
                  <a:lnTo>
                    <a:pt x="6" y="18"/>
                  </a:lnTo>
                  <a:lnTo>
                    <a:pt x="20" y="18"/>
                  </a:lnTo>
                  <a:lnTo>
                    <a:pt x="20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01" name="Freeform 877">
              <a:extLst>
                <a:ext uri="{FF2B5EF4-FFF2-40B4-BE49-F238E27FC236}">
                  <a16:creationId xmlns:a16="http://schemas.microsoft.com/office/drawing/2014/main" id="{85E1F48E-B9A3-6E8A-C516-DD3F28637890}"/>
                </a:ext>
              </a:extLst>
            </p:cNvPr>
            <p:cNvSpPr/>
            <p:nvPr/>
          </p:nvSpPr>
          <p:spPr bwMode="auto">
            <a:xfrm>
              <a:off x="10592982" y="2868736"/>
              <a:ext cx="38015" cy="51375"/>
            </a:xfrm>
            <a:custGeom>
              <a:avLst/>
              <a:gdLst>
                <a:gd name="T0" fmla="*/ 4 w 22"/>
                <a:gd name="T1" fmla="*/ 31 h 31"/>
                <a:gd name="T2" fmla="*/ 4 w 22"/>
                <a:gd name="T3" fmla="*/ 10 h 31"/>
                <a:gd name="T4" fmla="*/ 16 w 22"/>
                <a:gd name="T5" fmla="*/ 31 h 31"/>
                <a:gd name="T6" fmla="*/ 22 w 22"/>
                <a:gd name="T7" fmla="*/ 31 h 31"/>
                <a:gd name="T8" fmla="*/ 22 w 22"/>
                <a:gd name="T9" fmla="*/ 0 h 31"/>
                <a:gd name="T10" fmla="*/ 16 w 22"/>
                <a:gd name="T11" fmla="*/ 0 h 31"/>
                <a:gd name="T12" fmla="*/ 16 w 22"/>
                <a:gd name="T13" fmla="*/ 22 h 31"/>
                <a:gd name="T14" fmla="*/ 6 w 22"/>
                <a:gd name="T15" fmla="*/ 0 h 31"/>
                <a:gd name="T16" fmla="*/ 0 w 22"/>
                <a:gd name="T17" fmla="*/ 0 h 31"/>
                <a:gd name="T18" fmla="*/ 0 w 22"/>
                <a:gd name="T19" fmla="*/ 31 h 31"/>
                <a:gd name="T20" fmla="*/ 4 w 22"/>
                <a:gd name="T2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31">
                  <a:moveTo>
                    <a:pt x="4" y="31"/>
                  </a:moveTo>
                  <a:lnTo>
                    <a:pt x="4" y="10"/>
                  </a:lnTo>
                  <a:lnTo>
                    <a:pt x="16" y="31"/>
                  </a:lnTo>
                  <a:lnTo>
                    <a:pt x="22" y="31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6" y="2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02" name="Freeform 878">
              <a:extLst>
                <a:ext uri="{FF2B5EF4-FFF2-40B4-BE49-F238E27FC236}">
                  <a16:creationId xmlns:a16="http://schemas.microsoft.com/office/drawing/2014/main" id="{9239F86A-42AF-6A77-44DC-FB7A0A315B49}"/>
                </a:ext>
              </a:extLst>
            </p:cNvPr>
            <p:cNvSpPr/>
            <p:nvPr/>
          </p:nvSpPr>
          <p:spPr bwMode="auto">
            <a:xfrm>
              <a:off x="10637907" y="2868736"/>
              <a:ext cx="44928" cy="51375"/>
            </a:xfrm>
            <a:custGeom>
              <a:avLst/>
              <a:gdLst>
                <a:gd name="T0" fmla="*/ 17 w 26"/>
                <a:gd name="T1" fmla="*/ 19 h 31"/>
                <a:gd name="T2" fmla="*/ 10 w 26"/>
                <a:gd name="T3" fmla="*/ 19 h 31"/>
                <a:gd name="T4" fmla="*/ 13 w 26"/>
                <a:gd name="T5" fmla="*/ 6 h 31"/>
                <a:gd name="T6" fmla="*/ 17 w 26"/>
                <a:gd name="T7" fmla="*/ 19 h 31"/>
                <a:gd name="T8" fmla="*/ 0 w 26"/>
                <a:gd name="T9" fmla="*/ 31 h 31"/>
                <a:gd name="T10" fmla="*/ 6 w 26"/>
                <a:gd name="T11" fmla="*/ 31 h 31"/>
                <a:gd name="T12" fmla="*/ 7 w 26"/>
                <a:gd name="T13" fmla="*/ 25 h 31"/>
                <a:gd name="T14" fmla="*/ 19 w 26"/>
                <a:gd name="T15" fmla="*/ 25 h 31"/>
                <a:gd name="T16" fmla="*/ 20 w 26"/>
                <a:gd name="T17" fmla="*/ 31 h 31"/>
                <a:gd name="T18" fmla="*/ 26 w 26"/>
                <a:gd name="T19" fmla="*/ 31 h 31"/>
                <a:gd name="T20" fmla="*/ 17 w 26"/>
                <a:gd name="T21" fmla="*/ 0 h 31"/>
                <a:gd name="T22" fmla="*/ 10 w 26"/>
                <a:gd name="T23" fmla="*/ 0 h 31"/>
                <a:gd name="T24" fmla="*/ 0 w 26"/>
                <a:gd name="T25" fmla="*/ 31 h 31"/>
                <a:gd name="T26" fmla="*/ 17 w 26"/>
                <a:gd name="T27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31">
                  <a:moveTo>
                    <a:pt x="17" y="19"/>
                  </a:moveTo>
                  <a:lnTo>
                    <a:pt x="10" y="19"/>
                  </a:lnTo>
                  <a:lnTo>
                    <a:pt x="13" y="6"/>
                  </a:lnTo>
                  <a:lnTo>
                    <a:pt x="17" y="19"/>
                  </a:lnTo>
                  <a:lnTo>
                    <a:pt x="0" y="31"/>
                  </a:lnTo>
                  <a:lnTo>
                    <a:pt x="6" y="31"/>
                  </a:lnTo>
                  <a:lnTo>
                    <a:pt x="7" y="25"/>
                  </a:lnTo>
                  <a:lnTo>
                    <a:pt x="19" y="25"/>
                  </a:lnTo>
                  <a:lnTo>
                    <a:pt x="20" y="31"/>
                  </a:lnTo>
                  <a:lnTo>
                    <a:pt x="26" y="31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0" y="31"/>
                  </a:lnTo>
                  <a:lnTo>
                    <a:pt x="1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03" name="Freeform 879">
              <a:extLst>
                <a:ext uri="{FF2B5EF4-FFF2-40B4-BE49-F238E27FC236}">
                  <a16:creationId xmlns:a16="http://schemas.microsoft.com/office/drawing/2014/main" id="{C45C9D66-F476-0AE9-9627-EFF08B93572D}"/>
                </a:ext>
              </a:extLst>
            </p:cNvPr>
            <p:cNvSpPr/>
            <p:nvPr/>
          </p:nvSpPr>
          <p:spPr bwMode="auto">
            <a:xfrm>
              <a:off x="10688020" y="2868738"/>
              <a:ext cx="38015" cy="53033"/>
            </a:xfrm>
            <a:custGeom>
              <a:avLst/>
              <a:gdLst>
                <a:gd name="T0" fmla="*/ 2 w 22"/>
                <a:gd name="T1" fmla="*/ 30 h 32"/>
                <a:gd name="T2" fmla="*/ 6 w 22"/>
                <a:gd name="T3" fmla="*/ 31 h 32"/>
                <a:gd name="T4" fmla="*/ 12 w 22"/>
                <a:gd name="T5" fmla="*/ 32 h 32"/>
                <a:gd name="T6" fmla="*/ 16 w 22"/>
                <a:gd name="T7" fmla="*/ 31 h 32"/>
                <a:gd name="T8" fmla="*/ 20 w 22"/>
                <a:gd name="T9" fmla="*/ 30 h 32"/>
                <a:gd name="T10" fmla="*/ 21 w 22"/>
                <a:gd name="T11" fmla="*/ 26 h 32"/>
                <a:gd name="T12" fmla="*/ 22 w 22"/>
                <a:gd name="T13" fmla="*/ 22 h 32"/>
                <a:gd name="T14" fmla="*/ 21 w 22"/>
                <a:gd name="T15" fmla="*/ 18 h 32"/>
                <a:gd name="T16" fmla="*/ 19 w 22"/>
                <a:gd name="T17" fmla="*/ 16 h 32"/>
                <a:gd name="T18" fmla="*/ 16 w 22"/>
                <a:gd name="T19" fmla="*/ 14 h 32"/>
                <a:gd name="T20" fmla="*/ 13 w 22"/>
                <a:gd name="T21" fmla="*/ 13 h 32"/>
                <a:gd name="T22" fmla="*/ 11 w 22"/>
                <a:gd name="T23" fmla="*/ 12 h 32"/>
                <a:gd name="T24" fmla="*/ 7 w 22"/>
                <a:gd name="T25" fmla="*/ 11 h 32"/>
                <a:gd name="T26" fmla="*/ 6 w 22"/>
                <a:gd name="T27" fmla="*/ 8 h 32"/>
                <a:gd name="T28" fmla="*/ 6 w 22"/>
                <a:gd name="T29" fmla="*/ 7 h 32"/>
                <a:gd name="T30" fmla="*/ 7 w 22"/>
                <a:gd name="T31" fmla="*/ 6 h 32"/>
                <a:gd name="T32" fmla="*/ 11 w 22"/>
                <a:gd name="T33" fmla="*/ 5 h 32"/>
                <a:gd name="T34" fmla="*/ 13 w 22"/>
                <a:gd name="T35" fmla="*/ 5 h 32"/>
                <a:gd name="T36" fmla="*/ 14 w 22"/>
                <a:gd name="T37" fmla="*/ 6 h 32"/>
                <a:gd name="T38" fmla="*/ 15 w 22"/>
                <a:gd name="T39" fmla="*/ 7 h 32"/>
                <a:gd name="T40" fmla="*/ 16 w 22"/>
                <a:gd name="T41" fmla="*/ 10 h 32"/>
                <a:gd name="T42" fmla="*/ 21 w 22"/>
                <a:gd name="T43" fmla="*/ 10 h 32"/>
                <a:gd name="T44" fmla="*/ 21 w 22"/>
                <a:gd name="T45" fmla="*/ 5 h 32"/>
                <a:gd name="T46" fmla="*/ 19 w 22"/>
                <a:gd name="T47" fmla="*/ 2 h 32"/>
                <a:gd name="T48" fmla="*/ 15 w 22"/>
                <a:gd name="T49" fmla="*/ 0 h 32"/>
                <a:gd name="T50" fmla="*/ 11 w 22"/>
                <a:gd name="T51" fmla="*/ 0 h 32"/>
                <a:gd name="T52" fmla="*/ 6 w 22"/>
                <a:gd name="T53" fmla="*/ 0 h 32"/>
                <a:gd name="T54" fmla="*/ 2 w 22"/>
                <a:gd name="T55" fmla="*/ 2 h 32"/>
                <a:gd name="T56" fmla="*/ 1 w 22"/>
                <a:gd name="T57" fmla="*/ 5 h 32"/>
                <a:gd name="T58" fmla="*/ 0 w 22"/>
                <a:gd name="T59" fmla="*/ 8 h 32"/>
                <a:gd name="T60" fmla="*/ 1 w 22"/>
                <a:gd name="T61" fmla="*/ 13 h 32"/>
                <a:gd name="T62" fmla="*/ 3 w 22"/>
                <a:gd name="T63" fmla="*/ 16 h 32"/>
                <a:gd name="T64" fmla="*/ 8 w 22"/>
                <a:gd name="T65" fmla="*/ 18 h 32"/>
                <a:gd name="T66" fmla="*/ 9 w 22"/>
                <a:gd name="T67" fmla="*/ 18 h 32"/>
                <a:gd name="T68" fmla="*/ 15 w 22"/>
                <a:gd name="T69" fmla="*/ 20 h 32"/>
                <a:gd name="T70" fmla="*/ 16 w 22"/>
                <a:gd name="T71" fmla="*/ 22 h 32"/>
                <a:gd name="T72" fmla="*/ 16 w 22"/>
                <a:gd name="T73" fmla="*/ 23 h 32"/>
                <a:gd name="T74" fmla="*/ 16 w 22"/>
                <a:gd name="T75" fmla="*/ 25 h 32"/>
                <a:gd name="T76" fmla="*/ 15 w 22"/>
                <a:gd name="T77" fmla="*/ 26 h 32"/>
                <a:gd name="T78" fmla="*/ 12 w 22"/>
                <a:gd name="T79" fmla="*/ 26 h 32"/>
                <a:gd name="T80" fmla="*/ 9 w 22"/>
                <a:gd name="T81" fmla="*/ 26 h 32"/>
                <a:gd name="T82" fmla="*/ 7 w 22"/>
                <a:gd name="T83" fmla="*/ 25 h 32"/>
                <a:gd name="T84" fmla="*/ 6 w 22"/>
                <a:gd name="T85" fmla="*/ 24 h 32"/>
                <a:gd name="T86" fmla="*/ 6 w 22"/>
                <a:gd name="T87" fmla="*/ 22 h 32"/>
                <a:gd name="T88" fmla="*/ 0 w 22"/>
                <a:gd name="T89" fmla="*/ 22 h 32"/>
                <a:gd name="T90" fmla="*/ 0 w 22"/>
                <a:gd name="T91" fmla="*/ 26 h 32"/>
                <a:gd name="T92" fmla="*/ 2 w 22"/>
                <a:gd name="T93" fmla="*/ 3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" h="32">
                  <a:moveTo>
                    <a:pt x="2" y="30"/>
                  </a:moveTo>
                  <a:lnTo>
                    <a:pt x="6" y="31"/>
                  </a:lnTo>
                  <a:lnTo>
                    <a:pt x="12" y="32"/>
                  </a:lnTo>
                  <a:lnTo>
                    <a:pt x="16" y="31"/>
                  </a:lnTo>
                  <a:lnTo>
                    <a:pt x="20" y="30"/>
                  </a:lnTo>
                  <a:lnTo>
                    <a:pt x="21" y="26"/>
                  </a:lnTo>
                  <a:lnTo>
                    <a:pt x="22" y="22"/>
                  </a:lnTo>
                  <a:lnTo>
                    <a:pt x="21" y="18"/>
                  </a:lnTo>
                  <a:lnTo>
                    <a:pt x="19" y="16"/>
                  </a:lnTo>
                  <a:lnTo>
                    <a:pt x="16" y="14"/>
                  </a:lnTo>
                  <a:lnTo>
                    <a:pt x="13" y="13"/>
                  </a:lnTo>
                  <a:lnTo>
                    <a:pt x="11" y="12"/>
                  </a:lnTo>
                  <a:lnTo>
                    <a:pt x="7" y="11"/>
                  </a:lnTo>
                  <a:lnTo>
                    <a:pt x="6" y="8"/>
                  </a:lnTo>
                  <a:lnTo>
                    <a:pt x="6" y="7"/>
                  </a:lnTo>
                  <a:lnTo>
                    <a:pt x="7" y="6"/>
                  </a:lnTo>
                  <a:lnTo>
                    <a:pt x="11" y="5"/>
                  </a:lnTo>
                  <a:lnTo>
                    <a:pt x="13" y="5"/>
                  </a:lnTo>
                  <a:lnTo>
                    <a:pt x="14" y="6"/>
                  </a:lnTo>
                  <a:lnTo>
                    <a:pt x="15" y="7"/>
                  </a:lnTo>
                  <a:lnTo>
                    <a:pt x="16" y="10"/>
                  </a:lnTo>
                  <a:lnTo>
                    <a:pt x="21" y="10"/>
                  </a:lnTo>
                  <a:lnTo>
                    <a:pt x="21" y="5"/>
                  </a:lnTo>
                  <a:lnTo>
                    <a:pt x="19" y="2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8"/>
                  </a:lnTo>
                  <a:lnTo>
                    <a:pt x="1" y="13"/>
                  </a:lnTo>
                  <a:lnTo>
                    <a:pt x="3" y="16"/>
                  </a:lnTo>
                  <a:lnTo>
                    <a:pt x="8" y="18"/>
                  </a:lnTo>
                  <a:lnTo>
                    <a:pt x="9" y="18"/>
                  </a:lnTo>
                  <a:lnTo>
                    <a:pt x="15" y="20"/>
                  </a:lnTo>
                  <a:lnTo>
                    <a:pt x="16" y="22"/>
                  </a:lnTo>
                  <a:lnTo>
                    <a:pt x="16" y="23"/>
                  </a:lnTo>
                  <a:lnTo>
                    <a:pt x="16" y="25"/>
                  </a:lnTo>
                  <a:lnTo>
                    <a:pt x="15" y="26"/>
                  </a:lnTo>
                  <a:lnTo>
                    <a:pt x="12" y="26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6" y="24"/>
                  </a:lnTo>
                  <a:lnTo>
                    <a:pt x="6" y="22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04" name="Freeform 880">
              <a:extLst>
                <a:ext uri="{FF2B5EF4-FFF2-40B4-BE49-F238E27FC236}">
                  <a16:creationId xmlns:a16="http://schemas.microsoft.com/office/drawing/2014/main" id="{6AB17575-1F6D-DFDC-8687-E08F1D62C2A5}"/>
                </a:ext>
              </a:extLst>
            </p:cNvPr>
            <p:cNvSpPr/>
            <p:nvPr/>
          </p:nvSpPr>
          <p:spPr bwMode="auto">
            <a:xfrm>
              <a:off x="10734673" y="2868736"/>
              <a:ext cx="41472" cy="51375"/>
            </a:xfrm>
            <a:custGeom>
              <a:avLst/>
              <a:gdLst>
                <a:gd name="T0" fmla="*/ 6 w 24"/>
                <a:gd name="T1" fmla="*/ 31 h 31"/>
                <a:gd name="T2" fmla="*/ 6 w 24"/>
                <a:gd name="T3" fmla="*/ 18 h 31"/>
                <a:gd name="T4" fmla="*/ 18 w 24"/>
                <a:gd name="T5" fmla="*/ 18 h 31"/>
                <a:gd name="T6" fmla="*/ 18 w 24"/>
                <a:gd name="T7" fmla="*/ 31 h 31"/>
                <a:gd name="T8" fmla="*/ 24 w 24"/>
                <a:gd name="T9" fmla="*/ 31 h 31"/>
                <a:gd name="T10" fmla="*/ 24 w 24"/>
                <a:gd name="T11" fmla="*/ 0 h 31"/>
                <a:gd name="T12" fmla="*/ 18 w 24"/>
                <a:gd name="T13" fmla="*/ 0 h 31"/>
                <a:gd name="T14" fmla="*/ 18 w 24"/>
                <a:gd name="T15" fmla="*/ 12 h 31"/>
                <a:gd name="T16" fmla="*/ 6 w 24"/>
                <a:gd name="T17" fmla="*/ 12 h 31"/>
                <a:gd name="T18" fmla="*/ 6 w 24"/>
                <a:gd name="T19" fmla="*/ 0 h 31"/>
                <a:gd name="T20" fmla="*/ 0 w 24"/>
                <a:gd name="T21" fmla="*/ 0 h 31"/>
                <a:gd name="T22" fmla="*/ 0 w 24"/>
                <a:gd name="T23" fmla="*/ 31 h 31"/>
                <a:gd name="T24" fmla="*/ 6 w 24"/>
                <a:gd name="T2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1">
                  <a:moveTo>
                    <a:pt x="6" y="31"/>
                  </a:moveTo>
                  <a:lnTo>
                    <a:pt x="6" y="18"/>
                  </a:lnTo>
                  <a:lnTo>
                    <a:pt x="18" y="18"/>
                  </a:lnTo>
                  <a:lnTo>
                    <a:pt x="18" y="31"/>
                  </a:lnTo>
                  <a:lnTo>
                    <a:pt x="24" y="31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12"/>
                  </a:lnTo>
                  <a:lnTo>
                    <a:pt x="6" y="1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05" name="Freeform 881">
              <a:extLst>
                <a:ext uri="{FF2B5EF4-FFF2-40B4-BE49-F238E27FC236}">
                  <a16:creationId xmlns:a16="http://schemas.microsoft.com/office/drawing/2014/main" id="{E2A57E05-61E7-9D5C-FC03-19D48A7954BC}"/>
                </a:ext>
              </a:extLst>
            </p:cNvPr>
            <p:cNvSpPr/>
            <p:nvPr/>
          </p:nvSpPr>
          <p:spPr bwMode="auto">
            <a:xfrm>
              <a:off x="10169625" y="2746100"/>
              <a:ext cx="34560" cy="51375"/>
            </a:xfrm>
            <a:custGeom>
              <a:avLst/>
              <a:gdLst>
                <a:gd name="T0" fmla="*/ 6 w 20"/>
                <a:gd name="T1" fmla="*/ 31 h 31"/>
                <a:gd name="T2" fmla="*/ 6 w 20"/>
                <a:gd name="T3" fmla="*/ 18 h 31"/>
                <a:gd name="T4" fmla="*/ 18 w 20"/>
                <a:gd name="T5" fmla="*/ 18 h 31"/>
                <a:gd name="T6" fmla="*/ 18 w 20"/>
                <a:gd name="T7" fmla="*/ 13 h 31"/>
                <a:gd name="T8" fmla="*/ 6 w 20"/>
                <a:gd name="T9" fmla="*/ 13 h 31"/>
                <a:gd name="T10" fmla="*/ 6 w 20"/>
                <a:gd name="T11" fmla="*/ 6 h 31"/>
                <a:gd name="T12" fmla="*/ 20 w 20"/>
                <a:gd name="T13" fmla="*/ 6 h 31"/>
                <a:gd name="T14" fmla="*/ 20 w 20"/>
                <a:gd name="T15" fmla="*/ 0 h 31"/>
                <a:gd name="T16" fmla="*/ 0 w 20"/>
                <a:gd name="T17" fmla="*/ 0 h 31"/>
                <a:gd name="T18" fmla="*/ 0 w 20"/>
                <a:gd name="T19" fmla="*/ 31 h 31"/>
                <a:gd name="T20" fmla="*/ 6 w 20"/>
                <a:gd name="T2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31">
                  <a:moveTo>
                    <a:pt x="6" y="31"/>
                  </a:moveTo>
                  <a:lnTo>
                    <a:pt x="6" y="18"/>
                  </a:lnTo>
                  <a:lnTo>
                    <a:pt x="18" y="18"/>
                  </a:lnTo>
                  <a:lnTo>
                    <a:pt x="18" y="13"/>
                  </a:lnTo>
                  <a:lnTo>
                    <a:pt x="6" y="13"/>
                  </a:lnTo>
                  <a:lnTo>
                    <a:pt x="6" y="6"/>
                  </a:lnTo>
                  <a:lnTo>
                    <a:pt x="20" y="6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06" name="Freeform 882">
              <a:extLst>
                <a:ext uri="{FF2B5EF4-FFF2-40B4-BE49-F238E27FC236}">
                  <a16:creationId xmlns:a16="http://schemas.microsoft.com/office/drawing/2014/main" id="{A5205B38-6383-2456-DAFD-2F0FB3DB73B3}"/>
                </a:ext>
              </a:extLst>
            </p:cNvPr>
            <p:cNvSpPr/>
            <p:nvPr/>
          </p:nvSpPr>
          <p:spPr bwMode="auto">
            <a:xfrm>
              <a:off x="10211098" y="2746100"/>
              <a:ext cx="41472" cy="51375"/>
            </a:xfrm>
            <a:custGeom>
              <a:avLst/>
              <a:gdLst>
                <a:gd name="T0" fmla="*/ 6 w 24"/>
                <a:gd name="T1" fmla="*/ 6 h 31"/>
                <a:gd name="T2" fmla="*/ 13 w 24"/>
                <a:gd name="T3" fmla="*/ 6 h 31"/>
                <a:gd name="T4" fmla="*/ 17 w 24"/>
                <a:gd name="T5" fmla="*/ 7 h 31"/>
                <a:gd name="T6" fmla="*/ 17 w 24"/>
                <a:gd name="T7" fmla="*/ 9 h 31"/>
                <a:gd name="T8" fmla="*/ 17 w 24"/>
                <a:gd name="T9" fmla="*/ 13 h 31"/>
                <a:gd name="T10" fmla="*/ 13 w 24"/>
                <a:gd name="T11" fmla="*/ 14 h 31"/>
                <a:gd name="T12" fmla="*/ 6 w 24"/>
                <a:gd name="T13" fmla="*/ 14 h 31"/>
                <a:gd name="T14" fmla="*/ 6 w 24"/>
                <a:gd name="T15" fmla="*/ 6 h 31"/>
                <a:gd name="T16" fmla="*/ 6 w 24"/>
                <a:gd name="T17" fmla="*/ 31 h 31"/>
                <a:gd name="T18" fmla="*/ 6 w 24"/>
                <a:gd name="T19" fmla="*/ 19 h 31"/>
                <a:gd name="T20" fmla="*/ 12 w 24"/>
                <a:gd name="T21" fmla="*/ 19 h 31"/>
                <a:gd name="T22" fmla="*/ 15 w 24"/>
                <a:gd name="T23" fmla="*/ 20 h 31"/>
                <a:gd name="T24" fmla="*/ 17 w 24"/>
                <a:gd name="T25" fmla="*/ 24 h 31"/>
                <a:gd name="T26" fmla="*/ 17 w 24"/>
                <a:gd name="T27" fmla="*/ 27 h 31"/>
                <a:gd name="T28" fmla="*/ 17 w 24"/>
                <a:gd name="T29" fmla="*/ 30 h 31"/>
                <a:gd name="T30" fmla="*/ 17 w 24"/>
                <a:gd name="T31" fmla="*/ 31 h 31"/>
                <a:gd name="T32" fmla="*/ 24 w 24"/>
                <a:gd name="T33" fmla="*/ 31 h 31"/>
                <a:gd name="T34" fmla="*/ 24 w 24"/>
                <a:gd name="T35" fmla="*/ 30 h 31"/>
                <a:gd name="T36" fmla="*/ 23 w 24"/>
                <a:gd name="T37" fmla="*/ 30 h 31"/>
                <a:gd name="T38" fmla="*/ 23 w 24"/>
                <a:gd name="T39" fmla="*/ 27 h 31"/>
                <a:gd name="T40" fmla="*/ 23 w 24"/>
                <a:gd name="T41" fmla="*/ 23 h 31"/>
                <a:gd name="T42" fmla="*/ 21 w 24"/>
                <a:gd name="T43" fmla="*/ 19 h 31"/>
                <a:gd name="T44" fmla="*/ 19 w 24"/>
                <a:gd name="T45" fmla="*/ 17 h 31"/>
                <a:gd name="T46" fmla="*/ 20 w 24"/>
                <a:gd name="T47" fmla="*/ 15 h 31"/>
                <a:gd name="T48" fmla="*/ 21 w 24"/>
                <a:gd name="T49" fmla="*/ 14 h 31"/>
                <a:gd name="T50" fmla="*/ 23 w 24"/>
                <a:gd name="T51" fmla="*/ 9 h 31"/>
                <a:gd name="T52" fmla="*/ 23 w 24"/>
                <a:gd name="T53" fmla="*/ 5 h 31"/>
                <a:gd name="T54" fmla="*/ 20 w 24"/>
                <a:gd name="T55" fmla="*/ 2 h 31"/>
                <a:gd name="T56" fmla="*/ 18 w 24"/>
                <a:gd name="T57" fmla="*/ 1 h 31"/>
                <a:gd name="T58" fmla="*/ 14 w 24"/>
                <a:gd name="T59" fmla="*/ 0 h 31"/>
                <a:gd name="T60" fmla="*/ 0 w 24"/>
                <a:gd name="T61" fmla="*/ 0 h 31"/>
                <a:gd name="T62" fmla="*/ 0 w 24"/>
                <a:gd name="T63" fmla="*/ 31 h 31"/>
                <a:gd name="T64" fmla="*/ 6 w 24"/>
                <a:gd name="T65" fmla="*/ 31 h 31"/>
                <a:gd name="T66" fmla="*/ 6 w 24"/>
                <a:gd name="T67" fmla="*/ 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" h="31">
                  <a:moveTo>
                    <a:pt x="6" y="6"/>
                  </a:moveTo>
                  <a:lnTo>
                    <a:pt x="13" y="6"/>
                  </a:lnTo>
                  <a:lnTo>
                    <a:pt x="17" y="7"/>
                  </a:lnTo>
                  <a:lnTo>
                    <a:pt x="17" y="9"/>
                  </a:lnTo>
                  <a:lnTo>
                    <a:pt x="17" y="13"/>
                  </a:lnTo>
                  <a:lnTo>
                    <a:pt x="13" y="14"/>
                  </a:lnTo>
                  <a:lnTo>
                    <a:pt x="6" y="14"/>
                  </a:lnTo>
                  <a:lnTo>
                    <a:pt x="6" y="6"/>
                  </a:lnTo>
                  <a:lnTo>
                    <a:pt x="6" y="31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5" y="20"/>
                  </a:lnTo>
                  <a:lnTo>
                    <a:pt x="17" y="24"/>
                  </a:lnTo>
                  <a:lnTo>
                    <a:pt x="17" y="27"/>
                  </a:lnTo>
                  <a:lnTo>
                    <a:pt x="17" y="30"/>
                  </a:lnTo>
                  <a:lnTo>
                    <a:pt x="17" y="31"/>
                  </a:lnTo>
                  <a:lnTo>
                    <a:pt x="24" y="31"/>
                  </a:lnTo>
                  <a:lnTo>
                    <a:pt x="24" y="30"/>
                  </a:lnTo>
                  <a:lnTo>
                    <a:pt x="23" y="30"/>
                  </a:lnTo>
                  <a:lnTo>
                    <a:pt x="23" y="27"/>
                  </a:lnTo>
                  <a:lnTo>
                    <a:pt x="23" y="23"/>
                  </a:lnTo>
                  <a:lnTo>
                    <a:pt x="21" y="19"/>
                  </a:lnTo>
                  <a:lnTo>
                    <a:pt x="19" y="17"/>
                  </a:lnTo>
                  <a:lnTo>
                    <a:pt x="20" y="15"/>
                  </a:lnTo>
                  <a:lnTo>
                    <a:pt x="21" y="14"/>
                  </a:lnTo>
                  <a:lnTo>
                    <a:pt x="23" y="9"/>
                  </a:lnTo>
                  <a:lnTo>
                    <a:pt x="23" y="5"/>
                  </a:lnTo>
                  <a:lnTo>
                    <a:pt x="20" y="2"/>
                  </a:lnTo>
                  <a:lnTo>
                    <a:pt x="18" y="1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6" y="31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07" name="Freeform 883">
              <a:extLst>
                <a:ext uri="{FF2B5EF4-FFF2-40B4-BE49-F238E27FC236}">
                  <a16:creationId xmlns:a16="http://schemas.microsoft.com/office/drawing/2014/main" id="{1438B91F-CECF-73FB-6727-EE1819666ACF}"/>
                </a:ext>
              </a:extLst>
            </p:cNvPr>
            <p:cNvSpPr/>
            <p:nvPr/>
          </p:nvSpPr>
          <p:spPr bwMode="auto">
            <a:xfrm>
              <a:off x="10254298" y="2746100"/>
              <a:ext cx="48383" cy="51375"/>
            </a:xfrm>
            <a:custGeom>
              <a:avLst/>
              <a:gdLst>
                <a:gd name="T0" fmla="*/ 18 w 28"/>
                <a:gd name="T1" fmla="*/ 20 h 31"/>
                <a:gd name="T2" fmla="*/ 10 w 28"/>
                <a:gd name="T3" fmla="*/ 20 h 31"/>
                <a:gd name="T4" fmla="*/ 14 w 28"/>
                <a:gd name="T5" fmla="*/ 7 h 31"/>
                <a:gd name="T6" fmla="*/ 18 w 28"/>
                <a:gd name="T7" fmla="*/ 20 h 31"/>
                <a:gd name="T8" fmla="*/ 0 w 28"/>
                <a:gd name="T9" fmla="*/ 31 h 31"/>
                <a:gd name="T10" fmla="*/ 6 w 28"/>
                <a:gd name="T11" fmla="*/ 31 h 31"/>
                <a:gd name="T12" fmla="*/ 8 w 28"/>
                <a:gd name="T13" fmla="*/ 25 h 31"/>
                <a:gd name="T14" fmla="*/ 19 w 28"/>
                <a:gd name="T15" fmla="*/ 25 h 31"/>
                <a:gd name="T16" fmla="*/ 22 w 28"/>
                <a:gd name="T17" fmla="*/ 31 h 31"/>
                <a:gd name="T18" fmla="*/ 28 w 28"/>
                <a:gd name="T19" fmla="*/ 31 h 31"/>
                <a:gd name="T20" fmla="*/ 17 w 28"/>
                <a:gd name="T21" fmla="*/ 0 h 31"/>
                <a:gd name="T22" fmla="*/ 11 w 28"/>
                <a:gd name="T23" fmla="*/ 0 h 31"/>
                <a:gd name="T24" fmla="*/ 0 w 28"/>
                <a:gd name="T25" fmla="*/ 31 h 31"/>
                <a:gd name="T26" fmla="*/ 18 w 28"/>
                <a:gd name="T27" fmla="*/ 2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18" y="20"/>
                  </a:moveTo>
                  <a:lnTo>
                    <a:pt x="10" y="20"/>
                  </a:lnTo>
                  <a:lnTo>
                    <a:pt x="14" y="7"/>
                  </a:lnTo>
                  <a:lnTo>
                    <a:pt x="18" y="20"/>
                  </a:lnTo>
                  <a:lnTo>
                    <a:pt x="0" y="31"/>
                  </a:lnTo>
                  <a:lnTo>
                    <a:pt x="6" y="31"/>
                  </a:lnTo>
                  <a:lnTo>
                    <a:pt x="8" y="25"/>
                  </a:lnTo>
                  <a:lnTo>
                    <a:pt x="19" y="25"/>
                  </a:lnTo>
                  <a:lnTo>
                    <a:pt x="22" y="31"/>
                  </a:lnTo>
                  <a:lnTo>
                    <a:pt x="28" y="31"/>
                  </a:lnTo>
                  <a:lnTo>
                    <a:pt x="17" y="0"/>
                  </a:lnTo>
                  <a:lnTo>
                    <a:pt x="11" y="0"/>
                  </a:lnTo>
                  <a:lnTo>
                    <a:pt x="0" y="31"/>
                  </a:lnTo>
                  <a:lnTo>
                    <a:pt x="1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08" name="Freeform 884">
              <a:extLst>
                <a:ext uri="{FF2B5EF4-FFF2-40B4-BE49-F238E27FC236}">
                  <a16:creationId xmlns:a16="http://schemas.microsoft.com/office/drawing/2014/main" id="{C1586BA4-CBE0-AA6B-E2B8-E58D17BBB301}"/>
                </a:ext>
              </a:extLst>
            </p:cNvPr>
            <p:cNvSpPr/>
            <p:nvPr/>
          </p:nvSpPr>
          <p:spPr bwMode="auto">
            <a:xfrm>
              <a:off x="10306136" y="2746100"/>
              <a:ext cx="41472" cy="51375"/>
            </a:xfrm>
            <a:custGeom>
              <a:avLst/>
              <a:gdLst>
                <a:gd name="T0" fmla="*/ 6 w 24"/>
                <a:gd name="T1" fmla="*/ 31 h 31"/>
                <a:gd name="T2" fmla="*/ 6 w 24"/>
                <a:gd name="T3" fmla="*/ 9 h 31"/>
                <a:gd name="T4" fmla="*/ 18 w 24"/>
                <a:gd name="T5" fmla="*/ 31 h 31"/>
                <a:gd name="T6" fmla="*/ 24 w 24"/>
                <a:gd name="T7" fmla="*/ 31 h 31"/>
                <a:gd name="T8" fmla="*/ 24 w 24"/>
                <a:gd name="T9" fmla="*/ 0 h 31"/>
                <a:gd name="T10" fmla="*/ 18 w 24"/>
                <a:gd name="T11" fmla="*/ 0 h 31"/>
                <a:gd name="T12" fmla="*/ 18 w 24"/>
                <a:gd name="T13" fmla="*/ 21 h 31"/>
                <a:gd name="T14" fmla="*/ 7 w 24"/>
                <a:gd name="T15" fmla="*/ 0 h 31"/>
                <a:gd name="T16" fmla="*/ 0 w 24"/>
                <a:gd name="T17" fmla="*/ 0 h 31"/>
                <a:gd name="T18" fmla="*/ 0 w 24"/>
                <a:gd name="T19" fmla="*/ 31 h 31"/>
                <a:gd name="T20" fmla="*/ 6 w 24"/>
                <a:gd name="T2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31">
                  <a:moveTo>
                    <a:pt x="6" y="31"/>
                  </a:moveTo>
                  <a:lnTo>
                    <a:pt x="6" y="9"/>
                  </a:lnTo>
                  <a:lnTo>
                    <a:pt x="18" y="31"/>
                  </a:lnTo>
                  <a:lnTo>
                    <a:pt x="24" y="31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2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09" name="Freeform 885">
              <a:extLst>
                <a:ext uri="{FF2B5EF4-FFF2-40B4-BE49-F238E27FC236}">
                  <a16:creationId xmlns:a16="http://schemas.microsoft.com/office/drawing/2014/main" id="{FB0F29A9-3806-500F-D865-61FE9EAB0E13}"/>
                </a:ext>
              </a:extLst>
            </p:cNvPr>
            <p:cNvSpPr/>
            <p:nvPr/>
          </p:nvSpPr>
          <p:spPr bwMode="auto">
            <a:xfrm>
              <a:off x="10357976" y="2746100"/>
              <a:ext cx="43199" cy="51375"/>
            </a:xfrm>
            <a:custGeom>
              <a:avLst/>
              <a:gdLst>
                <a:gd name="T0" fmla="*/ 6 w 25"/>
                <a:gd name="T1" fmla="*/ 31 h 31"/>
                <a:gd name="T2" fmla="*/ 6 w 25"/>
                <a:gd name="T3" fmla="*/ 20 h 31"/>
                <a:gd name="T4" fmla="*/ 8 w 25"/>
                <a:gd name="T5" fmla="*/ 17 h 31"/>
                <a:gd name="T6" fmla="*/ 18 w 25"/>
                <a:gd name="T7" fmla="*/ 31 h 31"/>
                <a:gd name="T8" fmla="*/ 25 w 25"/>
                <a:gd name="T9" fmla="*/ 31 h 31"/>
                <a:gd name="T10" fmla="*/ 13 w 25"/>
                <a:gd name="T11" fmla="*/ 13 h 31"/>
                <a:gd name="T12" fmla="*/ 24 w 25"/>
                <a:gd name="T13" fmla="*/ 0 h 31"/>
                <a:gd name="T14" fmla="*/ 17 w 25"/>
                <a:gd name="T15" fmla="*/ 0 h 31"/>
                <a:gd name="T16" fmla="*/ 6 w 25"/>
                <a:gd name="T17" fmla="*/ 13 h 31"/>
                <a:gd name="T18" fmla="*/ 6 w 25"/>
                <a:gd name="T19" fmla="*/ 0 h 31"/>
                <a:gd name="T20" fmla="*/ 0 w 25"/>
                <a:gd name="T21" fmla="*/ 0 h 31"/>
                <a:gd name="T22" fmla="*/ 0 w 25"/>
                <a:gd name="T23" fmla="*/ 31 h 31"/>
                <a:gd name="T24" fmla="*/ 6 w 25"/>
                <a:gd name="T2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31">
                  <a:moveTo>
                    <a:pt x="6" y="31"/>
                  </a:moveTo>
                  <a:lnTo>
                    <a:pt x="6" y="20"/>
                  </a:lnTo>
                  <a:lnTo>
                    <a:pt x="8" y="17"/>
                  </a:lnTo>
                  <a:lnTo>
                    <a:pt x="18" y="31"/>
                  </a:lnTo>
                  <a:lnTo>
                    <a:pt x="25" y="31"/>
                  </a:lnTo>
                  <a:lnTo>
                    <a:pt x="13" y="13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6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10" name="Freeform 886">
              <a:extLst>
                <a:ext uri="{FF2B5EF4-FFF2-40B4-BE49-F238E27FC236}">
                  <a16:creationId xmlns:a16="http://schemas.microsoft.com/office/drawing/2014/main" id="{215D1CA7-40F7-BCFB-76CE-5DE6B7ABFBBB}"/>
                </a:ext>
              </a:extLst>
            </p:cNvPr>
            <p:cNvSpPr/>
            <p:nvPr/>
          </p:nvSpPr>
          <p:spPr bwMode="auto">
            <a:xfrm>
              <a:off x="10406358" y="2746100"/>
              <a:ext cx="34560" cy="51375"/>
            </a:xfrm>
            <a:custGeom>
              <a:avLst/>
              <a:gdLst>
                <a:gd name="T0" fmla="*/ 20 w 20"/>
                <a:gd name="T1" fmla="*/ 31 h 31"/>
                <a:gd name="T2" fmla="*/ 20 w 20"/>
                <a:gd name="T3" fmla="*/ 25 h 31"/>
                <a:gd name="T4" fmla="*/ 6 w 20"/>
                <a:gd name="T5" fmla="*/ 25 h 31"/>
                <a:gd name="T6" fmla="*/ 6 w 20"/>
                <a:gd name="T7" fmla="*/ 0 h 31"/>
                <a:gd name="T8" fmla="*/ 0 w 20"/>
                <a:gd name="T9" fmla="*/ 0 h 31"/>
                <a:gd name="T10" fmla="*/ 0 w 20"/>
                <a:gd name="T11" fmla="*/ 31 h 31"/>
                <a:gd name="T12" fmla="*/ 20 w 20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31">
                  <a:moveTo>
                    <a:pt x="20" y="31"/>
                  </a:moveTo>
                  <a:lnTo>
                    <a:pt x="20" y="25"/>
                  </a:lnTo>
                  <a:lnTo>
                    <a:pt x="6" y="25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2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11" name="Rectangle 887">
              <a:extLst>
                <a:ext uri="{FF2B5EF4-FFF2-40B4-BE49-F238E27FC236}">
                  <a16:creationId xmlns:a16="http://schemas.microsoft.com/office/drawing/2014/main" id="{26A6C70B-8B4E-8D2D-1AB0-5E48BE60B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7831" y="2746100"/>
              <a:ext cx="10367" cy="513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12" name="Freeform 888">
              <a:extLst>
                <a:ext uri="{FF2B5EF4-FFF2-40B4-BE49-F238E27FC236}">
                  <a16:creationId xmlns:a16="http://schemas.microsoft.com/office/drawing/2014/main" id="{D45508C5-E931-98B0-36D9-298574FD544A}"/>
                </a:ext>
              </a:extLst>
            </p:cNvPr>
            <p:cNvSpPr/>
            <p:nvPr/>
          </p:nvSpPr>
          <p:spPr bwMode="auto">
            <a:xfrm>
              <a:off x="10468567" y="2746100"/>
              <a:ext cx="38015" cy="51375"/>
            </a:xfrm>
            <a:custGeom>
              <a:avLst/>
              <a:gdLst>
                <a:gd name="T0" fmla="*/ 6 w 22"/>
                <a:gd name="T1" fmla="*/ 31 h 31"/>
                <a:gd name="T2" fmla="*/ 6 w 22"/>
                <a:gd name="T3" fmla="*/ 9 h 31"/>
                <a:gd name="T4" fmla="*/ 16 w 22"/>
                <a:gd name="T5" fmla="*/ 31 h 31"/>
                <a:gd name="T6" fmla="*/ 22 w 22"/>
                <a:gd name="T7" fmla="*/ 31 h 31"/>
                <a:gd name="T8" fmla="*/ 22 w 22"/>
                <a:gd name="T9" fmla="*/ 0 h 31"/>
                <a:gd name="T10" fmla="*/ 18 w 22"/>
                <a:gd name="T11" fmla="*/ 0 h 31"/>
                <a:gd name="T12" fmla="*/ 18 w 22"/>
                <a:gd name="T13" fmla="*/ 21 h 31"/>
                <a:gd name="T14" fmla="*/ 6 w 22"/>
                <a:gd name="T15" fmla="*/ 0 h 31"/>
                <a:gd name="T16" fmla="*/ 0 w 22"/>
                <a:gd name="T17" fmla="*/ 0 h 31"/>
                <a:gd name="T18" fmla="*/ 0 w 22"/>
                <a:gd name="T19" fmla="*/ 31 h 31"/>
                <a:gd name="T20" fmla="*/ 6 w 22"/>
                <a:gd name="T2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31">
                  <a:moveTo>
                    <a:pt x="6" y="31"/>
                  </a:moveTo>
                  <a:lnTo>
                    <a:pt x="6" y="9"/>
                  </a:lnTo>
                  <a:lnTo>
                    <a:pt x="16" y="31"/>
                  </a:lnTo>
                  <a:lnTo>
                    <a:pt x="22" y="31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21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13" name="Freeform 889">
              <a:extLst>
                <a:ext uri="{FF2B5EF4-FFF2-40B4-BE49-F238E27FC236}">
                  <a16:creationId xmlns:a16="http://schemas.microsoft.com/office/drawing/2014/main" id="{A586F204-8D0E-A9D5-CFEA-683E4419AE01}"/>
                </a:ext>
              </a:extLst>
            </p:cNvPr>
            <p:cNvSpPr/>
            <p:nvPr/>
          </p:nvSpPr>
          <p:spPr bwMode="auto">
            <a:xfrm>
              <a:off x="10064222" y="3407341"/>
              <a:ext cx="31103" cy="51373"/>
            </a:xfrm>
            <a:custGeom>
              <a:avLst/>
              <a:gdLst>
                <a:gd name="T0" fmla="*/ 0 w 18"/>
                <a:gd name="T1" fmla="*/ 22 h 31"/>
                <a:gd name="T2" fmla="*/ 0 w 18"/>
                <a:gd name="T3" fmla="*/ 27 h 31"/>
                <a:gd name="T4" fmla="*/ 1 w 18"/>
                <a:gd name="T5" fmla="*/ 29 h 31"/>
                <a:gd name="T6" fmla="*/ 4 w 18"/>
                <a:gd name="T7" fmla="*/ 31 h 31"/>
                <a:gd name="T8" fmla="*/ 9 w 18"/>
                <a:gd name="T9" fmla="*/ 31 h 31"/>
                <a:gd name="T10" fmla="*/ 13 w 18"/>
                <a:gd name="T11" fmla="*/ 31 h 31"/>
                <a:gd name="T12" fmla="*/ 16 w 18"/>
                <a:gd name="T13" fmla="*/ 29 h 31"/>
                <a:gd name="T14" fmla="*/ 18 w 18"/>
                <a:gd name="T15" fmla="*/ 27 h 31"/>
                <a:gd name="T16" fmla="*/ 18 w 18"/>
                <a:gd name="T17" fmla="*/ 22 h 31"/>
                <a:gd name="T18" fmla="*/ 18 w 18"/>
                <a:gd name="T19" fmla="*/ 0 h 31"/>
                <a:gd name="T20" fmla="*/ 12 w 18"/>
                <a:gd name="T21" fmla="*/ 0 h 31"/>
                <a:gd name="T22" fmla="*/ 12 w 18"/>
                <a:gd name="T23" fmla="*/ 22 h 31"/>
                <a:gd name="T24" fmla="*/ 12 w 18"/>
                <a:gd name="T25" fmla="*/ 25 h 31"/>
                <a:gd name="T26" fmla="*/ 9 w 18"/>
                <a:gd name="T27" fmla="*/ 27 h 31"/>
                <a:gd name="T28" fmla="*/ 6 w 18"/>
                <a:gd name="T29" fmla="*/ 25 h 31"/>
                <a:gd name="T30" fmla="*/ 6 w 18"/>
                <a:gd name="T31" fmla="*/ 23 h 31"/>
                <a:gd name="T32" fmla="*/ 6 w 18"/>
                <a:gd name="T33" fmla="*/ 19 h 31"/>
                <a:gd name="T34" fmla="*/ 0 w 18"/>
                <a:gd name="T35" fmla="*/ 19 h 31"/>
                <a:gd name="T36" fmla="*/ 0 w 18"/>
                <a:gd name="T37" fmla="*/ 2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" h="31">
                  <a:moveTo>
                    <a:pt x="0" y="22"/>
                  </a:moveTo>
                  <a:lnTo>
                    <a:pt x="0" y="27"/>
                  </a:lnTo>
                  <a:lnTo>
                    <a:pt x="1" y="29"/>
                  </a:lnTo>
                  <a:lnTo>
                    <a:pt x="4" y="31"/>
                  </a:lnTo>
                  <a:lnTo>
                    <a:pt x="9" y="31"/>
                  </a:lnTo>
                  <a:lnTo>
                    <a:pt x="13" y="31"/>
                  </a:lnTo>
                  <a:lnTo>
                    <a:pt x="16" y="29"/>
                  </a:lnTo>
                  <a:lnTo>
                    <a:pt x="18" y="27"/>
                  </a:lnTo>
                  <a:lnTo>
                    <a:pt x="18" y="2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12" y="22"/>
                  </a:lnTo>
                  <a:lnTo>
                    <a:pt x="12" y="25"/>
                  </a:lnTo>
                  <a:lnTo>
                    <a:pt x="9" y="27"/>
                  </a:lnTo>
                  <a:lnTo>
                    <a:pt x="6" y="25"/>
                  </a:lnTo>
                  <a:lnTo>
                    <a:pt x="6" y="23"/>
                  </a:lnTo>
                  <a:lnTo>
                    <a:pt x="6" y="19"/>
                  </a:lnTo>
                  <a:lnTo>
                    <a:pt x="0" y="19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14" name="Freeform 890">
              <a:extLst>
                <a:ext uri="{FF2B5EF4-FFF2-40B4-BE49-F238E27FC236}">
                  <a16:creationId xmlns:a16="http://schemas.microsoft.com/office/drawing/2014/main" id="{A03DC065-0BF2-1ADD-2F84-56B7DC447223}"/>
                </a:ext>
              </a:extLst>
            </p:cNvPr>
            <p:cNvSpPr/>
            <p:nvPr/>
          </p:nvSpPr>
          <p:spPr bwMode="auto">
            <a:xfrm>
              <a:off x="10102235" y="3405683"/>
              <a:ext cx="48383" cy="53033"/>
            </a:xfrm>
            <a:custGeom>
              <a:avLst/>
              <a:gdLst>
                <a:gd name="T0" fmla="*/ 9 w 28"/>
                <a:gd name="T1" fmla="*/ 8 h 32"/>
                <a:gd name="T2" fmla="*/ 11 w 28"/>
                <a:gd name="T3" fmla="*/ 6 h 32"/>
                <a:gd name="T4" fmla="*/ 14 w 28"/>
                <a:gd name="T5" fmla="*/ 6 h 32"/>
                <a:gd name="T6" fmla="*/ 17 w 28"/>
                <a:gd name="T7" fmla="*/ 6 h 32"/>
                <a:gd name="T8" fmla="*/ 20 w 28"/>
                <a:gd name="T9" fmla="*/ 8 h 32"/>
                <a:gd name="T10" fmla="*/ 22 w 28"/>
                <a:gd name="T11" fmla="*/ 12 h 32"/>
                <a:gd name="T12" fmla="*/ 22 w 28"/>
                <a:gd name="T13" fmla="*/ 17 h 32"/>
                <a:gd name="T14" fmla="*/ 22 w 28"/>
                <a:gd name="T15" fmla="*/ 20 h 32"/>
                <a:gd name="T16" fmla="*/ 20 w 28"/>
                <a:gd name="T17" fmla="*/ 24 h 32"/>
                <a:gd name="T18" fmla="*/ 17 w 28"/>
                <a:gd name="T19" fmla="*/ 26 h 32"/>
                <a:gd name="T20" fmla="*/ 14 w 28"/>
                <a:gd name="T21" fmla="*/ 28 h 32"/>
                <a:gd name="T22" fmla="*/ 11 w 28"/>
                <a:gd name="T23" fmla="*/ 26 h 32"/>
                <a:gd name="T24" fmla="*/ 9 w 28"/>
                <a:gd name="T25" fmla="*/ 24 h 32"/>
                <a:gd name="T26" fmla="*/ 6 w 28"/>
                <a:gd name="T27" fmla="*/ 20 h 32"/>
                <a:gd name="T28" fmla="*/ 6 w 28"/>
                <a:gd name="T29" fmla="*/ 17 h 32"/>
                <a:gd name="T30" fmla="*/ 6 w 28"/>
                <a:gd name="T31" fmla="*/ 12 h 32"/>
                <a:gd name="T32" fmla="*/ 9 w 28"/>
                <a:gd name="T33" fmla="*/ 8 h 32"/>
                <a:gd name="T34" fmla="*/ 4 w 28"/>
                <a:gd name="T35" fmla="*/ 29 h 32"/>
                <a:gd name="T36" fmla="*/ 9 w 28"/>
                <a:gd name="T37" fmla="*/ 31 h 32"/>
                <a:gd name="T38" fmla="*/ 14 w 28"/>
                <a:gd name="T39" fmla="*/ 32 h 32"/>
                <a:gd name="T40" fmla="*/ 20 w 28"/>
                <a:gd name="T41" fmla="*/ 31 h 32"/>
                <a:gd name="T42" fmla="*/ 24 w 28"/>
                <a:gd name="T43" fmla="*/ 29 h 32"/>
                <a:gd name="T44" fmla="*/ 27 w 28"/>
                <a:gd name="T45" fmla="*/ 23 h 32"/>
                <a:gd name="T46" fmla="*/ 28 w 28"/>
                <a:gd name="T47" fmla="*/ 17 h 32"/>
                <a:gd name="T48" fmla="*/ 27 w 28"/>
                <a:gd name="T49" fmla="*/ 10 h 32"/>
                <a:gd name="T50" fmla="*/ 24 w 28"/>
                <a:gd name="T51" fmla="*/ 5 h 32"/>
                <a:gd name="T52" fmla="*/ 20 w 28"/>
                <a:gd name="T53" fmla="*/ 1 h 32"/>
                <a:gd name="T54" fmla="*/ 14 w 28"/>
                <a:gd name="T55" fmla="*/ 0 h 32"/>
                <a:gd name="T56" fmla="*/ 9 w 28"/>
                <a:gd name="T57" fmla="*/ 1 h 32"/>
                <a:gd name="T58" fmla="*/ 4 w 28"/>
                <a:gd name="T59" fmla="*/ 5 h 32"/>
                <a:gd name="T60" fmla="*/ 2 w 28"/>
                <a:gd name="T61" fmla="*/ 10 h 32"/>
                <a:gd name="T62" fmla="*/ 0 w 28"/>
                <a:gd name="T63" fmla="*/ 17 h 32"/>
                <a:gd name="T64" fmla="*/ 2 w 28"/>
                <a:gd name="T65" fmla="*/ 23 h 32"/>
                <a:gd name="T66" fmla="*/ 4 w 28"/>
                <a:gd name="T67" fmla="*/ 29 h 32"/>
                <a:gd name="T68" fmla="*/ 9 w 28"/>
                <a:gd name="T69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" h="32">
                  <a:moveTo>
                    <a:pt x="9" y="8"/>
                  </a:moveTo>
                  <a:lnTo>
                    <a:pt x="11" y="6"/>
                  </a:lnTo>
                  <a:lnTo>
                    <a:pt x="14" y="6"/>
                  </a:lnTo>
                  <a:lnTo>
                    <a:pt x="17" y="6"/>
                  </a:lnTo>
                  <a:lnTo>
                    <a:pt x="20" y="8"/>
                  </a:lnTo>
                  <a:lnTo>
                    <a:pt x="22" y="12"/>
                  </a:lnTo>
                  <a:lnTo>
                    <a:pt x="22" y="17"/>
                  </a:lnTo>
                  <a:lnTo>
                    <a:pt x="22" y="20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4" y="28"/>
                  </a:lnTo>
                  <a:lnTo>
                    <a:pt x="11" y="26"/>
                  </a:lnTo>
                  <a:lnTo>
                    <a:pt x="9" y="24"/>
                  </a:lnTo>
                  <a:lnTo>
                    <a:pt x="6" y="20"/>
                  </a:lnTo>
                  <a:lnTo>
                    <a:pt x="6" y="17"/>
                  </a:lnTo>
                  <a:lnTo>
                    <a:pt x="6" y="12"/>
                  </a:lnTo>
                  <a:lnTo>
                    <a:pt x="9" y="8"/>
                  </a:lnTo>
                  <a:lnTo>
                    <a:pt x="4" y="29"/>
                  </a:lnTo>
                  <a:lnTo>
                    <a:pt x="9" y="31"/>
                  </a:lnTo>
                  <a:lnTo>
                    <a:pt x="14" y="32"/>
                  </a:lnTo>
                  <a:lnTo>
                    <a:pt x="20" y="31"/>
                  </a:lnTo>
                  <a:lnTo>
                    <a:pt x="24" y="29"/>
                  </a:lnTo>
                  <a:lnTo>
                    <a:pt x="27" y="23"/>
                  </a:lnTo>
                  <a:lnTo>
                    <a:pt x="28" y="17"/>
                  </a:lnTo>
                  <a:lnTo>
                    <a:pt x="27" y="10"/>
                  </a:lnTo>
                  <a:lnTo>
                    <a:pt x="24" y="5"/>
                  </a:lnTo>
                  <a:lnTo>
                    <a:pt x="20" y="1"/>
                  </a:lnTo>
                  <a:lnTo>
                    <a:pt x="14" y="0"/>
                  </a:lnTo>
                  <a:lnTo>
                    <a:pt x="9" y="1"/>
                  </a:lnTo>
                  <a:lnTo>
                    <a:pt x="4" y="5"/>
                  </a:lnTo>
                  <a:lnTo>
                    <a:pt x="2" y="10"/>
                  </a:lnTo>
                  <a:lnTo>
                    <a:pt x="0" y="17"/>
                  </a:lnTo>
                  <a:lnTo>
                    <a:pt x="2" y="23"/>
                  </a:lnTo>
                  <a:lnTo>
                    <a:pt x="4" y="29"/>
                  </a:lnTo>
                  <a:lnTo>
                    <a:pt x="9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15" name="Freeform 891">
              <a:extLst>
                <a:ext uri="{FF2B5EF4-FFF2-40B4-BE49-F238E27FC236}">
                  <a16:creationId xmlns:a16="http://schemas.microsoft.com/office/drawing/2014/main" id="{A400DB8A-2261-597E-C458-F7912A0BB2D4}"/>
                </a:ext>
              </a:extLst>
            </p:cNvPr>
            <p:cNvSpPr/>
            <p:nvPr/>
          </p:nvSpPr>
          <p:spPr bwMode="auto">
            <a:xfrm>
              <a:off x="10159257" y="3407341"/>
              <a:ext cx="41472" cy="51373"/>
            </a:xfrm>
            <a:custGeom>
              <a:avLst/>
              <a:gdLst>
                <a:gd name="T0" fmla="*/ 6 w 24"/>
                <a:gd name="T1" fmla="*/ 31 h 31"/>
                <a:gd name="T2" fmla="*/ 6 w 24"/>
                <a:gd name="T3" fmla="*/ 17 h 31"/>
                <a:gd name="T4" fmla="*/ 18 w 24"/>
                <a:gd name="T5" fmla="*/ 17 h 31"/>
                <a:gd name="T6" fmla="*/ 18 w 24"/>
                <a:gd name="T7" fmla="*/ 31 h 31"/>
                <a:gd name="T8" fmla="*/ 24 w 24"/>
                <a:gd name="T9" fmla="*/ 31 h 31"/>
                <a:gd name="T10" fmla="*/ 24 w 24"/>
                <a:gd name="T11" fmla="*/ 0 h 31"/>
                <a:gd name="T12" fmla="*/ 18 w 24"/>
                <a:gd name="T13" fmla="*/ 0 h 31"/>
                <a:gd name="T14" fmla="*/ 18 w 24"/>
                <a:gd name="T15" fmla="*/ 11 h 31"/>
                <a:gd name="T16" fmla="*/ 6 w 24"/>
                <a:gd name="T17" fmla="*/ 11 h 31"/>
                <a:gd name="T18" fmla="*/ 6 w 24"/>
                <a:gd name="T19" fmla="*/ 0 h 31"/>
                <a:gd name="T20" fmla="*/ 0 w 24"/>
                <a:gd name="T21" fmla="*/ 0 h 31"/>
                <a:gd name="T22" fmla="*/ 0 w 24"/>
                <a:gd name="T23" fmla="*/ 31 h 31"/>
                <a:gd name="T24" fmla="*/ 6 w 24"/>
                <a:gd name="T2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1">
                  <a:moveTo>
                    <a:pt x="6" y="31"/>
                  </a:moveTo>
                  <a:lnTo>
                    <a:pt x="6" y="17"/>
                  </a:lnTo>
                  <a:lnTo>
                    <a:pt x="18" y="17"/>
                  </a:lnTo>
                  <a:lnTo>
                    <a:pt x="18" y="31"/>
                  </a:lnTo>
                  <a:lnTo>
                    <a:pt x="24" y="31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11"/>
                  </a:lnTo>
                  <a:lnTo>
                    <a:pt x="6" y="11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16" name="Freeform 892">
              <a:extLst>
                <a:ext uri="{FF2B5EF4-FFF2-40B4-BE49-F238E27FC236}">
                  <a16:creationId xmlns:a16="http://schemas.microsoft.com/office/drawing/2014/main" id="{3D6088D9-DC3E-B0B6-1F42-41356320B97A}"/>
                </a:ext>
              </a:extLst>
            </p:cNvPr>
            <p:cNvSpPr/>
            <p:nvPr/>
          </p:nvSpPr>
          <p:spPr bwMode="auto">
            <a:xfrm>
              <a:off x="10211097" y="3407341"/>
              <a:ext cx="39744" cy="51373"/>
            </a:xfrm>
            <a:custGeom>
              <a:avLst/>
              <a:gdLst>
                <a:gd name="T0" fmla="*/ 5 w 23"/>
                <a:gd name="T1" fmla="*/ 31 h 31"/>
                <a:gd name="T2" fmla="*/ 5 w 23"/>
                <a:gd name="T3" fmla="*/ 10 h 31"/>
                <a:gd name="T4" fmla="*/ 17 w 23"/>
                <a:gd name="T5" fmla="*/ 31 h 31"/>
                <a:gd name="T6" fmla="*/ 23 w 23"/>
                <a:gd name="T7" fmla="*/ 31 h 31"/>
                <a:gd name="T8" fmla="*/ 23 w 23"/>
                <a:gd name="T9" fmla="*/ 0 h 31"/>
                <a:gd name="T10" fmla="*/ 17 w 23"/>
                <a:gd name="T11" fmla="*/ 0 h 31"/>
                <a:gd name="T12" fmla="*/ 17 w 23"/>
                <a:gd name="T13" fmla="*/ 21 h 31"/>
                <a:gd name="T14" fmla="*/ 6 w 23"/>
                <a:gd name="T15" fmla="*/ 0 h 31"/>
                <a:gd name="T16" fmla="*/ 0 w 23"/>
                <a:gd name="T17" fmla="*/ 0 h 31"/>
                <a:gd name="T18" fmla="*/ 0 w 23"/>
                <a:gd name="T19" fmla="*/ 31 h 31"/>
                <a:gd name="T20" fmla="*/ 5 w 23"/>
                <a:gd name="T2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31">
                  <a:moveTo>
                    <a:pt x="5" y="31"/>
                  </a:moveTo>
                  <a:lnTo>
                    <a:pt x="5" y="10"/>
                  </a:lnTo>
                  <a:lnTo>
                    <a:pt x="17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7" y="21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5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17" name="Freeform 893">
              <a:extLst>
                <a:ext uri="{FF2B5EF4-FFF2-40B4-BE49-F238E27FC236}">
                  <a16:creationId xmlns:a16="http://schemas.microsoft.com/office/drawing/2014/main" id="{5BB1CFBE-78CC-3D68-7D5F-0B1B755FBA94}"/>
                </a:ext>
              </a:extLst>
            </p:cNvPr>
            <p:cNvSpPr/>
            <p:nvPr/>
          </p:nvSpPr>
          <p:spPr bwMode="auto">
            <a:xfrm>
              <a:off x="10257756" y="3405683"/>
              <a:ext cx="39743" cy="53033"/>
            </a:xfrm>
            <a:custGeom>
              <a:avLst/>
              <a:gdLst>
                <a:gd name="T0" fmla="*/ 4 w 23"/>
                <a:gd name="T1" fmla="*/ 30 h 32"/>
                <a:gd name="T2" fmla="*/ 8 w 23"/>
                <a:gd name="T3" fmla="*/ 32 h 32"/>
                <a:gd name="T4" fmla="*/ 12 w 23"/>
                <a:gd name="T5" fmla="*/ 32 h 32"/>
                <a:gd name="T6" fmla="*/ 17 w 23"/>
                <a:gd name="T7" fmla="*/ 32 h 32"/>
                <a:gd name="T8" fmla="*/ 21 w 23"/>
                <a:gd name="T9" fmla="*/ 30 h 32"/>
                <a:gd name="T10" fmla="*/ 23 w 23"/>
                <a:gd name="T11" fmla="*/ 26 h 32"/>
                <a:gd name="T12" fmla="*/ 23 w 23"/>
                <a:gd name="T13" fmla="*/ 23 h 32"/>
                <a:gd name="T14" fmla="*/ 23 w 23"/>
                <a:gd name="T15" fmla="*/ 18 h 32"/>
                <a:gd name="T16" fmla="*/ 21 w 23"/>
                <a:gd name="T17" fmla="*/ 16 h 32"/>
                <a:gd name="T18" fmla="*/ 18 w 23"/>
                <a:gd name="T19" fmla="*/ 14 h 32"/>
                <a:gd name="T20" fmla="*/ 14 w 23"/>
                <a:gd name="T21" fmla="*/ 13 h 32"/>
                <a:gd name="T22" fmla="*/ 11 w 23"/>
                <a:gd name="T23" fmla="*/ 13 h 32"/>
                <a:gd name="T24" fmla="*/ 8 w 23"/>
                <a:gd name="T25" fmla="*/ 11 h 32"/>
                <a:gd name="T26" fmla="*/ 6 w 23"/>
                <a:gd name="T27" fmla="*/ 8 h 32"/>
                <a:gd name="T28" fmla="*/ 6 w 23"/>
                <a:gd name="T29" fmla="*/ 7 h 32"/>
                <a:gd name="T30" fmla="*/ 8 w 23"/>
                <a:gd name="T31" fmla="*/ 6 h 32"/>
                <a:gd name="T32" fmla="*/ 11 w 23"/>
                <a:gd name="T33" fmla="*/ 5 h 32"/>
                <a:gd name="T34" fmla="*/ 14 w 23"/>
                <a:gd name="T35" fmla="*/ 6 h 32"/>
                <a:gd name="T36" fmla="*/ 16 w 23"/>
                <a:gd name="T37" fmla="*/ 6 h 32"/>
                <a:gd name="T38" fmla="*/ 17 w 23"/>
                <a:gd name="T39" fmla="*/ 7 h 32"/>
                <a:gd name="T40" fmla="*/ 17 w 23"/>
                <a:gd name="T41" fmla="*/ 10 h 32"/>
                <a:gd name="T42" fmla="*/ 23 w 23"/>
                <a:gd name="T43" fmla="*/ 10 h 32"/>
                <a:gd name="T44" fmla="*/ 22 w 23"/>
                <a:gd name="T45" fmla="*/ 6 h 32"/>
                <a:gd name="T46" fmla="*/ 20 w 23"/>
                <a:gd name="T47" fmla="*/ 2 h 32"/>
                <a:gd name="T48" fmla="*/ 16 w 23"/>
                <a:gd name="T49" fmla="*/ 0 h 32"/>
                <a:gd name="T50" fmla="*/ 12 w 23"/>
                <a:gd name="T51" fmla="*/ 0 h 32"/>
                <a:gd name="T52" fmla="*/ 8 w 23"/>
                <a:gd name="T53" fmla="*/ 0 h 32"/>
                <a:gd name="T54" fmla="*/ 4 w 23"/>
                <a:gd name="T55" fmla="*/ 2 h 32"/>
                <a:gd name="T56" fmla="*/ 2 w 23"/>
                <a:gd name="T57" fmla="*/ 5 h 32"/>
                <a:gd name="T58" fmla="*/ 0 w 23"/>
                <a:gd name="T59" fmla="*/ 10 h 32"/>
                <a:gd name="T60" fmla="*/ 2 w 23"/>
                <a:gd name="T61" fmla="*/ 13 h 32"/>
                <a:gd name="T62" fmla="*/ 4 w 23"/>
                <a:gd name="T63" fmla="*/ 17 h 32"/>
                <a:gd name="T64" fmla="*/ 10 w 23"/>
                <a:gd name="T65" fmla="*/ 18 h 32"/>
                <a:gd name="T66" fmla="*/ 10 w 23"/>
                <a:gd name="T67" fmla="*/ 19 h 32"/>
                <a:gd name="T68" fmla="*/ 16 w 23"/>
                <a:gd name="T69" fmla="*/ 20 h 32"/>
                <a:gd name="T70" fmla="*/ 17 w 23"/>
                <a:gd name="T71" fmla="*/ 22 h 32"/>
                <a:gd name="T72" fmla="*/ 18 w 23"/>
                <a:gd name="T73" fmla="*/ 23 h 32"/>
                <a:gd name="T74" fmla="*/ 17 w 23"/>
                <a:gd name="T75" fmla="*/ 25 h 32"/>
                <a:gd name="T76" fmla="*/ 17 w 23"/>
                <a:gd name="T77" fmla="*/ 26 h 32"/>
                <a:gd name="T78" fmla="*/ 12 w 23"/>
                <a:gd name="T79" fmla="*/ 28 h 32"/>
                <a:gd name="T80" fmla="*/ 10 w 23"/>
                <a:gd name="T81" fmla="*/ 26 h 32"/>
                <a:gd name="T82" fmla="*/ 9 w 23"/>
                <a:gd name="T83" fmla="*/ 26 h 32"/>
                <a:gd name="T84" fmla="*/ 6 w 23"/>
                <a:gd name="T85" fmla="*/ 24 h 32"/>
                <a:gd name="T86" fmla="*/ 6 w 23"/>
                <a:gd name="T87" fmla="*/ 23 h 32"/>
                <a:gd name="T88" fmla="*/ 0 w 23"/>
                <a:gd name="T89" fmla="*/ 23 h 32"/>
                <a:gd name="T90" fmla="*/ 2 w 23"/>
                <a:gd name="T91" fmla="*/ 26 h 32"/>
                <a:gd name="T92" fmla="*/ 4 w 23"/>
                <a:gd name="T93" fmla="*/ 3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" h="32">
                  <a:moveTo>
                    <a:pt x="4" y="30"/>
                  </a:moveTo>
                  <a:lnTo>
                    <a:pt x="8" y="32"/>
                  </a:lnTo>
                  <a:lnTo>
                    <a:pt x="12" y="32"/>
                  </a:lnTo>
                  <a:lnTo>
                    <a:pt x="17" y="32"/>
                  </a:lnTo>
                  <a:lnTo>
                    <a:pt x="21" y="30"/>
                  </a:lnTo>
                  <a:lnTo>
                    <a:pt x="23" y="26"/>
                  </a:lnTo>
                  <a:lnTo>
                    <a:pt x="23" y="23"/>
                  </a:lnTo>
                  <a:lnTo>
                    <a:pt x="23" y="18"/>
                  </a:lnTo>
                  <a:lnTo>
                    <a:pt x="21" y="16"/>
                  </a:lnTo>
                  <a:lnTo>
                    <a:pt x="18" y="14"/>
                  </a:lnTo>
                  <a:lnTo>
                    <a:pt x="14" y="13"/>
                  </a:lnTo>
                  <a:lnTo>
                    <a:pt x="11" y="13"/>
                  </a:lnTo>
                  <a:lnTo>
                    <a:pt x="8" y="11"/>
                  </a:lnTo>
                  <a:lnTo>
                    <a:pt x="6" y="8"/>
                  </a:lnTo>
                  <a:lnTo>
                    <a:pt x="6" y="7"/>
                  </a:lnTo>
                  <a:lnTo>
                    <a:pt x="8" y="6"/>
                  </a:lnTo>
                  <a:lnTo>
                    <a:pt x="11" y="5"/>
                  </a:lnTo>
                  <a:lnTo>
                    <a:pt x="14" y="6"/>
                  </a:lnTo>
                  <a:lnTo>
                    <a:pt x="16" y="6"/>
                  </a:lnTo>
                  <a:lnTo>
                    <a:pt x="17" y="7"/>
                  </a:lnTo>
                  <a:lnTo>
                    <a:pt x="17" y="10"/>
                  </a:lnTo>
                  <a:lnTo>
                    <a:pt x="23" y="10"/>
                  </a:lnTo>
                  <a:lnTo>
                    <a:pt x="22" y="6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5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4" y="17"/>
                  </a:lnTo>
                  <a:lnTo>
                    <a:pt x="10" y="18"/>
                  </a:lnTo>
                  <a:lnTo>
                    <a:pt x="10" y="19"/>
                  </a:lnTo>
                  <a:lnTo>
                    <a:pt x="16" y="20"/>
                  </a:lnTo>
                  <a:lnTo>
                    <a:pt x="17" y="22"/>
                  </a:lnTo>
                  <a:lnTo>
                    <a:pt x="18" y="23"/>
                  </a:lnTo>
                  <a:lnTo>
                    <a:pt x="17" y="25"/>
                  </a:lnTo>
                  <a:lnTo>
                    <a:pt x="17" y="26"/>
                  </a:lnTo>
                  <a:lnTo>
                    <a:pt x="12" y="28"/>
                  </a:lnTo>
                  <a:lnTo>
                    <a:pt x="10" y="26"/>
                  </a:lnTo>
                  <a:lnTo>
                    <a:pt x="9" y="26"/>
                  </a:lnTo>
                  <a:lnTo>
                    <a:pt x="6" y="24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2" y="26"/>
                  </a:lnTo>
                  <a:lnTo>
                    <a:pt x="4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18" name="Freeform 894">
              <a:extLst>
                <a:ext uri="{FF2B5EF4-FFF2-40B4-BE49-F238E27FC236}">
                  <a16:creationId xmlns:a16="http://schemas.microsoft.com/office/drawing/2014/main" id="{8AAE4A16-FB2B-8A20-3529-982D3EA687B2}"/>
                </a:ext>
              </a:extLst>
            </p:cNvPr>
            <p:cNvSpPr/>
            <p:nvPr/>
          </p:nvSpPr>
          <p:spPr bwMode="auto">
            <a:xfrm>
              <a:off x="10302682" y="3407341"/>
              <a:ext cx="38015" cy="51373"/>
            </a:xfrm>
            <a:custGeom>
              <a:avLst/>
              <a:gdLst>
                <a:gd name="T0" fmla="*/ 14 w 22"/>
                <a:gd name="T1" fmla="*/ 31 h 31"/>
                <a:gd name="T2" fmla="*/ 14 w 22"/>
                <a:gd name="T3" fmla="*/ 5 h 31"/>
                <a:gd name="T4" fmla="*/ 22 w 22"/>
                <a:gd name="T5" fmla="*/ 5 h 31"/>
                <a:gd name="T6" fmla="*/ 22 w 22"/>
                <a:gd name="T7" fmla="*/ 0 h 31"/>
                <a:gd name="T8" fmla="*/ 0 w 22"/>
                <a:gd name="T9" fmla="*/ 0 h 31"/>
                <a:gd name="T10" fmla="*/ 0 w 22"/>
                <a:gd name="T11" fmla="*/ 5 h 31"/>
                <a:gd name="T12" fmla="*/ 8 w 22"/>
                <a:gd name="T13" fmla="*/ 5 h 31"/>
                <a:gd name="T14" fmla="*/ 8 w 22"/>
                <a:gd name="T15" fmla="*/ 31 h 31"/>
                <a:gd name="T16" fmla="*/ 14 w 22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31">
                  <a:moveTo>
                    <a:pt x="14" y="31"/>
                  </a:moveTo>
                  <a:lnTo>
                    <a:pt x="14" y="5"/>
                  </a:lnTo>
                  <a:lnTo>
                    <a:pt x="22" y="5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8" y="5"/>
                  </a:lnTo>
                  <a:lnTo>
                    <a:pt x="8" y="31"/>
                  </a:lnTo>
                  <a:lnTo>
                    <a:pt x="14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19" name="Freeform 895">
              <a:extLst>
                <a:ext uri="{FF2B5EF4-FFF2-40B4-BE49-F238E27FC236}">
                  <a16:creationId xmlns:a16="http://schemas.microsoft.com/office/drawing/2014/main" id="{467C8A3A-4DD4-CB18-787A-683D3E896714}"/>
                </a:ext>
              </a:extLst>
            </p:cNvPr>
            <p:cNvSpPr/>
            <p:nvPr/>
          </p:nvSpPr>
          <p:spPr bwMode="auto">
            <a:xfrm>
              <a:off x="10345879" y="3405683"/>
              <a:ext cx="46655" cy="53033"/>
            </a:xfrm>
            <a:custGeom>
              <a:avLst/>
              <a:gdLst>
                <a:gd name="T0" fmla="*/ 8 w 27"/>
                <a:gd name="T1" fmla="*/ 8 h 32"/>
                <a:gd name="T2" fmla="*/ 11 w 27"/>
                <a:gd name="T3" fmla="*/ 6 h 32"/>
                <a:gd name="T4" fmla="*/ 14 w 27"/>
                <a:gd name="T5" fmla="*/ 6 h 32"/>
                <a:gd name="T6" fmla="*/ 17 w 27"/>
                <a:gd name="T7" fmla="*/ 6 h 32"/>
                <a:gd name="T8" fmla="*/ 20 w 27"/>
                <a:gd name="T9" fmla="*/ 8 h 32"/>
                <a:gd name="T10" fmla="*/ 21 w 27"/>
                <a:gd name="T11" fmla="*/ 12 h 32"/>
                <a:gd name="T12" fmla="*/ 21 w 27"/>
                <a:gd name="T13" fmla="*/ 17 h 32"/>
                <a:gd name="T14" fmla="*/ 21 w 27"/>
                <a:gd name="T15" fmla="*/ 20 h 32"/>
                <a:gd name="T16" fmla="*/ 20 w 27"/>
                <a:gd name="T17" fmla="*/ 24 h 32"/>
                <a:gd name="T18" fmla="*/ 17 w 27"/>
                <a:gd name="T19" fmla="*/ 26 h 32"/>
                <a:gd name="T20" fmla="*/ 14 w 27"/>
                <a:gd name="T21" fmla="*/ 28 h 32"/>
                <a:gd name="T22" fmla="*/ 11 w 27"/>
                <a:gd name="T23" fmla="*/ 26 h 32"/>
                <a:gd name="T24" fmla="*/ 8 w 27"/>
                <a:gd name="T25" fmla="*/ 24 h 32"/>
                <a:gd name="T26" fmla="*/ 6 w 27"/>
                <a:gd name="T27" fmla="*/ 20 h 32"/>
                <a:gd name="T28" fmla="*/ 6 w 27"/>
                <a:gd name="T29" fmla="*/ 17 h 32"/>
                <a:gd name="T30" fmla="*/ 6 w 27"/>
                <a:gd name="T31" fmla="*/ 12 h 32"/>
                <a:gd name="T32" fmla="*/ 8 w 27"/>
                <a:gd name="T33" fmla="*/ 8 h 32"/>
                <a:gd name="T34" fmla="*/ 3 w 27"/>
                <a:gd name="T35" fmla="*/ 29 h 32"/>
                <a:gd name="T36" fmla="*/ 8 w 27"/>
                <a:gd name="T37" fmla="*/ 31 h 32"/>
                <a:gd name="T38" fmla="*/ 14 w 27"/>
                <a:gd name="T39" fmla="*/ 32 h 32"/>
                <a:gd name="T40" fmla="*/ 19 w 27"/>
                <a:gd name="T41" fmla="*/ 31 h 32"/>
                <a:gd name="T42" fmla="*/ 24 w 27"/>
                <a:gd name="T43" fmla="*/ 29 h 32"/>
                <a:gd name="T44" fmla="*/ 26 w 27"/>
                <a:gd name="T45" fmla="*/ 23 h 32"/>
                <a:gd name="T46" fmla="*/ 27 w 27"/>
                <a:gd name="T47" fmla="*/ 17 h 32"/>
                <a:gd name="T48" fmla="*/ 26 w 27"/>
                <a:gd name="T49" fmla="*/ 10 h 32"/>
                <a:gd name="T50" fmla="*/ 24 w 27"/>
                <a:gd name="T51" fmla="*/ 5 h 32"/>
                <a:gd name="T52" fmla="*/ 19 w 27"/>
                <a:gd name="T53" fmla="*/ 1 h 32"/>
                <a:gd name="T54" fmla="*/ 14 w 27"/>
                <a:gd name="T55" fmla="*/ 0 h 32"/>
                <a:gd name="T56" fmla="*/ 8 w 27"/>
                <a:gd name="T57" fmla="*/ 1 h 32"/>
                <a:gd name="T58" fmla="*/ 3 w 27"/>
                <a:gd name="T59" fmla="*/ 5 h 32"/>
                <a:gd name="T60" fmla="*/ 1 w 27"/>
                <a:gd name="T61" fmla="*/ 10 h 32"/>
                <a:gd name="T62" fmla="*/ 0 w 27"/>
                <a:gd name="T63" fmla="*/ 17 h 32"/>
                <a:gd name="T64" fmla="*/ 1 w 27"/>
                <a:gd name="T65" fmla="*/ 23 h 32"/>
                <a:gd name="T66" fmla="*/ 3 w 27"/>
                <a:gd name="T67" fmla="*/ 29 h 32"/>
                <a:gd name="T68" fmla="*/ 8 w 27"/>
                <a:gd name="T69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" h="32">
                  <a:moveTo>
                    <a:pt x="8" y="8"/>
                  </a:moveTo>
                  <a:lnTo>
                    <a:pt x="11" y="6"/>
                  </a:lnTo>
                  <a:lnTo>
                    <a:pt x="14" y="6"/>
                  </a:lnTo>
                  <a:lnTo>
                    <a:pt x="17" y="6"/>
                  </a:lnTo>
                  <a:lnTo>
                    <a:pt x="20" y="8"/>
                  </a:lnTo>
                  <a:lnTo>
                    <a:pt x="21" y="12"/>
                  </a:lnTo>
                  <a:lnTo>
                    <a:pt x="21" y="17"/>
                  </a:lnTo>
                  <a:lnTo>
                    <a:pt x="21" y="20"/>
                  </a:lnTo>
                  <a:lnTo>
                    <a:pt x="20" y="24"/>
                  </a:lnTo>
                  <a:lnTo>
                    <a:pt x="17" y="26"/>
                  </a:lnTo>
                  <a:lnTo>
                    <a:pt x="14" y="28"/>
                  </a:lnTo>
                  <a:lnTo>
                    <a:pt x="11" y="26"/>
                  </a:lnTo>
                  <a:lnTo>
                    <a:pt x="8" y="24"/>
                  </a:lnTo>
                  <a:lnTo>
                    <a:pt x="6" y="20"/>
                  </a:lnTo>
                  <a:lnTo>
                    <a:pt x="6" y="17"/>
                  </a:lnTo>
                  <a:lnTo>
                    <a:pt x="6" y="12"/>
                  </a:lnTo>
                  <a:lnTo>
                    <a:pt x="8" y="8"/>
                  </a:lnTo>
                  <a:lnTo>
                    <a:pt x="3" y="29"/>
                  </a:lnTo>
                  <a:lnTo>
                    <a:pt x="8" y="31"/>
                  </a:lnTo>
                  <a:lnTo>
                    <a:pt x="14" y="32"/>
                  </a:lnTo>
                  <a:lnTo>
                    <a:pt x="19" y="31"/>
                  </a:lnTo>
                  <a:lnTo>
                    <a:pt x="24" y="29"/>
                  </a:lnTo>
                  <a:lnTo>
                    <a:pt x="26" y="23"/>
                  </a:lnTo>
                  <a:lnTo>
                    <a:pt x="27" y="17"/>
                  </a:lnTo>
                  <a:lnTo>
                    <a:pt x="26" y="10"/>
                  </a:lnTo>
                  <a:lnTo>
                    <a:pt x="24" y="5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1"/>
                  </a:lnTo>
                  <a:lnTo>
                    <a:pt x="3" y="5"/>
                  </a:lnTo>
                  <a:lnTo>
                    <a:pt x="1" y="10"/>
                  </a:lnTo>
                  <a:lnTo>
                    <a:pt x="0" y="17"/>
                  </a:lnTo>
                  <a:lnTo>
                    <a:pt x="1" y="23"/>
                  </a:lnTo>
                  <a:lnTo>
                    <a:pt x="3" y="29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20" name="Freeform 896">
              <a:extLst>
                <a:ext uri="{FF2B5EF4-FFF2-40B4-BE49-F238E27FC236}">
                  <a16:creationId xmlns:a16="http://schemas.microsoft.com/office/drawing/2014/main" id="{1C0D9EB6-28AA-8F05-E0C6-05CED9D0BA70}"/>
                </a:ext>
              </a:extLst>
            </p:cNvPr>
            <p:cNvSpPr/>
            <p:nvPr/>
          </p:nvSpPr>
          <p:spPr bwMode="auto">
            <a:xfrm>
              <a:off x="10401174" y="3407341"/>
              <a:ext cx="41472" cy="51373"/>
            </a:xfrm>
            <a:custGeom>
              <a:avLst/>
              <a:gdLst>
                <a:gd name="T0" fmla="*/ 6 w 24"/>
                <a:gd name="T1" fmla="*/ 31 h 31"/>
                <a:gd name="T2" fmla="*/ 6 w 24"/>
                <a:gd name="T3" fmla="*/ 10 h 31"/>
                <a:gd name="T4" fmla="*/ 18 w 24"/>
                <a:gd name="T5" fmla="*/ 31 h 31"/>
                <a:gd name="T6" fmla="*/ 24 w 24"/>
                <a:gd name="T7" fmla="*/ 31 h 31"/>
                <a:gd name="T8" fmla="*/ 24 w 24"/>
                <a:gd name="T9" fmla="*/ 0 h 31"/>
                <a:gd name="T10" fmla="*/ 18 w 24"/>
                <a:gd name="T11" fmla="*/ 0 h 31"/>
                <a:gd name="T12" fmla="*/ 18 w 24"/>
                <a:gd name="T13" fmla="*/ 21 h 31"/>
                <a:gd name="T14" fmla="*/ 6 w 24"/>
                <a:gd name="T15" fmla="*/ 0 h 31"/>
                <a:gd name="T16" fmla="*/ 0 w 24"/>
                <a:gd name="T17" fmla="*/ 0 h 31"/>
                <a:gd name="T18" fmla="*/ 0 w 24"/>
                <a:gd name="T19" fmla="*/ 31 h 31"/>
                <a:gd name="T20" fmla="*/ 6 w 24"/>
                <a:gd name="T2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31">
                  <a:moveTo>
                    <a:pt x="6" y="31"/>
                  </a:moveTo>
                  <a:lnTo>
                    <a:pt x="6" y="10"/>
                  </a:lnTo>
                  <a:lnTo>
                    <a:pt x="18" y="31"/>
                  </a:lnTo>
                  <a:lnTo>
                    <a:pt x="24" y="31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21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21" name="Freeform 897">
              <a:extLst>
                <a:ext uri="{FF2B5EF4-FFF2-40B4-BE49-F238E27FC236}">
                  <a16:creationId xmlns:a16="http://schemas.microsoft.com/office/drawing/2014/main" id="{5A3B0B08-F554-CA05-A20D-1C487446C2A1}"/>
                </a:ext>
              </a:extLst>
            </p:cNvPr>
            <p:cNvSpPr/>
            <p:nvPr/>
          </p:nvSpPr>
          <p:spPr bwMode="auto">
            <a:xfrm>
              <a:off x="9846497" y="3067606"/>
              <a:ext cx="63935" cy="51375"/>
            </a:xfrm>
            <a:custGeom>
              <a:avLst/>
              <a:gdLst>
                <a:gd name="T0" fmla="*/ 14 w 37"/>
                <a:gd name="T1" fmla="*/ 31 h 31"/>
                <a:gd name="T2" fmla="*/ 19 w 37"/>
                <a:gd name="T3" fmla="*/ 7 h 31"/>
                <a:gd name="T4" fmla="*/ 22 w 37"/>
                <a:gd name="T5" fmla="*/ 31 h 31"/>
                <a:gd name="T6" fmla="*/ 28 w 37"/>
                <a:gd name="T7" fmla="*/ 31 h 31"/>
                <a:gd name="T8" fmla="*/ 37 w 37"/>
                <a:gd name="T9" fmla="*/ 0 h 31"/>
                <a:gd name="T10" fmla="*/ 31 w 37"/>
                <a:gd name="T11" fmla="*/ 0 h 31"/>
                <a:gd name="T12" fmla="*/ 26 w 37"/>
                <a:gd name="T13" fmla="*/ 22 h 31"/>
                <a:gd name="T14" fmla="*/ 21 w 37"/>
                <a:gd name="T15" fmla="*/ 0 h 31"/>
                <a:gd name="T16" fmla="*/ 15 w 37"/>
                <a:gd name="T17" fmla="*/ 0 h 31"/>
                <a:gd name="T18" fmla="*/ 12 w 37"/>
                <a:gd name="T19" fmla="*/ 22 h 31"/>
                <a:gd name="T20" fmla="*/ 7 w 37"/>
                <a:gd name="T21" fmla="*/ 0 h 31"/>
                <a:gd name="T22" fmla="*/ 0 w 37"/>
                <a:gd name="T23" fmla="*/ 0 h 31"/>
                <a:gd name="T24" fmla="*/ 8 w 37"/>
                <a:gd name="T25" fmla="*/ 31 h 31"/>
                <a:gd name="T26" fmla="*/ 14 w 37"/>
                <a:gd name="T2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" h="31">
                  <a:moveTo>
                    <a:pt x="14" y="31"/>
                  </a:moveTo>
                  <a:lnTo>
                    <a:pt x="19" y="7"/>
                  </a:lnTo>
                  <a:lnTo>
                    <a:pt x="22" y="31"/>
                  </a:lnTo>
                  <a:lnTo>
                    <a:pt x="28" y="31"/>
                  </a:lnTo>
                  <a:lnTo>
                    <a:pt x="37" y="0"/>
                  </a:lnTo>
                  <a:lnTo>
                    <a:pt x="31" y="0"/>
                  </a:lnTo>
                  <a:lnTo>
                    <a:pt x="26" y="22"/>
                  </a:lnTo>
                  <a:lnTo>
                    <a:pt x="21" y="0"/>
                  </a:lnTo>
                  <a:lnTo>
                    <a:pt x="15" y="0"/>
                  </a:lnTo>
                  <a:lnTo>
                    <a:pt x="12" y="22"/>
                  </a:lnTo>
                  <a:lnTo>
                    <a:pt x="7" y="0"/>
                  </a:lnTo>
                  <a:lnTo>
                    <a:pt x="0" y="0"/>
                  </a:lnTo>
                  <a:lnTo>
                    <a:pt x="8" y="31"/>
                  </a:lnTo>
                  <a:lnTo>
                    <a:pt x="14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22" name="Freeform 898">
              <a:extLst>
                <a:ext uri="{FF2B5EF4-FFF2-40B4-BE49-F238E27FC236}">
                  <a16:creationId xmlns:a16="http://schemas.microsoft.com/office/drawing/2014/main" id="{F4F01E48-FE31-69BE-8E6B-D7DEEA3F0AC6}"/>
                </a:ext>
              </a:extLst>
            </p:cNvPr>
            <p:cNvSpPr/>
            <p:nvPr/>
          </p:nvSpPr>
          <p:spPr bwMode="auto">
            <a:xfrm>
              <a:off x="9905246" y="3067606"/>
              <a:ext cx="48383" cy="51375"/>
            </a:xfrm>
            <a:custGeom>
              <a:avLst/>
              <a:gdLst>
                <a:gd name="T0" fmla="*/ 18 w 28"/>
                <a:gd name="T1" fmla="*/ 19 h 31"/>
                <a:gd name="T2" fmla="*/ 10 w 28"/>
                <a:gd name="T3" fmla="*/ 19 h 31"/>
                <a:gd name="T4" fmla="*/ 15 w 28"/>
                <a:gd name="T5" fmla="*/ 6 h 31"/>
                <a:gd name="T6" fmla="*/ 18 w 28"/>
                <a:gd name="T7" fmla="*/ 19 h 31"/>
                <a:gd name="T8" fmla="*/ 0 w 28"/>
                <a:gd name="T9" fmla="*/ 31 h 31"/>
                <a:gd name="T10" fmla="*/ 6 w 28"/>
                <a:gd name="T11" fmla="*/ 31 h 31"/>
                <a:gd name="T12" fmla="*/ 9 w 28"/>
                <a:gd name="T13" fmla="*/ 25 h 31"/>
                <a:gd name="T14" fmla="*/ 20 w 28"/>
                <a:gd name="T15" fmla="*/ 25 h 31"/>
                <a:gd name="T16" fmla="*/ 22 w 28"/>
                <a:gd name="T17" fmla="*/ 31 h 31"/>
                <a:gd name="T18" fmla="*/ 28 w 28"/>
                <a:gd name="T19" fmla="*/ 31 h 31"/>
                <a:gd name="T20" fmla="*/ 17 w 28"/>
                <a:gd name="T21" fmla="*/ 0 h 31"/>
                <a:gd name="T22" fmla="*/ 11 w 28"/>
                <a:gd name="T23" fmla="*/ 0 h 31"/>
                <a:gd name="T24" fmla="*/ 0 w 28"/>
                <a:gd name="T25" fmla="*/ 31 h 31"/>
                <a:gd name="T26" fmla="*/ 18 w 28"/>
                <a:gd name="T27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18" y="19"/>
                  </a:moveTo>
                  <a:lnTo>
                    <a:pt x="10" y="19"/>
                  </a:lnTo>
                  <a:lnTo>
                    <a:pt x="15" y="6"/>
                  </a:lnTo>
                  <a:lnTo>
                    <a:pt x="18" y="19"/>
                  </a:lnTo>
                  <a:lnTo>
                    <a:pt x="0" y="31"/>
                  </a:lnTo>
                  <a:lnTo>
                    <a:pt x="6" y="31"/>
                  </a:lnTo>
                  <a:lnTo>
                    <a:pt x="9" y="25"/>
                  </a:lnTo>
                  <a:lnTo>
                    <a:pt x="20" y="25"/>
                  </a:lnTo>
                  <a:lnTo>
                    <a:pt x="22" y="31"/>
                  </a:lnTo>
                  <a:lnTo>
                    <a:pt x="28" y="31"/>
                  </a:lnTo>
                  <a:lnTo>
                    <a:pt x="17" y="0"/>
                  </a:lnTo>
                  <a:lnTo>
                    <a:pt x="11" y="0"/>
                  </a:lnTo>
                  <a:lnTo>
                    <a:pt x="0" y="31"/>
                  </a:lnTo>
                  <a:lnTo>
                    <a:pt x="18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23" name="Freeform 899">
              <a:extLst>
                <a:ext uri="{FF2B5EF4-FFF2-40B4-BE49-F238E27FC236}">
                  <a16:creationId xmlns:a16="http://schemas.microsoft.com/office/drawing/2014/main" id="{CCCF5D10-F781-C3A3-661B-1430703AFB55}"/>
                </a:ext>
              </a:extLst>
            </p:cNvPr>
            <p:cNvSpPr/>
            <p:nvPr/>
          </p:nvSpPr>
          <p:spPr bwMode="auto">
            <a:xfrm>
              <a:off x="9960543" y="3067606"/>
              <a:ext cx="43199" cy="51375"/>
            </a:xfrm>
            <a:custGeom>
              <a:avLst/>
              <a:gdLst>
                <a:gd name="T0" fmla="*/ 4 w 25"/>
                <a:gd name="T1" fmla="*/ 31 h 31"/>
                <a:gd name="T2" fmla="*/ 4 w 25"/>
                <a:gd name="T3" fmla="*/ 20 h 31"/>
                <a:gd name="T4" fmla="*/ 8 w 25"/>
                <a:gd name="T5" fmla="*/ 17 h 31"/>
                <a:gd name="T6" fmla="*/ 18 w 25"/>
                <a:gd name="T7" fmla="*/ 31 h 31"/>
                <a:gd name="T8" fmla="*/ 25 w 25"/>
                <a:gd name="T9" fmla="*/ 31 h 31"/>
                <a:gd name="T10" fmla="*/ 12 w 25"/>
                <a:gd name="T11" fmla="*/ 13 h 31"/>
                <a:gd name="T12" fmla="*/ 24 w 25"/>
                <a:gd name="T13" fmla="*/ 0 h 31"/>
                <a:gd name="T14" fmla="*/ 16 w 25"/>
                <a:gd name="T15" fmla="*/ 0 h 31"/>
                <a:gd name="T16" fmla="*/ 4 w 25"/>
                <a:gd name="T17" fmla="*/ 13 h 31"/>
                <a:gd name="T18" fmla="*/ 4 w 25"/>
                <a:gd name="T19" fmla="*/ 0 h 31"/>
                <a:gd name="T20" fmla="*/ 0 w 25"/>
                <a:gd name="T21" fmla="*/ 0 h 31"/>
                <a:gd name="T22" fmla="*/ 0 w 25"/>
                <a:gd name="T23" fmla="*/ 31 h 31"/>
                <a:gd name="T24" fmla="*/ 4 w 25"/>
                <a:gd name="T2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31">
                  <a:moveTo>
                    <a:pt x="4" y="31"/>
                  </a:moveTo>
                  <a:lnTo>
                    <a:pt x="4" y="20"/>
                  </a:lnTo>
                  <a:lnTo>
                    <a:pt x="8" y="17"/>
                  </a:lnTo>
                  <a:lnTo>
                    <a:pt x="18" y="31"/>
                  </a:lnTo>
                  <a:lnTo>
                    <a:pt x="25" y="31"/>
                  </a:lnTo>
                  <a:lnTo>
                    <a:pt x="12" y="13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4" y="13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24" name="Freeform 900">
              <a:extLst>
                <a:ext uri="{FF2B5EF4-FFF2-40B4-BE49-F238E27FC236}">
                  <a16:creationId xmlns:a16="http://schemas.microsoft.com/office/drawing/2014/main" id="{E8813CAA-E3A7-12C5-2827-2215FE2BFF45}"/>
                </a:ext>
              </a:extLst>
            </p:cNvPr>
            <p:cNvSpPr/>
            <p:nvPr/>
          </p:nvSpPr>
          <p:spPr bwMode="auto">
            <a:xfrm>
              <a:off x="10007197" y="3067606"/>
              <a:ext cx="38015" cy="51375"/>
            </a:xfrm>
            <a:custGeom>
              <a:avLst/>
              <a:gdLst>
                <a:gd name="T0" fmla="*/ 22 w 22"/>
                <a:gd name="T1" fmla="*/ 31 h 31"/>
                <a:gd name="T2" fmla="*/ 22 w 22"/>
                <a:gd name="T3" fmla="*/ 25 h 31"/>
                <a:gd name="T4" fmla="*/ 6 w 22"/>
                <a:gd name="T5" fmla="*/ 25 h 31"/>
                <a:gd name="T6" fmla="*/ 6 w 22"/>
                <a:gd name="T7" fmla="*/ 18 h 31"/>
                <a:gd name="T8" fmla="*/ 19 w 22"/>
                <a:gd name="T9" fmla="*/ 18 h 31"/>
                <a:gd name="T10" fmla="*/ 19 w 22"/>
                <a:gd name="T11" fmla="*/ 12 h 31"/>
                <a:gd name="T12" fmla="*/ 6 w 22"/>
                <a:gd name="T13" fmla="*/ 12 h 31"/>
                <a:gd name="T14" fmla="*/ 6 w 22"/>
                <a:gd name="T15" fmla="*/ 6 h 31"/>
                <a:gd name="T16" fmla="*/ 21 w 22"/>
                <a:gd name="T17" fmla="*/ 6 h 31"/>
                <a:gd name="T18" fmla="*/ 21 w 22"/>
                <a:gd name="T19" fmla="*/ 0 h 31"/>
                <a:gd name="T20" fmla="*/ 0 w 22"/>
                <a:gd name="T21" fmla="*/ 0 h 31"/>
                <a:gd name="T22" fmla="*/ 0 w 22"/>
                <a:gd name="T23" fmla="*/ 31 h 31"/>
                <a:gd name="T24" fmla="*/ 22 w 22"/>
                <a:gd name="T2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31">
                  <a:moveTo>
                    <a:pt x="22" y="31"/>
                  </a:moveTo>
                  <a:lnTo>
                    <a:pt x="22" y="25"/>
                  </a:lnTo>
                  <a:lnTo>
                    <a:pt x="6" y="25"/>
                  </a:lnTo>
                  <a:lnTo>
                    <a:pt x="6" y="18"/>
                  </a:lnTo>
                  <a:lnTo>
                    <a:pt x="19" y="18"/>
                  </a:lnTo>
                  <a:lnTo>
                    <a:pt x="19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25" name="Freeform 901">
              <a:extLst>
                <a:ext uri="{FF2B5EF4-FFF2-40B4-BE49-F238E27FC236}">
                  <a16:creationId xmlns:a16="http://schemas.microsoft.com/office/drawing/2014/main" id="{CE64A63A-4BB5-6EAE-75E4-F7F50A971708}"/>
                </a:ext>
              </a:extLst>
            </p:cNvPr>
            <p:cNvSpPr/>
            <p:nvPr/>
          </p:nvSpPr>
          <p:spPr bwMode="auto">
            <a:xfrm>
              <a:off x="9113836" y="3145497"/>
              <a:ext cx="46654" cy="53033"/>
            </a:xfrm>
            <a:custGeom>
              <a:avLst/>
              <a:gdLst>
                <a:gd name="T0" fmla="*/ 21 w 27"/>
                <a:gd name="T1" fmla="*/ 21 h 32"/>
                <a:gd name="T2" fmla="*/ 19 w 27"/>
                <a:gd name="T3" fmla="*/ 24 h 32"/>
                <a:gd name="T4" fmla="*/ 18 w 27"/>
                <a:gd name="T5" fmla="*/ 25 h 32"/>
                <a:gd name="T6" fmla="*/ 17 w 27"/>
                <a:gd name="T7" fmla="*/ 26 h 32"/>
                <a:gd name="T8" fmla="*/ 13 w 27"/>
                <a:gd name="T9" fmla="*/ 27 h 32"/>
                <a:gd name="T10" fmla="*/ 11 w 27"/>
                <a:gd name="T11" fmla="*/ 26 h 32"/>
                <a:gd name="T12" fmla="*/ 9 w 27"/>
                <a:gd name="T13" fmla="*/ 24 h 32"/>
                <a:gd name="T14" fmla="*/ 6 w 27"/>
                <a:gd name="T15" fmla="*/ 20 h 32"/>
                <a:gd name="T16" fmla="*/ 6 w 27"/>
                <a:gd name="T17" fmla="*/ 17 h 32"/>
                <a:gd name="T18" fmla="*/ 6 w 27"/>
                <a:gd name="T19" fmla="*/ 12 h 32"/>
                <a:gd name="T20" fmla="*/ 9 w 27"/>
                <a:gd name="T21" fmla="*/ 8 h 32"/>
                <a:gd name="T22" fmla="*/ 11 w 27"/>
                <a:gd name="T23" fmla="*/ 6 h 32"/>
                <a:gd name="T24" fmla="*/ 15 w 27"/>
                <a:gd name="T25" fmla="*/ 6 h 32"/>
                <a:gd name="T26" fmla="*/ 17 w 27"/>
                <a:gd name="T27" fmla="*/ 6 h 32"/>
                <a:gd name="T28" fmla="*/ 18 w 27"/>
                <a:gd name="T29" fmla="*/ 7 h 32"/>
                <a:gd name="T30" fmla="*/ 19 w 27"/>
                <a:gd name="T31" fmla="*/ 8 h 32"/>
                <a:gd name="T32" fmla="*/ 21 w 27"/>
                <a:gd name="T33" fmla="*/ 11 h 32"/>
                <a:gd name="T34" fmla="*/ 27 w 27"/>
                <a:gd name="T35" fmla="*/ 11 h 32"/>
                <a:gd name="T36" fmla="*/ 25 w 27"/>
                <a:gd name="T37" fmla="*/ 6 h 32"/>
                <a:gd name="T38" fmla="*/ 23 w 27"/>
                <a:gd name="T39" fmla="*/ 2 h 32"/>
                <a:gd name="T40" fmla="*/ 19 w 27"/>
                <a:gd name="T41" fmla="*/ 1 h 32"/>
                <a:gd name="T42" fmla="*/ 15 w 27"/>
                <a:gd name="T43" fmla="*/ 0 h 32"/>
                <a:gd name="T44" fmla="*/ 9 w 27"/>
                <a:gd name="T45" fmla="*/ 1 h 32"/>
                <a:gd name="T46" fmla="*/ 4 w 27"/>
                <a:gd name="T47" fmla="*/ 5 h 32"/>
                <a:gd name="T48" fmla="*/ 1 w 27"/>
                <a:gd name="T49" fmla="*/ 9 h 32"/>
                <a:gd name="T50" fmla="*/ 0 w 27"/>
                <a:gd name="T51" fmla="*/ 17 h 32"/>
                <a:gd name="T52" fmla="*/ 1 w 27"/>
                <a:gd name="T53" fmla="*/ 23 h 32"/>
                <a:gd name="T54" fmla="*/ 4 w 27"/>
                <a:gd name="T55" fmla="*/ 29 h 32"/>
                <a:gd name="T56" fmla="*/ 9 w 27"/>
                <a:gd name="T57" fmla="*/ 31 h 32"/>
                <a:gd name="T58" fmla="*/ 13 w 27"/>
                <a:gd name="T59" fmla="*/ 32 h 32"/>
                <a:gd name="T60" fmla="*/ 18 w 27"/>
                <a:gd name="T61" fmla="*/ 32 h 32"/>
                <a:gd name="T62" fmla="*/ 23 w 27"/>
                <a:gd name="T63" fmla="*/ 30 h 32"/>
                <a:gd name="T64" fmla="*/ 25 w 27"/>
                <a:gd name="T65" fmla="*/ 26 h 32"/>
                <a:gd name="T66" fmla="*/ 27 w 27"/>
                <a:gd name="T67" fmla="*/ 21 h 32"/>
                <a:gd name="T68" fmla="*/ 21 w 27"/>
                <a:gd name="T69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" h="32">
                  <a:moveTo>
                    <a:pt x="21" y="21"/>
                  </a:moveTo>
                  <a:lnTo>
                    <a:pt x="19" y="24"/>
                  </a:lnTo>
                  <a:lnTo>
                    <a:pt x="18" y="25"/>
                  </a:lnTo>
                  <a:lnTo>
                    <a:pt x="17" y="26"/>
                  </a:lnTo>
                  <a:lnTo>
                    <a:pt x="13" y="27"/>
                  </a:lnTo>
                  <a:lnTo>
                    <a:pt x="11" y="26"/>
                  </a:lnTo>
                  <a:lnTo>
                    <a:pt x="9" y="24"/>
                  </a:lnTo>
                  <a:lnTo>
                    <a:pt x="6" y="20"/>
                  </a:lnTo>
                  <a:lnTo>
                    <a:pt x="6" y="17"/>
                  </a:lnTo>
                  <a:lnTo>
                    <a:pt x="6" y="12"/>
                  </a:lnTo>
                  <a:lnTo>
                    <a:pt x="9" y="8"/>
                  </a:lnTo>
                  <a:lnTo>
                    <a:pt x="11" y="6"/>
                  </a:lnTo>
                  <a:lnTo>
                    <a:pt x="15" y="6"/>
                  </a:lnTo>
                  <a:lnTo>
                    <a:pt x="17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21" y="11"/>
                  </a:lnTo>
                  <a:lnTo>
                    <a:pt x="27" y="11"/>
                  </a:lnTo>
                  <a:lnTo>
                    <a:pt x="25" y="6"/>
                  </a:lnTo>
                  <a:lnTo>
                    <a:pt x="23" y="2"/>
                  </a:lnTo>
                  <a:lnTo>
                    <a:pt x="19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5"/>
                  </a:lnTo>
                  <a:lnTo>
                    <a:pt x="1" y="9"/>
                  </a:lnTo>
                  <a:lnTo>
                    <a:pt x="0" y="17"/>
                  </a:lnTo>
                  <a:lnTo>
                    <a:pt x="1" y="23"/>
                  </a:lnTo>
                  <a:lnTo>
                    <a:pt x="4" y="29"/>
                  </a:lnTo>
                  <a:lnTo>
                    <a:pt x="9" y="31"/>
                  </a:lnTo>
                  <a:lnTo>
                    <a:pt x="13" y="32"/>
                  </a:lnTo>
                  <a:lnTo>
                    <a:pt x="18" y="32"/>
                  </a:lnTo>
                  <a:lnTo>
                    <a:pt x="23" y="30"/>
                  </a:lnTo>
                  <a:lnTo>
                    <a:pt x="25" y="26"/>
                  </a:lnTo>
                  <a:lnTo>
                    <a:pt x="27" y="21"/>
                  </a:lnTo>
                  <a:lnTo>
                    <a:pt x="21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26" name="Freeform 902">
              <a:extLst>
                <a:ext uri="{FF2B5EF4-FFF2-40B4-BE49-F238E27FC236}">
                  <a16:creationId xmlns:a16="http://schemas.microsoft.com/office/drawing/2014/main" id="{DB1C53C8-921B-33AA-5D34-44961F226FD8}"/>
                </a:ext>
              </a:extLst>
            </p:cNvPr>
            <p:cNvSpPr/>
            <p:nvPr/>
          </p:nvSpPr>
          <p:spPr bwMode="auto">
            <a:xfrm>
              <a:off x="9167402" y="3147153"/>
              <a:ext cx="39744" cy="51375"/>
            </a:xfrm>
            <a:custGeom>
              <a:avLst/>
              <a:gdLst>
                <a:gd name="T0" fmla="*/ 6 w 23"/>
                <a:gd name="T1" fmla="*/ 31 h 31"/>
                <a:gd name="T2" fmla="*/ 6 w 23"/>
                <a:gd name="T3" fmla="*/ 17 h 31"/>
                <a:gd name="T4" fmla="*/ 17 w 23"/>
                <a:gd name="T5" fmla="*/ 17 h 31"/>
                <a:gd name="T6" fmla="*/ 17 w 23"/>
                <a:gd name="T7" fmla="*/ 31 h 31"/>
                <a:gd name="T8" fmla="*/ 23 w 23"/>
                <a:gd name="T9" fmla="*/ 31 h 31"/>
                <a:gd name="T10" fmla="*/ 23 w 23"/>
                <a:gd name="T11" fmla="*/ 0 h 31"/>
                <a:gd name="T12" fmla="*/ 17 w 23"/>
                <a:gd name="T13" fmla="*/ 0 h 31"/>
                <a:gd name="T14" fmla="*/ 17 w 23"/>
                <a:gd name="T15" fmla="*/ 11 h 31"/>
                <a:gd name="T16" fmla="*/ 6 w 23"/>
                <a:gd name="T17" fmla="*/ 11 h 31"/>
                <a:gd name="T18" fmla="*/ 6 w 23"/>
                <a:gd name="T19" fmla="*/ 0 h 31"/>
                <a:gd name="T20" fmla="*/ 0 w 23"/>
                <a:gd name="T21" fmla="*/ 0 h 31"/>
                <a:gd name="T22" fmla="*/ 0 w 23"/>
                <a:gd name="T23" fmla="*/ 31 h 31"/>
                <a:gd name="T24" fmla="*/ 6 w 23"/>
                <a:gd name="T2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31">
                  <a:moveTo>
                    <a:pt x="6" y="31"/>
                  </a:moveTo>
                  <a:lnTo>
                    <a:pt x="6" y="17"/>
                  </a:lnTo>
                  <a:lnTo>
                    <a:pt x="17" y="17"/>
                  </a:lnTo>
                  <a:lnTo>
                    <a:pt x="17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7" y="11"/>
                  </a:lnTo>
                  <a:lnTo>
                    <a:pt x="6" y="11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27" name="Freeform 903">
              <a:extLst>
                <a:ext uri="{FF2B5EF4-FFF2-40B4-BE49-F238E27FC236}">
                  <a16:creationId xmlns:a16="http://schemas.microsoft.com/office/drawing/2014/main" id="{F9035617-6EBF-79E9-AC09-CD8BE6A3390F}"/>
                </a:ext>
              </a:extLst>
            </p:cNvPr>
            <p:cNvSpPr/>
            <p:nvPr/>
          </p:nvSpPr>
          <p:spPr bwMode="auto">
            <a:xfrm>
              <a:off x="9208873" y="3147153"/>
              <a:ext cx="48383" cy="51375"/>
            </a:xfrm>
            <a:custGeom>
              <a:avLst/>
              <a:gdLst>
                <a:gd name="T0" fmla="*/ 17 w 28"/>
                <a:gd name="T1" fmla="*/ 19 h 31"/>
                <a:gd name="T2" fmla="*/ 10 w 28"/>
                <a:gd name="T3" fmla="*/ 19 h 31"/>
                <a:gd name="T4" fmla="*/ 14 w 28"/>
                <a:gd name="T5" fmla="*/ 6 h 31"/>
                <a:gd name="T6" fmla="*/ 17 w 28"/>
                <a:gd name="T7" fmla="*/ 19 h 31"/>
                <a:gd name="T8" fmla="*/ 0 w 28"/>
                <a:gd name="T9" fmla="*/ 31 h 31"/>
                <a:gd name="T10" fmla="*/ 6 w 28"/>
                <a:gd name="T11" fmla="*/ 31 h 31"/>
                <a:gd name="T12" fmla="*/ 9 w 28"/>
                <a:gd name="T13" fmla="*/ 24 h 31"/>
                <a:gd name="T14" fmla="*/ 20 w 28"/>
                <a:gd name="T15" fmla="*/ 24 h 31"/>
                <a:gd name="T16" fmla="*/ 21 w 28"/>
                <a:gd name="T17" fmla="*/ 31 h 31"/>
                <a:gd name="T18" fmla="*/ 28 w 28"/>
                <a:gd name="T19" fmla="*/ 31 h 31"/>
                <a:gd name="T20" fmla="*/ 17 w 28"/>
                <a:gd name="T21" fmla="*/ 0 h 31"/>
                <a:gd name="T22" fmla="*/ 10 w 28"/>
                <a:gd name="T23" fmla="*/ 0 h 31"/>
                <a:gd name="T24" fmla="*/ 0 w 28"/>
                <a:gd name="T25" fmla="*/ 31 h 31"/>
                <a:gd name="T26" fmla="*/ 17 w 28"/>
                <a:gd name="T27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17" y="19"/>
                  </a:moveTo>
                  <a:lnTo>
                    <a:pt x="10" y="19"/>
                  </a:lnTo>
                  <a:lnTo>
                    <a:pt x="14" y="6"/>
                  </a:lnTo>
                  <a:lnTo>
                    <a:pt x="17" y="19"/>
                  </a:lnTo>
                  <a:lnTo>
                    <a:pt x="0" y="31"/>
                  </a:lnTo>
                  <a:lnTo>
                    <a:pt x="6" y="31"/>
                  </a:lnTo>
                  <a:lnTo>
                    <a:pt x="9" y="24"/>
                  </a:lnTo>
                  <a:lnTo>
                    <a:pt x="20" y="24"/>
                  </a:lnTo>
                  <a:lnTo>
                    <a:pt x="21" y="31"/>
                  </a:lnTo>
                  <a:lnTo>
                    <a:pt x="28" y="31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0" y="31"/>
                  </a:lnTo>
                  <a:lnTo>
                    <a:pt x="1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28" name="Freeform 904">
              <a:extLst>
                <a:ext uri="{FF2B5EF4-FFF2-40B4-BE49-F238E27FC236}">
                  <a16:creationId xmlns:a16="http://schemas.microsoft.com/office/drawing/2014/main" id="{AD2A9E39-2C56-DCF1-C399-806354C358F2}"/>
                </a:ext>
              </a:extLst>
            </p:cNvPr>
            <p:cNvSpPr/>
            <p:nvPr/>
          </p:nvSpPr>
          <p:spPr bwMode="auto">
            <a:xfrm>
              <a:off x="9253802" y="3147153"/>
              <a:ext cx="38015" cy="51375"/>
            </a:xfrm>
            <a:custGeom>
              <a:avLst/>
              <a:gdLst>
                <a:gd name="T0" fmla="*/ 14 w 22"/>
                <a:gd name="T1" fmla="*/ 31 h 31"/>
                <a:gd name="T2" fmla="*/ 14 w 22"/>
                <a:gd name="T3" fmla="*/ 5 h 31"/>
                <a:gd name="T4" fmla="*/ 22 w 22"/>
                <a:gd name="T5" fmla="*/ 5 h 31"/>
                <a:gd name="T6" fmla="*/ 22 w 22"/>
                <a:gd name="T7" fmla="*/ 0 h 31"/>
                <a:gd name="T8" fmla="*/ 0 w 22"/>
                <a:gd name="T9" fmla="*/ 0 h 31"/>
                <a:gd name="T10" fmla="*/ 0 w 22"/>
                <a:gd name="T11" fmla="*/ 5 h 31"/>
                <a:gd name="T12" fmla="*/ 8 w 22"/>
                <a:gd name="T13" fmla="*/ 5 h 31"/>
                <a:gd name="T14" fmla="*/ 8 w 22"/>
                <a:gd name="T15" fmla="*/ 31 h 31"/>
                <a:gd name="T16" fmla="*/ 14 w 22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31">
                  <a:moveTo>
                    <a:pt x="14" y="31"/>
                  </a:moveTo>
                  <a:lnTo>
                    <a:pt x="14" y="5"/>
                  </a:lnTo>
                  <a:lnTo>
                    <a:pt x="22" y="5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8" y="5"/>
                  </a:lnTo>
                  <a:lnTo>
                    <a:pt x="8" y="31"/>
                  </a:lnTo>
                  <a:lnTo>
                    <a:pt x="14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29" name="Freeform 905">
              <a:extLst>
                <a:ext uri="{FF2B5EF4-FFF2-40B4-BE49-F238E27FC236}">
                  <a16:creationId xmlns:a16="http://schemas.microsoft.com/office/drawing/2014/main" id="{720D8F86-1055-1C3F-C0FA-7497A1054FEC}"/>
                </a:ext>
              </a:extLst>
            </p:cNvPr>
            <p:cNvSpPr/>
            <p:nvPr/>
          </p:nvSpPr>
          <p:spPr bwMode="auto">
            <a:xfrm>
              <a:off x="9298728" y="3147153"/>
              <a:ext cx="39744" cy="51375"/>
            </a:xfrm>
            <a:custGeom>
              <a:avLst/>
              <a:gdLst>
                <a:gd name="T0" fmla="*/ 6 w 23"/>
                <a:gd name="T1" fmla="*/ 31 h 31"/>
                <a:gd name="T2" fmla="*/ 6 w 23"/>
                <a:gd name="T3" fmla="*/ 17 h 31"/>
                <a:gd name="T4" fmla="*/ 17 w 23"/>
                <a:gd name="T5" fmla="*/ 17 h 31"/>
                <a:gd name="T6" fmla="*/ 17 w 23"/>
                <a:gd name="T7" fmla="*/ 31 h 31"/>
                <a:gd name="T8" fmla="*/ 23 w 23"/>
                <a:gd name="T9" fmla="*/ 31 h 31"/>
                <a:gd name="T10" fmla="*/ 23 w 23"/>
                <a:gd name="T11" fmla="*/ 0 h 31"/>
                <a:gd name="T12" fmla="*/ 17 w 23"/>
                <a:gd name="T13" fmla="*/ 0 h 31"/>
                <a:gd name="T14" fmla="*/ 17 w 23"/>
                <a:gd name="T15" fmla="*/ 11 h 31"/>
                <a:gd name="T16" fmla="*/ 6 w 23"/>
                <a:gd name="T17" fmla="*/ 11 h 31"/>
                <a:gd name="T18" fmla="*/ 6 w 23"/>
                <a:gd name="T19" fmla="*/ 0 h 31"/>
                <a:gd name="T20" fmla="*/ 0 w 23"/>
                <a:gd name="T21" fmla="*/ 0 h 31"/>
                <a:gd name="T22" fmla="*/ 0 w 23"/>
                <a:gd name="T23" fmla="*/ 31 h 31"/>
                <a:gd name="T24" fmla="*/ 6 w 23"/>
                <a:gd name="T2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31">
                  <a:moveTo>
                    <a:pt x="6" y="31"/>
                  </a:moveTo>
                  <a:lnTo>
                    <a:pt x="6" y="17"/>
                  </a:lnTo>
                  <a:lnTo>
                    <a:pt x="17" y="17"/>
                  </a:lnTo>
                  <a:lnTo>
                    <a:pt x="17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7" y="11"/>
                  </a:lnTo>
                  <a:lnTo>
                    <a:pt x="6" y="11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30" name="Freeform 906">
              <a:extLst>
                <a:ext uri="{FF2B5EF4-FFF2-40B4-BE49-F238E27FC236}">
                  <a16:creationId xmlns:a16="http://schemas.microsoft.com/office/drawing/2014/main" id="{505B50E4-E451-B88F-D17A-62C7A2DCFF11}"/>
                </a:ext>
              </a:extLst>
            </p:cNvPr>
            <p:cNvSpPr/>
            <p:nvPr/>
          </p:nvSpPr>
          <p:spPr bwMode="auto">
            <a:xfrm>
              <a:off x="9343655" y="3147153"/>
              <a:ext cx="48383" cy="51375"/>
            </a:xfrm>
            <a:custGeom>
              <a:avLst/>
              <a:gdLst>
                <a:gd name="T0" fmla="*/ 17 w 28"/>
                <a:gd name="T1" fmla="*/ 19 h 31"/>
                <a:gd name="T2" fmla="*/ 10 w 28"/>
                <a:gd name="T3" fmla="*/ 19 h 31"/>
                <a:gd name="T4" fmla="*/ 14 w 28"/>
                <a:gd name="T5" fmla="*/ 6 h 31"/>
                <a:gd name="T6" fmla="*/ 17 w 28"/>
                <a:gd name="T7" fmla="*/ 19 h 31"/>
                <a:gd name="T8" fmla="*/ 0 w 28"/>
                <a:gd name="T9" fmla="*/ 31 h 31"/>
                <a:gd name="T10" fmla="*/ 6 w 28"/>
                <a:gd name="T11" fmla="*/ 31 h 31"/>
                <a:gd name="T12" fmla="*/ 9 w 28"/>
                <a:gd name="T13" fmla="*/ 24 h 31"/>
                <a:gd name="T14" fmla="*/ 20 w 28"/>
                <a:gd name="T15" fmla="*/ 24 h 31"/>
                <a:gd name="T16" fmla="*/ 21 w 28"/>
                <a:gd name="T17" fmla="*/ 31 h 31"/>
                <a:gd name="T18" fmla="*/ 28 w 28"/>
                <a:gd name="T19" fmla="*/ 31 h 31"/>
                <a:gd name="T20" fmla="*/ 17 w 28"/>
                <a:gd name="T21" fmla="*/ 0 h 31"/>
                <a:gd name="T22" fmla="*/ 10 w 28"/>
                <a:gd name="T23" fmla="*/ 0 h 31"/>
                <a:gd name="T24" fmla="*/ 0 w 28"/>
                <a:gd name="T25" fmla="*/ 31 h 31"/>
                <a:gd name="T26" fmla="*/ 17 w 28"/>
                <a:gd name="T27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17" y="19"/>
                  </a:moveTo>
                  <a:lnTo>
                    <a:pt x="10" y="19"/>
                  </a:lnTo>
                  <a:lnTo>
                    <a:pt x="14" y="6"/>
                  </a:lnTo>
                  <a:lnTo>
                    <a:pt x="17" y="19"/>
                  </a:lnTo>
                  <a:lnTo>
                    <a:pt x="0" y="31"/>
                  </a:lnTo>
                  <a:lnTo>
                    <a:pt x="6" y="31"/>
                  </a:lnTo>
                  <a:lnTo>
                    <a:pt x="9" y="24"/>
                  </a:lnTo>
                  <a:lnTo>
                    <a:pt x="20" y="24"/>
                  </a:lnTo>
                  <a:lnTo>
                    <a:pt x="21" y="31"/>
                  </a:lnTo>
                  <a:lnTo>
                    <a:pt x="28" y="31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0" y="31"/>
                  </a:lnTo>
                  <a:lnTo>
                    <a:pt x="1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31" name="Freeform 907">
              <a:extLst>
                <a:ext uri="{FF2B5EF4-FFF2-40B4-BE49-F238E27FC236}">
                  <a16:creationId xmlns:a16="http://schemas.microsoft.com/office/drawing/2014/main" id="{1287D605-4E6B-5C8D-A140-6E87E0C7F0C9}"/>
                </a:ext>
              </a:extLst>
            </p:cNvPr>
            <p:cNvSpPr/>
            <p:nvPr/>
          </p:nvSpPr>
          <p:spPr bwMode="auto">
            <a:xfrm>
              <a:off x="9395495" y="3147153"/>
              <a:ext cx="50113" cy="51375"/>
            </a:xfrm>
            <a:custGeom>
              <a:avLst/>
              <a:gdLst>
                <a:gd name="T0" fmla="*/ 6 w 29"/>
                <a:gd name="T1" fmla="*/ 31 h 31"/>
                <a:gd name="T2" fmla="*/ 6 w 29"/>
                <a:gd name="T3" fmla="*/ 6 h 31"/>
                <a:gd name="T4" fmla="*/ 11 w 29"/>
                <a:gd name="T5" fmla="*/ 31 h 31"/>
                <a:gd name="T6" fmla="*/ 18 w 29"/>
                <a:gd name="T7" fmla="*/ 31 h 31"/>
                <a:gd name="T8" fmla="*/ 23 w 29"/>
                <a:gd name="T9" fmla="*/ 6 h 31"/>
                <a:gd name="T10" fmla="*/ 23 w 29"/>
                <a:gd name="T11" fmla="*/ 31 h 31"/>
                <a:gd name="T12" fmla="*/ 29 w 29"/>
                <a:gd name="T13" fmla="*/ 31 h 31"/>
                <a:gd name="T14" fmla="*/ 29 w 29"/>
                <a:gd name="T15" fmla="*/ 0 h 31"/>
                <a:gd name="T16" fmla="*/ 21 w 29"/>
                <a:gd name="T17" fmla="*/ 0 h 31"/>
                <a:gd name="T18" fmla="*/ 15 w 29"/>
                <a:gd name="T19" fmla="*/ 23 h 31"/>
                <a:gd name="T20" fmla="*/ 9 w 29"/>
                <a:gd name="T21" fmla="*/ 0 h 31"/>
                <a:gd name="T22" fmla="*/ 0 w 29"/>
                <a:gd name="T23" fmla="*/ 0 h 31"/>
                <a:gd name="T24" fmla="*/ 0 w 29"/>
                <a:gd name="T25" fmla="*/ 31 h 31"/>
                <a:gd name="T26" fmla="*/ 6 w 29"/>
                <a:gd name="T2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31">
                  <a:moveTo>
                    <a:pt x="6" y="31"/>
                  </a:moveTo>
                  <a:lnTo>
                    <a:pt x="6" y="6"/>
                  </a:lnTo>
                  <a:lnTo>
                    <a:pt x="11" y="31"/>
                  </a:lnTo>
                  <a:lnTo>
                    <a:pt x="18" y="31"/>
                  </a:lnTo>
                  <a:lnTo>
                    <a:pt x="23" y="6"/>
                  </a:lnTo>
                  <a:lnTo>
                    <a:pt x="23" y="31"/>
                  </a:lnTo>
                  <a:lnTo>
                    <a:pt x="29" y="31"/>
                  </a:lnTo>
                  <a:lnTo>
                    <a:pt x="29" y="0"/>
                  </a:lnTo>
                  <a:lnTo>
                    <a:pt x="21" y="0"/>
                  </a:lnTo>
                  <a:lnTo>
                    <a:pt x="15" y="23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32" name="Freeform 908">
              <a:extLst>
                <a:ext uri="{FF2B5EF4-FFF2-40B4-BE49-F238E27FC236}">
                  <a16:creationId xmlns:a16="http://schemas.microsoft.com/office/drawing/2014/main" id="{BFA0988F-E370-F416-ADA5-E7B2C0FBE978}"/>
                </a:ext>
              </a:extLst>
            </p:cNvPr>
            <p:cNvSpPr/>
            <p:nvPr/>
          </p:nvSpPr>
          <p:spPr bwMode="auto">
            <a:xfrm>
              <a:off x="9084459" y="2462714"/>
              <a:ext cx="46655" cy="54689"/>
            </a:xfrm>
            <a:custGeom>
              <a:avLst/>
              <a:gdLst>
                <a:gd name="T0" fmla="*/ 21 w 27"/>
                <a:gd name="T1" fmla="*/ 22 h 33"/>
                <a:gd name="T2" fmla="*/ 21 w 27"/>
                <a:gd name="T3" fmla="*/ 24 h 33"/>
                <a:gd name="T4" fmla="*/ 18 w 27"/>
                <a:gd name="T5" fmla="*/ 26 h 33"/>
                <a:gd name="T6" fmla="*/ 17 w 27"/>
                <a:gd name="T7" fmla="*/ 27 h 33"/>
                <a:gd name="T8" fmla="*/ 15 w 27"/>
                <a:gd name="T9" fmla="*/ 27 h 33"/>
                <a:gd name="T10" fmla="*/ 11 w 27"/>
                <a:gd name="T11" fmla="*/ 27 h 33"/>
                <a:gd name="T12" fmla="*/ 9 w 27"/>
                <a:gd name="T13" fmla="*/ 24 h 33"/>
                <a:gd name="T14" fmla="*/ 8 w 27"/>
                <a:gd name="T15" fmla="*/ 21 h 33"/>
                <a:gd name="T16" fmla="*/ 6 w 27"/>
                <a:gd name="T17" fmla="*/ 17 h 33"/>
                <a:gd name="T18" fmla="*/ 8 w 27"/>
                <a:gd name="T19" fmla="*/ 12 h 33"/>
                <a:gd name="T20" fmla="*/ 9 w 27"/>
                <a:gd name="T21" fmla="*/ 9 h 33"/>
                <a:gd name="T22" fmla="*/ 11 w 27"/>
                <a:gd name="T23" fmla="*/ 6 h 33"/>
                <a:gd name="T24" fmla="*/ 15 w 27"/>
                <a:gd name="T25" fmla="*/ 6 h 33"/>
                <a:gd name="T26" fmla="*/ 17 w 27"/>
                <a:gd name="T27" fmla="*/ 6 h 33"/>
                <a:gd name="T28" fmla="*/ 20 w 27"/>
                <a:gd name="T29" fmla="*/ 8 h 33"/>
                <a:gd name="T30" fmla="*/ 21 w 27"/>
                <a:gd name="T31" fmla="*/ 9 h 33"/>
                <a:gd name="T32" fmla="*/ 21 w 27"/>
                <a:gd name="T33" fmla="*/ 11 h 33"/>
                <a:gd name="T34" fmla="*/ 27 w 27"/>
                <a:gd name="T35" fmla="*/ 11 h 33"/>
                <a:gd name="T36" fmla="*/ 26 w 27"/>
                <a:gd name="T37" fmla="*/ 6 h 33"/>
                <a:gd name="T38" fmla="*/ 23 w 27"/>
                <a:gd name="T39" fmla="*/ 3 h 33"/>
                <a:gd name="T40" fmla="*/ 20 w 27"/>
                <a:gd name="T41" fmla="*/ 2 h 33"/>
                <a:gd name="T42" fmla="*/ 15 w 27"/>
                <a:gd name="T43" fmla="*/ 0 h 33"/>
                <a:gd name="T44" fmla="*/ 9 w 27"/>
                <a:gd name="T45" fmla="*/ 2 h 33"/>
                <a:gd name="T46" fmla="*/ 4 w 27"/>
                <a:gd name="T47" fmla="*/ 4 h 33"/>
                <a:gd name="T48" fmla="*/ 2 w 27"/>
                <a:gd name="T49" fmla="*/ 10 h 33"/>
                <a:gd name="T50" fmla="*/ 0 w 27"/>
                <a:gd name="T51" fmla="*/ 17 h 33"/>
                <a:gd name="T52" fmla="*/ 2 w 27"/>
                <a:gd name="T53" fmla="*/ 23 h 33"/>
                <a:gd name="T54" fmla="*/ 4 w 27"/>
                <a:gd name="T55" fmla="*/ 29 h 33"/>
                <a:gd name="T56" fmla="*/ 9 w 27"/>
                <a:gd name="T57" fmla="*/ 32 h 33"/>
                <a:gd name="T58" fmla="*/ 14 w 27"/>
                <a:gd name="T59" fmla="*/ 33 h 33"/>
                <a:gd name="T60" fmla="*/ 20 w 27"/>
                <a:gd name="T61" fmla="*/ 33 h 33"/>
                <a:gd name="T62" fmla="*/ 23 w 27"/>
                <a:gd name="T63" fmla="*/ 30 h 33"/>
                <a:gd name="T64" fmla="*/ 26 w 27"/>
                <a:gd name="T65" fmla="*/ 27 h 33"/>
                <a:gd name="T66" fmla="*/ 27 w 27"/>
                <a:gd name="T67" fmla="*/ 22 h 33"/>
                <a:gd name="T68" fmla="*/ 21 w 27"/>
                <a:gd name="T69" fmla="*/ 2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" h="33">
                  <a:moveTo>
                    <a:pt x="21" y="22"/>
                  </a:moveTo>
                  <a:lnTo>
                    <a:pt x="21" y="24"/>
                  </a:lnTo>
                  <a:lnTo>
                    <a:pt x="18" y="26"/>
                  </a:lnTo>
                  <a:lnTo>
                    <a:pt x="17" y="27"/>
                  </a:lnTo>
                  <a:lnTo>
                    <a:pt x="15" y="27"/>
                  </a:lnTo>
                  <a:lnTo>
                    <a:pt x="11" y="27"/>
                  </a:lnTo>
                  <a:lnTo>
                    <a:pt x="9" y="24"/>
                  </a:lnTo>
                  <a:lnTo>
                    <a:pt x="8" y="21"/>
                  </a:lnTo>
                  <a:lnTo>
                    <a:pt x="6" y="17"/>
                  </a:lnTo>
                  <a:lnTo>
                    <a:pt x="8" y="12"/>
                  </a:lnTo>
                  <a:lnTo>
                    <a:pt x="9" y="9"/>
                  </a:lnTo>
                  <a:lnTo>
                    <a:pt x="11" y="6"/>
                  </a:lnTo>
                  <a:lnTo>
                    <a:pt x="15" y="6"/>
                  </a:lnTo>
                  <a:lnTo>
                    <a:pt x="17" y="6"/>
                  </a:lnTo>
                  <a:lnTo>
                    <a:pt x="20" y="8"/>
                  </a:lnTo>
                  <a:lnTo>
                    <a:pt x="21" y="9"/>
                  </a:lnTo>
                  <a:lnTo>
                    <a:pt x="21" y="11"/>
                  </a:lnTo>
                  <a:lnTo>
                    <a:pt x="27" y="11"/>
                  </a:lnTo>
                  <a:lnTo>
                    <a:pt x="26" y="6"/>
                  </a:lnTo>
                  <a:lnTo>
                    <a:pt x="23" y="3"/>
                  </a:lnTo>
                  <a:lnTo>
                    <a:pt x="20" y="2"/>
                  </a:lnTo>
                  <a:lnTo>
                    <a:pt x="15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7"/>
                  </a:lnTo>
                  <a:lnTo>
                    <a:pt x="2" y="23"/>
                  </a:lnTo>
                  <a:lnTo>
                    <a:pt x="4" y="29"/>
                  </a:lnTo>
                  <a:lnTo>
                    <a:pt x="9" y="32"/>
                  </a:lnTo>
                  <a:lnTo>
                    <a:pt x="14" y="33"/>
                  </a:lnTo>
                  <a:lnTo>
                    <a:pt x="20" y="33"/>
                  </a:lnTo>
                  <a:lnTo>
                    <a:pt x="23" y="30"/>
                  </a:lnTo>
                  <a:lnTo>
                    <a:pt x="26" y="27"/>
                  </a:lnTo>
                  <a:lnTo>
                    <a:pt x="27" y="22"/>
                  </a:lnTo>
                  <a:lnTo>
                    <a:pt x="21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33" name="Freeform 909">
              <a:extLst>
                <a:ext uri="{FF2B5EF4-FFF2-40B4-BE49-F238E27FC236}">
                  <a16:creationId xmlns:a16="http://schemas.microsoft.com/office/drawing/2014/main" id="{CF543C62-509E-5098-A5DF-695383601A83}"/>
                </a:ext>
              </a:extLst>
            </p:cNvPr>
            <p:cNvSpPr/>
            <p:nvPr/>
          </p:nvSpPr>
          <p:spPr bwMode="auto">
            <a:xfrm>
              <a:off x="9134572" y="2466028"/>
              <a:ext cx="46654" cy="49717"/>
            </a:xfrm>
            <a:custGeom>
              <a:avLst/>
              <a:gdLst>
                <a:gd name="T0" fmla="*/ 17 w 27"/>
                <a:gd name="T1" fmla="*/ 19 h 30"/>
                <a:gd name="T2" fmla="*/ 10 w 27"/>
                <a:gd name="T3" fmla="*/ 19 h 30"/>
                <a:gd name="T4" fmla="*/ 13 w 27"/>
                <a:gd name="T5" fmla="*/ 6 h 30"/>
                <a:gd name="T6" fmla="*/ 17 w 27"/>
                <a:gd name="T7" fmla="*/ 19 h 30"/>
                <a:gd name="T8" fmla="*/ 0 w 27"/>
                <a:gd name="T9" fmla="*/ 30 h 30"/>
                <a:gd name="T10" fmla="*/ 6 w 27"/>
                <a:gd name="T11" fmla="*/ 30 h 30"/>
                <a:gd name="T12" fmla="*/ 7 w 27"/>
                <a:gd name="T13" fmla="*/ 24 h 30"/>
                <a:gd name="T14" fmla="*/ 18 w 27"/>
                <a:gd name="T15" fmla="*/ 24 h 30"/>
                <a:gd name="T16" fmla="*/ 21 w 27"/>
                <a:gd name="T17" fmla="*/ 30 h 30"/>
                <a:gd name="T18" fmla="*/ 27 w 27"/>
                <a:gd name="T19" fmla="*/ 30 h 30"/>
                <a:gd name="T20" fmla="*/ 17 w 27"/>
                <a:gd name="T21" fmla="*/ 0 h 30"/>
                <a:gd name="T22" fmla="*/ 10 w 27"/>
                <a:gd name="T23" fmla="*/ 0 h 30"/>
                <a:gd name="T24" fmla="*/ 0 w 27"/>
                <a:gd name="T25" fmla="*/ 30 h 30"/>
                <a:gd name="T26" fmla="*/ 17 w 27"/>
                <a:gd name="T27" fmla="*/ 1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30">
                  <a:moveTo>
                    <a:pt x="17" y="19"/>
                  </a:moveTo>
                  <a:lnTo>
                    <a:pt x="10" y="19"/>
                  </a:lnTo>
                  <a:lnTo>
                    <a:pt x="13" y="6"/>
                  </a:lnTo>
                  <a:lnTo>
                    <a:pt x="17" y="19"/>
                  </a:lnTo>
                  <a:lnTo>
                    <a:pt x="0" y="30"/>
                  </a:lnTo>
                  <a:lnTo>
                    <a:pt x="6" y="30"/>
                  </a:lnTo>
                  <a:lnTo>
                    <a:pt x="7" y="24"/>
                  </a:lnTo>
                  <a:lnTo>
                    <a:pt x="18" y="24"/>
                  </a:lnTo>
                  <a:lnTo>
                    <a:pt x="21" y="30"/>
                  </a:lnTo>
                  <a:lnTo>
                    <a:pt x="27" y="3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0" y="30"/>
                  </a:lnTo>
                  <a:lnTo>
                    <a:pt x="1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34" name="Freeform 910">
              <a:extLst>
                <a:ext uri="{FF2B5EF4-FFF2-40B4-BE49-F238E27FC236}">
                  <a16:creationId xmlns:a16="http://schemas.microsoft.com/office/drawing/2014/main" id="{ECDDC0C0-B7AA-48BA-6A0C-41AC4298D106}"/>
                </a:ext>
              </a:extLst>
            </p:cNvPr>
            <p:cNvSpPr/>
            <p:nvPr/>
          </p:nvSpPr>
          <p:spPr bwMode="auto">
            <a:xfrm>
              <a:off x="9184681" y="2462714"/>
              <a:ext cx="39744" cy="54689"/>
            </a:xfrm>
            <a:custGeom>
              <a:avLst/>
              <a:gdLst>
                <a:gd name="T0" fmla="*/ 2 w 23"/>
                <a:gd name="T1" fmla="*/ 30 h 33"/>
                <a:gd name="T2" fmla="*/ 6 w 23"/>
                <a:gd name="T3" fmla="*/ 33 h 33"/>
                <a:gd name="T4" fmla="*/ 11 w 23"/>
                <a:gd name="T5" fmla="*/ 33 h 33"/>
                <a:gd name="T6" fmla="*/ 16 w 23"/>
                <a:gd name="T7" fmla="*/ 33 h 33"/>
                <a:gd name="T8" fmla="*/ 19 w 23"/>
                <a:gd name="T9" fmla="*/ 30 h 33"/>
                <a:gd name="T10" fmla="*/ 22 w 23"/>
                <a:gd name="T11" fmla="*/ 27 h 33"/>
                <a:gd name="T12" fmla="*/ 23 w 23"/>
                <a:gd name="T13" fmla="*/ 23 h 33"/>
                <a:gd name="T14" fmla="*/ 22 w 23"/>
                <a:gd name="T15" fmla="*/ 18 h 33"/>
                <a:gd name="T16" fmla="*/ 19 w 23"/>
                <a:gd name="T17" fmla="*/ 16 h 33"/>
                <a:gd name="T18" fmla="*/ 17 w 23"/>
                <a:gd name="T19" fmla="*/ 15 h 33"/>
                <a:gd name="T20" fmla="*/ 12 w 23"/>
                <a:gd name="T21" fmla="*/ 14 h 33"/>
                <a:gd name="T22" fmla="*/ 11 w 23"/>
                <a:gd name="T23" fmla="*/ 12 h 33"/>
                <a:gd name="T24" fmla="*/ 7 w 23"/>
                <a:gd name="T25" fmla="*/ 11 h 33"/>
                <a:gd name="T26" fmla="*/ 6 w 23"/>
                <a:gd name="T27" fmla="*/ 9 h 33"/>
                <a:gd name="T28" fmla="*/ 6 w 23"/>
                <a:gd name="T29" fmla="*/ 8 h 33"/>
                <a:gd name="T30" fmla="*/ 7 w 23"/>
                <a:gd name="T31" fmla="*/ 6 h 33"/>
                <a:gd name="T32" fmla="*/ 11 w 23"/>
                <a:gd name="T33" fmla="*/ 5 h 33"/>
                <a:gd name="T34" fmla="*/ 13 w 23"/>
                <a:gd name="T35" fmla="*/ 5 h 33"/>
                <a:gd name="T36" fmla="*/ 14 w 23"/>
                <a:gd name="T37" fmla="*/ 6 h 33"/>
                <a:gd name="T38" fmla="*/ 16 w 23"/>
                <a:gd name="T39" fmla="*/ 8 h 33"/>
                <a:gd name="T40" fmla="*/ 16 w 23"/>
                <a:gd name="T41" fmla="*/ 10 h 33"/>
                <a:gd name="T42" fmla="*/ 22 w 23"/>
                <a:gd name="T43" fmla="*/ 10 h 33"/>
                <a:gd name="T44" fmla="*/ 20 w 23"/>
                <a:gd name="T45" fmla="*/ 6 h 33"/>
                <a:gd name="T46" fmla="*/ 19 w 23"/>
                <a:gd name="T47" fmla="*/ 3 h 33"/>
                <a:gd name="T48" fmla="*/ 16 w 23"/>
                <a:gd name="T49" fmla="*/ 0 h 33"/>
                <a:gd name="T50" fmla="*/ 11 w 23"/>
                <a:gd name="T51" fmla="*/ 0 h 33"/>
                <a:gd name="T52" fmla="*/ 6 w 23"/>
                <a:gd name="T53" fmla="*/ 0 h 33"/>
                <a:gd name="T54" fmla="*/ 2 w 23"/>
                <a:gd name="T55" fmla="*/ 3 h 33"/>
                <a:gd name="T56" fmla="*/ 1 w 23"/>
                <a:gd name="T57" fmla="*/ 5 h 33"/>
                <a:gd name="T58" fmla="*/ 0 w 23"/>
                <a:gd name="T59" fmla="*/ 10 h 33"/>
                <a:gd name="T60" fmla="*/ 1 w 23"/>
                <a:gd name="T61" fmla="*/ 14 h 33"/>
                <a:gd name="T62" fmla="*/ 4 w 23"/>
                <a:gd name="T63" fmla="*/ 17 h 33"/>
                <a:gd name="T64" fmla="*/ 8 w 23"/>
                <a:gd name="T65" fmla="*/ 18 h 33"/>
                <a:gd name="T66" fmla="*/ 10 w 23"/>
                <a:gd name="T67" fmla="*/ 18 h 33"/>
                <a:gd name="T68" fmla="*/ 16 w 23"/>
                <a:gd name="T69" fmla="*/ 21 h 33"/>
                <a:gd name="T70" fmla="*/ 17 w 23"/>
                <a:gd name="T71" fmla="*/ 22 h 33"/>
                <a:gd name="T72" fmla="*/ 17 w 23"/>
                <a:gd name="T73" fmla="*/ 23 h 33"/>
                <a:gd name="T74" fmla="*/ 17 w 23"/>
                <a:gd name="T75" fmla="*/ 26 h 33"/>
                <a:gd name="T76" fmla="*/ 16 w 23"/>
                <a:gd name="T77" fmla="*/ 27 h 33"/>
                <a:gd name="T78" fmla="*/ 12 w 23"/>
                <a:gd name="T79" fmla="*/ 28 h 33"/>
                <a:gd name="T80" fmla="*/ 10 w 23"/>
                <a:gd name="T81" fmla="*/ 27 h 33"/>
                <a:gd name="T82" fmla="*/ 7 w 23"/>
                <a:gd name="T83" fmla="*/ 27 h 33"/>
                <a:gd name="T84" fmla="*/ 6 w 23"/>
                <a:gd name="T85" fmla="*/ 24 h 33"/>
                <a:gd name="T86" fmla="*/ 5 w 23"/>
                <a:gd name="T87" fmla="*/ 22 h 33"/>
                <a:gd name="T88" fmla="*/ 0 w 23"/>
                <a:gd name="T89" fmla="*/ 22 h 33"/>
                <a:gd name="T90" fmla="*/ 0 w 23"/>
                <a:gd name="T91" fmla="*/ 27 h 33"/>
                <a:gd name="T92" fmla="*/ 2 w 23"/>
                <a:gd name="T93" fmla="*/ 3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" h="33">
                  <a:moveTo>
                    <a:pt x="2" y="30"/>
                  </a:moveTo>
                  <a:lnTo>
                    <a:pt x="6" y="33"/>
                  </a:lnTo>
                  <a:lnTo>
                    <a:pt x="11" y="33"/>
                  </a:lnTo>
                  <a:lnTo>
                    <a:pt x="16" y="33"/>
                  </a:lnTo>
                  <a:lnTo>
                    <a:pt x="19" y="30"/>
                  </a:lnTo>
                  <a:lnTo>
                    <a:pt x="22" y="27"/>
                  </a:lnTo>
                  <a:lnTo>
                    <a:pt x="23" y="23"/>
                  </a:lnTo>
                  <a:lnTo>
                    <a:pt x="22" y="18"/>
                  </a:lnTo>
                  <a:lnTo>
                    <a:pt x="19" y="16"/>
                  </a:lnTo>
                  <a:lnTo>
                    <a:pt x="17" y="15"/>
                  </a:lnTo>
                  <a:lnTo>
                    <a:pt x="12" y="14"/>
                  </a:lnTo>
                  <a:lnTo>
                    <a:pt x="11" y="12"/>
                  </a:lnTo>
                  <a:lnTo>
                    <a:pt x="7" y="11"/>
                  </a:lnTo>
                  <a:lnTo>
                    <a:pt x="6" y="9"/>
                  </a:lnTo>
                  <a:lnTo>
                    <a:pt x="6" y="8"/>
                  </a:lnTo>
                  <a:lnTo>
                    <a:pt x="7" y="6"/>
                  </a:lnTo>
                  <a:lnTo>
                    <a:pt x="11" y="5"/>
                  </a:lnTo>
                  <a:lnTo>
                    <a:pt x="13" y="5"/>
                  </a:lnTo>
                  <a:lnTo>
                    <a:pt x="14" y="6"/>
                  </a:lnTo>
                  <a:lnTo>
                    <a:pt x="16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0" y="6"/>
                  </a:lnTo>
                  <a:lnTo>
                    <a:pt x="19" y="3"/>
                  </a:lnTo>
                  <a:lnTo>
                    <a:pt x="16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4" y="17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6" y="21"/>
                  </a:lnTo>
                  <a:lnTo>
                    <a:pt x="17" y="22"/>
                  </a:lnTo>
                  <a:lnTo>
                    <a:pt x="17" y="23"/>
                  </a:lnTo>
                  <a:lnTo>
                    <a:pt x="17" y="26"/>
                  </a:lnTo>
                  <a:lnTo>
                    <a:pt x="16" y="27"/>
                  </a:lnTo>
                  <a:lnTo>
                    <a:pt x="12" y="28"/>
                  </a:lnTo>
                  <a:lnTo>
                    <a:pt x="10" y="27"/>
                  </a:lnTo>
                  <a:lnTo>
                    <a:pt x="7" y="27"/>
                  </a:lnTo>
                  <a:lnTo>
                    <a:pt x="6" y="24"/>
                  </a:lnTo>
                  <a:lnTo>
                    <a:pt x="5" y="22"/>
                  </a:lnTo>
                  <a:lnTo>
                    <a:pt x="0" y="22"/>
                  </a:lnTo>
                  <a:lnTo>
                    <a:pt x="0" y="27"/>
                  </a:lnTo>
                  <a:lnTo>
                    <a:pt x="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35" name="Freeform 911">
              <a:extLst>
                <a:ext uri="{FF2B5EF4-FFF2-40B4-BE49-F238E27FC236}">
                  <a16:creationId xmlns:a16="http://schemas.microsoft.com/office/drawing/2014/main" id="{53B74829-82D1-9B58-3D26-460777CC7E05}"/>
                </a:ext>
              </a:extLst>
            </p:cNvPr>
            <p:cNvSpPr/>
            <p:nvPr/>
          </p:nvSpPr>
          <p:spPr bwMode="auto">
            <a:xfrm>
              <a:off x="9227882" y="2466028"/>
              <a:ext cx="62206" cy="49717"/>
            </a:xfrm>
            <a:custGeom>
              <a:avLst/>
              <a:gdLst>
                <a:gd name="T0" fmla="*/ 13 w 36"/>
                <a:gd name="T1" fmla="*/ 30 h 30"/>
                <a:gd name="T2" fmla="*/ 18 w 36"/>
                <a:gd name="T3" fmla="*/ 7 h 30"/>
                <a:gd name="T4" fmla="*/ 22 w 36"/>
                <a:gd name="T5" fmla="*/ 30 h 30"/>
                <a:gd name="T6" fmla="*/ 28 w 36"/>
                <a:gd name="T7" fmla="*/ 30 h 30"/>
                <a:gd name="T8" fmla="*/ 36 w 36"/>
                <a:gd name="T9" fmla="*/ 0 h 30"/>
                <a:gd name="T10" fmla="*/ 30 w 36"/>
                <a:gd name="T11" fmla="*/ 0 h 30"/>
                <a:gd name="T12" fmla="*/ 25 w 36"/>
                <a:gd name="T13" fmla="*/ 21 h 30"/>
                <a:gd name="T14" fmla="*/ 21 w 36"/>
                <a:gd name="T15" fmla="*/ 0 h 30"/>
                <a:gd name="T16" fmla="*/ 15 w 36"/>
                <a:gd name="T17" fmla="*/ 0 h 30"/>
                <a:gd name="T18" fmla="*/ 11 w 36"/>
                <a:gd name="T19" fmla="*/ 21 h 30"/>
                <a:gd name="T20" fmla="*/ 6 w 36"/>
                <a:gd name="T21" fmla="*/ 0 h 30"/>
                <a:gd name="T22" fmla="*/ 0 w 36"/>
                <a:gd name="T23" fmla="*/ 0 h 30"/>
                <a:gd name="T24" fmla="*/ 7 w 36"/>
                <a:gd name="T25" fmla="*/ 30 h 30"/>
                <a:gd name="T26" fmla="*/ 13 w 36"/>
                <a:gd name="T2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0">
                  <a:moveTo>
                    <a:pt x="13" y="30"/>
                  </a:moveTo>
                  <a:lnTo>
                    <a:pt x="18" y="7"/>
                  </a:lnTo>
                  <a:lnTo>
                    <a:pt x="22" y="30"/>
                  </a:lnTo>
                  <a:lnTo>
                    <a:pt x="28" y="3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5" y="21"/>
                  </a:lnTo>
                  <a:lnTo>
                    <a:pt x="21" y="0"/>
                  </a:lnTo>
                  <a:lnTo>
                    <a:pt x="15" y="0"/>
                  </a:lnTo>
                  <a:lnTo>
                    <a:pt x="11" y="21"/>
                  </a:lnTo>
                  <a:lnTo>
                    <a:pt x="6" y="0"/>
                  </a:lnTo>
                  <a:lnTo>
                    <a:pt x="0" y="0"/>
                  </a:lnTo>
                  <a:lnTo>
                    <a:pt x="7" y="30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36" name="Freeform 912">
              <a:extLst>
                <a:ext uri="{FF2B5EF4-FFF2-40B4-BE49-F238E27FC236}">
                  <a16:creationId xmlns:a16="http://schemas.microsoft.com/office/drawing/2014/main" id="{842158F6-BA75-78BA-1130-F275D799F9D2}"/>
                </a:ext>
              </a:extLst>
            </p:cNvPr>
            <p:cNvSpPr/>
            <p:nvPr/>
          </p:nvSpPr>
          <p:spPr bwMode="auto">
            <a:xfrm>
              <a:off x="9297002" y="2466028"/>
              <a:ext cx="36286" cy="49717"/>
            </a:xfrm>
            <a:custGeom>
              <a:avLst/>
              <a:gdLst>
                <a:gd name="T0" fmla="*/ 21 w 21"/>
                <a:gd name="T1" fmla="*/ 30 h 30"/>
                <a:gd name="T2" fmla="*/ 21 w 21"/>
                <a:gd name="T3" fmla="*/ 25 h 30"/>
                <a:gd name="T4" fmla="*/ 6 w 21"/>
                <a:gd name="T5" fmla="*/ 25 h 30"/>
                <a:gd name="T6" fmla="*/ 6 w 21"/>
                <a:gd name="T7" fmla="*/ 16 h 30"/>
                <a:gd name="T8" fmla="*/ 19 w 21"/>
                <a:gd name="T9" fmla="*/ 16 h 30"/>
                <a:gd name="T10" fmla="*/ 19 w 21"/>
                <a:gd name="T11" fmla="*/ 12 h 30"/>
                <a:gd name="T12" fmla="*/ 6 w 21"/>
                <a:gd name="T13" fmla="*/ 12 h 30"/>
                <a:gd name="T14" fmla="*/ 6 w 21"/>
                <a:gd name="T15" fmla="*/ 4 h 30"/>
                <a:gd name="T16" fmla="*/ 20 w 21"/>
                <a:gd name="T17" fmla="*/ 4 h 30"/>
                <a:gd name="T18" fmla="*/ 20 w 21"/>
                <a:gd name="T19" fmla="*/ 0 h 30"/>
                <a:gd name="T20" fmla="*/ 0 w 21"/>
                <a:gd name="T21" fmla="*/ 0 h 30"/>
                <a:gd name="T22" fmla="*/ 0 w 21"/>
                <a:gd name="T23" fmla="*/ 30 h 30"/>
                <a:gd name="T24" fmla="*/ 21 w 21"/>
                <a:gd name="T2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30">
                  <a:moveTo>
                    <a:pt x="21" y="30"/>
                  </a:moveTo>
                  <a:lnTo>
                    <a:pt x="21" y="25"/>
                  </a:lnTo>
                  <a:lnTo>
                    <a:pt x="6" y="25"/>
                  </a:lnTo>
                  <a:lnTo>
                    <a:pt x="6" y="16"/>
                  </a:lnTo>
                  <a:lnTo>
                    <a:pt x="19" y="16"/>
                  </a:lnTo>
                  <a:lnTo>
                    <a:pt x="19" y="12"/>
                  </a:lnTo>
                  <a:lnTo>
                    <a:pt x="6" y="12"/>
                  </a:lnTo>
                  <a:lnTo>
                    <a:pt x="6" y="4"/>
                  </a:lnTo>
                  <a:lnTo>
                    <a:pt x="20" y="4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30"/>
                  </a:lnTo>
                  <a:lnTo>
                    <a:pt x="21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37" name="Freeform 913">
              <a:extLst>
                <a:ext uri="{FF2B5EF4-FFF2-40B4-BE49-F238E27FC236}">
                  <a16:creationId xmlns:a16="http://schemas.microsoft.com/office/drawing/2014/main" id="{CAE95A2D-250E-8223-F588-2679262F836A}"/>
                </a:ext>
              </a:extLst>
            </p:cNvPr>
            <p:cNvSpPr/>
            <p:nvPr/>
          </p:nvSpPr>
          <p:spPr bwMode="auto">
            <a:xfrm>
              <a:off x="9340199" y="2466028"/>
              <a:ext cx="34560" cy="49717"/>
            </a:xfrm>
            <a:custGeom>
              <a:avLst/>
              <a:gdLst>
                <a:gd name="T0" fmla="*/ 20 w 20"/>
                <a:gd name="T1" fmla="*/ 30 h 30"/>
                <a:gd name="T2" fmla="*/ 20 w 20"/>
                <a:gd name="T3" fmla="*/ 25 h 30"/>
                <a:gd name="T4" fmla="*/ 6 w 20"/>
                <a:gd name="T5" fmla="*/ 25 h 30"/>
                <a:gd name="T6" fmla="*/ 6 w 20"/>
                <a:gd name="T7" fmla="*/ 0 h 30"/>
                <a:gd name="T8" fmla="*/ 0 w 20"/>
                <a:gd name="T9" fmla="*/ 0 h 30"/>
                <a:gd name="T10" fmla="*/ 0 w 20"/>
                <a:gd name="T11" fmla="*/ 30 h 30"/>
                <a:gd name="T12" fmla="*/ 20 w 20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30">
                  <a:moveTo>
                    <a:pt x="20" y="30"/>
                  </a:moveTo>
                  <a:lnTo>
                    <a:pt x="20" y="25"/>
                  </a:lnTo>
                  <a:lnTo>
                    <a:pt x="6" y="25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0"/>
                  </a:lnTo>
                  <a:lnTo>
                    <a:pt x="2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  <p:sp>
          <p:nvSpPr>
            <p:cNvPr id="1238" name="Freeform 914">
              <a:extLst>
                <a:ext uri="{FF2B5EF4-FFF2-40B4-BE49-F238E27FC236}">
                  <a16:creationId xmlns:a16="http://schemas.microsoft.com/office/drawing/2014/main" id="{AB8B8F48-9BBB-D5EB-79BD-7F83AFA37A74}"/>
                </a:ext>
              </a:extLst>
            </p:cNvPr>
            <p:cNvSpPr/>
            <p:nvPr/>
          </p:nvSpPr>
          <p:spPr bwMode="auto">
            <a:xfrm>
              <a:off x="9381672" y="2466028"/>
              <a:ext cx="32830" cy="49717"/>
            </a:xfrm>
            <a:custGeom>
              <a:avLst/>
              <a:gdLst>
                <a:gd name="T0" fmla="*/ 19 w 19"/>
                <a:gd name="T1" fmla="*/ 30 h 30"/>
                <a:gd name="T2" fmla="*/ 19 w 19"/>
                <a:gd name="T3" fmla="*/ 25 h 30"/>
                <a:gd name="T4" fmla="*/ 5 w 19"/>
                <a:gd name="T5" fmla="*/ 25 h 30"/>
                <a:gd name="T6" fmla="*/ 5 w 19"/>
                <a:gd name="T7" fmla="*/ 0 h 30"/>
                <a:gd name="T8" fmla="*/ 0 w 19"/>
                <a:gd name="T9" fmla="*/ 0 h 30"/>
                <a:gd name="T10" fmla="*/ 0 w 19"/>
                <a:gd name="T11" fmla="*/ 30 h 30"/>
                <a:gd name="T12" fmla="*/ 19 w 19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30">
                  <a:moveTo>
                    <a:pt x="19" y="30"/>
                  </a:moveTo>
                  <a:lnTo>
                    <a:pt x="19" y="25"/>
                  </a:lnTo>
                  <a:lnTo>
                    <a:pt x="5" y="25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0"/>
                  </a:lnTo>
                  <a:lnTo>
                    <a:pt x="19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88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endParaRPr>
            </a:p>
          </p:txBody>
        </p:sp>
      </p:grpSp>
      <p:sp>
        <p:nvSpPr>
          <p:cNvPr id="1839" name="Rectangle 1838">
            <a:extLst>
              <a:ext uri="{FF2B5EF4-FFF2-40B4-BE49-F238E27FC236}">
                <a16:creationId xmlns:a16="http://schemas.microsoft.com/office/drawing/2014/main" id="{A58BD3D3-4F1F-4C19-F2A9-842A39F2CF5A}"/>
              </a:ext>
            </a:extLst>
          </p:cNvPr>
          <p:cNvSpPr/>
          <p:nvPr/>
        </p:nvSpPr>
        <p:spPr>
          <a:xfrm>
            <a:off x="6865878" y="4818849"/>
            <a:ext cx="4930838" cy="17557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88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840" name="TextBox 1839">
            <a:extLst>
              <a:ext uri="{FF2B5EF4-FFF2-40B4-BE49-F238E27FC236}">
                <a16:creationId xmlns:a16="http://schemas.microsoft.com/office/drawing/2014/main" id="{CCEFAFA9-CD63-E0BA-73F8-34D2588C925E}"/>
              </a:ext>
            </a:extLst>
          </p:cNvPr>
          <p:cNvSpPr txBox="1"/>
          <p:nvPr/>
        </p:nvSpPr>
        <p:spPr>
          <a:xfrm>
            <a:off x="8108532" y="4814415"/>
            <a:ext cx="3290261" cy="282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35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Procured Healthy Opportunities Network Leads</a:t>
            </a:r>
          </a:p>
        </p:txBody>
      </p:sp>
      <p:sp>
        <p:nvSpPr>
          <p:cNvPr id="1841" name="TextBox 1840">
            <a:extLst>
              <a:ext uri="{FF2B5EF4-FFF2-40B4-BE49-F238E27FC236}">
                <a16:creationId xmlns:a16="http://schemas.microsoft.com/office/drawing/2014/main" id="{2359013F-4E97-181C-31C2-AB2B3E4C1F9C}"/>
              </a:ext>
            </a:extLst>
          </p:cNvPr>
          <p:cNvSpPr txBox="1"/>
          <p:nvPr/>
        </p:nvSpPr>
        <p:spPr>
          <a:xfrm>
            <a:off x="7193687" y="5019085"/>
            <a:ext cx="1230722" cy="282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35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Access East, Inc.</a:t>
            </a:r>
          </a:p>
        </p:txBody>
      </p:sp>
      <p:sp>
        <p:nvSpPr>
          <p:cNvPr id="1842" name="TextBox 1841">
            <a:extLst>
              <a:ext uri="{FF2B5EF4-FFF2-40B4-BE49-F238E27FC236}">
                <a16:creationId xmlns:a16="http://schemas.microsoft.com/office/drawing/2014/main" id="{7ABF1FCE-33C0-8B02-3B1E-E3DE3920F481}"/>
              </a:ext>
            </a:extLst>
          </p:cNvPr>
          <p:cNvSpPr txBox="1"/>
          <p:nvPr/>
        </p:nvSpPr>
        <p:spPr>
          <a:xfrm>
            <a:off x="7210935" y="5557435"/>
            <a:ext cx="2827184" cy="282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35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Community Care of the Lower Cape Fear</a:t>
            </a:r>
          </a:p>
        </p:txBody>
      </p:sp>
      <p:sp>
        <p:nvSpPr>
          <p:cNvPr id="1843" name="TextBox 1842">
            <a:extLst>
              <a:ext uri="{FF2B5EF4-FFF2-40B4-BE49-F238E27FC236}">
                <a16:creationId xmlns:a16="http://schemas.microsoft.com/office/drawing/2014/main" id="{4B8A5580-22EC-7896-91D6-F6E28B6E61C8}"/>
              </a:ext>
            </a:extLst>
          </p:cNvPr>
          <p:cNvSpPr txBox="1"/>
          <p:nvPr/>
        </p:nvSpPr>
        <p:spPr>
          <a:xfrm>
            <a:off x="7200684" y="5952761"/>
            <a:ext cx="1109599" cy="282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35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Impact Health</a:t>
            </a:r>
          </a:p>
        </p:txBody>
      </p:sp>
      <p:sp>
        <p:nvSpPr>
          <p:cNvPr id="1844" name="TextBox 1843">
            <a:extLst>
              <a:ext uri="{FF2B5EF4-FFF2-40B4-BE49-F238E27FC236}">
                <a16:creationId xmlns:a16="http://schemas.microsoft.com/office/drawing/2014/main" id="{E2DD835B-6ECD-B9B1-B2CE-77BCE6D2000D}"/>
              </a:ext>
            </a:extLst>
          </p:cNvPr>
          <p:cNvSpPr txBox="1"/>
          <p:nvPr/>
        </p:nvSpPr>
        <p:spPr>
          <a:xfrm>
            <a:off x="7210935" y="5776619"/>
            <a:ext cx="4489523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71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Bladen, Brunswick, Columbus, New Hanover, Onslow, Pender</a:t>
            </a:r>
          </a:p>
        </p:txBody>
      </p:sp>
      <p:sp>
        <p:nvSpPr>
          <p:cNvPr id="1845" name="TextBox 1844">
            <a:extLst>
              <a:ext uri="{FF2B5EF4-FFF2-40B4-BE49-F238E27FC236}">
                <a16:creationId xmlns:a16="http://schemas.microsoft.com/office/drawing/2014/main" id="{FBEF057C-3CAC-409D-18D5-D01291CC14EE}"/>
              </a:ext>
            </a:extLst>
          </p:cNvPr>
          <p:cNvSpPr txBox="1"/>
          <p:nvPr/>
        </p:nvSpPr>
        <p:spPr>
          <a:xfrm>
            <a:off x="7210936" y="6194333"/>
            <a:ext cx="4489522" cy="391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71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Avery, Buncombe, Burke, Cherokee, Clay, Graham, Haywood, Henderson, Jackson, Macon, Madison, McDowell, Mitchell, Polk, Rutherford, Swain, Transylvania, Yancey </a:t>
            </a:r>
          </a:p>
        </p:txBody>
      </p:sp>
      <p:sp>
        <p:nvSpPr>
          <p:cNvPr id="1846" name="Rectangle 1845">
            <a:extLst>
              <a:ext uri="{FF2B5EF4-FFF2-40B4-BE49-F238E27FC236}">
                <a16:creationId xmlns:a16="http://schemas.microsoft.com/office/drawing/2014/main" id="{4783F203-8F02-5A18-F517-63CC36A835D7}"/>
              </a:ext>
            </a:extLst>
          </p:cNvPr>
          <p:cNvSpPr/>
          <p:nvPr/>
        </p:nvSpPr>
        <p:spPr>
          <a:xfrm>
            <a:off x="6937730" y="5109817"/>
            <a:ext cx="260537" cy="1540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88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847" name="Rectangle 1846">
            <a:extLst>
              <a:ext uri="{FF2B5EF4-FFF2-40B4-BE49-F238E27FC236}">
                <a16:creationId xmlns:a16="http://schemas.microsoft.com/office/drawing/2014/main" id="{CBB9A889-2C77-53A1-DEE9-C1E59EC86600}"/>
              </a:ext>
            </a:extLst>
          </p:cNvPr>
          <p:cNvSpPr/>
          <p:nvPr/>
        </p:nvSpPr>
        <p:spPr>
          <a:xfrm>
            <a:off x="6937730" y="6030011"/>
            <a:ext cx="260537" cy="1540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88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848" name="Rectangle 1847">
            <a:extLst>
              <a:ext uri="{FF2B5EF4-FFF2-40B4-BE49-F238E27FC236}">
                <a16:creationId xmlns:a16="http://schemas.microsoft.com/office/drawing/2014/main" id="{6755482D-F919-8DAA-1BD6-EEA0E4EB7B82}"/>
              </a:ext>
            </a:extLst>
          </p:cNvPr>
          <p:cNvSpPr/>
          <p:nvPr/>
        </p:nvSpPr>
        <p:spPr>
          <a:xfrm>
            <a:off x="6950140" y="5637843"/>
            <a:ext cx="260537" cy="15408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88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1849" name="Rectangle 1848">
            <a:extLst>
              <a:ext uri="{FF2B5EF4-FFF2-40B4-BE49-F238E27FC236}">
                <a16:creationId xmlns:a16="http://schemas.microsoft.com/office/drawing/2014/main" id="{93BC79FF-A177-08FF-416E-173D3385BD98}"/>
              </a:ext>
            </a:extLst>
          </p:cNvPr>
          <p:cNvSpPr/>
          <p:nvPr/>
        </p:nvSpPr>
        <p:spPr>
          <a:xfrm>
            <a:off x="6089028" y="1237691"/>
            <a:ext cx="6102971" cy="11846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850" name="Group 1849">
            <a:extLst>
              <a:ext uri="{FF2B5EF4-FFF2-40B4-BE49-F238E27FC236}">
                <a16:creationId xmlns:a16="http://schemas.microsoft.com/office/drawing/2014/main" id="{28B31CE2-01A7-DC0C-0FFC-D80AFA8E6866}"/>
              </a:ext>
            </a:extLst>
          </p:cNvPr>
          <p:cNvGrpSpPr/>
          <p:nvPr/>
        </p:nvGrpSpPr>
        <p:grpSpPr>
          <a:xfrm>
            <a:off x="6406435" y="1788449"/>
            <a:ext cx="622520" cy="590196"/>
            <a:chOff x="3233645" y="2836775"/>
            <a:chExt cx="457200" cy="457200"/>
          </a:xfrm>
        </p:grpSpPr>
        <p:sp>
          <p:nvSpPr>
            <p:cNvPr id="1851" name="Oval 1850">
              <a:extLst>
                <a:ext uri="{FF2B5EF4-FFF2-40B4-BE49-F238E27FC236}">
                  <a16:creationId xmlns:a16="http://schemas.microsoft.com/office/drawing/2014/main" id="{4F8D3327-92FD-9826-EEF5-AB2C55BD0CB7}"/>
                </a:ext>
              </a:extLst>
            </p:cNvPr>
            <p:cNvSpPr/>
            <p:nvPr/>
          </p:nvSpPr>
          <p:spPr>
            <a:xfrm>
              <a:off x="3233645" y="2836775"/>
              <a:ext cx="457200" cy="457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1852" name="Picture 6" descr="C:\Users\kringelheim\Downloads\icons8-home-52.png">
              <a:extLst>
                <a:ext uri="{FF2B5EF4-FFF2-40B4-BE49-F238E27FC236}">
                  <a16:creationId xmlns:a16="http://schemas.microsoft.com/office/drawing/2014/main" id="{FCEAFF61-ED58-8E5A-BBE3-E24A3CB5EF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2901" y="2921987"/>
              <a:ext cx="261663" cy="2616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53" name="Oval 1852">
            <a:extLst>
              <a:ext uri="{FF2B5EF4-FFF2-40B4-BE49-F238E27FC236}">
                <a16:creationId xmlns:a16="http://schemas.microsoft.com/office/drawing/2014/main" id="{859A6130-EEA7-EEDF-6E9E-4244D20B09E4}"/>
              </a:ext>
            </a:extLst>
          </p:cNvPr>
          <p:cNvSpPr/>
          <p:nvPr/>
        </p:nvSpPr>
        <p:spPr>
          <a:xfrm>
            <a:off x="7763333" y="1793510"/>
            <a:ext cx="627056" cy="57726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54" name="Oval 1853">
            <a:extLst>
              <a:ext uri="{FF2B5EF4-FFF2-40B4-BE49-F238E27FC236}">
                <a16:creationId xmlns:a16="http://schemas.microsoft.com/office/drawing/2014/main" id="{CE63F07A-E3F7-093E-C3BE-FF811E0A445F}"/>
              </a:ext>
            </a:extLst>
          </p:cNvPr>
          <p:cNvSpPr/>
          <p:nvPr/>
        </p:nvSpPr>
        <p:spPr>
          <a:xfrm>
            <a:off x="9236142" y="1810371"/>
            <a:ext cx="622521" cy="54690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55" name="Oval 1854">
            <a:extLst>
              <a:ext uri="{FF2B5EF4-FFF2-40B4-BE49-F238E27FC236}">
                <a16:creationId xmlns:a16="http://schemas.microsoft.com/office/drawing/2014/main" id="{E5C8D5A3-3B80-116A-7E76-A23A235FBF4B}"/>
              </a:ext>
            </a:extLst>
          </p:cNvPr>
          <p:cNvSpPr/>
          <p:nvPr/>
        </p:nvSpPr>
        <p:spPr>
          <a:xfrm>
            <a:off x="10735507" y="1819281"/>
            <a:ext cx="627057" cy="54690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856" name="Picture 2" descr="C:\Users\kringelheim\Downloads\icons8-ingredients-filled-50.png">
            <a:extLst>
              <a:ext uri="{FF2B5EF4-FFF2-40B4-BE49-F238E27FC236}">
                <a16:creationId xmlns:a16="http://schemas.microsoft.com/office/drawing/2014/main" id="{B49DE5C2-E7CA-DFEA-274F-C3921883D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100" y="1896102"/>
            <a:ext cx="374890" cy="37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57" name="Picture 15" descr="image.png">
            <a:extLst>
              <a:ext uri="{FF2B5EF4-FFF2-40B4-BE49-F238E27FC236}">
                <a16:creationId xmlns:a16="http://schemas.microsoft.com/office/drawing/2014/main" id="{18F7425F-AC93-528A-2F2F-63A3E179A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6880" y="1934691"/>
            <a:ext cx="312233" cy="312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58" name="Picture 3" descr="C:\Users\kringelheim\Downloads\icons8-handshake-heart-filled-50.png">
            <a:extLst>
              <a:ext uri="{FF2B5EF4-FFF2-40B4-BE49-F238E27FC236}">
                <a16:creationId xmlns:a16="http://schemas.microsoft.com/office/drawing/2014/main" id="{9AB0006A-BEE3-C2CB-CE7C-4A8F70BB8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4603" y="1925204"/>
            <a:ext cx="368010" cy="368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9" name="TextBox 1858">
            <a:extLst>
              <a:ext uri="{FF2B5EF4-FFF2-40B4-BE49-F238E27FC236}">
                <a16:creationId xmlns:a16="http://schemas.microsoft.com/office/drawing/2014/main" id="{0C55C172-45F2-B1A8-74FA-4CBFBA43B10D}"/>
              </a:ext>
            </a:extLst>
          </p:cNvPr>
          <p:cNvSpPr txBox="1"/>
          <p:nvPr/>
        </p:nvSpPr>
        <p:spPr>
          <a:xfrm>
            <a:off x="6175119" y="1440293"/>
            <a:ext cx="1015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Housing</a:t>
            </a:r>
          </a:p>
        </p:txBody>
      </p:sp>
      <p:sp>
        <p:nvSpPr>
          <p:cNvPr id="1860" name="TextBox 1859">
            <a:extLst>
              <a:ext uri="{FF2B5EF4-FFF2-40B4-BE49-F238E27FC236}">
                <a16:creationId xmlns:a16="http://schemas.microsoft.com/office/drawing/2014/main" id="{BCFB62B2-4DAF-FE4A-0F1F-A2C25F5B7BDB}"/>
              </a:ext>
            </a:extLst>
          </p:cNvPr>
          <p:cNvSpPr txBox="1"/>
          <p:nvPr/>
        </p:nvSpPr>
        <p:spPr>
          <a:xfrm>
            <a:off x="7568205" y="1440861"/>
            <a:ext cx="1015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Food</a:t>
            </a:r>
          </a:p>
        </p:txBody>
      </p:sp>
      <p:sp>
        <p:nvSpPr>
          <p:cNvPr id="1861" name="TextBox 1860">
            <a:extLst>
              <a:ext uri="{FF2B5EF4-FFF2-40B4-BE49-F238E27FC236}">
                <a16:creationId xmlns:a16="http://schemas.microsoft.com/office/drawing/2014/main" id="{CE0689A8-B2F2-B154-65AD-432EBFB03E32}"/>
              </a:ext>
            </a:extLst>
          </p:cNvPr>
          <p:cNvSpPr txBox="1"/>
          <p:nvPr/>
        </p:nvSpPr>
        <p:spPr>
          <a:xfrm>
            <a:off x="8834396" y="1440028"/>
            <a:ext cx="14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Transportation</a:t>
            </a:r>
          </a:p>
        </p:txBody>
      </p:sp>
      <p:sp>
        <p:nvSpPr>
          <p:cNvPr id="1862" name="TextBox 1861">
            <a:extLst>
              <a:ext uri="{FF2B5EF4-FFF2-40B4-BE49-F238E27FC236}">
                <a16:creationId xmlns:a16="http://schemas.microsoft.com/office/drawing/2014/main" id="{94401156-A587-4090-0D3C-27CB7EF03699}"/>
              </a:ext>
            </a:extLst>
          </p:cNvPr>
          <p:cNvSpPr txBox="1"/>
          <p:nvPr/>
        </p:nvSpPr>
        <p:spPr>
          <a:xfrm>
            <a:off x="9933155" y="1442034"/>
            <a:ext cx="2195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Interpersonal Safety</a:t>
            </a:r>
          </a:p>
        </p:txBody>
      </p:sp>
      <p:sp>
        <p:nvSpPr>
          <p:cNvPr id="1863" name="Pentagon 39">
            <a:extLst>
              <a:ext uri="{FF2B5EF4-FFF2-40B4-BE49-F238E27FC236}">
                <a16:creationId xmlns:a16="http://schemas.microsoft.com/office/drawing/2014/main" id="{709DC4F2-15FE-71E8-DBD0-8CB4132A1576}"/>
              </a:ext>
            </a:extLst>
          </p:cNvPr>
          <p:cNvSpPr/>
          <p:nvPr/>
        </p:nvSpPr>
        <p:spPr>
          <a:xfrm>
            <a:off x="6089028" y="1118989"/>
            <a:ext cx="5118645" cy="307777"/>
          </a:xfrm>
          <a:prstGeom prst="homePlat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NC’s priority “Healthy Opportunities” domains</a:t>
            </a:r>
          </a:p>
        </p:txBody>
      </p:sp>
      <p:sp>
        <p:nvSpPr>
          <p:cNvPr id="1864" name="TextBox 1863">
            <a:extLst>
              <a:ext uri="{FF2B5EF4-FFF2-40B4-BE49-F238E27FC236}">
                <a16:creationId xmlns:a16="http://schemas.microsoft.com/office/drawing/2014/main" id="{F58A7631-A711-2FE1-0463-6208D068D54F}"/>
              </a:ext>
            </a:extLst>
          </p:cNvPr>
          <p:cNvSpPr txBox="1"/>
          <p:nvPr/>
        </p:nvSpPr>
        <p:spPr>
          <a:xfrm>
            <a:off x="7210935" y="5263898"/>
            <a:ext cx="5402460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71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Beaufort, Bertie, Chowan, Edgecombe, Halifax, Hertford, Martin, Northampton, Pitt </a:t>
            </a:r>
          </a:p>
        </p:txBody>
      </p:sp>
    </p:spTree>
    <p:extLst>
      <p:ext uri="{BB962C8B-B14F-4D97-AF65-F5344CB8AC3E}">
        <p14:creationId xmlns:p14="http://schemas.microsoft.com/office/powerpoint/2010/main" val="225428801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4">
            <a:extLst>
              <a:ext uri="{FF2B5EF4-FFF2-40B4-BE49-F238E27FC236}">
                <a16:creationId xmlns:a16="http://schemas.microsoft.com/office/drawing/2014/main" id="{F659DBAD-F98E-4019-BC17-D0A1C949A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332" y="592830"/>
            <a:ext cx="10457689" cy="548640"/>
          </a:xfrm>
        </p:spPr>
        <p:txBody>
          <a:bodyPr/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Pilot Entities’ Roles &amp; Responsibilities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11D6430-91F1-4EA8-BCF1-2EB7298E436D}"/>
              </a:ext>
            </a:extLst>
          </p:cNvPr>
          <p:cNvSpPr/>
          <p:nvPr/>
        </p:nvSpPr>
        <p:spPr>
          <a:xfrm>
            <a:off x="264336" y="1477755"/>
            <a:ext cx="4895848" cy="5060229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C8AEECA-2017-410D-9FDB-F961366BD55B}"/>
              </a:ext>
            </a:extLst>
          </p:cNvPr>
          <p:cNvSpPr/>
          <p:nvPr/>
        </p:nvSpPr>
        <p:spPr>
          <a:xfrm>
            <a:off x="264332" y="1287256"/>
            <a:ext cx="4895851" cy="369332"/>
          </a:xfrm>
          <a:prstGeom prst="rect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77B5141-4B78-4330-AB1A-65819591C948}"/>
              </a:ext>
            </a:extLst>
          </p:cNvPr>
          <p:cNvSpPr txBox="1"/>
          <p:nvPr/>
        </p:nvSpPr>
        <p:spPr>
          <a:xfrm>
            <a:off x="276854" y="1256776"/>
            <a:ext cx="48833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Sample Regional Pilot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8432F87A-A0A8-4A31-8965-12DAA9A86766}"/>
              </a:ext>
            </a:extLst>
          </p:cNvPr>
          <p:cNvCxnSpPr>
            <a:cxnSpLocks/>
          </p:cNvCxnSpPr>
          <p:nvPr/>
        </p:nvCxnSpPr>
        <p:spPr>
          <a:xfrm>
            <a:off x="5297444" y="1239371"/>
            <a:ext cx="0" cy="5374881"/>
          </a:xfrm>
          <a:prstGeom prst="line">
            <a:avLst/>
          </a:prstGeom>
          <a:noFill/>
          <a:ln w="57150" cap="flat" cmpd="sng" algn="ctr">
            <a:solidFill>
              <a:srgbClr val="1F497D"/>
            </a:solidFill>
            <a:prstDash val="solid"/>
            <a:miter lim="800000"/>
          </a:ln>
          <a:effectLst/>
        </p:spPr>
      </p:cxn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8CB95BE-1E65-45C4-A661-09A32A9555C4}"/>
              </a:ext>
            </a:extLst>
          </p:cNvPr>
          <p:cNvSpPr/>
          <p:nvPr/>
        </p:nvSpPr>
        <p:spPr>
          <a:xfrm>
            <a:off x="1051518" y="5337540"/>
            <a:ext cx="3532897" cy="1052422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F6D88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BE9A0378-4D98-4F89-B934-074FA048DFF1}"/>
              </a:ext>
            </a:extLst>
          </p:cNvPr>
          <p:cNvSpPr/>
          <p:nvPr/>
        </p:nvSpPr>
        <p:spPr>
          <a:xfrm>
            <a:off x="1976639" y="1734426"/>
            <a:ext cx="1682152" cy="376846"/>
          </a:xfrm>
          <a:prstGeom prst="rect">
            <a:avLst/>
          </a:prstGeom>
          <a:solidFill>
            <a:srgbClr val="7F9E3F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North Carolina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DFB280E-4583-4478-870B-1580B5972E9F}"/>
              </a:ext>
            </a:extLst>
          </p:cNvPr>
          <p:cNvSpPr/>
          <p:nvPr/>
        </p:nvSpPr>
        <p:spPr>
          <a:xfrm>
            <a:off x="1059148" y="2652076"/>
            <a:ext cx="1002008" cy="427518"/>
          </a:xfrm>
          <a:prstGeom prst="rect">
            <a:avLst/>
          </a:prstGeom>
          <a:solidFill>
            <a:srgbClr val="33669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Prepaid Health Plan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63E6B79-84FA-449A-9D4F-4CD27014D991}"/>
              </a:ext>
            </a:extLst>
          </p:cNvPr>
          <p:cNvSpPr/>
          <p:nvPr/>
        </p:nvSpPr>
        <p:spPr>
          <a:xfrm>
            <a:off x="1763526" y="4336310"/>
            <a:ext cx="2075980" cy="561282"/>
          </a:xfrm>
          <a:prstGeom prst="rect">
            <a:avLst/>
          </a:prstGeom>
          <a:solidFill>
            <a:srgbClr val="6D2E7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Network Lead 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CC81B52-23C5-4A40-8641-01EF8EEF4BE1}"/>
              </a:ext>
            </a:extLst>
          </p:cNvPr>
          <p:cNvSpPr/>
          <p:nvPr/>
        </p:nvSpPr>
        <p:spPr>
          <a:xfrm>
            <a:off x="1344923" y="5594685"/>
            <a:ext cx="819675" cy="709016"/>
          </a:xfrm>
          <a:prstGeom prst="rect">
            <a:avLst/>
          </a:prstGeom>
          <a:solidFill>
            <a:srgbClr val="F6D88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HSO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9911F88-2AF6-4CE6-B83D-B01E233D879F}"/>
              </a:ext>
            </a:extLst>
          </p:cNvPr>
          <p:cNvSpPr/>
          <p:nvPr/>
        </p:nvSpPr>
        <p:spPr>
          <a:xfrm>
            <a:off x="2456422" y="5594685"/>
            <a:ext cx="819675" cy="709016"/>
          </a:xfrm>
          <a:prstGeom prst="rect">
            <a:avLst/>
          </a:prstGeom>
          <a:solidFill>
            <a:srgbClr val="F6D88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HSO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D0ABDD32-10CA-485E-99ED-304A04F0E292}"/>
              </a:ext>
            </a:extLst>
          </p:cNvPr>
          <p:cNvSpPr/>
          <p:nvPr/>
        </p:nvSpPr>
        <p:spPr>
          <a:xfrm>
            <a:off x="3567921" y="5594685"/>
            <a:ext cx="819675" cy="709016"/>
          </a:xfrm>
          <a:prstGeom prst="rect">
            <a:avLst/>
          </a:prstGeom>
          <a:solidFill>
            <a:srgbClr val="F6D88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HSO</a:t>
            </a: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F9EFB860-0155-4E42-A774-889F14D00417}"/>
              </a:ext>
            </a:extLst>
          </p:cNvPr>
          <p:cNvCxnSpPr/>
          <p:nvPr/>
        </p:nvCxnSpPr>
        <p:spPr>
          <a:xfrm flipH="1">
            <a:off x="2817715" y="2111272"/>
            <a:ext cx="945" cy="295167"/>
          </a:xfrm>
          <a:prstGeom prst="line">
            <a:avLst/>
          </a:prstGeom>
          <a:noFill/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</a:ln>
          <a:effectLst/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60F4FD8C-CAC5-40D1-9A86-4101F32E9D13}"/>
              </a:ext>
            </a:extLst>
          </p:cNvPr>
          <p:cNvCxnSpPr/>
          <p:nvPr/>
        </p:nvCxnSpPr>
        <p:spPr>
          <a:xfrm flipV="1">
            <a:off x="1560152" y="2397810"/>
            <a:ext cx="2523260" cy="8629"/>
          </a:xfrm>
          <a:prstGeom prst="line">
            <a:avLst/>
          </a:prstGeom>
          <a:noFill/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</a:ln>
          <a:effectLst/>
        </p:spPr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12C16A06-884F-4EEC-B718-A8030A1F35B5}"/>
              </a:ext>
            </a:extLst>
          </p:cNvPr>
          <p:cNvCxnSpPr/>
          <p:nvPr/>
        </p:nvCxnSpPr>
        <p:spPr>
          <a:xfrm>
            <a:off x="1553050" y="2406439"/>
            <a:ext cx="0" cy="254266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7E8CA561-6A54-482A-A4B8-12A69840D153}"/>
              </a:ext>
            </a:extLst>
          </p:cNvPr>
          <p:cNvCxnSpPr/>
          <p:nvPr/>
        </p:nvCxnSpPr>
        <p:spPr>
          <a:xfrm>
            <a:off x="2818660" y="2406439"/>
            <a:ext cx="0" cy="24563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BD0D2201-BCAD-4ADC-9808-9367544DB938}"/>
              </a:ext>
            </a:extLst>
          </p:cNvPr>
          <p:cNvCxnSpPr/>
          <p:nvPr/>
        </p:nvCxnSpPr>
        <p:spPr>
          <a:xfrm>
            <a:off x="4083412" y="2397810"/>
            <a:ext cx="0" cy="254266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77A11FCB-45FD-4A2E-B425-B2521479FA0B}"/>
              </a:ext>
            </a:extLst>
          </p:cNvPr>
          <p:cNvCxnSpPr/>
          <p:nvPr/>
        </p:nvCxnSpPr>
        <p:spPr>
          <a:xfrm>
            <a:off x="4670267" y="1922849"/>
            <a:ext cx="0" cy="2694102"/>
          </a:xfrm>
          <a:prstGeom prst="line">
            <a:avLst/>
          </a:prstGeom>
          <a:noFill/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</a:ln>
          <a:effectLst/>
        </p:spPr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21C54F9C-401A-41F8-B81E-46EA3B2233B7}"/>
              </a:ext>
            </a:extLst>
          </p:cNvPr>
          <p:cNvCxnSpPr/>
          <p:nvPr/>
        </p:nvCxnSpPr>
        <p:spPr>
          <a:xfrm>
            <a:off x="2181850" y="2865835"/>
            <a:ext cx="0" cy="1418718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  <a:tailEnd type="arrow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F4981345-F617-44FB-BA21-21476164ED81}"/>
              </a:ext>
            </a:extLst>
          </p:cNvPr>
          <p:cNvSpPr txBox="1"/>
          <p:nvPr/>
        </p:nvSpPr>
        <p:spPr>
          <a:xfrm>
            <a:off x="1051518" y="5346165"/>
            <a:ext cx="3532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Human Service Organizations (HSOs)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7D3E44BB-B453-4F32-92D9-C6CAA3DF1FF0}"/>
              </a:ext>
            </a:extLst>
          </p:cNvPr>
          <p:cNvCxnSpPr>
            <a:stCxn id="120" idx="2"/>
          </p:cNvCxnSpPr>
          <p:nvPr/>
        </p:nvCxnSpPr>
        <p:spPr>
          <a:xfrm flipH="1">
            <a:off x="2795068" y="4897592"/>
            <a:ext cx="6448" cy="39680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A2ABCD17-61CD-4A8F-87E5-7C447C6C8A66}"/>
              </a:ext>
            </a:extLst>
          </p:cNvPr>
          <p:cNvCxnSpPr>
            <a:stCxn id="150" idx="1"/>
          </p:cNvCxnSpPr>
          <p:nvPr/>
        </p:nvCxnSpPr>
        <p:spPr>
          <a:xfrm flipH="1">
            <a:off x="2061157" y="2865835"/>
            <a:ext cx="1521251" cy="0"/>
          </a:xfrm>
          <a:prstGeom prst="line">
            <a:avLst/>
          </a:prstGeom>
          <a:noFill/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</a:ln>
          <a:effectLst/>
        </p:spPr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EF466BDA-CC7F-46F6-A931-A1C21B8DED71}"/>
              </a:ext>
            </a:extLst>
          </p:cNvPr>
          <p:cNvCxnSpPr/>
          <p:nvPr/>
        </p:nvCxnSpPr>
        <p:spPr>
          <a:xfrm>
            <a:off x="3658791" y="1922849"/>
            <a:ext cx="1011476" cy="0"/>
          </a:xfrm>
          <a:prstGeom prst="line">
            <a:avLst/>
          </a:prstGeom>
          <a:noFill/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</a:ln>
          <a:effectLst/>
        </p:spPr>
      </p:cxn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A40460D-E7F9-4BC0-987F-EBCCE4EC8DF3}"/>
              </a:ext>
            </a:extLst>
          </p:cNvPr>
          <p:cNvSpPr/>
          <p:nvPr/>
        </p:nvSpPr>
        <p:spPr>
          <a:xfrm>
            <a:off x="1059148" y="3198345"/>
            <a:ext cx="1002594" cy="495600"/>
          </a:xfrm>
          <a:prstGeom prst="rect">
            <a:avLst/>
          </a:prstGeom>
          <a:solidFill>
            <a:srgbClr val="FF996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Care Managers </a:t>
            </a:r>
          </a:p>
        </p:txBody>
      </p: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26157F90-7737-4D12-8372-70D06DA240C4}"/>
              </a:ext>
            </a:extLst>
          </p:cNvPr>
          <p:cNvCxnSpPr/>
          <p:nvPr/>
        </p:nvCxnSpPr>
        <p:spPr>
          <a:xfrm>
            <a:off x="3421178" y="2865836"/>
            <a:ext cx="0" cy="1418718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8891532C-694F-4717-AAB9-0CBA829C0313}"/>
              </a:ext>
            </a:extLst>
          </p:cNvPr>
          <p:cNvCxnSpPr/>
          <p:nvPr/>
        </p:nvCxnSpPr>
        <p:spPr>
          <a:xfrm flipH="1">
            <a:off x="3839506" y="4616951"/>
            <a:ext cx="830761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  <a:tailEnd type="arrow"/>
          </a:ln>
          <a:effectLst/>
        </p:spPr>
      </p:cxn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C542F15B-6C80-4580-B8BF-A80E22C53301}"/>
              </a:ext>
            </a:extLst>
          </p:cNvPr>
          <p:cNvGrpSpPr/>
          <p:nvPr/>
        </p:nvGrpSpPr>
        <p:grpSpPr>
          <a:xfrm>
            <a:off x="912289" y="3280478"/>
            <a:ext cx="258113" cy="289811"/>
            <a:chOff x="9715500" y="3495675"/>
            <a:chExt cx="398463" cy="468313"/>
          </a:xfrm>
          <a:solidFill>
            <a:sysClr val="windowText" lastClr="000000"/>
          </a:solidFill>
        </p:grpSpPr>
        <p:sp>
          <p:nvSpPr>
            <p:cNvPr id="139" name="Freeform 132">
              <a:extLst>
                <a:ext uri="{FF2B5EF4-FFF2-40B4-BE49-F238E27FC236}">
                  <a16:creationId xmlns:a16="http://schemas.microsoft.com/office/drawing/2014/main" id="{352569DC-322F-4557-9053-6DCA84A05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2813" y="3495675"/>
              <a:ext cx="227013" cy="228600"/>
            </a:xfrm>
            <a:custGeom>
              <a:avLst/>
              <a:gdLst>
                <a:gd name="T0" fmla="*/ 71 w 143"/>
                <a:gd name="T1" fmla="*/ 0 h 144"/>
                <a:gd name="T2" fmla="*/ 71 w 143"/>
                <a:gd name="T3" fmla="*/ 0 h 144"/>
                <a:gd name="T4" fmla="*/ 56 w 143"/>
                <a:gd name="T5" fmla="*/ 2 h 144"/>
                <a:gd name="T6" fmla="*/ 42 w 143"/>
                <a:gd name="T7" fmla="*/ 6 h 144"/>
                <a:gd name="T8" fmla="*/ 30 w 143"/>
                <a:gd name="T9" fmla="*/ 14 h 144"/>
                <a:gd name="T10" fmla="*/ 20 w 143"/>
                <a:gd name="T11" fmla="*/ 22 h 144"/>
                <a:gd name="T12" fmla="*/ 12 w 143"/>
                <a:gd name="T13" fmla="*/ 32 h 144"/>
                <a:gd name="T14" fmla="*/ 4 w 143"/>
                <a:gd name="T15" fmla="*/ 44 h 144"/>
                <a:gd name="T16" fmla="*/ 0 w 143"/>
                <a:gd name="T17" fmla="*/ 58 h 144"/>
                <a:gd name="T18" fmla="*/ 0 w 143"/>
                <a:gd name="T19" fmla="*/ 72 h 144"/>
                <a:gd name="T20" fmla="*/ 0 w 143"/>
                <a:gd name="T21" fmla="*/ 72 h 144"/>
                <a:gd name="T22" fmla="*/ 0 w 143"/>
                <a:gd name="T23" fmla="*/ 88 h 144"/>
                <a:gd name="T24" fmla="*/ 4 w 143"/>
                <a:gd name="T25" fmla="*/ 100 h 144"/>
                <a:gd name="T26" fmla="*/ 12 w 143"/>
                <a:gd name="T27" fmla="*/ 112 h 144"/>
                <a:gd name="T28" fmla="*/ 20 w 143"/>
                <a:gd name="T29" fmla="*/ 124 h 144"/>
                <a:gd name="T30" fmla="*/ 30 w 143"/>
                <a:gd name="T31" fmla="*/ 132 h 144"/>
                <a:gd name="T32" fmla="*/ 42 w 143"/>
                <a:gd name="T33" fmla="*/ 138 h 144"/>
                <a:gd name="T34" fmla="*/ 56 w 143"/>
                <a:gd name="T35" fmla="*/ 144 h 144"/>
                <a:gd name="T36" fmla="*/ 71 w 143"/>
                <a:gd name="T37" fmla="*/ 144 h 144"/>
                <a:gd name="T38" fmla="*/ 71 w 143"/>
                <a:gd name="T39" fmla="*/ 144 h 144"/>
                <a:gd name="T40" fmla="*/ 87 w 143"/>
                <a:gd name="T41" fmla="*/ 144 h 144"/>
                <a:gd name="T42" fmla="*/ 99 w 143"/>
                <a:gd name="T43" fmla="*/ 138 h 144"/>
                <a:gd name="T44" fmla="*/ 113 w 143"/>
                <a:gd name="T45" fmla="*/ 132 h 144"/>
                <a:gd name="T46" fmla="*/ 123 w 143"/>
                <a:gd name="T47" fmla="*/ 124 h 144"/>
                <a:gd name="T48" fmla="*/ 131 w 143"/>
                <a:gd name="T49" fmla="*/ 112 h 144"/>
                <a:gd name="T50" fmla="*/ 139 w 143"/>
                <a:gd name="T51" fmla="*/ 100 h 144"/>
                <a:gd name="T52" fmla="*/ 143 w 143"/>
                <a:gd name="T53" fmla="*/ 88 h 144"/>
                <a:gd name="T54" fmla="*/ 143 w 143"/>
                <a:gd name="T55" fmla="*/ 72 h 144"/>
                <a:gd name="T56" fmla="*/ 143 w 143"/>
                <a:gd name="T57" fmla="*/ 72 h 144"/>
                <a:gd name="T58" fmla="*/ 143 w 143"/>
                <a:gd name="T59" fmla="*/ 58 h 144"/>
                <a:gd name="T60" fmla="*/ 139 w 143"/>
                <a:gd name="T61" fmla="*/ 44 h 144"/>
                <a:gd name="T62" fmla="*/ 131 w 143"/>
                <a:gd name="T63" fmla="*/ 32 h 144"/>
                <a:gd name="T64" fmla="*/ 123 w 143"/>
                <a:gd name="T65" fmla="*/ 22 h 144"/>
                <a:gd name="T66" fmla="*/ 113 w 143"/>
                <a:gd name="T67" fmla="*/ 14 h 144"/>
                <a:gd name="T68" fmla="*/ 99 w 143"/>
                <a:gd name="T69" fmla="*/ 6 h 144"/>
                <a:gd name="T70" fmla="*/ 87 w 143"/>
                <a:gd name="T71" fmla="*/ 2 h 144"/>
                <a:gd name="T72" fmla="*/ 71 w 143"/>
                <a:gd name="T73" fmla="*/ 0 h 144"/>
                <a:gd name="T74" fmla="*/ 71 w 143"/>
                <a:gd name="T7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3" h="144">
                  <a:moveTo>
                    <a:pt x="71" y="0"/>
                  </a:moveTo>
                  <a:lnTo>
                    <a:pt x="71" y="0"/>
                  </a:lnTo>
                  <a:lnTo>
                    <a:pt x="56" y="2"/>
                  </a:lnTo>
                  <a:lnTo>
                    <a:pt x="42" y="6"/>
                  </a:lnTo>
                  <a:lnTo>
                    <a:pt x="30" y="14"/>
                  </a:lnTo>
                  <a:lnTo>
                    <a:pt x="20" y="22"/>
                  </a:lnTo>
                  <a:lnTo>
                    <a:pt x="12" y="32"/>
                  </a:lnTo>
                  <a:lnTo>
                    <a:pt x="4" y="44"/>
                  </a:lnTo>
                  <a:lnTo>
                    <a:pt x="0" y="58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88"/>
                  </a:lnTo>
                  <a:lnTo>
                    <a:pt x="4" y="100"/>
                  </a:lnTo>
                  <a:lnTo>
                    <a:pt x="12" y="112"/>
                  </a:lnTo>
                  <a:lnTo>
                    <a:pt x="20" y="124"/>
                  </a:lnTo>
                  <a:lnTo>
                    <a:pt x="30" y="132"/>
                  </a:lnTo>
                  <a:lnTo>
                    <a:pt x="42" y="138"/>
                  </a:lnTo>
                  <a:lnTo>
                    <a:pt x="56" y="144"/>
                  </a:lnTo>
                  <a:lnTo>
                    <a:pt x="71" y="144"/>
                  </a:lnTo>
                  <a:lnTo>
                    <a:pt x="71" y="144"/>
                  </a:lnTo>
                  <a:lnTo>
                    <a:pt x="87" y="144"/>
                  </a:lnTo>
                  <a:lnTo>
                    <a:pt x="99" y="138"/>
                  </a:lnTo>
                  <a:lnTo>
                    <a:pt x="113" y="132"/>
                  </a:lnTo>
                  <a:lnTo>
                    <a:pt x="123" y="124"/>
                  </a:lnTo>
                  <a:lnTo>
                    <a:pt x="131" y="112"/>
                  </a:lnTo>
                  <a:lnTo>
                    <a:pt x="139" y="100"/>
                  </a:lnTo>
                  <a:lnTo>
                    <a:pt x="143" y="88"/>
                  </a:lnTo>
                  <a:lnTo>
                    <a:pt x="143" y="72"/>
                  </a:lnTo>
                  <a:lnTo>
                    <a:pt x="143" y="72"/>
                  </a:lnTo>
                  <a:lnTo>
                    <a:pt x="143" y="58"/>
                  </a:lnTo>
                  <a:lnTo>
                    <a:pt x="139" y="44"/>
                  </a:lnTo>
                  <a:lnTo>
                    <a:pt x="131" y="32"/>
                  </a:lnTo>
                  <a:lnTo>
                    <a:pt x="123" y="22"/>
                  </a:lnTo>
                  <a:lnTo>
                    <a:pt x="113" y="14"/>
                  </a:lnTo>
                  <a:lnTo>
                    <a:pt x="99" y="6"/>
                  </a:lnTo>
                  <a:lnTo>
                    <a:pt x="87" y="2"/>
                  </a:lnTo>
                  <a:lnTo>
                    <a:pt x="71" y="0"/>
                  </a:lnTo>
                  <a:lnTo>
                    <a:pt x="7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0" name="Freeform 133">
              <a:extLst>
                <a:ext uri="{FF2B5EF4-FFF2-40B4-BE49-F238E27FC236}">
                  <a16:creationId xmlns:a16="http://schemas.microsoft.com/office/drawing/2014/main" id="{874681D6-FEDC-49AF-82C9-0A6C2FABD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5500" y="3695700"/>
              <a:ext cx="398463" cy="268288"/>
            </a:xfrm>
            <a:custGeom>
              <a:avLst/>
              <a:gdLst>
                <a:gd name="T0" fmla="*/ 194 w 251"/>
                <a:gd name="T1" fmla="*/ 0 h 169"/>
                <a:gd name="T2" fmla="*/ 194 w 251"/>
                <a:gd name="T3" fmla="*/ 0 h 169"/>
                <a:gd name="T4" fmla="*/ 182 w 251"/>
                <a:gd name="T5" fmla="*/ 14 h 169"/>
                <a:gd name="T6" fmla="*/ 166 w 251"/>
                <a:gd name="T7" fmla="*/ 23 h 169"/>
                <a:gd name="T8" fmla="*/ 146 w 251"/>
                <a:gd name="T9" fmla="*/ 29 h 169"/>
                <a:gd name="T10" fmla="*/ 126 w 251"/>
                <a:gd name="T11" fmla="*/ 33 h 169"/>
                <a:gd name="T12" fmla="*/ 126 w 251"/>
                <a:gd name="T13" fmla="*/ 33 h 169"/>
                <a:gd name="T14" fmla="*/ 107 w 251"/>
                <a:gd name="T15" fmla="*/ 29 h 169"/>
                <a:gd name="T16" fmla="*/ 87 w 251"/>
                <a:gd name="T17" fmla="*/ 23 h 169"/>
                <a:gd name="T18" fmla="*/ 71 w 251"/>
                <a:gd name="T19" fmla="*/ 14 h 169"/>
                <a:gd name="T20" fmla="*/ 59 w 251"/>
                <a:gd name="T21" fmla="*/ 0 h 169"/>
                <a:gd name="T22" fmla="*/ 59 w 251"/>
                <a:gd name="T23" fmla="*/ 0 h 169"/>
                <a:gd name="T24" fmla="*/ 47 w 251"/>
                <a:gd name="T25" fmla="*/ 10 h 169"/>
                <a:gd name="T26" fmla="*/ 34 w 251"/>
                <a:gd name="T27" fmla="*/ 20 h 169"/>
                <a:gd name="T28" fmla="*/ 24 w 251"/>
                <a:gd name="T29" fmla="*/ 31 h 169"/>
                <a:gd name="T30" fmla="*/ 16 w 251"/>
                <a:gd name="T31" fmla="*/ 43 h 169"/>
                <a:gd name="T32" fmla="*/ 10 w 251"/>
                <a:gd name="T33" fmla="*/ 57 h 169"/>
                <a:gd name="T34" fmla="*/ 4 w 251"/>
                <a:gd name="T35" fmla="*/ 73 h 169"/>
                <a:gd name="T36" fmla="*/ 2 w 251"/>
                <a:gd name="T37" fmla="*/ 87 h 169"/>
                <a:gd name="T38" fmla="*/ 0 w 251"/>
                <a:gd name="T39" fmla="*/ 103 h 169"/>
                <a:gd name="T40" fmla="*/ 0 w 251"/>
                <a:gd name="T41" fmla="*/ 169 h 169"/>
                <a:gd name="T42" fmla="*/ 251 w 251"/>
                <a:gd name="T43" fmla="*/ 169 h 169"/>
                <a:gd name="T44" fmla="*/ 251 w 251"/>
                <a:gd name="T45" fmla="*/ 103 h 169"/>
                <a:gd name="T46" fmla="*/ 251 w 251"/>
                <a:gd name="T47" fmla="*/ 103 h 169"/>
                <a:gd name="T48" fmla="*/ 251 w 251"/>
                <a:gd name="T49" fmla="*/ 87 h 169"/>
                <a:gd name="T50" fmla="*/ 247 w 251"/>
                <a:gd name="T51" fmla="*/ 73 h 169"/>
                <a:gd name="T52" fmla="*/ 243 w 251"/>
                <a:gd name="T53" fmla="*/ 57 h 169"/>
                <a:gd name="T54" fmla="*/ 237 w 251"/>
                <a:gd name="T55" fmla="*/ 43 h 169"/>
                <a:gd name="T56" fmla="*/ 229 w 251"/>
                <a:gd name="T57" fmla="*/ 31 h 169"/>
                <a:gd name="T58" fmla="*/ 219 w 251"/>
                <a:gd name="T59" fmla="*/ 20 h 169"/>
                <a:gd name="T60" fmla="*/ 206 w 251"/>
                <a:gd name="T61" fmla="*/ 10 h 169"/>
                <a:gd name="T62" fmla="*/ 194 w 251"/>
                <a:gd name="T63" fmla="*/ 0 h 169"/>
                <a:gd name="T64" fmla="*/ 194 w 251"/>
                <a:gd name="T65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1" h="169">
                  <a:moveTo>
                    <a:pt x="194" y="0"/>
                  </a:moveTo>
                  <a:lnTo>
                    <a:pt x="194" y="0"/>
                  </a:lnTo>
                  <a:lnTo>
                    <a:pt x="182" y="14"/>
                  </a:lnTo>
                  <a:lnTo>
                    <a:pt x="166" y="23"/>
                  </a:lnTo>
                  <a:lnTo>
                    <a:pt x="146" y="29"/>
                  </a:lnTo>
                  <a:lnTo>
                    <a:pt x="126" y="33"/>
                  </a:lnTo>
                  <a:lnTo>
                    <a:pt x="126" y="33"/>
                  </a:lnTo>
                  <a:lnTo>
                    <a:pt x="107" y="29"/>
                  </a:lnTo>
                  <a:lnTo>
                    <a:pt x="87" y="23"/>
                  </a:lnTo>
                  <a:lnTo>
                    <a:pt x="71" y="14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47" y="10"/>
                  </a:lnTo>
                  <a:lnTo>
                    <a:pt x="34" y="20"/>
                  </a:lnTo>
                  <a:lnTo>
                    <a:pt x="24" y="31"/>
                  </a:lnTo>
                  <a:lnTo>
                    <a:pt x="16" y="43"/>
                  </a:lnTo>
                  <a:lnTo>
                    <a:pt x="10" y="57"/>
                  </a:lnTo>
                  <a:lnTo>
                    <a:pt x="4" y="73"/>
                  </a:lnTo>
                  <a:lnTo>
                    <a:pt x="2" y="87"/>
                  </a:lnTo>
                  <a:lnTo>
                    <a:pt x="0" y="103"/>
                  </a:lnTo>
                  <a:lnTo>
                    <a:pt x="0" y="169"/>
                  </a:lnTo>
                  <a:lnTo>
                    <a:pt x="251" y="169"/>
                  </a:lnTo>
                  <a:lnTo>
                    <a:pt x="251" y="103"/>
                  </a:lnTo>
                  <a:lnTo>
                    <a:pt x="251" y="103"/>
                  </a:lnTo>
                  <a:lnTo>
                    <a:pt x="251" y="87"/>
                  </a:lnTo>
                  <a:lnTo>
                    <a:pt x="247" y="73"/>
                  </a:lnTo>
                  <a:lnTo>
                    <a:pt x="243" y="57"/>
                  </a:lnTo>
                  <a:lnTo>
                    <a:pt x="237" y="43"/>
                  </a:lnTo>
                  <a:lnTo>
                    <a:pt x="229" y="31"/>
                  </a:lnTo>
                  <a:lnTo>
                    <a:pt x="219" y="20"/>
                  </a:lnTo>
                  <a:lnTo>
                    <a:pt x="206" y="10"/>
                  </a:lnTo>
                  <a:lnTo>
                    <a:pt x="194" y="0"/>
                  </a:lnTo>
                  <a:lnTo>
                    <a:pt x="1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BA465AE6-CF75-419A-9304-BD7EAB9276E9}"/>
              </a:ext>
            </a:extLst>
          </p:cNvPr>
          <p:cNvGrpSpPr/>
          <p:nvPr/>
        </p:nvGrpSpPr>
        <p:grpSpPr>
          <a:xfrm>
            <a:off x="935632" y="5790952"/>
            <a:ext cx="258113" cy="289811"/>
            <a:chOff x="9715500" y="3495675"/>
            <a:chExt cx="398463" cy="468313"/>
          </a:xfrm>
          <a:solidFill>
            <a:sysClr val="windowText" lastClr="000000"/>
          </a:solidFill>
        </p:grpSpPr>
        <p:sp>
          <p:nvSpPr>
            <p:cNvPr id="142" name="Freeform 132">
              <a:extLst>
                <a:ext uri="{FF2B5EF4-FFF2-40B4-BE49-F238E27FC236}">
                  <a16:creationId xmlns:a16="http://schemas.microsoft.com/office/drawing/2014/main" id="{22C29690-D7FB-4AD9-A055-6B8A7C23233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2813" y="3495675"/>
              <a:ext cx="227013" cy="228600"/>
            </a:xfrm>
            <a:custGeom>
              <a:avLst/>
              <a:gdLst>
                <a:gd name="T0" fmla="*/ 71 w 143"/>
                <a:gd name="T1" fmla="*/ 0 h 144"/>
                <a:gd name="T2" fmla="*/ 71 w 143"/>
                <a:gd name="T3" fmla="*/ 0 h 144"/>
                <a:gd name="T4" fmla="*/ 56 w 143"/>
                <a:gd name="T5" fmla="*/ 2 h 144"/>
                <a:gd name="T6" fmla="*/ 42 w 143"/>
                <a:gd name="T7" fmla="*/ 6 h 144"/>
                <a:gd name="T8" fmla="*/ 30 w 143"/>
                <a:gd name="T9" fmla="*/ 14 h 144"/>
                <a:gd name="T10" fmla="*/ 20 w 143"/>
                <a:gd name="T11" fmla="*/ 22 h 144"/>
                <a:gd name="T12" fmla="*/ 12 w 143"/>
                <a:gd name="T13" fmla="*/ 32 h 144"/>
                <a:gd name="T14" fmla="*/ 4 w 143"/>
                <a:gd name="T15" fmla="*/ 44 h 144"/>
                <a:gd name="T16" fmla="*/ 0 w 143"/>
                <a:gd name="T17" fmla="*/ 58 h 144"/>
                <a:gd name="T18" fmla="*/ 0 w 143"/>
                <a:gd name="T19" fmla="*/ 72 h 144"/>
                <a:gd name="T20" fmla="*/ 0 w 143"/>
                <a:gd name="T21" fmla="*/ 72 h 144"/>
                <a:gd name="T22" fmla="*/ 0 w 143"/>
                <a:gd name="T23" fmla="*/ 88 h 144"/>
                <a:gd name="T24" fmla="*/ 4 w 143"/>
                <a:gd name="T25" fmla="*/ 100 h 144"/>
                <a:gd name="T26" fmla="*/ 12 w 143"/>
                <a:gd name="T27" fmla="*/ 112 h 144"/>
                <a:gd name="T28" fmla="*/ 20 w 143"/>
                <a:gd name="T29" fmla="*/ 124 h 144"/>
                <a:gd name="T30" fmla="*/ 30 w 143"/>
                <a:gd name="T31" fmla="*/ 132 h 144"/>
                <a:gd name="T32" fmla="*/ 42 w 143"/>
                <a:gd name="T33" fmla="*/ 138 h 144"/>
                <a:gd name="T34" fmla="*/ 56 w 143"/>
                <a:gd name="T35" fmla="*/ 144 h 144"/>
                <a:gd name="T36" fmla="*/ 71 w 143"/>
                <a:gd name="T37" fmla="*/ 144 h 144"/>
                <a:gd name="T38" fmla="*/ 71 w 143"/>
                <a:gd name="T39" fmla="*/ 144 h 144"/>
                <a:gd name="T40" fmla="*/ 87 w 143"/>
                <a:gd name="T41" fmla="*/ 144 h 144"/>
                <a:gd name="T42" fmla="*/ 99 w 143"/>
                <a:gd name="T43" fmla="*/ 138 h 144"/>
                <a:gd name="T44" fmla="*/ 113 w 143"/>
                <a:gd name="T45" fmla="*/ 132 h 144"/>
                <a:gd name="T46" fmla="*/ 123 w 143"/>
                <a:gd name="T47" fmla="*/ 124 h 144"/>
                <a:gd name="T48" fmla="*/ 131 w 143"/>
                <a:gd name="T49" fmla="*/ 112 h 144"/>
                <a:gd name="T50" fmla="*/ 139 w 143"/>
                <a:gd name="T51" fmla="*/ 100 h 144"/>
                <a:gd name="T52" fmla="*/ 143 w 143"/>
                <a:gd name="T53" fmla="*/ 88 h 144"/>
                <a:gd name="T54" fmla="*/ 143 w 143"/>
                <a:gd name="T55" fmla="*/ 72 h 144"/>
                <a:gd name="T56" fmla="*/ 143 w 143"/>
                <a:gd name="T57" fmla="*/ 72 h 144"/>
                <a:gd name="T58" fmla="*/ 143 w 143"/>
                <a:gd name="T59" fmla="*/ 58 h 144"/>
                <a:gd name="T60" fmla="*/ 139 w 143"/>
                <a:gd name="T61" fmla="*/ 44 h 144"/>
                <a:gd name="T62" fmla="*/ 131 w 143"/>
                <a:gd name="T63" fmla="*/ 32 h 144"/>
                <a:gd name="T64" fmla="*/ 123 w 143"/>
                <a:gd name="T65" fmla="*/ 22 h 144"/>
                <a:gd name="T66" fmla="*/ 113 w 143"/>
                <a:gd name="T67" fmla="*/ 14 h 144"/>
                <a:gd name="T68" fmla="*/ 99 w 143"/>
                <a:gd name="T69" fmla="*/ 6 h 144"/>
                <a:gd name="T70" fmla="*/ 87 w 143"/>
                <a:gd name="T71" fmla="*/ 2 h 144"/>
                <a:gd name="T72" fmla="*/ 71 w 143"/>
                <a:gd name="T73" fmla="*/ 0 h 144"/>
                <a:gd name="T74" fmla="*/ 71 w 143"/>
                <a:gd name="T7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3" h="144">
                  <a:moveTo>
                    <a:pt x="71" y="0"/>
                  </a:moveTo>
                  <a:lnTo>
                    <a:pt x="71" y="0"/>
                  </a:lnTo>
                  <a:lnTo>
                    <a:pt x="56" y="2"/>
                  </a:lnTo>
                  <a:lnTo>
                    <a:pt x="42" y="6"/>
                  </a:lnTo>
                  <a:lnTo>
                    <a:pt x="30" y="14"/>
                  </a:lnTo>
                  <a:lnTo>
                    <a:pt x="20" y="22"/>
                  </a:lnTo>
                  <a:lnTo>
                    <a:pt x="12" y="32"/>
                  </a:lnTo>
                  <a:lnTo>
                    <a:pt x="4" y="44"/>
                  </a:lnTo>
                  <a:lnTo>
                    <a:pt x="0" y="58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88"/>
                  </a:lnTo>
                  <a:lnTo>
                    <a:pt x="4" y="100"/>
                  </a:lnTo>
                  <a:lnTo>
                    <a:pt x="12" y="112"/>
                  </a:lnTo>
                  <a:lnTo>
                    <a:pt x="20" y="124"/>
                  </a:lnTo>
                  <a:lnTo>
                    <a:pt x="30" y="132"/>
                  </a:lnTo>
                  <a:lnTo>
                    <a:pt x="42" y="138"/>
                  </a:lnTo>
                  <a:lnTo>
                    <a:pt x="56" y="144"/>
                  </a:lnTo>
                  <a:lnTo>
                    <a:pt x="71" y="144"/>
                  </a:lnTo>
                  <a:lnTo>
                    <a:pt x="71" y="144"/>
                  </a:lnTo>
                  <a:lnTo>
                    <a:pt x="87" y="144"/>
                  </a:lnTo>
                  <a:lnTo>
                    <a:pt x="99" y="138"/>
                  </a:lnTo>
                  <a:lnTo>
                    <a:pt x="113" y="132"/>
                  </a:lnTo>
                  <a:lnTo>
                    <a:pt x="123" y="124"/>
                  </a:lnTo>
                  <a:lnTo>
                    <a:pt x="131" y="112"/>
                  </a:lnTo>
                  <a:lnTo>
                    <a:pt x="139" y="100"/>
                  </a:lnTo>
                  <a:lnTo>
                    <a:pt x="143" y="88"/>
                  </a:lnTo>
                  <a:lnTo>
                    <a:pt x="143" y="72"/>
                  </a:lnTo>
                  <a:lnTo>
                    <a:pt x="143" y="72"/>
                  </a:lnTo>
                  <a:lnTo>
                    <a:pt x="143" y="58"/>
                  </a:lnTo>
                  <a:lnTo>
                    <a:pt x="139" y="44"/>
                  </a:lnTo>
                  <a:lnTo>
                    <a:pt x="131" y="32"/>
                  </a:lnTo>
                  <a:lnTo>
                    <a:pt x="123" y="22"/>
                  </a:lnTo>
                  <a:lnTo>
                    <a:pt x="113" y="14"/>
                  </a:lnTo>
                  <a:lnTo>
                    <a:pt x="99" y="6"/>
                  </a:lnTo>
                  <a:lnTo>
                    <a:pt x="87" y="2"/>
                  </a:lnTo>
                  <a:lnTo>
                    <a:pt x="71" y="0"/>
                  </a:lnTo>
                  <a:lnTo>
                    <a:pt x="7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3" name="Freeform 133">
              <a:extLst>
                <a:ext uri="{FF2B5EF4-FFF2-40B4-BE49-F238E27FC236}">
                  <a16:creationId xmlns:a16="http://schemas.microsoft.com/office/drawing/2014/main" id="{4787C472-0B21-423A-BB4B-C9D8395C0263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5500" y="3695700"/>
              <a:ext cx="398463" cy="268288"/>
            </a:xfrm>
            <a:custGeom>
              <a:avLst/>
              <a:gdLst>
                <a:gd name="T0" fmla="*/ 194 w 251"/>
                <a:gd name="T1" fmla="*/ 0 h 169"/>
                <a:gd name="T2" fmla="*/ 194 w 251"/>
                <a:gd name="T3" fmla="*/ 0 h 169"/>
                <a:gd name="T4" fmla="*/ 182 w 251"/>
                <a:gd name="T5" fmla="*/ 14 h 169"/>
                <a:gd name="T6" fmla="*/ 166 w 251"/>
                <a:gd name="T7" fmla="*/ 23 h 169"/>
                <a:gd name="T8" fmla="*/ 146 w 251"/>
                <a:gd name="T9" fmla="*/ 29 h 169"/>
                <a:gd name="T10" fmla="*/ 126 w 251"/>
                <a:gd name="T11" fmla="*/ 33 h 169"/>
                <a:gd name="T12" fmla="*/ 126 w 251"/>
                <a:gd name="T13" fmla="*/ 33 h 169"/>
                <a:gd name="T14" fmla="*/ 107 w 251"/>
                <a:gd name="T15" fmla="*/ 29 h 169"/>
                <a:gd name="T16" fmla="*/ 87 w 251"/>
                <a:gd name="T17" fmla="*/ 23 h 169"/>
                <a:gd name="T18" fmla="*/ 71 w 251"/>
                <a:gd name="T19" fmla="*/ 14 h 169"/>
                <a:gd name="T20" fmla="*/ 59 w 251"/>
                <a:gd name="T21" fmla="*/ 0 h 169"/>
                <a:gd name="T22" fmla="*/ 59 w 251"/>
                <a:gd name="T23" fmla="*/ 0 h 169"/>
                <a:gd name="T24" fmla="*/ 47 w 251"/>
                <a:gd name="T25" fmla="*/ 10 h 169"/>
                <a:gd name="T26" fmla="*/ 34 w 251"/>
                <a:gd name="T27" fmla="*/ 20 h 169"/>
                <a:gd name="T28" fmla="*/ 24 w 251"/>
                <a:gd name="T29" fmla="*/ 31 h 169"/>
                <a:gd name="T30" fmla="*/ 16 w 251"/>
                <a:gd name="T31" fmla="*/ 43 h 169"/>
                <a:gd name="T32" fmla="*/ 10 w 251"/>
                <a:gd name="T33" fmla="*/ 57 h 169"/>
                <a:gd name="T34" fmla="*/ 4 w 251"/>
                <a:gd name="T35" fmla="*/ 73 h 169"/>
                <a:gd name="T36" fmla="*/ 2 w 251"/>
                <a:gd name="T37" fmla="*/ 87 h 169"/>
                <a:gd name="T38" fmla="*/ 0 w 251"/>
                <a:gd name="T39" fmla="*/ 103 h 169"/>
                <a:gd name="T40" fmla="*/ 0 w 251"/>
                <a:gd name="T41" fmla="*/ 169 h 169"/>
                <a:gd name="T42" fmla="*/ 251 w 251"/>
                <a:gd name="T43" fmla="*/ 169 h 169"/>
                <a:gd name="T44" fmla="*/ 251 w 251"/>
                <a:gd name="T45" fmla="*/ 103 h 169"/>
                <a:gd name="T46" fmla="*/ 251 w 251"/>
                <a:gd name="T47" fmla="*/ 103 h 169"/>
                <a:gd name="T48" fmla="*/ 251 w 251"/>
                <a:gd name="T49" fmla="*/ 87 h 169"/>
                <a:gd name="T50" fmla="*/ 247 w 251"/>
                <a:gd name="T51" fmla="*/ 73 h 169"/>
                <a:gd name="T52" fmla="*/ 243 w 251"/>
                <a:gd name="T53" fmla="*/ 57 h 169"/>
                <a:gd name="T54" fmla="*/ 237 w 251"/>
                <a:gd name="T55" fmla="*/ 43 h 169"/>
                <a:gd name="T56" fmla="*/ 229 w 251"/>
                <a:gd name="T57" fmla="*/ 31 h 169"/>
                <a:gd name="T58" fmla="*/ 219 w 251"/>
                <a:gd name="T59" fmla="*/ 20 h 169"/>
                <a:gd name="T60" fmla="*/ 206 w 251"/>
                <a:gd name="T61" fmla="*/ 10 h 169"/>
                <a:gd name="T62" fmla="*/ 194 w 251"/>
                <a:gd name="T63" fmla="*/ 0 h 169"/>
                <a:gd name="T64" fmla="*/ 194 w 251"/>
                <a:gd name="T65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1" h="169">
                  <a:moveTo>
                    <a:pt x="194" y="0"/>
                  </a:moveTo>
                  <a:lnTo>
                    <a:pt x="194" y="0"/>
                  </a:lnTo>
                  <a:lnTo>
                    <a:pt x="182" y="14"/>
                  </a:lnTo>
                  <a:lnTo>
                    <a:pt x="166" y="23"/>
                  </a:lnTo>
                  <a:lnTo>
                    <a:pt x="146" y="29"/>
                  </a:lnTo>
                  <a:lnTo>
                    <a:pt x="126" y="33"/>
                  </a:lnTo>
                  <a:lnTo>
                    <a:pt x="126" y="33"/>
                  </a:lnTo>
                  <a:lnTo>
                    <a:pt x="107" y="29"/>
                  </a:lnTo>
                  <a:lnTo>
                    <a:pt x="87" y="23"/>
                  </a:lnTo>
                  <a:lnTo>
                    <a:pt x="71" y="14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47" y="10"/>
                  </a:lnTo>
                  <a:lnTo>
                    <a:pt x="34" y="20"/>
                  </a:lnTo>
                  <a:lnTo>
                    <a:pt x="24" y="31"/>
                  </a:lnTo>
                  <a:lnTo>
                    <a:pt x="16" y="43"/>
                  </a:lnTo>
                  <a:lnTo>
                    <a:pt x="10" y="57"/>
                  </a:lnTo>
                  <a:lnTo>
                    <a:pt x="4" y="73"/>
                  </a:lnTo>
                  <a:lnTo>
                    <a:pt x="2" y="87"/>
                  </a:lnTo>
                  <a:lnTo>
                    <a:pt x="0" y="103"/>
                  </a:lnTo>
                  <a:lnTo>
                    <a:pt x="0" y="169"/>
                  </a:lnTo>
                  <a:lnTo>
                    <a:pt x="251" y="169"/>
                  </a:lnTo>
                  <a:lnTo>
                    <a:pt x="251" y="103"/>
                  </a:lnTo>
                  <a:lnTo>
                    <a:pt x="251" y="103"/>
                  </a:lnTo>
                  <a:lnTo>
                    <a:pt x="251" y="87"/>
                  </a:lnTo>
                  <a:lnTo>
                    <a:pt x="247" y="73"/>
                  </a:lnTo>
                  <a:lnTo>
                    <a:pt x="243" y="57"/>
                  </a:lnTo>
                  <a:lnTo>
                    <a:pt x="237" y="43"/>
                  </a:lnTo>
                  <a:lnTo>
                    <a:pt x="229" y="31"/>
                  </a:lnTo>
                  <a:lnTo>
                    <a:pt x="219" y="20"/>
                  </a:lnTo>
                  <a:lnTo>
                    <a:pt x="206" y="10"/>
                  </a:lnTo>
                  <a:lnTo>
                    <a:pt x="194" y="0"/>
                  </a:lnTo>
                  <a:lnTo>
                    <a:pt x="1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C16BC946-2B3B-4F06-AD65-39DB1D9681A3}"/>
              </a:ext>
            </a:extLst>
          </p:cNvPr>
          <p:cNvGrpSpPr/>
          <p:nvPr/>
        </p:nvGrpSpPr>
        <p:grpSpPr>
          <a:xfrm>
            <a:off x="456737" y="1779971"/>
            <a:ext cx="258113" cy="289811"/>
            <a:chOff x="9715500" y="3495675"/>
            <a:chExt cx="398463" cy="468313"/>
          </a:xfrm>
          <a:solidFill>
            <a:sysClr val="windowText" lastClr="000000"/>
          </a:solidFill>
        </p:grpSpPr>
        <p:sp>
          <p:nvSpPr>
            <p:cNvPr id="145" name="Freeform 132">
              <a:extLst>
                <a:ext uri="{FF2B5EF4-FFF2-40B4-BE49-F238E27FC236}">
                  <a16:creationId xmlns:a16="http://schemas.microsoft.com/office/drawing/2014/main" id="{1E510544-3889-4A0E-A5E3-5AF664D12101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2813" y="3495675"/>
              <a:ext cx="227013" cy="228600"/>
            </a:xfrm>
            <a:custGeom>
              <a:avLst/>
              <a:gdLst>
                <a:gd name="T0" fmla="*/ 71 w 143"/>
                <a:gd name="T1" fmla="*/ 0 h 144"/>
                <a:gd name="T2" fmla="*/ 71 w 143"/>
                <a:gd name="T3" fmla="*/ 0 h 144"/>
                <a:gd name="T4" fmla="*/ 56 w 143"/>
                <a:gd name="T5" fmla="*/ 2 h 144"/>
                <a:gd name="T6" fmla="*/ 42 w 143"/>
                <a:gd name="T7" fmla="*/ 6 h 144"/>
                <a:gd name="T8" fmla="*/ 30 w 143"/>
                <a:gd name="T9" fmla="*/ 14 h 144"/>
                <a:gd name="T10" fmla="*/ 20 w 143"/>
                <a:gd name="T11" fmla="*/ 22 h 144"/>
                <a:gd name="T12" fmla="*/ 12 w 143"/>
                <a:gd name="T13" fmla="*/ 32 h 144"/>
                <a:gd name="T14" fmla="*/ 4 w 143"/>
                <a:gd name="T15" fmla="*/ 44 h 144"/>
                <a:gd name="T16" fmla="*/ 0 w 143"/>
                <a:gd name="T17" fmla="*/ 58 h 144"/>
                <a:gd name="T18" fmla="*/ 0 w 143"/>
                <a:gd name="T19" fmla="*/ 72 h 144"/>
                <a:gd name="T20" fmla="*/ 0 w 143"/>
                <a:gd name="T21" fmla="*/ 72 h 144"/>
                <a:gd name="T22" fmla="*/ 0 w 143"/>
                <a:gd name="T23" fmla="*/ 88 h 144"/>
                <a:gd name="T24" fmla="*/ 4 w 143"/>
                <a:gd name="T25" fmla="*/ 100 h 144"/>
                <a:gd name="T26" fmla="*/ 12 w 143"/>
                <a:gd name="T27" fmla="*/ 112 h 144"/>
                <a:gd name="T28" fmla="*/ 20 w 143"/>
                <a:gd name="T29" fmla="*/ 124 h 144"/>
                <a:gd name="T30" fmla="*/ 30 w 143"/>
                <a:gd name="T31" fmla="*/ 132 h 144"/>
                <a:gd name="T32" fmla="*/ 42 w 143"/>
                <a:gd name="T33" fmla="*/ 138 h 144"/>
                <a:gd name="T34" fmla="*/ 56 w 143"/>
                <a:gd name="T35" fmla="*/ 144 h 144"/>
                <a:gd name="T36" fmla="*/ 71 w 143"/>
                <a:gd name="T37" fmla="*/ 144 h 144"/>
                <a:gd name="T38" fmla="*/ 71 w 143"/>
                <a:gd name="T39" fmla="*/ 144 h 144"/>
                <a:gd name="T40" fmla="*/ 87 w 143"/>
                <a:gd name="T41" fmla="*/ 144 h 144"/>
                <a:gd name="T42" fmla="*/ 99 w 143"/>
                <a:gd name="T43" fmla="*/ 138 h 144"/>
                <a:gd name="T44" fmla="*/ 113 w 143"/>
                <a:gd name="T45" fmla="*/ 132 h 144"/>
                <a:gd name="T46" fmla="*/ 123 w 143"/>
                <a:gd name="T47" fmla="*/ 124 h 144"/>
                <a:gd name="T48" fmla="*/ 131 w 143"/>
                <a:gd name="T49" fmla="*/ 112 h 144"/>
                <a:gd name="T50" fmla="*/ 139 w 143"/>
                <a:gd name="T51" fmla="*/ 100 h 144"/>
                <a:gd name="T52" fmla="*/ 143 w 143"/>
                <a:gd name="T53" fmla="*/ 88 h 144"/>
                <a:gd name="T54" fmla="*/ 143 w 143"/>
                <a:gd name="T55" fmla="*/ 72 h 144"/>
                <a:gd name="T56" fmla="*/ 143 w 143"/>
                <a:gd name="T57" fmla="*/ 72 h 144"/>
                <a:gd name="T58" fmla="*/ 143 w 143"/>
                <a:gd name="T59" fmla="*/ 58 h 144"/>
                <a:gd name="T60" fmla="*/ 139 w 143"/>
                <a:gd name="T61" fmla="*/ 44 h 144"/>
                <a:gd name="T62" fmla="*/ 131 w 143"/>
                <a:gd name="T63" fmla="*/ 32 h 144"/>
                <a:gd name="T64" fmla="*/ 123 w 143"/>
                <a:gd name="T65" fmla="*/ 22 h 144"/>
                <a:gd name="T66" fmla="*/ 113 w 143"/>
                <a:gd name="T67" fmla="*/ 14 h 144"/>
                <a:gd name="T68" fmla="*/ 99 w 143"/>
                <a:gd name="T69" fmla="*/ 6 h 144"/>
                <a:gd name="T70" fmla="*/ 87 w 143"/>
                <a:gd name="T71" fmla="*/ 2 h 144"/>
                <a:gd name="T72" fmla="*/ 71 w 143"/>
                <a:gd name="T73" fmla="*/ 0 h 144"/>
                <a:gd name="T74" fmla="*/ 71 w 143"/>
                <a:gd name="T7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3" h="144">
                  <a:moveTo>
                    <a:pt x="71" y="0"/>
                  </a:moveTo>
                  <a:lnTo>
                    <a:pt x="71" y="0"/>
                  </a:lnTo>
                  <a:lnTo>
                    <a:pt x="56" y="2"/>
                  </a:lnTo>
                  <a:lnTo>
                    <a:pt x="42" y="6"/>
                  </a:lnTo>
                  <a:lnTo>
                    <a:pt x="30" y="14"/>
                  </a:lnTo>
                  <a:lnTo>
                    <a:pt x="20" y="22"/>
                  </a:lnTo>
                  <a:lnTo>
                    <a:pt x="12" y="32"/>
                  </a:lnTo>
                  <a:lnTo>
                    <a:pt x="4" y="44"/>
                  </a:lnTo>
                  <a:lnTo>
                    <a:pt x="0" y="58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88"/>
                  </a:lnTo>
                  <a:lnTo>
                    <a:pt x="4" y="100"/>
                  </a:lnTo>
                  <a:lnTo>
                    <a:pt x="12" y="112"/>
                  </a:lnTo>
                  <a:lnTo>
                    <a:pt x="20" y="124"/>
                  </a:lnTo>
                  <a:lnTo>
                    <a:pt x="30" y="132"/>
                  </a:lnTo>
                  <a:lnTo>
                    <a:pt x="42" y="138"/>
                  </a:lnTo>
                  <a:lnTo>
                    <a:pt x="56" y="144"/>
                  </a:lnTo>
                  <a:lnTo>
                    <a:pt x="71" y="144"/>
                  </a:lnTo>
                  <a:lnTo>
                    <a:pt x="71" y="144"/>
                  </a:lnTo>
                  <a:lnTo>
                    <a:pt x="87" y="144"/>
                  </a:lnTo>
                  <a:lnTo>
                    <a:pt x="99" y="138"/>
                  </a:lnTo>
                  <a:lnTo>
                    <a:pt x="113" y="132"/>
                  </a:lnTo>
                  <a:lnTo>
                    <a:pt x="123" y="124"/>
                  </a:lnTo>
                  <a:lnTo>
                    <a:pt x="131" y="112"/>
                  </a:lnTo>
                  <a:lnTo>
                    <a:pt x="139" y="100"/>
                  </a:lnTo>
                  <a:lnTo>
                    <a:pt x="143" y="88"/>
                  </a:lnTo>
                  <a:lnTo>
                    <a:pt x="143" y="72"/>
                  </a:lnTo>
                  <a:lnTo>
                    <a:pt x="143" y="72"/>
                  </a:lnTo>
                  <a:lnTo>
                    <a:pt x="143" y="58"/>
                  </a:lnTo>
                  <a:lnTo>
                    <a:pt x="139" y="44"/>
                  </a:lnTo>
                  <a:lnTo>
                    <a:pt x="131" y="32"/>
                  </a:lnTo>
                  <a:lnTo>
                    <a:pt x="123" y="22"/>
                  </a:lnTo>
                  <a:lnTo>
                    <a:pt x="113" y="14"/>
                  </a:lnTo>
                  <a:lnTo>
                    <a:pt x="99" y="6"/>
                  </a:lnTo>
                  <a:lnTo>
                    <a:pt x="87" y="2"/>
                  </a:lnTo>
                  <a:lnTo>
                    <a:pt x="71" y="0"/>
                  </a:lnTo>
                  <a:lnTo>
                    <a:pt x="7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6" name="Freeform 133">
              <a:extLst>
                <a:ext uri="{FF2B5EF4-FFF2-40B4-BE49-F238E27FC236}">
                  <a16:creationId xmlns:a16="http://schemas.microsoft.com/office/drawing/2014/main" id="{24E1FD98-B59D-45B5-886A-13AB4A57F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5500" y="3695700"/>
              <a:ext cx="398463" cy="268288"/>
            </a:xfrm>
            <a:custGeom>
              <a:avLst/>
              <a:gdLst>
                <a:gd name="T0" fmla="*/ 194 w 251"/>
                <a:gd name="T1" fmla="*/ 0 h 169"/>
                <a:gd name="T2" fmla="*/ 194 w 251"/>
                <a:gd name="T3" fmla="*/ 0 h 169"/>
                <a:gd name="T4" fmla="*/ 182 w 251"/>
                <a:gd name="T5" fmla="*/ 14 h 169"/>
                <a:gd name="T6" fmla="*/ 166 w 251"/>
                <a:gd name="T7" fmla="*/ 23 h 169"/>
                <a:gd name="T8" fmla="*/ 146 w 251"/>
                <a:gd name="T9" fmla="*/ 29 h 169"/>
                <a:gd name="T10" fmla="*/ 126 w 251"/>
                <a:gd name="T11" fmla="*/ 33 h 169"/>
                <a:gd name="T12" fmla="*/ 126 w 251"/>
                <a:gd name="T13" fmla="*/ 33 h 169"/>
                <a:gd name="T14" fmla="*/ 107 w 251"/>
                <a:gd name="T15" fmla="*/ 29 h 169"/>
                <a:gd name="T16" fmla="*/ 87 w 251"/>
                <a:gd name="T17" fmla="*/ 23 h 169"/>
                <a:gd name="T18" fmla="*/ 71 w 251"/>
                <a:gd name="T19" fmla="*/ 14 h 169"/>
                <a:gd name="T20" fmla="*/ 59 w 251"/>
                <a:gd name="T21" fmla="*/ 0 h 169"/>
                <a:gd name="T22" fmla="*/ 59 w 251"/>
                <a:gd name="T23" fmla="*/ 0 h 169"/>
                <a:gd name="T24" fmla="*/ 47 w 251"/>
                <a:gd name="T25" fmla="*/ 10 h 169"/>
                <a:gd name="T26" fmla="*/ 34 w 251"/>
                <a:gd name="T27" fmla="*/ 20 h 169"/>
                <a:gd name="T28" fmla="*/ 24 w 251"/>
                <a:gd name="T29" fmla="*/ 31 h 169"/>
                <a:gd name="T30" fmla="*/ 16 w 251"/>
                <a:gd name="T31" fmla="*/ 43 h 169"/>
                <a:gd name="T32" fmla="*/ 10 w 251"/>
                <a:gd name="T33" fmla="*/ 57 h 169"/>
                <a:gd name="T34" fmla="*/ 4 w 251"/>
                <a:gd name="T35" fmla="*/ 73 h 169"/>
                <a:gd name="T36" fmla="*/ 2 w 251"/>
                <a:gd name="T37" fmla="*/ 87 h 169"/>
                <a:gd name="T38" fmla="*/ 0 w 251"/>
                <a:gd name="T39" fmla="*/ 103 h 169"/>
                <a:gd name="T40" fmla="*/ 0 w 251"/>
                <a:gd name="T41" fmla="*/ 169 h 169"/>
                <a:gd name="T42" fmla="*/ 251 w 251"/>
                <a:gd name="T43" fmla="*/ 169 h 169"/>
                <a:gd name="T44" fmla="*/ 251 w 251"/>
                <a:gd name="T45" fmla="*/ 103 h 169"/>
                <a:gd name="T46" fmla="*/ 251 w 251"/>
                <a:gd name="T47" fmla="*/ 103 h 169"/>
                <a:gd name="T48" fmla="*/ 251 w 251"/>
                <a:gd name="T49" fmla="*/ 87 h 169"/>
                <a:gd name="T50" fmla="*/ 247 w 251"/>
                <a:gd name="T51" fmla="*/ 73 h 169"/>
                <a:gd name="T52" fmla="*/ 243 w 251"/>
                <a:gd name="T53" fmla="*/ 57 h 169"/>
                <a:gd name="T54" fmla="*/ 237 w 251"/>
                <a:gd name="T55" fmla="*/ 43 h 169"/>
                <a:gd name="T56" fmla="*/ 229 w 251"/>
                <a:gd name="T57" fmla="*/ 31 h 169"/>
                <a:gd name="T58" fmla="*/ 219 w 251"/>
                <a:gd name="T59" fmla="*/ 20 h 169"/>
                <a:gd name="T60" fmla="*/ 206 w 251"/>
                <a:gd name="T61" fmla="*/ 10 h 169"/>
                <a:gd name="T62" fmla="*/ 194 w 251"/>
                <a:gd name="T63" fmla="*/ 0 h 169"/>
                <a:gd name="T64" fmla="*/ 194 w 251"/>
                <a:gd name="T65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1" h="169">
                  <a:moveTo>
                    <a:pt x="194" y="0"/>
                  </a:moveTo>
                  <a:lnTo>
                    <a:pt x="194" y="0"/>
                  </a:lnTo>
                  <a:lnTo>
                    <a:pt x="182" y="14"/>
                  </a:lnTo>
                  <a:lnTo>
                    <a:pt x="166" y="23"/>
                  </a:lnTo>
                  <a:lnTo>
                    <a:pt x="146" y="29"/>
                  </a:lnTo>
                  <a:lnTo>
                    <a:pt x="126" y="33"/>
                  </a:lnTo>
                  <a:lnTo>
                    <a:pt x="126" y="33"/>
                  </a:lnTo>
                  <a:lnTo>
                    <a:pt x="107" y="29"/>
                  </a:lnTo>
                  <a:lnTo>
                    <a:pt x="87" y="23"/>
                  </a:lnTo>
                  <a:lnTo>
                    <a:pt x="71" y="14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47" y="10"/>
                  </a:lnTo>
                  <a:lnTo>
                    <a:pt x="34" y="20"/>
                  </a:lnTo>
                  <a:lnTo>
                    <a:pt x="24" y="31"/>
                  </a:lnTo>
                  <a:lnTo>
                    <a:pt x="16" y="43"/>
                  </a:lnTo>
                  <a:lnTo>
                    <a:pt x="10" y="57"/>
                  </a:lnTo>
                  <a:lnTo>
                    <a:pt x="4" y="73"/>
                  </a:lnTo>
                  <a:lnTo>
                    <a:pt x="2" y="87"/>
                  </a:lnTo>
                  <a:lnTo>
                    <a:pt x="0" y="103"/>
                  </a:lnTo>
                  <a:lnTo>
                    <a:pt x="0" y="169"/>
                  </a:lnTo>
                  <a:lnTo>
                    <a:pt x="251" y="169"/>
                  </a:lnTo>
                  <a:lnTo>
                    <a:pt x="251" y="103"/>
                  </a:lnTo>
                  <a:lnTo>
                    <a:pt x="251" y="103"/>
                  </a:lnTo>
                  <a:lnTo>
                    <a:pt x="251" y="87"/>
                  </a:lnTo>
                  <a:lnTo>
                    <a:pt x="247" y="73"/>
                  </a:lnTo>
                  <a:lnTo>
                    <a:pt x="243" y="57"/>
                  </a:lnTo>
                  <a:lnTo>
                    <a:pt x="237" y="43"/>
                  </a:lnTo>
                  <a:lnTo>
                    <a:pt x="229" y="31"/>
                  </a:lnTo>
                  <a:lnTo>
                    <a:pt x="219" y="20"/>
                  </a:lnTo>
                  <a:lnTo>
                    <a:pt x="206" y="10"/>
                  </a:lnTo>
                  <a:lnTo>
                    <a:pt x="194" y="0"/>
                  </a:lnTo>
                  <a:lnTo>
                    <a:pt x="1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5101210B-08A0-4051-8863-8A53B4930473}"/>
              </a:ext>
            </a:extLst>
          </p:cNvPr>
          <p:cNvCxnSpPr>
            <a:stCxn id="119" idx="2"/>
            <a:endCxn id="135" idx="0"/>
          </p:cNvCxnSpPr>
          <p:nvPr/>
        </p:nvCxnSpPr>
        <p:spPr>
          <a:xfrm>
            <a:off x="1560152" y="3079594"/>
            <a:ext cx="293" cy="118751"/>
          </a:xfrm>
          <a:prstGeom prst="line">
            <a:avLst/>
          </a:prstGeom>
          <a:noFill/>
          <a:ln w="6350" cap="flat" cmpd="sng" algn="ctr">
            <a:solidFill>
              <a:srgbClr val="7F9E3F"/>
            </a:solidFill>
            <a:prstDash val="solid"/>
            <a:miter lim="800000"/>
          </a:ln>
          <a:effectLst/>
        </p:spPr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69BC4A1A-420F-4C02-8F16-FD70092D2212}"/>
              </a:ext>
            </a:extLst>
          </p:cNvPr>
          <p:cNvCxnSpPr/>
          <p:nvPr/>
        </p:nvCxnSpPr>
        <p:spPr>
          <a:xfrm>
            <a:off x="2817422" y="3046821"/>
            <a:ext cx="293" cy="211776"/>
          </a:xfrm>
          <a:prstGeom prst="line">
            <a:avLst/>
          </a:prstGeom>
          <a:noFill/>
          <a:ln w="6350" cap="flat" cmpd="sng" algn="ctr">
            <a:solidFill>
              <a:srgbClr val="7F9E3F"/>
            </a:solidFill>
            <a:prstDash val="solid"/>
            <a:miter lim="800000"/>
          </a:ln>
          <a:effectLst/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051A1CA2-ACC1-4789-B74B-4FAD02B88BC8}"/>
              </a:ext>
            </a:extLst>
          </p:cNvPr>
          <p:cNvCxnSpPr/>
          <p:nvPr/>
        </p:nvCxnSpPr>
        <p:spPr>
          <a:xfrm>
            <a:off x="4083412" y="3033081"/>
            <a:ext cx="293" cy="211776"/>
          </a:xfrm>
          <a:prstGeom prst="line">
            <a:avLst/>
          </a:prstGeom>
          <a:noFill/>
          <a:ln w="6350" cap="flat" cmpd="sng" algn="ctr">
            <a:solidFill>
              <a:srgbClr val="7F9E3F"/>
            </a:solidFill>
            <a:prstDash val="solid"/>
            <a:miter lim="800000"/>
          </a:ln>
          <a:effectLst/>
        </p:spPr>
      </p:cxnSp>
      <p:sp>
        <p:nvSpPr>
          <p:cNvPr id="150" name="Rectangle 149">
            <a:extLst>
              <a:ext uri="{FF2B5EF4-FFF2-40B4-BE49-F238E27FC236}">
                <a16:creationId xmlns:a16="http://schemas.microsoft.com/office/drawing/2014/main" id="{CC844BA8-8137-4154-A94E-84A77F00F2AA}"/>
              </a:ext>
            </a:extLst>
          </p:cNvPr>
          <p:cNvSpPr/>
          <p:nvPr/>
        </p:nvSpPr>
        <p:spPr>
          <a:xfrm>
            <a:off x="3582408" y="2652076"/>
            <a:ext cx="1002008" cy="427518"/>
          </a:xfrm>
          <a:prstGeom prst="rect">
            <a:avLst/>
          </a:prstGeom>
          <a:solidFill>
            <a:srgbClr val="33669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Prepaid Health Plan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FB3EA3F5-8EDF-44D4-A3B7-1436BA9E6B97}"/>
              </a:ext>
            </a:extLst>
          </p:cNvPr>
          <p:cNvSpPr/>
          <p:nvPr/>
        </p:nvSpPr>
        <p:spPr>
          <a:xfrm>
            <a:off x="2320778" y="2652076"/>
            <a:ext cx="1002008" cy="427518"/>
          </a:xfrm>
          <a:prstGeom prst="rect">
            <a:avLst/>
          </a:prstGeom>
          <a:solidFill>
            <a:srgbClr val="33669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Prepaid Health Plan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F2695169-33F5-4027-92AB-23507E85EFBD}"/>
              </a:ext>
            </a:extLst>
          </p:cNvPr>
          <p:cNvSpPr/>
          <p:nvPr/>
        </p:nvSpPr>
        <p:spPr>
          <a:xfrm>
            <a:off x="3582408" y="3198345"/>
            <a:ext cx="1002007" cy="495600"/>
          </a:xfrm>
          <a:prstGeom prst="rect">
            <a:avLst/>
          </a:prstGeom>
          <a:solidFill>
            <a:srgbClr val="FF996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Care Managers 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B1540587-6F0A-47D7-9B87-56119073B918}"/>
              </a:ext>
            </a:extLst>
          </p:cNvPr>
          <p:cNvSpPr/>
          <p:nvPr/>
        </p:nvSpPr>
        <p:spPr>
          <a:xfrm>
            <a:off x="2320778" y="3198345"/>
            <a:ext cx="999961" cy="495600"/>
          </a:xfrm>
          <a:prstGeom prst="rect">
            <a:avLst/>
          </a:prstGeom>
          <a:solidFill>
            <a:srgbClr val="FF996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Care Managers </a:t>
            </a:r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8E972C79-B45B-46DD-BDC4-EE1D161282CF}"/>
              </a:ext>
            </a:extLst>
          </p:cNvPr>
          <p:cNvGrpSpPr/>
          <p:nvPr/>
        </p:nvGrpSpPr>
        <p:grpSpPr>
          <a:xfrm>
            <a:off x="2198309" y="3280478"/>
            <a:ext cx="258113" cy="289811"/>
            <a:chOff x="9715500" y="3495675"/>
            <a:chExt cx="398463" cy="468313"/>
          </a:xfrm>
          <a:solidFill>
            <a:sysClr val="windowText" lastClr="000000"/>
          </a:solidFill>
        </p:grpSpPr>
        <p:sp>
          <p:nvSpPr>
            <p:cNvPr id="155" name="Freeform 132">
              <a:extLst>
                <a:ext uri="{FF2B5EF4-FFF2-40B4-BE49-F238E27FC236}">
                  <a16:creationId xmlns:a16="http://schemas.microsoft.com/office/drawing/2014/main" id="{3B3BAB41-871B-45CB-AF81-FAB55F7385C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2813" y="3495675"/>
              <a:ext cx="227013" cy="228600"/>
            </a:xfrm>
            <a:custGeom>
              <a:avLst/>
              <a:gdLst>
                <a:gd name="T0" fmla="*/ 71 w 143"/>
                <a:gd name="T1" fmla="*/ 0 h 144"/>
                <a:gd name="T2" fmla="*/ 71 w 143"/>
                <a:gd name="T3" fmla="*/ 0 h 144"/>
                <a:gd name="T4" fmla="*/ 56 w 143"/>
                <a:gd name="T5" fmla="*/ 2 h 144"/>
                <a:gd name="T6" fmla="*/ 42 w 143"/>
                <a:gd name="T7" fmla="*/ 6 h 144"/>
                <a:gd name="T8" fmla="*/ 30 w 143"/>
                <a:gd name="T9" fmla="*/ 14 h 144"/>
                <a:gd name="T10" fmla="*/ 20 w 143"/>
                <a:gd name="T11" fmla="*/ 22 h 144"/>
                <a:gd name="T12" fmla="*/ 12 w 143"/>
                <a:gd name="T13" fmla="*/ 32 h 144"/>
                <a:gd name="T14" fmla="*/ 4 w 143"/>
                <a:gd name="T15" fmla="*/ 44 h 144"/>
                <a:gd name="T16" fmla="*/ 0 w 143"/>
                <a:gd name="T17" fmla="*/ 58 h 144"/>
                <a:gd name="T18" fmla="*/ 0 w 143"/>
                <a:gd name="T19" fmla="*/ 72 h 144"/>
                <a:gd name="T20" fmla="*/ 0 w 143"/>
                <a:gd name="T21" fmla="*/ 72 h 144"/>
                <a:gd name="T22" fmla="*/ 0 w 143"/>
                <a:gd name="T23" fmla="*/ 88 h 144"/>
                <a:gd name="T24" fmla="*/ 4 w 143"/>
                <a:gd name="T25" fmla="*/ 100 h 144"/>
                <a:gd name="T26" fmla="*/ 12 w 143"/>
                <a:gd name="T27" fmla="*/ 112 h 144"/>
                <a:gd name="T28" fmla="*/ 20 w 143"/>
                <a:gd name="T29" fmla="*/ 124 h 144"/>
                <a:gd name="T30" fmla="*/ 30 w 143"/>
                <a:gd name="T31" fmla="*/ 132 h 144"/>
                <a:gd name="T32" fmla="*/ 42 w 143"/>
                <a:gd name="T33" fmla="*/ 138 h 144"/>
                <a:gd name="T34" fmla="*/ 56 w 143"/>
                <a:gd name="T35" fmla="*/ 144 h 144"/>
                <a:gd name="T36" fmla="*/ 71 w 143"/>
                <a:gd name="T37" fmla="*/ 144 h 144"/>
                <a:gd name="T38" fmla="*/ 71 w 143"/>
                <a:gd name="T39" fmla="*/ 144 h 144"/>
                <a:gd name="T40" fmla="*/ 87 w 143"/>
                <a:gd name="T41" fmla="*/ 144 h 144"/>
                <a:gd name="T42" fmla="*/ 99 w 143"/>
                <a:gd name="T43" fmla="*/ 138 h 144"/>
                <a:gd name="T44" fmla="*/ 113 w 143"/>
                <a:gd name="T45" fmla="*/ 132 h 144"/>
                <a:gd name="T46" fmla="*/ 123 w 143"/>
                <a:gd name="T47" fmla="*/ 124 h 144"/>
                <a:gd name="T48" fmla="*/ 131 w 143"/>
                <a:gd name="T49" fmla="*/ 112 h 144"/>
                <a:gd name="T50" fmla="*/ 139 w 143"/>
                <a:gd name="T51" fmla="*/ 100 h 144"/>
                <a:gd name="T52" fmla="*/ 143 w 143"/>
                <a:gd name="T53" fmla="*/ 88 h 144"/>
                <a:gd name="T54" fmla="*/ 143 w 143"/>
                <a:gd name="T55" fmla="*/ 72 h 144"/>
                <a:gd name="T56" fmla="*/ 143 w 143"/>
                <a:gd name="T57" fmla="*/ 72 h 144"/>
                <a:gd name="T58" fmla="*/ 143 w 143"/>
                <a:gd name="T59" fmla="*/ 58 h 144"/>
                <a:gd name="T60" fmla="*/ 139 w 143"/>
                <a:gd name="T61" fmla="*/ 44 h 144"/>
                <a:gd name="T62" fmla="*/ 131 w 143"/>
                <a:gd name="T63" fmla="*/ 32 h 144"/>
                <a:gd name="T64" fmla="*/ 123 w 143"/>
                <a:gd name="T65" fmla="*/ 22 h 144"/>
                <a:gd name="T66" fmla="*/ 113 w 143"/>
                <a:gd name="T67" fmla="*/ 14 h 144"/>
                <a:gd name="T68" fmla="*/ 99 w 143"/>
                <a:gd name="T69" fmla="*/ 6 h 144"/>
                <a:gd name="T70" fmla="*/ 87 w 143"/>
                <a:gd name="T71" fmla="*/ 2 h 144"/>
                <a:gd name="T72" fmla="*/ 71 w 143"/>
                <a:gd name="T73" fmla="*/ 0 h 144"/>
                <a:gd name="T74" fmla="*/ 71 w 143"/>
                <a:gd name="T7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3" h="144">
                  <a:moveTo>
                    <a:pt x="71" y="0"/>
                  </a:moveTo>
                  <a:lnTo>
                    <a:pt x="71" y="0"/>
                  </a:lnTo>
                  <a:lnTo>
                    <a:pt x="56" y="2"/>
                  </a:lnTo>
                  <a:lnTo>
                    <a:pt x="42" y="6"/>
                  </a:lnTo>
                  <a:lnTo>
                    <a:pt x="30" y="14"/>
                  </a:lnTo>
                  <a:lnTo>
                    <a:pt x="20" y="22"/>
                  </a:lnTo>
                  <a:lnTo>
                    <a:pt x="12" y="32"/>
                  </a:lnTo>
                  <a:lnTo>
                    <a:pt x="4" y="44"/>
                  </a:lnTo>
                  <a:lnTo>
                    <a:pt x="0" y="58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88"/>
                  </a:lnTo>
                  <a:lnTo>
                    <a:pt x="4" y="100"/>
                  </a:lnTo>
                  <a:lnTo>
                    <a:pt x="12" y="112"/>
                  </a:lnTo>
                  <a:lnTo>
                    <a:pt x="20" y="124"/>
                  </a:lnTo>
                  <a:lnTo>
                    <a:pt x="30" y="132"/>
                  </a:lnTo>
                  <a:lnTo>
                    <a:pt x="42" y="138"/>
                  </a:lnTo>
                  <a:lnTo>
                    <a:pt x="56" y="144"/>
                  </a:lnTo>
                  <a:lnTo>
                    <a:pt x="71" y="144"/>
                  </a:lnTo>
                  <a:lnTo>
                    <a:pt x="71" y="144"/>
                  </a:lnTo>
                  <a:lnTo>
                    <a:pt x="87" y="144"/>
                  </a:lnTo>
                  <a:lnTo>
                    <a:pt x="99" y="138"/>
                  </a:lnTo>
                  <a:lnTo>
                    <a:pt x="113" y="132"/>
                  </a:lnTo>
                  <a:lnTo>
                    <a:pt x="123" y="124"/>
                  </a:lnTo>
                  <a:lnTo>
                    <a:pt x="131" y="112"/>
                  </a:lnTo>
                  <a:lnTo>
                    <a:pt x="139" y="100"/>
                  </a:lnTo>
                  <a:lnTo>
                    <a:pt x="143" y="88"/>
                  </a:lnTo>
                  <a:lnTo>
                    <a:pt x="143" y="72"/>
                  </a:lnTo>
                  <a:lnTo>
                    <a:pt x="143" y="72"/>
                  </a:lnTo>
                  <a:lnTo>
                    <a:pt x="143" y="58"/>
                  </a:lnTo>
                  <a:lnTo>
                    <a:pt x="139" y="44"/>
                  </a:lnTo>
                  <a:lnTo>
                    <a:pt x="131" y="32"/>
                  </a:lnTo>
                  <a:lnTo>
                    <a:pt x="123" y="22"/>
                  </a:lnTo>
                  <a:lnTo>
                    <a:pt x="113" y="14"/>
                  </a:lnTo>
                  <a:lnTo>
                    <a:pt x="99" y="6"/>
                  </a:lnTo>
                  <a:lnTo>
                    <a:pt x="87" y="2"/>
                  </a:lnTo>
                  <a:lnTo>
                    <a:pt x="71" y="0"/>
                  </a:lnTo>
                  <a:lnTo>
                    <a:pt x="7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6" name="Freeform 133">
              <a:extLst>
                <a:ext uri="{FF2B5EF4-FFF2-40B4-BE49-F238E27FC236}">
                  <a16:creationId xmlns:a16="http://schemas.microsoft.com/office/drawing/2014/main" id="{19FF52F4-3858-4D1B-B088-35AF1301F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5500" y="3695700"/>
              <a:ext cx="398463" cy="268288"/>
            </a:xfrm>
            <a:custGeom>
              <a:avLst/>
              <a:gdLst>
                <a:gd name="T0" fmla="*/ 194 w 251"/>
                <a:gd name="T1" fmla="*/ 0 h 169"/>
                <a:gd name="T2" fmla="*/ 194 w 251"/>
                <a:gd name="T3" fmla="*/ 0 h 169"/>
                <a:gd name="T4" fmla="*/ 182 w 251"/>
                <a:gd name="T5" fmla="*/ 14 h 169"/>
                <a:gd name="T6" fmla="*/ 166 w 251"/>
                <a:gd name="T7" fmla="*/ 23 h 169"/>
                <a:gd name="T8" fmla="*/ 146 w 251"/>
                <a:gd name="T9" fmla="*/ 29 h 169"/>
                <a:gd name="T10" fmla="*/ 126 w 251"/>
                <a:gd name="T11" fmla="*/ 33 h 169"/>
                <a:gd name="T12" fmla="*/ 126 w 251"/>
                <a:gd name="T13" fmla="*/ 33 h 169"/>
                <a:gd name="T14" fmla="*/ 107 w 251"/>
                <a:gd name="T15" fmla="*/ 29 h 169"/>
                <a:gd name="T16" fmla="*/ 87 w 251"/>
                <a:gd name="T17" fmla="*/ 23 h 169"/>
                <a:gd name="T18" fmla="*/ 71 w 251"/>
                <a:gd name="T19" fmla="*/ 14 h 169"/>
                <a:gd name="T20" fmla="*/ 59 w 251"/>
                <a:gd name="T21" fmla="*/ 0 h 169"/>
                <a:gd name="T22" fmla="*/ 59 w 251"/>
                <a:gd name="T23" fmla="*/ 0 h 169"/>
                <a:gd name="T24" fmla="*/ 47 w 251"/>
                <a:gd name="T25" fmla="*/ 10 h 169"/>
                <a:gd name="T26" fmla="*/ 34 w 251"/>
                <a:gd name="T27" fmla="*/ 20 h 169"/>
                <a:gd name="T28" fmla="*/ 24 w 251"/>
                <a:gd name="T29" fmla="*/ 31 h 169"/>
                <a:gd name="T30" fmla="*/ 16 w 251"/>
                <a:gd name="T31" fmla="*/ 43 h 169"/>
                <a:gd name="T32" fmla="*/ 10 w 251"/>
                <a:gd name="T33" fmla="*/ 57 h 169"/>
                <a:gd name="T34" fmla="*/ 4 w 251"/>
                <a:gd name="T35" fmla="*/ 73 h 169"/>
                <a:gd name="T36" fmla="*/ 2 w 251"/>
                <a:gd name="T37" fmla="*/ 87 h 169"/>
                <a:gd name="T38" fmla="*/ 0 w 251"/>
                <a:gd name="T39" fmla="*/ 103 h 169"/>
                <a:gd name="T40" fmla="*/ 0 w 251"/>
                <a:gd name="T41" fmla="*/ 169 h 169"/>
                <a:gd name="T42" fmla="*/ 251 w 251"/>
                <a:gd name="T43" fmla="*/ 169 h 169"/>
                <a:gd name="T44" fmla="*/ 251 w 251"/>
                <a:gd name="T45" fmla="*/ 103 h 169"/>
                <a:gd name="T46" fmla="*/ 251 w 251"/>
                <a:gd name="T47" fmla="*/ 103 h 169"/>
                <a:gd name="T48" fmla="*/ 251 w 251"/>
                <a:gd name="T49" fmla="*/ 87 h 169"/>
                <a:gd name="T50" fmla="*/ 247 w 251"/>
                <a:gd name="T51" fmla="*/ 73 h 169"/>
                <a:gd name="T52" fmla="*/ 243 w 251"/>
                <a:gd name="T53" fmla="*/ 57 h 169"/>
                <a:gd name="T54" fmla="*/ 237 w 251"/>
                <a:gd name="T55" fmla="*/ 43 h 169"/>
                <a:gd name="T56" fmla="*/ 229 w 251"/>
                <a:gd name="T57" fmla="*/ 31 h 169"/>
                <a:gd name="T58" fmla="*/ 219 w 251"/>
                <a:gd name="T59" fmla="*/ 20 h 169"/>
                <a:gd name="T60" fmla="*/ 206 w 251"/>
                <a:gd name="T61" fmla="*/ 10 h 169"/>
                <a:gd name="T62" fmla="*/ 194 w 251"/>
                <a:gd name="T63" fmla="*/ 0 h 169"/>
                <a:gd name="T64" fmla="*/ 194 w 251"/>
                <a:gd name="T65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1" h="169">
                  <a:moveTo>
                    <a:pt x="194" y="0"/>
                  </a:moveTo>
                  <a:lnTo>
                    <a:pt x="194" y="0"/>
                  </a:lnTo>
                  <a:lnTo>
                    <a:pt x="182" y="14"/>
                  </a:lnTo>
                  <a:lnTo>
                    <a:pt x="166" y="23"/>
                  </a:lnTo>
                  <a:lnTo>
                    <a:pt x="146" y="29"/>
                  </a:lnTo>
                  <a:lnTo>
                    <a:pt x="126" y="33"/>
                  </a:lnTo>
                  <a:lnTo>
                    <a:pt x="126" y="33"/>
                  </a:lnTo>
                  <a:lnTo>
                    <a:pt x="107" y="29"/>
                  </a:lnTo>
                  <a:lnTo>
                    <a:pt x="87" y="23"/>
                  </a:lnTo>
                  <a:lnTo>
                    <a:pt x="71" y="14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47" y="10"/>
                  </a:lnTo>
                  <a:lnTo>
                    <a:pt x="34" y="20"/>
                  </a:lnTo>
                  <a:lnTo>
                    <a:pt x="24" y="31"/>
                  </a:lnTo>
                  <a:lnTo>
                    <a:pt x="16" y="43"/>
                  </a:lnTo>
                  <a:lnTo>
                    <a:pt x="10" y="57"/>
                  </a:lnTo>
                  <a:lnTo>
                    <a:pt x="4" y="73"/>
                  </a:lnTo>
                  <a:lnTo>
                    <a:pt x="2" y="87"/>
                  </a:lnTo>
                  <a:lnTo>
                    <a:pt x="0" y="103"/>
                  </a:lnTo>
                  <a:lnTo>
                    <a:pt x="0" y="169"/>
                  </a:lnTo>
                  <a:lnTo>
                    <a:pt x="251" y="169"/>
                  </a:lnTo>
                  <a:lnTo>
                    <a:pt x="251" y="103"/>
                  </a:lnTo>
                  <a:lnTo>
                    <a:pt x="251" y="103"/>
                  </a:lnTo>
                  <a:lnTo>
                    <a:pt x="251" y="87"/>
                  </a:lnTo>
                  <a:lnTo>
                    <a:pt x="247" y="73"/>
                  </a:lnTo>
                  <a:lnTo>
                    <a:pt x="243" y="57"/>
                  </a:lnTo>
                  <a:lnTo>
                    <a:pt x="237" y="43"/>
                  </a:lnTo>
                  <a:lnTo>
                    <a:pt x="229" y="31"/>
                  </a:lnTo>
                  <a:lnTo>
                    <a:pt x="219" y="20"/>
                  </a:lnTo>
                  <a:lnTo>
                    <a:pt x="206" y="10"/>
                  </a:lnTo>
                  <a:lnTo>
                    <a:pt x="194" y="0"/>
                  </a:lnTo>
                  <a:lnTo>
                    <a:pt x="1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BA17A197-7ECF-405D-8D1E-C5E240E35900}"/>
              </a:ext>
            </a:extLst>
          </p:cNvPr>
          <p:cNvGrpSpPr/>
          <p:nvPr/>
        </p:nvGrpSpPr>
        <p:grpSpPr>
          <a:xfrm>
            <a:off x="3438864" y="3280478"/>
            <a:ext cx="258113" cy="289811"/>
            <a:chOff x="9715500" y="3495675"/>
            <a:chExt cx="398463" cy="468313"/>
          </a:xfrm>
          <a:solidFill>
            <a:sysClr val="windowText" lastClr="000000"/>
          </a:solidFill>
        </p:grpSpPr>
        <p:sp>
          <p:nvSpPr>
            <p:cNvPr id="158" name="Freeform 132">
              <a:extLst>
                <a:ext uri="{FF2B5EF4-FFF2-40B4-BE49-F238E27FC236}">
                  <a16:creationId xmlns:a16="http://schemas.microsoft.com/office/drawing/2014/main" id="{83B5E091-2DEE-4FF1-957C-5224167FC96E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2813" y="3495675"/>
              <a:ext cx="227013" cy="228600"/>
            </a:xfrm>
            <a:custGeom>
              <a:avLst/>
              <a:gdLst>
                <a:gd name="T0" fmla="*/ 71 w 143"/>
                <a:gd name="T1" fmla="*/ 0 h 144"/>
                <a:gd name="T2" fmla="*/ 71 w 143"/>
                <a:gd name="T3" fmla="*/ 0 h 144"/>
                <a:gd name="T4" fmla="*/ 56 w 143"/>
                <a:gd name="T5" fmla="*/ 2 h 144"/>
                <a:gd name="T6" fmla="*/ 42 w 143"/>
                <a:gd name="T7" fmla="*/ 6 h 144"/>
                <a:gd name="T8" fmla="*/ 30 w 143"/>
                <a:gd name="T9" fmla="*/ 14 h 144"/>
                <a:gd name="T10" fmla="*/ 20 w 143"/>
                <a:gd name="T11" fmla="*/ 22 h 144"/>
                <a:gd name="T12" fmla="*/ 12 w 143"/>
                <a:gd name="T13" fmla="*/ 32 h 144"/>
                <a:gd name="T14" fmla="*/ 4 w 143"/>
                <a:gd name="T15" fmla="*/ 44 h 144"/>
                <a:gd name="T16" fmla="*/ 0 w 143"/>
                <a:gd name="T17" fmla="*/ 58 h 144"/>
                <a:gd name="T18" fmla="*/ 0 w 143"/>
                <a:gd name="T19" fmla="*/ 72 h 144"/>
                <a:gd name="T20" fmla="*/ 0 w 143"/>
                <a:gd name="T21" fmla="*/ 72 h 144"/>
                <a:gd name="T22" fmla="*/ 0 w 143"/>
                <a:gd name="T23" fmla="*/ 88 h 144"/>
                <a:gd name="T24" fmla="*/ 4 w 143"/>
                <a:gd name="T25" fmla="*/ 100 h 144"/>
                <a:gd name="T26" fmla="*/ 12 w 143"/>
                <a:gd name="T27" fmla="*/ 112 h 144"/>
                <a:gd name="T28" fmla="*/ 20 w 143"/>
                <a:gd name="T29" fmla="*/ 124 h 144"/>
                <a:gd name="T30" fmla="*/ 30 w 143"/>
                <a:gd name="T31" fmla="*/ 132 h 144"/>
                <a:gd name="T32" fmla="*/ 42 w 143"/>
                <a:gd name="T33" fmla="*/ 138 h 144"/>
                <a:gd name="T34" fmla="*/ 56 w 143"/>
                <a:gd name="T35" fmla="*/ 144 h 144"/>
                <a:gd name="T36" fmla="*/ 71 w 143"/>
                <a:gd name="T37" fmla="*/ 144 h 144"/>
                <a:gd name="T38" fmla="*/ 71 w 143"/>
                <a:gd name="T39" fmla="*/ 144 h 144"/>
                <a:gd name="T40" fmla="*/ 87 w 143"/>
                <a:gd name="T41" fmla="*/ 144 h 144"/>
                <a:gd name="T42" fmla="*/ 99 w 143"/>
                <a:gd name="T43" fmla="*/ 138 h 144"/>
                <a:gd name="T44" fmla="*/ 113 w 143"/>
                <a:gd name="T45" fmla="*/ 132 h 144"/>
                <a:gd name="T46" fmla="*/ 123 w 143"/>
                <a:gd name="T47" fmla="*/ 124 h 144"/>
                <a:gd name="T48" fmla="*/ 131 w 143"/>
                <a:gd name="T49" fmla="*/ 112 h 144"/>
                <a:gd name="T50" fmla="*/ 139 w 143"/>
                <a:gd name="T51" fmla="*/ 100 h 144"/>
                <a:gd name="T52" fmla="*/ 143 w 143"/>
                <a:gd name="T53" fmla="*/ 88 h 144"/>
                <a:gd name="T54" fmla="*/ 143 w 143"/>
                <a:gd name="T55" fmla="*/ 72 h 144"/>
                <a:gd name="T56" fmla="*/ 143 w 143"/>
                <a:gd name="T57" fmla="*/ 72 h 144"/>
                <a:gd name="T58" fmla="*/ 143 w 143"/>
                <a:gd name="T59" fmla="*/ 58 h 144"/>
                <a:gd name="T60" fmla="*/ 139 w 143"/>
                <a:gd name="T61" fmla="*/ 44 h 144"/>
                <a:gd name="T62" fmla="*/ 131 w 143"/>
                <a:gd name="T63" fmla="*/ 32 h 144"/>
                <a:gd name="T64" fmla="*/ 123 w 143"/>
                <a:gd name="T65" fmla="*/ 22 h 144"/>
                <a:gd name="T66" fmla="*/ 113 w 143"/>
                <a:gd name="T67" fmla="*/ 14 h 144"/>
                <a:gd name="T68" fmla="*/ 99 w 143"/>
                <a:gd name="T69" fmla="*/ 6 h 144"/>
                <a:gd name="T70" fmla="*/ 87 w 143"/>
                <a:gd name="T71" fmla="*/ 2 h 144"/>
                <a:gd name="T72" fmla="*/ 71 w 143"/>
                <a:gd name="T73" fmla="*/ 0 h 144"/>
                <a:gd name="T74" fmla="*/ 71 w 143"/>
                <a:gd name="T7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3" h="144">
                  <a:moveTo>
                    <a:pt x="71" y="0"/>
                  </a:moveTo>
                  <a:lnTo>
                    <a:pt x="71" y="0"/>
                  </a:lnTo>
                  <a:lnTo>
                    <a:pt x="56" y="2"/>
                  </a:lnTo>
                  <a:lnTo>
                    <a:pt x="42" y="6"/>
                  </a:lnTo>
                  <a:lnTo>
                    <a:pt x="30" y="14"/>
                  </a:lnTo>
                  <a:lnTo>
                    <a:pt x="20" y="22"/>
                  </a:lnTo>
                  <a:lnTo>
                    <a:pt x="12" y="32"/>
                  </a:lnTo>
                  <a:lnTo>
                    <a:pt x="4" y="44"/>
                  </a:lnTo>
                  <a:lnTo>
                    <a:pt x="0" y="58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88"/>
                  </a:lnTo>
                  <a:lnTo>
                    <a:pt x="4" y="100"/>
                  </a:lnTo>
                  <a:lnTo>
                    <a:pt x="12" y="112"/>
                  </a:lnTo>
                  <a:lnTo>
                    <a:pt x="20" y="124"/>
                  </a:lnTo>
                  <a:lnTo>
                    <a:pt x="30" y="132"/>
                  </a:lnTo>
                  <a:lnTo>
                    <a:pt x="42" y="138"/>
                  </a:lnTo>
                  <a:lnTo>
                    <a:pt x="56" y="144"/>
                  </a:lnTo>
                  <a:lnTo>
                    <a:pt x="71" y="144"/>
                  </a:lnTo>
                  <a:lnTo>
                    <a:pt x="71" y="144"/>
                  </a:lnTo>
                  <a:lnTo>
                    <a:pt x="87" y="144"/>
                  </a:lnTo>
                  <a:lnTo>
                    <a:pt x="99" y="138"/>
                  </a:lnTo>
                  <a:lnTo>
                    <a:pt x="113" y="132"/>
                  </a:lnTo>
                  <a:lnTo>
                    <a:pt x="123" y="124"/>
                  </a:lnTo>
                  <a:lnTo>
                    <a:pt x="131" y="112"/>
                  </a:lnTo>
                  <a:lnTo>
                    <a:pt x="139" y="100"/>
                  </a:lnTo>
                  <a:lnTo>
                    <a:pt x="143" y="88"/>
                  </a:lnTo>
                  <a:lnTo>
                    <a:pt x="143" y="72"/>
                  </a:lnTo>
                  <a:lnTo>
                    <a:pt x="143" y="72"/>
                  </a:lnTo>
                  <a:lnTo>
                    <a:pt x="143" y="58"/>
                  </a:lnTo>
                  <a:lnTo>
                    <a:pt x="139" y="44"/>
                  </a:lnTo>
                  <a:lnTo>
                    <a:pt x="131" y="32"/>
                  </a:lnTo>
                  <a:lnTo>
                    <a:pt x="123" y="22"/>
                  </a:lnTo>
                  <a:lnTo>
                    <a:pt x="113" y="14"/>
                  </a:lnTo>
                  <a:lnTo>
                    <a:pt x="99" y="6"/>
                  </a:lnTo>
                  <a:lnTo>
                    <a:pt x="87" y="2"/>
                  </a:lnTo>
                  <a:lnTo>
                    <a:pt x="71" y="0"/>
                  </a:lnTo>
                  <a:lnTo>
                    <a:pt x="7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9" name="Freeform 133">
              <a:extLst>
                <a:ext uri="{FF2B5EF4-FFF2-40B4-BE49-F238E27FC236}">
                  <a16:creationId xmlns:a16="http://schemas.microsoft.com/office/drawing/2014/main" id="{6E3C93C6-9BB2-4E73-AAD9-93AC79EA8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5500" y="3695700"/>
              <a:ext cx="398463" cy="268288"/>
            </a:xfrm>
            <a:custGeom>
              <a:avLst/>
              <a:gdLst>
                <a:gd name="T0" fmla="*/ 194 w 251"/>
                <a:gd name="T1" fmla="*/ 0 h 169"/>
                <a:gd name="T2" fmla="*/ 194 w 251"/>
                <a:gd name="T3" fmla="*/ 0 h 169"/>
                <a:gd name="T4" fmla="*/ 182 w 251"/>
                <a:gd name="T5" fmla="*/ 14 h 169"/>
                <a:gd name="T6" fmla="*/ 166 w 251"/>
                <a:gd name="T7" fmla="*/ 23 h 169"/>
                <a:gd name="T8" fmla="*/ 146 w 251"/>
                <a:gd name="T9" fmla="*/ 29 h 169"/>
                <a:gd name="T10" fmla="*/ 126 w 251"/>
                <a:gd name="T11" fmla="*/ 33 h 169"/>
                <a:gd name="T12" fmla="*/ 126 w 251"/>
                <a:gd name="T13" fmla="*/ 33 h 169"/>
                <a:gd name="T14" fmla="*/ 107 w 251"/>
                <a:gd name="T15" fmla="*/ 29 h 169"/>
                <a:gd name="T16" fmla="*/ 87 w 251"/>
                <a:gd name="T17" fmla="*/ 23 h 169"/>
                <a:gd name="T18" fmla="*/ 71 w 251"/>
                <a:gd name="T19" fmla="*/ 14 h 169"/>
                <a:gd name="T20" fmla="*/ 59 w 251"/>
                <a:gd name="T21" fmla="*/ 0 h 169"/>
                <a:gd name="T22" fmla="*/ 59 w 251"/>
                <a:gd name="T23" fmla="*/ 0 h 169"/>
                <a:gd name="T24" fmla="*/ 47 w 251"/>
                <a:gd name="T25" fmla="*/ 10 h 169"/>
                <a:gd name="T26" fmla="*/ 34 w 251"/>
                <a:gd name="T27" fmla="*/ 20 h 169"/>
                <a:gd name="T28" fmla="*/ 24 w 251"/>
                <a:gd name="T29" fmla="*/ 31 h 169"/>
                <a:gd name="T30" fmla="*/ 16 w 251"/>
                <a:gd name="T31" fmla="*/ 43 h 169"/>
                <a:gd name="T32" fmla="*/ 10 w 251"/>
                <a:gd name="T33" fmla="*/ 57 h 169"/>
                <a:gd name="T34" fmla="*/ 4 w 251"/>
                <a:gd name="T35" fmla="*/ 73 h 169"/>
                <a:gd name="T36" fmla="*/ 2 w 251"/>
                <a:gd name="T37" fmla="*/ 87 h 169"/>
                <a:gd name="T38" fmla="*/ 0 w 251"/>
                <a:gd name="T39" fmla="*/ 103 h 169"/>
                <a:gd name="T40" fmla="*/ 0 w 251"/>
                <a:gd name="T41" fmla="*/ 169 h 169"/>
                <a:gd name="T42" fmla="*/ 251 w 251"/>
                <a:gd name="T43" fmla="*/ 169 h 169"/>
                <a:gd name="T44" fmla="*/ 251 w 251"/>
                <a:gd name="T45" fmla="*/ 103 h 169"/>
                <a:gd name="T46" fmla="*/ 251 w 251"/>
                <a:gd name="T47" fmla="*/ 103 h 169"/>
                <a:gd name="T48" fmla="*/ 251 w 251"/>
                <a:gd name="T49" fmla="*/ 87 h 169"/>
                <a:gd name="T50" fmla="*/ 247 w 251"/>
                <a:gd name="T51" fmla="*/ 73 h 169"/>
                <a:gd name="T52" fmla="*/ 243 w 251"/>
                <a:gd name="T53" fmla="*/ 57 h 169"/>
                <a:gd name="T54" fmla="*/ 237 w 251"/>
                <a:gd name="T55" fmla="*/ 43 h 169"/>
                <a:gd name="T56" fmla="*/ 229 w 251"/>
                <a:gd name="T57" fmla="*/ 31 h 169"/>
                <a:gd name="T58" fmla="*/ 219 w 251"/>
                <a:gd name="T59" fmla="*/ 20 h 169"/>
                <a:gd name="T60" fmla="*/ 206 w 251"/>
                <a:gd name="T61" fmla="*/ 10 h 169"/>
                <a:gd name="T62" fmla="*/ 194 w 251"/>
                <a:gd name="T63" fmla="*/ 0 h 169"/>
                <a:gd name="T64" fmla="*/ 194 w 251"/>
                <a:gd name="T65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1" h="169">
                  <a:moveTo>
                    <a:pt x="194" y="0"/>
                  </a:moveTo>
                  <a:lnTo>
                    <a:pt x="194" y="0"/>
                  </a:lnTo>
                  <a:lnTo>
                    <a:pt x="182" y="14"/>
                  </a:lnTo>
                  <a:lnTo>
                    <a:pt x="166" y="23"/>
                  </a:lnTo>
                  <a:lnTo>
                    <a:pt x="146" y="29"/>
                  </a:lnTo>
                  <a:lnTo>
                    <a:pt x="126" y="33"/>
                  </a:lnTo>
                  <a:lnTo>
                    <a:pt x="126" y="33"/>
                  </a:lnTo>
                  <a:lnTo>
                    <a:pt x="107" y="29"/>
                  </a:lnTo>
                  <a:lnTo>
                    <a:pt x="87" y="23"/>
                  </a:lnTo>
                  <a:lnTo>
                    <a:pt x="71" y="14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47" y="10"/>
                  </a:lnTo>
                  <a:lnTo>
                    <a:pt x="34" y="20"/>
                  </a:lnTo>
                  <a:lnTo>
                    <a:pt x="24" y="31"/>
                  </a:lnTo>
                  <a:lnTo>
                    <a:pt x="16" y="43"/>
                  </a:lnTo>
                  <a:lnTo>
                    <a:pt x="10" y="57"/>
                  </a:lnTo>
                  <a:lnTo>
                    <a:pt x="4" y="73"/>
                  </a:lnTo>
                  <a:lnTo>
                    <a:pt x="2" y="87"/>
                  </a:lnTo>
                  <a:lnTo>
                    <a:pt x="0" y="103"/>
                  </a:lnTo>
                  <a:lnTo>
                    <a:pt x="0" y="169"/>
                  </a:lnTo>
                  <a:lnTo>
                    <a:pt x="251" y="169"/>
                  </a:lnTo>
                  <a:lnTo>
                    <a:pt x="251" y="103"/>
                  </a:lnTo>
                  <a:lnTo>
                    <a:pt x="251" y="103"/>
                  </a:lnTo>
                  <a:lnTo>
                    <a:pt x="251" y="87"/>
                  </a:lnTo>
                  <a:lnTo>
                    <a:pt x="247" y="73"/>
                  </a:lnTo>
                  <a:lnTo>
                    <a:pt x="243" y="57"/>
                  </a:lnTo>
                  <a:lnTo>
                    <a:pt x="237" y="43"/>
                  </a:lnTo>
                  <a:lnTo>
                    <a:pt x="229" y="31"/>
                  </a:lnTo>
                  <a:lnTo>
                    <a:pt x="219" y="20"/>
                  </a:lnTo>
                  <a:lnTo>
                    <a:pt x="206" y="10"/>
                  </a:lnTo>
                  <a:lnTo>
                    <a:pt x="194" y="0"/>
                  </a:lnTo>
                  <a:lnTo>
                    <a:pt x="1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60" name="TextBox 159">
            <a:extLst>
              <a:ext uri="{FF2B5EF4-FFF2-40B4-BE49-F238E27FC236}">
                <a16:creationId xmlns:a16="http://schemas.microsoft.com/office/drawing/2014/main" id="{9E8BE315-BDCA-4491-9031-63D690381403}"/>
              </a:ext>
            </a:extLst>
          </p:cNvPr>
          <p:cNvSpPr txBox="1"/>
          <p:nvPr/>
        </p:nvSpPr>
        <p:spPr>
          <a:xfrm>
            <a:off x="626283" y="1827599"/>
            <a:ext cx="1428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=Pilot Enrollee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0A17FF2-6F9E-4BA5-B6D6-577EE497CEB7}"/>
              </a:ext>
            </a:extLst>
          </p:cNvPr>
          <p:cNvSpPr/>
          <p:nvPr/>
        </p:nvSpPr>
        <p:spPr>
          <a:xfrm>
            <a:off x="5494083" y="1610325"/>
            <a:ext cx="6340564" cy="48535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721E4F0-0546-4277-B303-48AB6C479601}"/>
              </a:ext>
            </a:extLst>
          </p:cNvPr>
          <p:cNvSpPr/>
          <p:nvPr/>
        </p:nvSpPr>
        <p:spPr>
          <a:xfrm>
            <a:off x="5494083" y="1239371"/>
            <a:ext cx="6340559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Key Entities’ Roles in the Pilots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AE3C2D6-557D-495D-A570-897395F34898}"/>
              </a:ext>
            </a:extLst>
          </p:cNvPr>
          <p:cNvSpPr txBox="1"/>
          <p:nvPr/>
        </p:nvSpPr>
        <p:spPr>
          <a:xfrm>
            <a:off x="5510398" y="1621640"/>
            <a:ext cx="6340563" cy="47628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3736" marR="0" lvl="0" indent="-1737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Prepaid Health Plans (PHPs):</a:t>
            </a:r>
          </a:p>
          <a:p>
            <a:pPr marL="36576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Approve which of their enrollees qualify for Pilot services and which services they qualify to receive</a:t>
            </a:r>
          </a:p>
          <a:p>
            <a:pPr marL="36576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Ensure the provision of integrated care management to Pilot enrollees </a:t>
            </a:r>
          </a:p>
          <a:p>
            <a:pPr marL="36576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Manage a Pilot budget and pay HSOs for delivery of Pilot services to their Pilot enrollees</a:t>
            </a:r>
          </a:p>
          <a:p>
            <a:pPr marL="194310" marR="0" lvl="1" indent="0" algn="l" defTabSz="914400" rtl="0" eaLnBrk="1" fontAlgn="auto" latinLnBrk="0" hangingPunct="1">
              <a:lnSpc>
                <a:spcPct val="47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Care Managers:</a:t>
            </a:r>
          </a:p>
          <a:p>
            <a:pPr marL="36576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Frontline Medicaid care management providers located at Tier 3 Advanced Medical Homes, Local Health Departments, and PHPs managing beneficiaries’ integrated care</a:t>
            </a:r>
          </a:p>
          <a:p>
            <a:pPr marL="36576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Assess beneficiary eligibility for Pilot, identify recommended Pilot services, refer Pilot enrollee to a Pilot HSO, and manage coordination of Pilot services, in addition to managing physical and behavioral health needs</a:t>
            </a:r>
          </a:p>
          <a:p>
            <a:pPr marL="36576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Track enrollee progress over time</a:t>
            </a:r>
          </a:p>
          <a:p>
            <a:pPr marL="194310" marR="0" lvl="1" indent="0" algn="l" defTabSz="914400" rtl="0" eaLnBrk="1" fontAlgn="auto" latinLnBrk="0" hangingPunct="1">
              <a:lnSpc>
                <a:spcPct val="47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Network Leads:</a:t>
            </a:r>
          </a:p>
          <a:p>
            <a:pPr marL="36576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Develop, manage, and oversee a network of HSOs </a:t>
            </a:r>
          </a:p>
          <a:p>
            <a:pPr marL="36576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Receive, track and validate invoices from HSOs and work with PHP to ensure accurate invoices are paid</a:t>
            </a:r>
          </a:p>
          <a:p>
            <a:pPr marL="36576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Provide support and technical assistance for HSO network</a:t>
            </a:r>
          </a:p>
          <a:p>
            <a:pPr marL="36576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Convene Pilot entities to share best practices</a:t>
            </a:r>
          </a:p>
          <a:p>
            <a:pPr marL="194310" marR="0" lvl="1" indent="0" algn="l" defTabSz="914400" rtl="0" eaLnBrk="1" fontAlgn="auto" latinLnBrk="0" hangingPunct="1">
              <a:lnSpc>
                <a:spcPct val="47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Human Service Organizations:</a:t>
            </a:r>
          </a:p>
          <a:p>
            <a:pPr marL="36576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Frontline social service providers that contract with the Network Lead to deliver Pilot services to Pilot members</a:t>
            </a:r>
          </a:p>
          <a:p>
            <a:pPr marL="36576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Submit invoices and receive reimbursement for services delivered</a:t>
            </a:r>
          </a:p>
          <a:p>
            <a:pPr marL="36576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Support identification of potential Pilot-enrollees by connecting them to their PHP or CM</a:t>
            </a:r>
          </a:p>
        </p:txBody>
      </p:sp>
      <p:sp>
        <p:nvSpPr>
          <p:cNvPr id="55" name="Slide Number Placeholder 2">
            <a:extLst>
              <a:ext uri="{FF2B5EF4-FFF2-40B4-BE49-F238E27FC236}">
                <a16:creationId xmlns:a16="http://schemas.microsoft.com/office/drawing/2014/main" id="{BC8A4E24-D373-4935-81A6-11470F8CF7F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074400" y="6573308"/>
            <a:ext cx="752131" cy="284692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F27F3A-B3E9-41ED-AF8F-A365F10BB65F}" type="slidenum">
              <a:rPr kumimoji="0" lang="en-US" sz="942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42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528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2600" b="1">
              <a:solidFill>
                <a:srgbClr val="FFFFFF"/>
              </a:solidFill>
              <a:latin typeface="Calibri"/>
              <a:cs typeface="Times New Roman"/>
              <a:sym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2656" y="585347"/>
            <a:ext cx="12291436" cy="548640"/>
          </a:xfrm>
        </p:spPr>
        <p:txBody>
          <a:bodyPr/>
          <a:lstStyle/>
          <a:p>
            <a:pPr fontAlgn="ctr">
              <a:spcBef>
                <a:spcPts val="0"/>
              </a:spcBef>
            </a:pPr>
            <a:r>
              <a:rPr lang="en-US" sz="28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What Services Can Members Receive Through the Pilots?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204128"/>
            <a:ext cx="12191999" cy="6525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b="1" kern="0" dirty="0">
                <a:solidFill>
                  <a:prstClr val="black"/>
                </a:solidFill>
                <a:latin typeface="Calibri"/>
              </a:rPr>
              <a:t>North Carolina’s 1115 waiver specifies 29 services that can be covered by the Pilot. Services include: </a:t>
            </a:r>
            <a:endParaRPr lang="en-US" b="1" kern="0" dirty="0">
              <a:solidFill>
                <a:srgbClr val="FF0000"/>
              </a:solidFill>
              <a:latin typeface="Calibri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59778" y="1856655"/>
            <a:ext cx="2541770" cy="4912799"/>
            <a:chOff x="2728191" y="2549829"/>
            <a:chExt cx="2541770" cy="4359860"/>
          </a:xfrm>
        </p:grpSpPr>
        <p:sp>
          <p:nvSpPr>
            <p:cNvPr id="10" name="Rectangle 9"/>
            <p:cNvSpPr/>
            <p:nvPr/>
          </p:nvSpPr>
          <p:spPr>
            <a:xfrm>
              <a:off x="2728194" y="2549829"/>
              <a:ext cx="2541767" cy="41533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28191" y="2812648"/>
              <a:ext cx="2541770" cy="40970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en-US" b="1" dirty="0">
                <a:solidFill>
                  <a:prstClr val="black"/>
                </a:solidFill>
                <a:latin typeface="Calibri"/>
              </a:endParaRPr>
            </a:p>
            <a:p>
              <a:pPr algn="ctr">
                <a:spcAft>
                  <a:spcPts val="600"/>
                </a:spcAft>
                <a:defRPr/>
              </a:pPr>
              <a:r>
                <a:rPr lang="en-US" b="1" dirty="0">
                  <a:solidFill>
                    <a:prstClr val="black"/>
                  </a:solidFill>
                  <a:latin typeface="Calibri"/>
                </a:rPr>
                <a:t>Housing</a:t>
              </a:r>
              <a:endParaRPr lang="en-US" sz="1400" b="1" kern="0" dirty="0">
                <a:solidFill>
                  <a:prstClr val="black"/>
                </a:solidFill>
                <a:latin typeface="Calibri"/>
              </a:endParaRPr>
            </a:p>
            <a:p>
              <a:pPr marL="153841" indent="-153841" defTabSz="820487">
                <a:spcAft>
                  <a:spcPts val="359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Housing navigation, support and sustaining services</a:t>
              </a:r>
            </a:p>
            <a:p>
              <a:pPr marL="153841" indent="-153841" defTabSz="820487">
                <a:spcAft>
                  <a:spcPts val="359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Inspection for housing safety and quality</a:t>
              </a:r>
            </a:p>
            <a:p>
              <a:pPr marL="153841" indent="-153841" defTabSz="820487">
                <a:spcAft>
                  <a:spcPts val="359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Housing move-in support</a:t>
              </a:r>
            </a:p>
            <a:p>
              <a:pPr marL="153841" indent="-153841" defTabSz="820487">
                <a:spcAft>
                  <a:spcPts val="359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Essential utility set-up</a:t>
              </a:r>
            </a:p>
            <a:p>
              <a:pPr marL="153841" indent="-153841" defTabSz="820487">
                <a:spcAft>
                  <a:spcPts val="359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Home remediation services</a:t>
              </a:r>
            </a:p>
            <a:p>
              <a:pPr marL="153841" indent="-153841" defTabSz="820487">
                <a:spcAft>
                  <a:spcPts val="359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Home accessibility and safety modifications</a:t>
              </a:r>
            </a:p>
            <a:p>
              <a:pPr marL="153841" indent="-153841" defTabSz="820487">
                <a:spcAft>
                  <a:spcPts val="359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Healthy home goods</a:t>
              </a:r>
            </a:p>
            <a:p>
              <a:pPr marL="153841" indent="-153841" defTabSz="820487">
                <a:spcAft>
                  <a:spcPts val="359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One-time payment for security deposit and first month’s rent</a:t>
              </a:r>
            </a:p>
            <a:p>
              <a:pPr marL="153841" indent="-153841" defTabSz="820487">
                <a:spcAft>
                  <a:spcPts val="359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Short-term post hospitalization housing</a:t>
              </a:r>
            </a:p>
            <a:p>
              <a:pPr>
                <a:defRPr/>
              </a:pPr>
              <a:endParaRPr lang="en-US" sz="13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384974" y="1856654"/>
            <a:ext cx="1953551" cy="4680068"/>
            <a:chOff x="5112577" y="2644815"/>
            <a:chExt cx="1953551" cy="3692324"/>
          </a:xfrm>
          <a:solidFill>
            <a:srgbClr val="FFC000"/>
          </a:solidFill>
        </p:grpSpPr>
        <p:sp>
          <p:nvSpPr>
            <p:cNvPr id="12" name="Rectangle 11"/>
            <p:cNvSpPr/>
            <p:nvPr/>
          </p:nvSpPr>
          <p:spPr>
            <a:xfrm>
              <a:off x="5112579" y="2644815"/>
              <a:ext cx="1953549" cy="36923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112577" y="3117720"/>
              <a:ext cx="1953550" cy="189399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en-US" b="1" dirty="0">
                <a:solidFill>
                  <a:prstClr val="black"/>
                </a:solidFill>
                <a:latin typeface="Calibri"/>
              </a:endParaRPr>
            </a:p>
            <a:p>
              <a:pPr algn="ctr">
                <a:spcAft>
                  <a:spcPts val="1800"/>
                </a:spcAft>
                <a:defRPr/>
              </a:pPr>
              <a:r>
                <a:rPr lang="en-US" b="1" dirty="0">
                  <a:solidFill>
                    <a:prstClr val="black"/>
                  </a:solidFill>
                  <a:latin typeface="Calibri"/>
                </a:rPr>
                <a:t>Transportation</a:t>
              </a:r>
              <a:endParaRPr lang="en-US" sz="1300" dirty="0">
                <a:solidFill>
                  <a:prstClr val="black"/>
                </a:solidFill>
                <a:latin typeface="Calibri"/>
              </a:endParaRPr>
            </a:p>
            <a:p>
              <a:pPr marL="285750" indent="-285750">
                <a:spcAft>
                  <a:spcPts val="18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Reimbursement for health-related public or private transportation</a:t>
              </a:r>
            </a:p>
            <a:p>
              <a:pPr marL="285750" indent="-285750">
                <a:spcAft>
                  <a:spcPts val="18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Transportation case management 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443746" y="1856654"/>
            <a:ext cx="2001638" cy="4680067"/>
            <a:chOff x="5486358" y="2518024"/>
            <a:chExt cx="2001638" cy="4153322"/>
          </a:xfrm>
        </p:grpSpPr>
        <p:sp>
          <p:nvSpPr>
            <p:cNvPr id="14" name="Rectangle 13"/>
            <p:cNvSpPr/>
            <p:nvPr/>
          </p:nvSpPr>
          <p:spPr>
            <a:xfrm>
              <a:off x="5534447" y="2518024"/>
              <a:ext cx="1953549" cy="41533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86358" y="2706926"/>
              <a:ext cx="1953550" cy="32912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en-US" b="1" dirty="0">
                <a:solidFill>
                  <a:prstClr val="black"/>
                </a:solidFill>
                <a:latin typeface="Calibri"/>
              </a:endParaRPr>
            </a:p>
            <a:p>
              <a:pPr algn="ctr">
                <a:defRPr/>
              </a:pPr>
              <a:endParaRPr lang="en-US" b="1" dirty="0">
                <a:solidFill>
                  <a:prstClr val="black"/>
                </a:solidFill>
                <a:latin typeface="Calibri"/>
              </a:endParaRPr>
            </a:p>
            <a:p>
              <a:pPr algn="ctr">
                <a:defRPr/>
              </a:pPr>
              <a:r>
                <a:rPr lang="en-US" b="1" dirty="0">
                  <a:solidFill>
                    <a:prstClr val="black"/>
                  </a:solidFill>
                  <a:latin typeface="Calibri"/>
                </a:rPr>
                <a:t>Interpersonal Safety</a:t>
              </a:r>
            </a:p>
            <a:p>
              <a:pPr>
                <a:defRPr/>
              </a:pPr>
              <a:endParaRPr lang="en-US" sz="1300" dirty="0">
                <a:solidFill>
                  <a:prstClr val="black"/>
                </a:solidFill>
                <a:latin typeface="Calibri"/>
                <a:ea typeface="Calibri"/>
                <a:cs typeface="Times New Roman"/>
              </a:endParaRPr>
            </a:p>
            <a:p>
              <a:pPr marL="256402" indent="-256402" defTabSz="820487">
                <a:spcAft>
                  <a:spcPts val="359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rPr>
                <a:t>Interpersonal safety case management*</a:t>
              </a:r>
            </a:p>
            <a:p>
              <a:pPr marL="256402" indent="-256402" defTabSz="820487">
                <a:spcAft>
                  <a:spcPts val="359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rPr>
                <a:t>Violence intervention services*</a:t>
              </a:r>
            </a:p>
            <a:p>
              <a:pPr marL="256402" indent="-256402" defTabSz="820487">
                <a:spcAft>
                  <a:spcPts val="359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rPr>
                <a:t>Evidence-based parenting curriculum</a:t>
              </a:r>
            </a:p>
            <a:p>
              <a:pPr marL="256402" indent="-256402" defTabSz="820487">
                <a:spcAft>
                  <a:spcPts val="359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rPr>
                <a:t>Home visiting services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78117" y="1856654"/>
            <a:ext cx="1953551" cy="4680068"/>
            <a:chOff x="237706" y="2644815"/>
            <a:chExt cx="1953551" cy="4153324"/>
          </a:xfrm>
        </p:grpSpPr>
        <p:sp>
          <p:nvSpPr>
            <p:cNvPr id="7" name="Rectangle 6"/>
            <p:cNvSpPr/>
            <p:nvPr/>
          </p:nvSpPr>
          <p:spPr>
            <a:xfrm>
              <a:off x="237708" y="2644815"/>
              <a:ext cx="1953549" cy="41533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37706" y="3224645"/>
              <a:ext cx="1953550" cy="3537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  <a:defRPr/>
              </a:pPr>
              <a:r>
                <a:rPr lang="en-US" b="1" dirty="0">
                  <a:solidFill>
                    <a:prstClr val="black"/>
                  </a:solidFill>
                  <a:latin typeface="Calibri"/>
                </a:rPr>
                <a:t>Food</a:t>
              </a:r>
            </a:p>
            <a:p>
              <a:pPr marL="153841" indent="-153841" defTabSz="820487">
                <a:spcAft>
                  <a:spcPts val="359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Food and nutrition access case management</a:t>
              </a:r>
            </a:p>
            <a:p>
              <a:pPr marL="153841" indent="-153841" defTabSz="820487">
                <a:spcAft>
                  <a:spcPts val="359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Evidence-based group nutrition class</a:t>
              </a:r>
            </a:p>
            <a:p>
              <a:pPr marL="153841" indent="-153841" defTabSz="820487">
                <a:spcAft>
                  <a:spcPts val="359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Diabetes Prevention Program</a:t>
              </a:r>
            </a:p>
            <a:p>
              <a:pPr marL="153841" indent="-153841" defTabSz="820487">
                <a:spcAft>
                  <a:spcPts val="359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Fruit and vegetable prescription</a:t>
              </a:r>
            </a:p>
            <a:p>
              <a:pPr marL="153841" indent="-153841" defTabSz="820487">
                <a:spcAft>
                  <a:spcPts val="359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Healthy food box (pick-up or delivered)</a:t>
              </a:r>
            </a:p>
            <a:p>
              <a:pPr marL="153841" indent="-153841" defTabSz="820487">
                <a:spcAft>
                  <a:spcPts val="359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Healthy meal (pick-up or delivered)</a:t>
              </a:r>
            </a:p>
            <a:p>
              <a:pPr marL="153841" indent="-153841" defTabSz="820487">
                <a:spcAft>
                  <a:spcPts val="359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Medically Tailored Home Delivered Meal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026292" y="1961137"/>
            <a:ext cx="457200" cy="457200"/>
            <a:chOff x="158750" y="2575365"/>
            <a:chExt cx="457200" cy="457200"/>
          </a:xfrm>
        </p:grpSpPr>
        <p:sp>
          <p:nvSpPr>
            <p:cNvPr id="19" name="Oval 18"/>
            <p:cNvSpPr/>
            <p:nvPr/>
          </p:nvSpPr>
          <p:spPr>
            <a:xfrm>
              <a:off x="158750" y="2575365"/>
              <a:ext cx="457200" cy="457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pic>
          <p:nvPicPr>
            <p:cNvPr id="20" name="Picture 2" descr="C:\Users\kringelheim\Downloads\icons8-ingredients-filled-50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472" y="2656087"/>
              <a:ext cx="295755" cy="2957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Oval 24"/>
          <p:cNvSpPr/>
          <p:nvPr/>
        </p:nvSpPr>
        <p:spPr>
          <a:xfrm>
            <a:off x="6133152" y="1959222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602063" y="1965931"/>
            <a:ext cx="457200" cy="457200"/>
            <a:chOff x="3233645" y="2836775"/>
            <a:chExt cx="457200" cy="457200"/>
          </a:xfrm>
        </p:grpSpPr>
        <p:sp>
          <p:nvSpPr>
            <p:cNvPr id="24" name="Oval 23"/>
            <p:cNvSpPr/>
            <p:nvPr/>
          </p:nvSpPr>
          <p:spPr>
            <a:xfrm>
              <a:off x="3233645" y="2836775"/>
              <a:ext cx="457200" cy="457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pic>
          <p:nvPicPr>
            <p:cNvPr id="22" name="Picture 6" descr="C:\Users\kringelheim\Downloads\icons8-home-52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7105" y="2883368"/>
              <a:ext cx="307585" cy="307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Group 28"/>
          <p:cNvGrpSpPr/>
          <p:nvPr/>
        </p:nvGrpSpPr>
        <p:grpSpPr>
          <a:xfrm>
            <a:off x="8240009" y="1965931"/>
            <a:ext cx="457200" cy="457200"/>
            <a:chOff x="6818633" y="2608175"/>
            <a:chExt cx="457200" cy="457200"/>
          </a:xfrm>
        </p:grpSpPr>
        <p:sp>
          <p:nvSpPr>
            <p:cNvPr id="26" name="Oval 25"/>
            <p:cNvSpPr/>
            <p:nvPr/>
          </p:nvSpPr>
          <p:spPr>
            <a:xfrm>
              <a:off x="6818633" y="2608175"/>
              <a:ext cx="457200" cy="4572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pic>
          <p:nvPicPr>
            <p:cNvPr id="21" name="Picture 3" descr="C:\Users\kringelheim\Downloads\icons8-handshake-heart-filled-50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568" y="2694430"/>
              <a:ext cx="325331" cy="3253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1871" name="Picture 15" descr="image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374" y="2041859"/>
            <a:ext cx="267076" cy="267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4485A658-5EE2-499E-BCC3-EFA04FA05C61}"/>
              </a:ext>
            </a:extLst>
          </p:cNvPr>
          <p:cNvGrpSpPr/>
          <p:nvPr/>
        </p:nvGrpSpPr>
        <p:grpSpPr>
          <a:xfrm>
            <a:off x="9602524" y="1830151"/>
            <a:ext cx="1953551" cy="4680068"/>
            <a:chOff x="5112577" y="2644815"/>
            <a:chExt cx="1953551" cy="3692324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E5CB9E6-6BD9-409D-96B5-7FF3FE8FCD69}"/>
                </a:ext>
              </a:extLst>
            </p:cNvPr>
            <p:cNvSpPr/>
            <p:nvPr/>
          </p:nvSpPr>
          <p:spPr>
            <a:xfrm>
              <a:off x="5112579" y="2644815"/>
              <a:ext cx="1953549" cy="36923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CEE5170-45FE-4CAA-B5DE-1A225368D0F1}"/>
                </a:ext>
              </a:extLst>
            </p:cNvPr>
            <p:cNvSpPr/>
            <p:nvPr/>
          </p:nvSpPr>
          <p:spPr>
            <a:xfrm>
              <a:off x="5112577" y="3117720"/>
              <a:ext cx="1953550" cy="22460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en-US" b="1" dirty="0">
                <a:solidFill>
                  <a:prstClr val="black"/>
                </a:solidFill>
                <a:latin typeface="Calibri"/>
              </a:endParaRPr>
            </a:p>
            <a:p>
              <a:pPr algn="ctr">
                <a:spcAft>
                  <a:spcPts val="1800"/>
                </a:spcAft>
                <a:defRPr/>
              </a:pPr>
              <a:r>
                <a:rPr lang="en-US" b="1" dirty="0">
                  <a:solidFill>
                    <a:prstClr val="black"/>
                  </a:solidFill>
                  <a:latin typeface="Calibri"/>
                </a:rPr>
                <a:t>Cross-Domain</a:t>
              </a:r>
              <a:endParaRPr lang="en-US" sz="1300" dirty="0">
                <a:solidFill>
                  <a:prstClr val="black"/>
                </a:solidFill>
                <a:latin typeface="Calibri"/>
              </a:endParaRPr>
            </a:p>
            <a:p>
              <a:pPr marL="285750" indent="-285750">
                <a:spcAft>
                  <a:spcPts val="18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Holistic high-intensity enhanced case management</a:t>
              </a:r>
            </a:p>
            <a:p>
              <a:pPr marL="285750" indent="-285750">
                <a:spcAft>
                  <a:spcPts val="18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Medical respite</a:t>
              </a:r>
            </a:p>
            <a:p>
              <a:pPr marL="285750" indent="-285750">
                <a:spcAft>
                  <a:spcPts val="18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Linkages to health-related legal supports</a:t>
              </a:r>
            </a:p>
          </p:txBody>
        </p:sp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99B4FF43-4DCD-44DC-AFCF-EBABDED76AA9}"/>
              </a:ext>
            </a:extLst>
          </p:cNvPr>
          <p:cNvSpPr/>
          <p:nvPr/>
        </p:nvSpPr>
        <p:spPr>
          <a:xfrm>
            <a:off x="10350699" y="1986251"/>
            <a:ext cx="457200" cy="45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34" name="Graphic 33" descr="Aperture with solid fill">
            <a:extLst>
              <a:ext uri="{FF2B5EF4-FFF2-40B4-BE49-F238E27FC236}">
                <a16:creationId xmlns:a16="http://schemas.microsoft.com/office/drawing/2014/main" id="{37391881-3B2F-4BCC-9FEF-3F641DFAAD2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420721" y="2056886"/>
            <a:ext cx="341870" cy="34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641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0C1B9D-82A2-E2A3-9EDF-139F7FBEC0A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47BF1C-1D0B-BDE8-B148-06C6597D22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70"/>
          <a:stretch/>
        </p:blipFill>
        <p:spPr>
          <a:xfrm>
            <a:off x="2083716" y="467783"/>
            <a:ext cx="8232350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27553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4">
            <a:extLst>
              <a:ext uri="{FF2B5EF4-FFF2-40B4-BE49-F238E27FC236}">
                <a16:creationId xmlns:a16="http://schemas.microsoft.com/office/drawing/2014/main" id="{F659DBAD-F98E-4019-BC17-D0A1C949A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77" y="565027"/>
            <a:ext cx="10457689" cy="548640"/>
          </a:xfrm>
        </p:spPr>
        <p:txBody>
          <a:bodyPr/>
          <a:lstStyle/>
          <a:p>
            <a:r>
              <a:rPr lang="en-US" sz="2824" dirty="0">
                <a:latin typeface="Calibri" panose="020F0502020204030204" pitchFamily="34" charset="0"/>
                <a:cs typeface="Calibri" panose="020F0502020204030204" pitchFamily="34" charset="0"/>
              </a:rPr>
              <a:t>Challenges and Lessons Learned</a:t>
            </a:r>
          </a:p>
        </p:txBody>
      </p:sp>
      <p:sp>
        <p:nvSpPr>
          <p:cNvPr id="55" name="Slide Number Placeholder 2">
            <a:extLst>
              <a:ext uri="{FF2B5EF4-FFF2-40B4-BE49-F238E27FC236}">
                <a16:creationId xmlns:a16="http://schemas.microsoft.com/office/drawing/2014/main" id="{BC8A4E24-D373-4935-81A6-11470F8CF7F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074401" y="6573308"/>
            <a:ext cx="752131" cy="284692"/>
          </a:xfrm>
        </p:spPr>
        <p:txBody>
          <a:bodyPr/>
          <a:lstStyle/>
          <a:p>
            <a:pPr defTabSz="457211">
              <a:defRPr/>
            </a:pPr>
            <a:fld id="{11F27F3A-B3E9-41ED-AF8F-A365F10BB65F}" type="slidenum">
              <a:rPr lang="en-US" sz="942">
                <a:latin typeface="Calibri"/>
              </a:rPr>
              <a:pPr defTabSz="457211">
                <a:defRPr/>
              </a:pPr>
              <a:t>6</a:t>
            </a:fld>
            <a:endParaRPr lang="en-US" sz="942" dirty="0">
              <a:latin typeface="Calibri"/>
            </a:endParaRP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2F29C0C3-BA18-EF7C-1150-4BDCAA36EE76}"/>
              </a:ext>
            </a:extLst>
          </p:cNvPr>
          <p:cNvGrpSpPr/>
          <p:nvPr/>
        </p:nvGrpSpPr>
        <p:grpSpPr>
          <a:xfrm>
            <a:off x="434184" y="1499246"/>
            <a:ext cx="5661816" cy="742278"/>
            <a:chOff x="453136" y="1371600"/>
            <a:chExt cx="5998465" cy="841248"/>
          </a:xfrm>
        </p:grpSpPr>
        <p:sp>
          <p:nvSpPr>
            <p:cNvPr id="117" name="Arrow: Pentagon 116">
              <a:extLst>
                <a:ext uri="{FF2B5EF4-FFF2-40B4-BE49-F238E27FC236}">
                  <a16:creationId xmlns:a16="http://schemas.microsoft.com/office/drawing/2014/main" id="{9C8A7548-FCA3-F2D7-5A7C-47710EE5ECDE}"/>
                </a:ext>
              </a:extLst>
            </p:cNvPr>
            <p:cNvSpPr/>
            <p:nvPr/>
          </p:nvSpPr>
          <p:spPr bwMode="auto">
            <a:xfrm>
              <a:off x="453136" y="1371600"/>
              <a:ext cx="5998465" cy="838200"/>
            </a:xfrm>
            <a:prstGeom prst="homePlat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lIns="161365" tIns="161365" rIns="161365" bIns="161365" rtlCol="0" anchor="ctr" anchorCtr="0">
              <a:noAutofit/>
            </a:bodyPr>
            <a:lstStyle/>
            <a:p>
              <a:pPr algn="ctr">
                <a:lnSpc>
                  <a:spcPct val="80027"/>
                </a:lnSpc>
              </a:pPr>
              <a:r>
                <a:rPr lang="en-US" sz="2118" b="1" dirty="0">
                  <a:solidFill>
                    <a:schemeClr val="bg1"/>
                  </a:solidFill>
                </a:rPr>
                <a:t>Avoiding “overmedicalization”</a:t>
              </a:r>
              <a:endParaRPr lang="en-US" dirty="0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A1E8C67A-7C6F-B11D-868F-FAFE21C7CA3C}"/>
                </a:ext>
              </a:extLst>
            </p:cNvPr>
            <p:cNvSpPr/>
            <p:nvPr/>
          </p:nvSpPr>
          <p:spPr bwMode="auto">
            <a:xfrm>
              <a:off x="453136" y="1371600"/>
              <a:ext cx="841248" cy="8412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noFill/>
            </a:ln>
            <a:effectLst/>
          </p:spPr>
          <p:txBody>
            <a:bodyPr lIns="161365" tIns="161365" rIns="161365" bIns="161365" rtlCol="0" anchor="ctr" anchorCtr="0">
              <a:noAutofit/>
            </a:bodyPr>
            <a:lstStyle/>
            <a:p>
              <a:pPr algn="ctr">
                <a:lnSpc>
                  <a:spcPct val="80027"/>
                </a:lnSpc>
              </a:pPr>
              <a:r>
                <a:rPr lang="en-US" sz="2118" b="1"/>
                <a:t>1</a:t>
              </a:r>
              <a:endParaRPr lang="en-US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A8E7403-C962-EE9E-43F0-B771F09018A1}"/>
              </a:ext>
            </a:extLst>
          </p:cNvPr>
          <p:cNvGrpSpPr/>
          <p:nvPr/>
        </p:nvGrpSpPr>
        <p:grpSpPr>
          <a:xfrm>
            <a:off x="434184" y="3114272"/>
            <a:ext cx="5661816" cy="742278"/>
            <a:chOff x="453136" y="3261934"/>
            <a:chExt cx="5998465" cy="841248"/>
          </a:xfrm>
        </p:grpSpPr>
        <p:sp>
          <p:nvSpPr>
            <p:cNvPr id="120" name="Arrow: Pentagon 119">
              <a:extLst>
                <a:ext uri="{FF2B5EF4-FFF2-40B4-BE49-F238E27FC236}">
                  <a16:creationId xmlns:a16="http://schemas.microsoft.com/office/drawing/2014/main" id="{B3D0451F-F47F-9BC1-3C9F-13F38625DA21}"/>
                </a:ext>
              </a:extLst>
            </p:cNvPr>
            <p:cNvSpPr/>
            <p:nvPr/>
          </p:nvSpPr>
          <p:spPr bwMode="auto">
            <a:xfrm>
              <a:off x="453136" y="3261934"/>
              <a:ext cx="5998465" cy="838200"/>
            </a:xfrm>
            <a:prstGeom prst="homePlat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lIns="161365" tIns="161365" rIns="161365" bIns="161365" rtlCol="0" anchor="ctr" anchorCtr="0">
              <a:noAutofit/>
            </a:bodyPr>
            <a:lstStyle/>
            <a:p>
              <a:pPr algn="ctr">
                <a:lnSpc>
                  <a:spcPct val="80027"/>
                </a:lnSpc>
              </a:pPr>
              <a:r>
                <a:rPr lang="en-US" sz="2118" b="1" dirty="0">
                  <a:solidFill>
                    <a:schemeClr val="bg1"/>
                  </a:solidFill>
                </a:rPr>
                <a:t>Importance of the Network </a:t>
              </a:r>
              <a:endParaRPr lang="en-US" dirty="0"/>
            </a:p>
            <a:p>
              <a:pPr algn="ctr">
                <a:lnSpc>
                  <a:spcPct val="80027"/>
                </a:lnSpc>
              </a:pPr>
              <a:r>
                <a:rPr lang="en-US" sz="2118" b="1" dirty="0">
                  <a:solidFill>
                    <a:schemeClr val="bg1"/>
                  </a:solidFill>
                </a:rPr>
                <a:t>Lead Organization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2311185D-06CD-3147-C29C-5A02C67717A7}"/>
                </a:ext>
              </a:extLst>
            </p:cNvPr>
            <p:cNvSpPr/>
            <p:nvPr/>
          </p:nvSpPr>
          <p:spPr bwMode="auto">
            <a:xfrm>
              <a:off x="453136" y="3261934"/>
              <a:ext cx="841248" cy="8412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noFill/>
            </a:ln>
            <a:effectLst/>
          </p:spPr>
          <p:txBody>
            <a:bodyPr lIns="161365" tIns="161365" rIns="161365" bIns="161365" rtlCol="0" anchor="ctr" anchorCtr="0">
              <a:noAutofit/>
            </a:bodyPr>
            <a:lstStyle/>
            <a:p>
              <a:pPr algn="ctr">
                <a:lnSpc>
                  <a:spcPct val="80027"/>
                </a:lnSpc>
              </a:pPr>
              <a:r>
                <a:rPr lang="en-US" sz="2118" b="1"/>
                <a:t>3</a:t>
              </a:r>
              <a:endParaRPr lang="en-US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67DA2171-3C86-8CEC-86CA-00D19A7D81CB}"/>
              </a:ext>
            </a:extLst>
          </p:cNvPr>
          <p:cNvGrpSpPr/>
          <p:nvPr/>
        </p:nvGrpSpPr>
        <p:grpSpPr>
          <a:xfrm>
            <a:off x="434184" y="4855509"/>
            <a:ext cx="5661816" cy="742278"/>
            <a:chOff x="453136" y="5181600"/>
            <a:chExt cx="5998465" cy="841248"/>
          </a:xfrm>
        </p:grpSpPr>
        <p:sp>
          <p:nvSpPr>
            <p:cNvPr id="123" name="Arrow: Pentagon 122">
              <a:extLst>
                <a:ext uri="{FF2B5EF4-FFF2-40B4-BE49-F238E27FC236}">
                  <a16:creationId xmlns:a16="http://schemas.microsoft.com/office/drawing/2014/main" id="{69CE1137-282C-CE79-4588-240871A00AFA}"/>
                </a:ext>
              </a:extLst>
            </p:cNvPr>
            <p:cNvSpPr/>
            <p:nvPr/>
          </p:nvSpPr>
          <p:spPr bwMode="auto">
            <a:xfrm>
              <a:off x="453136" y="5181600"/>
              <a:ext cx="5998465" cy="838200"/>
            </a:xfrm>
            <a:prstGeom prst="homePlat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lIns="161365" tIns="161365" rIns="161365" bIns="161365" rtlCol="0" anchor="ctr" anchorCtr="0">
              <a:noAutofit/>
            </a:bodyPr>
            <a:lstStyle/>
            <a:p>
              <a:pPr algn="ctr">
                <a:lnSpc>
                  <a:spcPct val="80027"/>
                </a:lnSpc>
              </a:pPr>
              <a:r>
                <a:rPr lang="en-US" sz="2118" b="1">
                  <a:solidFill>
                    <a:schemeClr val="bg1"/>
                  </a:solidFill>
                </a:rPr>
                <a:t>Data Exchange Platforms</a:t>
              </a:r>
              <a:endParaRPr lang="en-US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AF3B7D99-C009-1991-F24F-55A46A4EF6F7}"/>
                </a:ext>
              </a:extLst>
            </p:cNvPr>
            <p:cNvSpPr/>
            <p:nvPr/>
          </p:nvSpPr>
          <p:spPr bwMode="auto">
            <a:xfrm>
              <a:off x="453136" y="5181600"/>
              <a:ext cx="841248" cy="8412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noFill/>
            </a:ln>
            <a:effectLst/>
          </p:spPr>
          <p:txBody>
            <a:bodyPr lIns="161365" tIns="161365" rIns="161365" bIns="161365" rtlCol="0" anchor="ctr" anchorCtr="0">
              <a:noAutofit/>
            </a:bodyPr>
            <a:lstStyle/>
            <a:p>
              <a:pPr algn="ctr">
                <a:lnSpc>
                  <a:spcPct val="80027"/>
                </a:lnSpc>
              </a:pPr>
              <a:r>
                <a:rPr lang="en-US" sz="2118" b="1"/>
                <a:t>5</a:t>
              </a:r>
              <a:endParaRPr lang="en-US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12740EE8-C5B8-31C9-135C-436763B13D6A}"/>
              </a:ext>
            </a:extLst>
          </p:cNvPr>
          <p:cNvGrpSpPr/>
          <p:nvPr/>
        </p:nvGrpSpPr>
        <p:grpSpPr>
          <a:xfrm>
            <a:off x="6096001" y="2182403"/>
            <a:ext cx="5730532" cy="742278"/>
            <a:chOff x="7365999" y="2210588"/>
            <a:chExt cx="5998465" cy="841248"/>
          </a:xfrm>
        </p:grpSpPr>
        <p:sp>
          <p:nvSpPr>
            <p:cNvPr id="126" name="Arrow: Pentagon 125">
              <a:extLst>
                <a:ext uri="{FF2B5EF4-FFF2-40B4-BE49-F238E27FC236}">
                  <a16:creationId xmlns:a16="http://schemas.microsoft.com/office/drawing/2014/main" id="{F5E6C8EC-7B04-3E3D-DC9B-64EDABF0C16A}"/>
                </a:ext>
              </a:extLst>
            </p:cNvPr>
            <p:cNvSpPr/>
            <p:nvPr/>
          </p:nvSpPr>
          <p:spPr bwMode="auto">
            <a:xfrm>
              <a:off x="7365999" y="2210588"/>
              <a:ext cx="5998465" cy="841248"/>
            </a:xfrm>
            <a:prstGeom prst="homePlat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10800000" lon="10800000" rev="0"/>
              </a:camera>
              <a:lightRig rig="threePt" dir="t"/>
            </a:scene3d>
            <a:sp3d/>
          </p:spPr>
          <p:txBody>
            <a:bodyPr lIns="161365" tIns="161365" rIns="161365" bIns="161365" rtlCol="0" anchor="ctr" anchorCtr="0">
              <a:noAutofit/>
              <a:flatTx/>
            </a:bodyPr>
            <a:lstStyle/>
            <a:p>
              <a:pPr algn="ctr">
                <a:lnSpc>
                  <a:spcPct val="80027"/>
                </a:lnSpc>
              </a:pPr>
              <a:r>
                <a:rPr lang="en-US" sz="2118" b="1" dirty="0">
                  <a:solidFill>
                    <a:schemeClr val="bg1"/>
                  </a:solidFill>
                </a:rPr>
                <a:t>Real-Time Monitoring and </a:t>
              </a:r>
              <a:endParaRPr lang="en-US" dirty="0"/>
            </a:p>
            <a:p>
              <a:pPr algn="ctr">
                <a:lnSpc>
                  <a:spcPct val="80027"/>
                </a:lnSpc>
              </a:pPr>
              <a:r>
                <a:rPr lang="en-US" sz="2118" b="1" dirty="0">
                  <a:solidFill>
                    <a:schemeClr val="bg1"/>
                  </a:solidFill>
                </a:rPr>
                <a:t>Community Engagement</a:t>
              </a: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3FA35D6D-2CA3-B04B-9E73-994415766EA6}"/>
                </a:ext>
              </a:extLst>
            </p:cNvPr>
            <p:cNvSpPr/>
            <p:nvPr/>
          </p:nvSpPr>
          <p:spPr bwMode="auto">
            <a:xfrm>
              <a:off x="12523216" y="2210588"/>
              <a:ext cx="841248" cy="84124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noFill/>
            </a:ln>
            <a:effectLst/>
          </p:spPr>
          <p:txBody>
            <a:bodyPr lIns="161365" tIns="161365" rIns="161365" bIns="161365" rtlCol="0" anchor="ctr" anchorCtr="0">
              <a:noAutofit/>
            </a:bodyPr>
            <a:lstStyle/>
            <a:p>
              <a:pPr algn="ctr">
                <a:lnSpc>
                  <a:spcPct val="80027"/>
                </a:lnSpc>
              </a:pPr>
              <a:r>
                <a:rPr lang="en-US" sz="2118" b="1"/>
                <a:t>2</a:t>
              </a:r>
              <a:endParaRPr lang="en-US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FAE2DDD1-47DC-35EC-0B7D-CAA45A7271A0}"/>
              </a:ext>
            </a:extLst>
          </p:cNvPr>
          <p:cNvGrpSpPr/>
          <p:nvPr/>
        </p:nvGrpSpPr>
        <p:grpSpPr>
          <a:xfrm>
            <a:off x="6096000" y="3853861"/>
            <a:ext cx="5730533" cy="742278"/>
            <a:chOff x="7365999" y="4127499"/>
            <a:chExt cx="5998465" cy="841248"/>
          </a:xfrm>
        </p:grpSpPr>
        <p:sp>
          <p:nvSpPr>
            <p:cNvPr id="129" name="Arrow: Pentagon 128">
              <a:extLst>
                <a:ext uri="{FF2B5EF4-FFF2-40B4-BE49-F238E27FC236}">
                  <a16:creationId xmlns:a16="http://schemas.microsoft.com/office/drawing/2014/main" id="{71891B37-3AFE-9ED5-DF89-C9CFB863B81A}"/>
                </a:ext>
              </a:extLst>
            </p:cNvPr>
            <p:cNvSpPr/>
            <p:nvPr/>
          </p:nvSpPr>
          <p:spPr bwMode="auto">
            <a:xfrm>
              <a:off x="7365999" y="4127499"/>
              <a:ext cx="5998465" cy="841248"/>
            </a:xfrm>
            <a:prstGeom prst="homePlat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10800000" lon="10800000" rev="0"/>
              </a:camera>
              <a:lightRig rig="threePt" dir="t"/>
            </a:scene3d>
            <a:sp3d/>
          </p:spPr>
          <p:txBody>
            <a:bodyPr lIns="161365" tIns="161365" rIns="161365" bIns="161365" rtlCol="0" anchor="ctr" anchorCtr="0">
              <a:noAutofit/>
              <a:flatTx/>
            </a:bodyPr>
            <a:lstStyle/>
            <a:p>
              <a:pPr algn="ctr">
                <a:lnSpc>
                  <a:spcPct val="80027"/>
                </a:lnSpc>
              </a:pPr>
              <a:r>
                <a:rPr lang="en-US" sz="2118" b="1" dirty="0">
                  <a:solidFill>
                    <a:schemeClr val="bg1"/>
                  </a:solidFill>
                </a:rPr>
                <a:t>Necessary Community Investment</a:t>
              </a:r>
              <a:endParaRPr lang="en-US" dirty="0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8400CCC6-EF17-5E7C-E00B-8120D6C9A26E}"/>
                </a:ext>
              </a:extLst>
            </p:cNvPr>
            <p:cNvSpPr/>
            <p:nvPr/>
          </p:nvSpPr>
          <p:spPr bwMode="auto">
            <a:xfrm>
              <a:off x="12523216" y="4127499"/>
              <a:ext cx="841248" cy="84124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noFill/>
            </a:ln>
            <a:effectLst/>
          </p:spPr>
          <p:txBody>
            <a:bodyPr lIns="161365" tIns="161365" rIns="161365" bIns="161365" rtlCol="0" anchor="ctr" anchorCtr="0">
              <a:noAutofit/>
            </a:bodyPr>
            <a:lstStyle/>
            <a:p>
              <a:pPr algn="ctr">
                <a:lnSpc>
                  <a:spcPct val="80027"/>
                </a:lnSpc>
              </a:pPr>
              <a:r>
                <a:rPr lang="en-US" sz="2118" b="1"/>
                <a:t>4</a:t>
              </a:r>
              <a:endParaRPr lang="en-US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2A105632-8110-E546-DF2D-040F2DD3DF7B}"/>
              </a:ext>
            </a:extLst>
          </p:cNvPr>
          <p:cNvGrpSpPr/>
          <p:nvPr/>
        </p:nvGrpSpPr>
        <p:grpSpPr>
          <a:xfrm>
            <a:off x="6096000" y="5523757"/>
            <a:ext cx="5730531" cy="742278"/>
            <a:chOff x="7365999" y="4127499"/>
            <a:chExt cx="5998465" cy="841248"/>
          </a:xfrm>
        </p:grpSpPr>
        <p:sp>
          <p:nvSpPr>
            <p:cNvPr id="132" name="Arrow: Pentagon 131">
              <a:extLst>
                <a:ext uri="{FF2B5EF4-FFF2-40B4-BE49-F238E27FC236}">
                  <a16:creationId xmlns:a16="http://schemas.microsoft.com/office/drawing/2014/main" id="{885988A9-6696-4267-3C0F-680FC1BD05BD}"/>
                </a:ext>
              </a:extLst>
            </p:cNvPr>
            <p:cNvSpPr/>
            <p:nvPr/>
          </p:nvSpPr>
          <p:spPr bwMode="auto">
            <a:xfrm>
              <a:off x="7365999" y="4127499"/>
              <a:ext cx="5998465" cy="841248"/>
            </a:xfrm>
            <a:prstGeom prst="homePlat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10800000" lon="10800000" rev="0"/>
              </a:camera>
              <a:lightRig rig="threePt" dir="t"/>
            </a:scene3d>
            <a:sp3d/>
          </p:spPr>
          <p:txBody>
            <a:bodyPr lIns="161365" tIns="161365" rIns="161365" bIns="161365" rtlCol="0" anchor="ctr" anchorCtr="0">
              <a:noAutofit/>
              <a:flatTx/>
            </a:bodyPr>
            <a:lstStyle/>
            <a:p>
              <a:pPr algn="ctr">
                <a:lnSpc>
                  <a:spcPct val="80027"/>
                </a:lnSpc>
              </a:pPr>
              <a:r>
                <a:rPr lang="en-US" sz="2118" b="1" dirty="0">
                  <a:solidFill>
                    <a:schemeClr val="bg1"/>
                  </a:solidFill>
                </a:rPr>
                <a:t>Integration into Existing Programs</a:t>
              </a:r>
              <a:endParaRPr lang="en-US" dirty="0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9AD340C6-5D38-AA60-EC52-FCE8877D7524}"/>
                </a:ext>
              </a:extLst>
            </p:cNvPr>
            <p:cNvSpPr/>
            <p:nvPr/>
          </p:nvSpPr>
          <p:spPr bwMode="auto">
            <a:xfrm>
              <a:off x="12523216" y="4127499"/>
              <a:ext cx="841248" cy="84124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noFill/>
            </a:ln>
            <a:effectLst/>
          </p:spPr>
          <p:txBody>
            <a:bodyPr lIns="161365" tIns="161365" rIns="161365" bIns="161365" rtlCol="0" anchor="ctr" anchorCtr="0">
              <a:noAutofit/>
            </a:bodyPr>
            <a:lstStyle/>
            <a:p>
              <a:pPr algn="ctr">
                <a:lnSpc>
                  <a:spcPct val="80027"/>
                </a:lnSpc>
              </a:pPr>
              <a:r>
                <a:rPr lang="en-US" sz="2118" b="1"/>
                <a:t>6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4648881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49B6EC-AAD9-25BE-53FF-6C26CBAC6C3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z="1200"/>
              <a:t>7</a:t>
            </a:fld>
            <a:endParaRPr lang="en-US" sz="1200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027498E5-A25C-EB6A-848B-2FD59F8EF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73277"/>
            <a:ext cx="11607952" cy="548640"/>
          </a:xfrm>
        </p:spPr>
        <p:txBody>
          <a:bodyPr anchor="b"/>
          <a:lstStyle/>
          <a:p>
            <a:r>
              <a:rPr lang="en-US" sz="2800" dirty="0">
                <a:cs typeface="Calibri"/>
              </a:rPr>
              <a:t>Interim Evaluation Report (IER)</a:t>
            </a:r>
            <a:r>
              <a:rPr lang="en-US" sz="2800" dirty="0">
                <a:cs typeface="Times New Roman"/>
              </a:rPr>
              <a:t>: Early Findings</a:t>
            </a:r>
            <a:endParaRPr lang="en-US" dirty="0">
              <a:cs typeface="Times New Roman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229992F-7C0E-278B-E779-B6DB2175CF85}"/>
              </a:ext>
            </a:extLst>
          </p:cNvPr>
          <p:cNvGrpSpPr/>
          <p:nvPr/>
        </p:nvGrpSpPr>
        <p:grpSpPr>
          <a:xfrm>
            <a:off x="822017" y="2329304"/>
            <a:ext cx="10612542" cy="4103394"/>
            <a:chOff x="2141034" y="1504934"/>
            <a:chExt cx="8915613" cy="435469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F353D21-2589-3925-3757-3D299F80ECDF}"/>
                </a:ext>
              </a:extLst>
            </p:cNvPr>
            <p:cNvSpPr/>
            <p:nvPr/>
          </p:nvSpPr>
          <p:spPr>
            <a:xfrm>
              <a:off x="2141034" y="1692149"/>
              <a:ext cx="7928517" cy="4167481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2323C62-5140-D7FE-DAC1-AAF25E38B337}"/>
                </a:ext>
              </a:extLst>
            </p:cNvPr>
            <p:cNvSpPr/>
            <p:nvPr/>
          </p:nvSpPr>
          <p:spPr>
            <a:xfrm>
              <a:off x="2141034" y="1504934"/>
              <a:ext cx="8915613" cy="2199613"/>
            </a:xfrm>
            <a:custGeom>
              <a:avLst/>
              <a:gdLst>
                <a:gd name="connsiteX0" fmla="*/ 0 w 7928517"/>
                <a:gd name="connsiteY0" fmla="*/ 198403 h 1984030"/>
                <a:gd name="connsiteX1" fmla="*/ 198403 w 7928517"/>
                <a:gd name="connsiteY1" fmla="*/ 0 h 1984030"/>
                <a:gd name="connsiteX2" fmla="*/ 7730114 w 7928517"/>
                <a:gd name="connsiteY2" fmla="*/ 0 h 1984030"/>
                <a:gd name="connsiteX3" fmla="*/ 7928517 w 7928517"/>
                <a:gd name="connsiteY3" fmla="*/ 198403 h 1984030"/>
                <a:gd name="connsiteX4" fmla="*/ 7928517 w 7928517"/>
                <a:gd name="connsiteY4" fmla="*/ 1785627 h 1984030"/>
                <a:gd name="connsiteX5" fmla="*/ 7730114 w 7928517"/>
                <a:gd name="connsiteY5" fmla="*/ 1984030 h 1984030"/>
                <a:gd name="connsiteX6" fmla="*/ 198403 w 7928517"/>
                <a:gd name="connsiteY6" fmla="*/ 1984030 h 1984030"/>
                <a:gd name="connsiteX7" fmla="*/ 0 w 7928517"/>
                <a:gd name="connsiteY7" fmla="*/ 1785627 h 1984030"/>
                <a:gd name="connsiteX8" fmla="*/ 0 w 7928517"/>
                <a:gd name="connsiteY8" fmla="*/ 198403 h 198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8517" h="1984030">
                  <a:moveTo>
                    <a:pt x="0" y="198403"/>
                  </a:moveTo>
                  <a:cubicBezTo>
                    <a:pt x="0" y="88828"/>
                    <a:pt x="88828" y="0"/>
                    <a:pt x="198403" y="0"/>
                  </a:cubicBezTo>
                  <a:lnTo>
                    <a:pt x="7730114" y="0"/>
                  </a:lnTo>
                  <a:cubicBezTo>
                    <a:pt x="7839689" y="0"/>
                    <a:pt x="7928517" y="88828"/>
                    <a:pt x="7928517" y="198403"/>
                  </a:cubicBezTo>
                  <a:lnTo>
                    <a:pt x="7928517" y="1785627"/>
                  </a:lnTo>
                  <a:cubicBezTo>
                    <a:pt x="7928517" y="1895202"/>
                    <a:pt x="7839689" y="1984030"/>
                    <a:pt x="7730114" y="1984030"/>
                  </a:cubicBezTo>
                  <a:lnTo>
                    <a:pt x="198403" y="1984030"/>
                  </a:lnTo>
                  <a:cubicBezTo>
                    <a:pt x="88828" y="1984030"/>
                    <a:pt x="0" y="1895202"/>
                    <a:pt x="0" y="1785627"/>
                  </a:cubicBezTo>
                  <a:lnTo>
                    <a:pt x="0" y="198403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45066" tIns="60960" rIns="60961" bIns="60960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solidFill>
                    <a:schemeClr val="tx1"/>
                  </a:solidFill>
                </a:rPr>
                <a:t>HOP participation results in:</a:t>
              </a:r>
            </a:p>
            <a:p>
              <a:pPr marL="285750" lvl="0" indent="-2857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1600" b="0" kern="1200" dirty="0">
                  <a:solidFill>
                    <a:schemeClr val="tx1"/>
                  </a:solidFill>
                </a:rPr>
                <a:t>Significantly lower health care expenditures with $85 less per beneficiary per month, after accounting for HOP service delivery </a:t>
              </a:r>
              <a:r>
                <a:rPr lang="en-US" sz="1600" dirty="0">
                  <a:solidFill>
                    <a:schemeClr val="tx1"/>
                  </a:solidFill>
                </a:rPr>
                <a:t>spending</a:t>
              </a:r>
              <a:r>
                <a:rPr lang="en-US" sz="1600" baseline="30000" dirty="0">
                  <a:solidFill>
                    <a:schemeClr val="tx1"/>
                  </a:solidFill>
                </a:rPr>
                <a:t>1</a:t>
              </a:r>
              <a:endParaRPr lang="en-US" sz="1600" b="0" kern="1200" baseline="30000" dirty="0">
                <a:solidFill>
                  <a:schemeClr val="tx1"/>
                </a:solidFill>
              </a:endParaRPr>
            </a:p>
            <a:p>
              <a:pPr marL="285750" indent="-28575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1600" kern="1200" dirty="0">
                  <a:solidFill>
                    <a:schemeClr val="tx1"/>
                  </a:solidFill>
                </a:rPr>
                <a:t>Decreased hospital utilization, including:</a:t>
              </a:r>
              <a:r>
                <a:rPr lang="en-US" sz="1600" dirty="0">
                  <a:solidFill>
                    <a:schemeClr val="tx1"/>
                  </a:solidFill>
                </a:rPr>
                <a:t> </a:t>
              </a:r>
              <a:endParaRPr lang="en-US" sz="1600" kern="1200" dirty="0">
                <a:solidFill>
                  <a:schemeClr val="tx1"/>
                </a:solidFill>
              </a:endParaRPr>
            </a:p>
            <a:p>
              <a:pPr marL="742950" lvl="1" indent="-28575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Courier New" panose="02070309020205020404" pitchFamily="49" charset="0"/>
                <a:buChar char="o"/>
              </a:pPr>
              <a:r>
                <a:rPr lang="en-US" sz="1600" dirty="0">
                  <a:solidFill>
                    <a:schemeClr val="tx1"/>
                  </a:solidFill>
                </a:rPr>
                <a:t>D</a:t>
              </a:r>
              <a:r>
                <a:rPr lang="en-US" sz="1600" kern="1200" dirty="0">
                  <a:solidFill>
                    <a:schemeClr val="tx1"/>
                  </a:solidFill>
                </a:rPr>
                <a:t>ecreased </a:t>
              </a:r>
              <a:r>
                <a:rPr lang="en-US" sz="1600" dirty="0">
                  <a:solidFill>
                    <a:schemeClr val="tx1"/>
                  </a:solidFill>
                </a:rPr>
                <a:t>emergency department</a:t>
              </a:r>
              <a:r>
                <a:rPr lang="en-US" sz="1600" kern="1200" dirty="0">
                  <a:solidFill>
                    <a:schemeClr val="tx1"/>
                  </a:solidFill>
                </a:rPr>
                <a:t> utilization relative to non-HOP beneficiaries.</a:t>
              </a:r>
            </a:p>
            <a:p>
              <a:pPr marL="742950" lvl="1" indent="-28575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Courier New" panose="02070309020205020404" pitchFamily="49" charset="0"/>
                <a:buChar char="o"/>
              </a:pPr>
              <a:r>
                <a:rPr lang="en-US" sz="1600" dirty="0">
                  <a:solidFill>
                    <a:schemeClr val="tx1"/>
                  </a:solidFill>
                </a:rPr>
                <a:t>Decreased inpatient hospitalization for non-pregnant adults relative to non-HOP beneficiaries.</a:t>
              </a:r>
              <a:endParaRPr lang="en-US" sz="1600" kern="1200" dirty="0">
                <a:solidFill>
                  <a:schemeClr val="tx1"/>
                </a:solidFill>
              </a:endParaRPr>
            </a:p>
            <a:p>
              <a:pPr marL="285750" lvl="0" indent="-2857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1600" kern="1200" dirty="0">
                  <a:solidFill>
                    <a:schemeClr val="tx1"/>
                  </a:solidFill>
                </a:rPr>
                <a:t>Reduced risks of food, housing and transportation needs</a:t>
              </a:r>
            </a:p>
          </p:txBody>
        </p:sp>
        <p:sp>
          <p:nvSpPr>
            <p:cNvPr id="7" name="Rectangle: Rounded Corners 6" descr="Hospital with solid fill">
              <a:extLst>
                <a:ext uri="{FF2B5EF4-FFF2-40B4-BE49-F238E27FC236}">
                  <a16:creationId xmlns:a16="http://schemas.microsoft.com/office/drawing/2014/main" id="{37636E55-A42A-BBBC-6FBC-7300742FCC22}"/>
                </a:ext>
              </a:extLst>
            </p:cNvPr>
            <p:cNvSpPr/>
            <p:nvPr/>
          </p:nvSpPr>
          <p:spPr>
            <a:xfrm>
              <a:off x="2426305" y="2173192"/>
              <a:ext cx="1050814" cy="1281494"/>
            </a:xfrm>
            <a:prstGeom prst="roundRect">
              <a:avLst/>
            </a:prstGeom>
            <a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sz="14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FF89D02-0C7C-9A02-DC08-D545C8D061E2}"/>
                </a:ext>
              </a:extLst>
            </p:cNvPr>
            <p:cNvSpPr/>
            <p:nvPr/>
          </p:nvSpPr>
          <p:spPr>
            <a:xfrm>
              <a:off x="2141034" y="3867976"/>
              <a:ext cx="8861363" cy="1776965"/>
            </a:xfrm>
            <a:custGeom>
              <a:avLst/>
              <a:gdLst>
                <a:gd name="connsiteX0" fmla="*/ 0 w 7928517"/>
                <a:gd name="connsiteY0" fmla="*/ 198403 h 1984030"/>
                <a:gd name="connsiteX1" fmla="*/ 198403 w 7928517"/>
                <a:gd name="connsiteY1" fmla="*/ 0 h 1984030"/>
                <a:gd name="connsiteX2" fmla="*/ 7730114 w 7928517"/>
                <a:gd name="connsiteY2" fmla="*/ 0 h 1984030"/>
                <a:gd name="connsiteX3" fmla="*/ 7928517 w 7928517"/>
                <a:gd name="connsiteY3" fmla="*/ 198403 h 1984030"/>
                <a:gd name="connsiteX4" fmla="*/ 7928517 w 7928517"/>
                <a:gd name="connsiteY4" fmla="*/ 1785627 h 1984030"/>
                <a:gd name="connsiteX5" fmla="*/ 7730114 w 7928517"/>
                <a:gd name="connsiteY5" fmla="*/ 1984030 h 1984030"/>
                <a:gd name="connsiteX6" fmla="*/ 198403 w 7928517"/>
                <a:gd name="connsiteY6" fmla="*/ 1984030 h 1984030"/>
                <a:gd name="connsiteX7" fmla="*/ 0 w 7928517"/>
                <a:gd name="connsiteY7" fmla="*/ 1785627 h 1984030"/>
                <a:gd name="connsiteX8" fmla="*/ 0 w 7928517"/>
                <a:gd name="connsiteY8" fmla="*/ 198403 h 198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8517" h="1984030">
                  <a:moveTo>
                    <a:pt x="0" y="198403"/>
                  </a:moveTo>
                  <a:cubicBezTo>
                    <a:pt x="0" y="88828"/>
                    <a:pt x="88828" y="0"/>
                    <a:pt x="198403" y="0"/>
                  </a:cubicBezTo>
                  <a:lnTo>
                    <a:pt x="7730114" y="0"/>
                  </a:lnTo>
                  <a:cubicBezTo>
                    <a:pt x="7839689" y="0"/>
                    <a:pt x="7928517" y="88828"/>
                    <a:pt x="7928517" y="198403"/>
                  </a:cubicBezTo>
                  <a:lnTo>
                    <a:pt x="7928517" y="1785627"/>
                  </a:lnTo>
                  <a:cubicBezTo>
                    <a:pt x="7928517" y="1895202"/>
                    <a:pt x="7839689" y="1984030"/>
                    <a:pt x="7730114" y="1984030"/>
                  </a:cubicBezTo>
                  <a:lnTo>
                    <a:pt x="198403" y="1984030"/>
                  </a:lnTo>
                  <a:cubicBezTo>
                    <a:pt x="88828" y="1984030"/>
                    <a:pt x="0" y="1895202"/>
                    <a:pt x="0" y="1785627"/>
                  </a:cubicBezTo>
                  <a:lnTo>
                    <a:pt x="0" y="198403"/>
                  </a:lnTo>
                  <a:close/>
                </a:path>
              </a:pathLst>
            </a:custGeom>
            <a:solidFill>
              <a:srgbClr val="1F497D">
                <a:lumMod val="20000"/>
                <a:lumOff val="80000"/>
              </a:srgbClr>
            </a:solidFill>
            <a:ln w="28575" cap="flat" cmpd="sng" algn="ctr">
              <a:solidFill>
                <a:srgbClr val="1F497D"/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5066" tIns="60960" rIns="60961" bIns="60960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solidFill>
                    <a:prstClr val="black"/>
                  </a:solidFill>
                  <a:latin typeface="Calibri"/>
                  <a:cs typeface="Arial"/>
                </a:rPr>
                <a:t>HOP Engagement as of November 30, 2023:</a:t>
              </a:r>
            </a:p>
            <a:p>
              <a:pPr marL="285750" indent="-28575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sz="1600" b="0" kern="1200" dirty="0">
                  <a:solidFill>
                    <a:schemeClr val="tx1"/>
                  </a:solidFill>
                  <a:latin typeface="Calibri"/>
                  <a:cs typeface="Arial"/>
                </a:rPr>
                <a:t>50,585 beneficiaries (9.1% of total population) in Pilot Regions screened for qualifying needs</a:t>
              </a:r>
            </a:p>
            <a:p>
              <a:pPr marL="285750" indent="-28575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sz="1600" b="0" kern="1200" dirty="0">
                  <a:solidFill>
                    <a:schemeClr val="tx1"/>
                  </a:solidFill>
                  <a:latin typeface="Calibri"/>
                  <a:cs typeface="Arial"/>
                </a:rPr>
                <a:t>13,271 unique individuals enrolled</a:t>
              </a:r>
            </a:p>
            <a:p>
              <a:pPr marL="285750" indent="-28575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sz="1600" b="0" kern="1200" dirty="0">
                  <a:solidFill>
                    <a:schemeClr val="tx1"/>
                  </a:solidFill>
                  <a:latin typeface="Calibri"/>
                  <a:cs typeface="Arial"/>
                </a:rPr>
                <a:t>198,291 services delivered (15.6 average service deliveries per member served).* </a:t>
              </a:r>
            </a:p>
            <a:p>
              <a:pPr marL="285750" indent="-28575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sz="1600" b="0" kern="1200" dirty="0">
                  <a:solidFill>
                    <a:schemeClr val="tx1"/>
                  </a:solidFill>
                  <a:latin typeface="Calibri"/>
                  <a:cs typeface="Arial"/>
                </a:rPr>
                <a:t>89% of HOP Members with an unmet need received at least one HOP service</a:t>
              </a:r>
              <a:endParaRPr lang="en-US" sz="1600" b="0" kern="1200" dirty="0">
                <a:solidFill>
                  <a:schemeClr val="tx1"/>
                </a:solidFill>
                <a:latin typeface="Calibri"/>
                <a:ea typeface="Arial"/>
                <a:cs typeface="Arial"/>
              </a:endParaRP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893FB4F3-904F-0634-834E-7F531570B420}"/>
                </a:ext>
              </a:extLst>
            </p:cNvPr>
            <p:cNvSpPr/>
            <p:nvPr/>
          </p:nvSpPr>
          <p:spPr>
            <a:xfrm>
              <a:off x="2434893" y="4477336"/>
              <a:ext cx="1042226" cy="1382294"/>
            </a:xfrm>
            <a:prstGeom prst="roundRect">
              <a:avLst>
                <a:gd name="adj" fmla="val 10000"/>
              </a:avLst>
            </a:prstGeom>
            <a:blipFill>
              <a:blip r:embed="rId5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GlowEdges/>
                        </a14:imgEffect>
                        <a14:imgEffect>
                          <a14:saturation sat="40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 l="-46000" r="-46000"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sz="1400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CAB648C6-E547-CC2B-B760-A9636CBE5966}"/>
              </a:ext>
            </a:extLst>
          </p:cNvPr>
          <p:cNvSpPr/>
          <p:nvPr/>
        </p:nvSpPr>
        <p:spPr>
          <a:xfrm>
            <a:off x="0" y="1260928"/>
            <a:ext cx="12192000" cy="9840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The IER results, which examined several health, utilization, and cost indicators, show that the HOP concept—investing in housing, nutrition and other services to buy health—</a:t>
            </a:r>
            <a:r>
              <a:rPr lang="en-US" b="1" i="1" dirty="0">
                <a:solidFill>
                  <a:schemeClr val="tx1"/>
                </a:solidFill>
              </a:rPr>
              <a:t>works. </a:t>
            </a:r>
            <a:r>
              <a:rPr lang="en-US" b="1" dirty="0">
                <a:solidFill>
                  <a:schemeClr val="tx1"/>
                </a:solidFill>
              </a:rPr>
              <a:t>Receiving services provided through HOP has reduced social need, utilization and total cost of care for the studied population.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99AD71-0837-33F6-DE5A-859F4BBBB06F}"/>
              </a:ext>
            </a:extLst>
          </p:cNvPr>
          <p:cNvSpPr txBox="1"/>
          <p:nvPr/>
        </p:nvSpPr>
        <p:spPr>
          <a:xfrm>
            <a:off x="101599" y="6573308"/>
            <a:ext cx="108521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j-lt"/>
              </a:rPr>
              <a:t>*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SOURCE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: Unite Us Insights Dashboard, Payments Activity View, Payment Activity Overview Tab, Program filter. Data through October 31, 2023 as of November 14, 2023.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791506-496F-E6C2-B0EC-952320E11DD4}"/>
              </a:ext>
            </a:extLst>
          </p:cNvPr>
          <p:cNvSpPr txBox="1"/>
          <p:nvPr/>
        </p:nvSpPr>
        <p:spPr>
          <a:xfrm>
            <a:off x="101599" y="6311729"/>
            <a:ext cx="11988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100" b="1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1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This finding is based on interrupted time series and difference-in-difference analysis and highlights lower health care expenditures relative to what would have occurred in the absence of the Pilot.</a:t>
            </a:r>
          </a:p>
        </p:txBody>
      </p:sp>
    </p:spTree>
    <p:extLst>
      <p:ext uri="{BB962C8B-B14F-4D97-AF65-F5344CB8AC3E}">
        <p14:creationId xmlns:p14="http://schemas.microsoft.com/office/powerpoint/2010/main" val="273029053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B67FCC-8389-4403-885A-B37C935A53B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defTabSz="914422">
              <a:defRPr/>
            </a:pPr>
            <a:fld id="{11F27F3A-B3E9-41ED-AF8F-A365F10BB65F}" type="slidenum">
              <a:rPr lang="en-US">
                <a:latin typeface="Calibri"/>
                <a:cs typeface="Arial"/>
              </a:rPr>
              <a:pPr defTabSz="914422">
                <a:defRPr/>
              </a:pPr>
              <a:t>8</a:t>
            </a:fld>
            <a:endParaRPr lang="en-US" dirty="0">
              <a:latin typeface="Calibri"/>
              <a:cs typeface="Arial"/>
            </a:endParaRPr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EE022687-724E-475D-AD32-B07134138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57" y="543561"/>
            <a:ext cx="8496300" cy="548640"/>
          </a:xfrm>
        </p:spPr>
        <p:txBody>
          <a:bodyPr/>
          <a:lstStyle/>
          <a:p>
            <a:pPr fontAlgn="ctr">
              <a:spcAft>
                <a:spcPct val="0"/>
              </a:spcAft>
            </a:pPr>
            <a:r>
              <a:rPr lang="en-US" sz="2800" dirty="0">
                <a:latin typeface="+mj-lt"/>
                <a:ea typeface="Times New Roman"/>
              </a:rPr>
              <a:t>Questions &amp; Discussion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8F5E04D-4E8B-31B1-2391-12977FF1F101}"/>
              </a:ext>
            </a:extLst>
          </p:cNvPr>
          <p:cNvSpPr txBox="1">
            <a:spLocks/>
          </p:cNvSpPr>
          <p:nvPr/>
        </p:nvSpPr>
        <p:spPr>
          <a:xfrm>
            <a:off x="1408564" y="2466653"/>
            <a:ext cx="8496300" cy="548640"/>
          </a:xfrm>
          <a:prstGeom prst="rect">
            <a:avLst/>
          </a:prstGeom>
        </p:spPr>
        <p:txBody>
          <a:bodyPr vert="horz" lIns="89833" tIns="44917" rIns="89833" bIns="44917" rtlCol="0" anchor="t">
            <a:noAutofit/>
          </a:bodyPr>
          <a:lstStyle>
            <a:lvl1pPr algn="l" defTabSz="76360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1" b="1" i="0" kern="1200" baseline="0">
                <a:solidFill>
                  <a:schemeClr val="tx1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algn="ctr" defTabSz="763619" fontAlgn="ctr">
              <a:spcAft>
                <a:spcPct val="0"/>
              </a:spcAft>
            </a:pPr>
            <a:r>
              <a:rPr lang="en-US" sz="2118" dirty="0">
                <a:solidFill>
                  <a:prstClr val="black"/>
                </a:solidFill>
                <a:latin typeface="Calibri" panose="020F0502020204030204"/>
                <a:ea typeface="Times New Roman"/>
              </a:rPr>
              <a:t>Contact Information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D0BEF34-B5C9-266D-ACFF-34789CEF92A6}"/>
              </a:ext>
            </a:extLst>
          </p:cNvPr>
          <p:cNvSpPr txBox="1">
            <a:spLocks/>
          </p:cNvSpPr>
          <p:nvPr/>
        </p:nvSpPr>
        <p:spPr>
          <a:xfrm>
            <a:off x="3281095" y="3274697"/>
            <a:ext cx="4751238" cy="2230097"/>
          </a:xfrm>
          <a:prstGeom prst="rect">
            <a:avLst/>
          </a:prstGeom>
        </p:spPr>
        <p:txBody>
          <a:bodyPr vert="horz" lIns="89833" tIns="44917" rIns="89833" bIns="44917" rtlCol="0" anchor="t">
            <a:noAutofit/>
          </a:bodyPr>
          <a:lstStyle>
            <a:lvl1pPr algn="l" defTabSz="76360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1" b="1" i="0" kern="1200" baseline="0">
                <a:solidFill>
                  <a:schemeClr val="tx1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algn="ctr" defTabSz="763619" fontAlgn="ctr">
              <a:spcAft>
                <a:spcPct val="0"/>
              </a:spcAft>
            </a:pPr>
            <a:r>
              <a:rPr lang="en-US" sz="1765" dirty="0">
                <a:solidFill>
                  <a:prstClr val="black"/>
                </a:solidFill>
                <a:latin typeface="Calibri" panose="020F0502020204030204"/>
                <a:ea typeface="Times New Roman"/>
              </a:rPr>
              <a:t>Maria Ramirez Perez</a:t>
            </a:r>
          </a:p>
          <a:p>
            <a:pPr algn="ctr" defTabSz="763619" fontAlgn="ctr">
              <a:spcAft>
                <a:spcPct val="0"/>
              </a:spcAft>
            </a:pPr>
            <a:r>
              <a:rPr lang="en-US" sz="1765" b="0" dirty="0">
                <a:solidFill>
                  <a:prstClr val="black"/>
                </a:solidFill>
                <a:latin typeface="Calibri" panose="020F0502020204030204"/>
                <a:ea typeface="Times New Roman"/>
              </a:rPr>
              <a:t>Associate Director of Healthy Opportunities</a:t>
            </a:r>
          </a:p>
          <a:p>
            <a:pPr algn="ctr" defTabSz="763619" fontAlgn="ctr">
              <a:spcAft>
                <a:spcPct val="0"/>
              </a:spcAft>
            </a:pPr>
            <a:r>
              <a:rPr lang="en-US" sz="1765" b="0" dirty="0">
                <a:solidFill>
                  <a:prstClr val="black"/>
                </a:solidFill>
                <a:latin typeface="Calibri" panose="020F0502020204030204"/>
                <a:ea typeface="Times New Roman"/>
              </a:rPr>
              <a:t>NC Medicaid</a:t>
            </a:r>
          </a:p>
          <a:p>
            <a:pPr algn="ctr" defTabSz="763619" fontAlgn="ctr">
              <a:spcAft>
                <a:spcPct val="0"/>
              </a:spcAft>
            </a:pPr>
            <a:r>
              <a:rPr lang="en-US" sz="1765" b="0" dirty="0">
                <a:solidFill>
                  <a:prstClr val="black"/>
                </a:solidFill>
                <a:latin typeface="Calibri" panose="020F0502020204030204"/>
                <a:ea typeface="Times New Roman"/>
                <a:hlinkClick r:id="rId3"/>
              </a:rPr>
              <a:t>Maria.perez@dhhs.nc.gov</a:t>
            </a:r>
            <a:r>
              <a:rPr lang="en-US" sz="1765" b="0" dirty="0">
                <a:solidFill>
                  <a:prstClr val="black"/>
                </a:solidFill>
                <a:latin typeface="Calibri" panose="020F0502020204030204"/>
                <a:ea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419584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fdXFaOwTwybvb0uUPOakg"/>
</p:tagLst>
</file>

<file path=ppt/theme/theme1.xml><?xml version="1.0" encoding="utf-8"?>
<a:theme xmlns:a="http://schemas.openxmlformats.org/drawingml/2006/main" name="2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 smtClean="0">
            <a:latin typeface="Franklin Gothic Book" panose="020B05030201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 smtClean="0">
            <a:latin typeface="Franklin Gothic Book" panose="020B05030201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b032d82-cfab-4882-b611-1cd2ba4537a3">
      <UserInfo>
        <DisplayName>Andrea Hartman</DisplayName>
        <AccountId>164</AccountId>
        <AccountType/>
      </UserInfo>
      <UserInfo>
        <DisplayName>Dutton, Melinda</DisplayName>
        <AccountId>18</AccountId>
        <AccountType/>
      </UserInfo>
      <UserInfo>
        <DisplayName>Tilson, Betsey</DisplayName>
        <AccountId>30</AccountId>
        <AccountType/>
      </UserInfo>
      <UserInfo>
        <DisplayName>Palmer, Laquana R</DisplayName>
        <AccountId>27</AccountId>
        <AccountType/>
      </UserInfo>
      <UserInfo>
        <DisplayName>McClain, Angela J</DisplayName>
        <AccountId>73</AccountId>
        <AccountType/>
      </UserInfo>
      <UserInfo>
        <DisplayName>Wang, Xiao</DisplayName>
        <AccountId>29</AccountId>
        <AccountType/>
      </UserInfo>
      <UserInfo>
        <DisplayName>Campbell, Diana</DisplayName>
        <AccountId>139</AccountId>
        <AccountType/>
      </UserInfo>
      <UserInfo>
        <DisplayName>Crosbie, Kelly M</DisplayName>
        <AccountId>38</AccountId>
        <AccountType/>
      </UserInfo>
      <UserInfo>
        <DisplayName>Disher, Adam</DisplayName>
        <AccountId>36</AccountId>
        <AccountType/>
      </UserInfo>
      <UserInfo>
        <DisplayName>Giovacchini, David</DisplayName>
        <AccountId>22</AccountId>
        <AccountType/>
      </UserInfo>
      <UserInfo>
        <DisplayName>Tenenbaum, Jessie</DisplayName>
        <AccountId>28</AccountId>
        <AccountType/>
      </UserInfo>
      <UserInfo>
        <DisplayName>Price-Stogsdill, Andrea</DisplayName>
        <AccountId>133</AccountId>
        <AccountType/>
      </UserInfo>
    </SharedWithUsers>
    <lcf76f155ced4ddcb4097134ff3c332f xmlns="2854b407-9a4c-4f98-807d-721fae37b5d2">
      <Terms xmlns="http://schemas.microsoft.com/office/infopath/2007/PartnerControls"/>
    </lcf76f155ced4ddcb4097134ff3c332f>
    <TaxCatchAll xmlns="3b032d82-cfab-4882-b611-1cd2ba4537a3" xsi:nil="true"/>
    <_ip_UnifiedCompliancePolicyUIAction xmlns="http://schemas.microsoft.com/sharepoint/v3" xsi:nil="true"/>
    <Hyperlink xmlns="2854b407-9a4c-4f98-807d-721fae37b5d2">
      <Url xsi:nil="true"/>
      <Description xsi:nil="true"/>
    </Hyperlink>
    <_ip_UnifiedCompliancePolicyProperties xmlns="http://schemas.microsoft.com/sharepoint/v3" xsi:nil="true"/>
  </documentManagement>
</p:properties>
</file>

<file path=customXml/item2.xml>��< ? x m l   v e r s i o n = " 1 . 0 "   e n c o d i n g = " u t f - 1 6 " ? > < p r o p e r t i e s   x m l n s = " h t t p : / / w w w . i m a n a g e . c o m / w o r k / x m l s c h e m a " >  
     < d o c u m e n t i d > M A N A T T ! 4 0 2 3 1 1 7 6 7 . 1 0 < / d o c u m e n t i d >  
     < s e n d e r i d > S S H E R M A N < / s e n d e r i d >  
     < s e n d e r e m a i l > S S H E R M A N @ M A N A T T . C O M < / s e n d e r e m a i l >  
     < l a s t m o d i f i e d > 2 0 2 3 - 0 8 - 0 8 T 1 1 : 2 5 : 1 5 . 0 0 0 0 0 0 0 - 0 4 : 0 0 < / l a s t m o d i f i e d >  
     < d a t a b a s e > M A N A T T < / d a t a b a s e >  
 < / p r o p e r t i e s > 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7DAEC7A348D84F968070A01C03743C" ma:contentTypeVersion="18" ma:contentTypeDescription="Create a new document." ma:contentTypeScope="" ma:versionID="05bc8db7cb4f412aa90682b825829d50">
  <xsd:schema xmlns:xsd="http://www.w3.org/2001/XMLSchema" xmlns:xs="http://www.w3.org/2001/XMLSchema" xmlns:p="http://schemas.microsoft.com/office/2006/metadata/properties" xmlns:ns1="http://schemas.microsoft.com/sharepoint/v3" xmlns:ns2="2854b407-9a4c-4f98-807d-721fae37b5d2" xmlns:ns3="3b032d82-cfab-4882-b611-1cd2ba4537a3" targetNamespace="http://schemas.microsoft.com/office/2006/metadata/properties" ma:root="true" ma:fieldsID="f7d4baac94a2a23e242f798c4d7eb24a" ns1:_="" ns2:_="" ns3:_="">
    <xsd:import namespace="http://schemas.microsoft.com/sharepoint/v3"/>
    <xsd:import namespace="2854b407-9a4c-4f98-807d-721fae37b5d2"/>
    <xsd:import namespace="3b032d82-cfab-4882-b611-1cd2ba4537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Hyperlink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54b407-9a4c-4f98-807d-721fae37b5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Hyperlink" ma:index="15" nillable="true" ma:displayName="Hyperlink" ma:format="Hyperlink" ma:internalName="Hype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da2157d8-ccc1-4fc8-a2a4-3f8f655345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32d82-cfab-4882-b611-1cd2ba4537a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bd5dd9f6-5dba-4e2a-9822-b3af7ac26318}" ma:internalName="TaxCatchAll" ma:showField="CatchAllData" ma:web="3b032d82-cfab-4882-b611-1cd2ba4537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2A1BF2-F881-4164-A973-F2DB944BEA62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2854b407-9a4c-4f98-807d-721fae37b5d2"/>
    <ds:schemaRef ds:uri="3b032d82-cfab-4882-b611-1cd2ba4537a3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244DA55-5645-4024-90EA-761A5A4390B5}">
  <ds:schemaRefs>
    <ds:schemaRef ds:uri="http://www.imanage.com/work/xmlschema"/>
  </ds:schemaRefs>
</ds:datastoreItem>
</file>

<file path=customXml/itemProps3.xml><?xml version="1.0" encoding="utf-8"?>
<ds:datastoreItem xmlns:ds="http://schemas.openxmlformats.org/officeDocument/2006/customXml" ds:itemID="{90187320-6C08-407F-BDC5-826BE1C3D3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854b407-9a4c-4f98-807d-721fae37b5d2"/>
    <ds:schemaRef ds:uri="3b032d82-cfab-4882-b611-1cd2ba4537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4884B4A-17D0-49D2-818F-EFDE768AE7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2619</TotalTime>
  <Words>1007</Words>
  <Application>Microsoft Office PowerPoint</Application>
  <PresentationFormat>Widescreen</PresentationFormat>
  <Paragraphs>151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Calibri</vt:lpstr>
      <vt:lpstr>Courier New</vt:lpstr>
      <vt:lpstr>Franklin Gothic Demi Cond</vt:lpstr>
      <vt:lpstr>Franklin Gothic Medium</vt:lpstr>
      <vt:lpstr>Franklin Gothic Medium Cond</vt:lpstr>
      <vt:lpstr>Gotham Bold</vt:lpstr>
      <vt:lpstr>Times New Roman</vt:lpstr>
      <vt:lpstr>Wingdings</vt:lpstr>
      <vt:lpstr>2_Office Theme</vt:lpstr>
      <vt:lpstr>4_Office Theme</vt:lpstr>
      <vt:lpstr>think-cell Slide</vt:lpstr>
      <vt:lpstr>PowerPoint Presentation</vt:lpstr>
      <vt:lpstr>Healthy Opportunities Pilots (NC HOP) Overview</vt:lpstr>
      <vt:lpstr>Pilot Entities’ Roles &amp; Responsibilities</vt:lpstr>
      <vt:lpstr>What Services Can Members Receive Through the Pilots?</vt:lpstr>
      <vt:lpstr>PowerPoint Presentation</vt:lpstr>
      <vt:lpstr>Challenges and Lessons Learned</vt:lpstr>
      <vt:lpstr>Interim Evaluation Report (IER): Early Findings</vt:lpstr>
      <vt:lpstr>Questions &amp;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Prost, Michelle</dc:creator>
  <cp:lastModifiedBy>Perez, Maria</cp:lastModifiedBy>
  <cp:revision>109</cp:revision>
  <cp:lastPrinted>2024-03-05T22:25:13Z</cp:lastPrinted>
  <dcterms:created xsi:type="dcterms:W3CDTF">2022-06-15T14:54:38Z</dcterms:created>
  <dcterms:modified xsi:type="dcterms:W3CDTF">2024-06-10T18:03:06Z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0x010100147DAEC7A348D84F968070A01C03743C</vt:lpwstr>
  </property>
  <property fmtid="{D5CDD505-2E9C-101B-9397-08002B2CF9AE}" pid="3" name="MediaServiceImageTags">
    <vt:lpwstr/>
  </property>
</Properties>
</file>